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96" r:id="rId2"/>
  </p:sldMasterIdLst>
  <p:notesMasterIdLst>
    <p:notesMasterId r:id="rId18"/>
  </p:notesMasterIdLst>
  <p:sldIdLst>
    <p:sldId id="265" r:id="rId3"/>
    <p:sldId id="305" r:id="rId4"/>
    <p:sldId id="332" r:id="rId5"/>
    <p:sldId id="338" r:id="rId6"/>
    <p:sldId id="340" r:id="rId7"/>
    <p:sldId id="339" r:id="rId8"/>
    <p:sldId id="341" r:id="rId9"/>
    <p:sldId id="342" r:id="rId10"/>
    <p:sldId id="343" r:id="rId11"/>
    <p:sldId id="344" r:id="rId12"/>
    <p:sldId id="345" r:id="rId13"/>
    <p:sldId id="346" r:id="rId14"/>
    <p:sldId id="348" r:id="rId15"/>
    <p:sldId id="347" r:id="rId16"/>
    <p:sldId id="2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老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司机学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系列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NumPy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速学和数学恶补初级篇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来个</a:t>
            </a:r>
            <a:r>
              <a:rPr lang="en-US" altLang="zh-CN" smtClean="0"/>
              <a:t>3</a:t>
            </a:r>
            <a:r>
              <a:rPr lang="zh-CN" altLang="en-US" smtClean="0"/>
              <a:t>*</a:t>
            </a:r>
            <a:r>
              <a:rPr lang="en-US" altLang="zh-CN" smtClean="0"/>
              <a:t>3</a:t>
            </a:r>
            <a:r>
              <a:rPr lang="zh-CN" altLang="en-US" smtClean="0"/>
              <a:t>的矩阵</a:t>
            </a:r>
            <a:r>
              <a:rPr lang="en-US" altLang="zh-CN" smtClean="0"/>
              <a:t>(</a:t>
            </a:r>
            <a:r>
              <a:rPr lang="zh-CN" altLang="en-US" smtClean="0"/>
              <a:t>方阵</a:t>
            </a:r>
            <a:r>
              <a:rPr lang="en-US" altLang="zh-CN" smtClean="0"/>
              <a:t>)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28600" y="1433944"/>
                <a:ext cx="11963400" cy="2634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det(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)=?</m:t>
                    </m:r>
                  </m:oMath>
                </a14:m>
                <a:endParaRPr lang="en-US" b="0" smtClean="0"/>
              </a:p>
              <a:p>
                <a:endParaRPr lang="en-US" altLang="zh-CN" smtClean="0"/>
              </a:p>
              <a:p>
                <a:endParaRPr lang="en-US" altLang="zh-CN"/>
              </a:p>
              <a:p>
                <a:endParaRPr lang="en-US" altLang="zh-CN" smtClean="0"/>
              </a:p>
              <a:p>
                <a:endParaRPr lang="en-US" altLang="zh-CN"/>
              </a:p>
              <a:p>
                <a:endParaRPr lang="en-US" altLang="zh-CN" smtClean="0"/>
              </a:p>
              <a:p>
                <a:r>
                  <a:rPr lang="en-US" altLang="zh-CN" smtClean="0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33944"/>
                <a:ext cx="11963400" cy="2634696"/>
              </a:xfrm>
              <a:prstGeom prst="rect">
                <a:avLst/>
              </a:prstGeom>
              <a:blipFill rotWithShape="0">
                <a:blip r:embed="rId2"/>
                <a:stretch>
                  <a:fillRect l="-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0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快速理解</a:t>
            </a:r>
            <a:r>
              <a:rPr lang="en-US" altLang="zh-CN" smtClean="0"/>
              <a:t>(</a:t>
            </a:r>
            <a:r>
              <a:rPr lang="zh-CN" altLang="en-US"/>
              <a:t>二</a:t>
            </a:r>
            <a:r>
              <a:rPr lang="zh-CN" altLang="en-US" smtClean="0"/>
              <a:t>维角度</a:t>
            </a:r>
            <a:r>
              <a:rPr lang="en-US" altLang="zh-CN" smtClean="0"/>
              <a:t>)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28600" y="961333"/>
                <a:ext cx="11963400" cy="1939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/>
                  <a:t>看这个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矩阵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这就是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一个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单位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这个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几何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上是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最好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理解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endParaRPr lang="en-US" smtClean="0"/>
              </a:p>
              <a:p>
                <a:endParaRPr lang="en-US"/>
              </a:p>
              <a:p>
                <a:endParaRPr lang="en-US" smtClean="0"/>
              </a:p>
              <a:p>
                <a:endParaRPr lang="en-US" smtClean="0"/>
              </a:p>
              <a:p>
                <a:endParaRPr lang="en-US" altLang="zh-CN" smtClean="0"/>
              </a:p>
              <a:p>
                <a:endParaRPr lang="en-US" altLang="zh-CN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61333"/>
                <a:ext cx="11963400" cy="1939249"/>
              </a:xfrm>
              <a:prstGeom prst="rect">
                <a:avLst/>
              </a:prstGeom>
              <a:blipFill rotWithShape="0">
                <a:blip r:embed="rId2"/>
                <a:stretch>
                  <a:fillRect l="-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 flipV="1">
            <a:off x="1006867" y="3924728"/>
            <a:ext cx="6256962" cy="2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3698697" y="2065106"/>
            <a:ext cx="10274" cy="376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708971" y="3945276"/>
            <a:ext cx="64727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696985" y="3330539"/>
            <a:ext cx="1712" cy="62501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356242" y="4212403"/>
            <a:ext cx="8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(1,0)</a:t>
            </a:r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2916148" y="3176300"/>
            <a:ext cx="8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(0,1)</a:t>
            </a: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3703834" y="3330539"/>
            <a:ext cx="6524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356242" y="3360966"/>
            <a:ext cx="0" cy="5637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222679" y="5455577"/>
            <a:ext cx="5907640" cy="36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这个矩阵行列式是啥？</a:t>
            </a:r>
            <a:r>
              <a:rPr lang="en-US" altLang="zh-CN" smtClean="0"/>
              <a:t>=1</a:t>
            </a:r>
            <a:r>
              <a:rPr lang="zh-CN" altLang="en-US" smtClean="0"/>
              <a:t>。  也就是</a:t>
            </a:r>
            <a:r>
              <a:rPr lang="en-US" altLang="zh-CN" smtClean="0"/>
              <a:t>1</a:t>
            </a:r>
            <a:r>
              <a:rPr lang="zh-CN" altLang="en-US" smtClean="0"/>
              <a:t>*</a:t>
            </a:r>
            <a:r>
              <a:rPr lang="en-US" altLang="zh-CN" smtClean="0"/>
              <a:t>1-0*0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快速理解</a:t>
            </a:r>
            <a:r>
              <a:rPr lang="en-US" altLang="zh-CN" smtClean="0"/>
              <a:t>(</a:t>
            </a:r>
            <a:r>
              <a:rPr lang="zh-CN" altLang="en-US"/>
              <a:t>二</a:t>
            </a:r>
            <a:r>
              <a:rPr lang="zh-CN" altLang="en-US" smtClean="0"/>
              <a:t>维角度</a:t>
            </a:r>
            <a:r>
              <a:rPr lang="en-US" altLang="zh-CN" smtClean="0"/>
              <a:t>)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28600" y="961333"/>
                <a:ext cx="11963400" cy="1693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/>
                  <a:t>看这个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  <a:p>
                <a:endParaRPr lang="en-US" smtClean="0"/>
              </a:p>
              <a:p>
                <a:endParaRPr lang="en-US" smtClean="0"/>
              </a:p>
              <a:p>
                <a:endParaRPr lang="en-US" altLang="zh-CN" smtClean="0"/>
              </a:p>
              <a:p>
                <a:endParaRPr lang="en-US" altLang="zh-CN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61333"/>
                <a:ext cx="11963400" cy="1693284"/>
              </a:xfrm>
              <a:prstGeom prst="rect">
                <a:avLst/>
              </a:prstGeom>
              <a:blipFill rotWithShape="0">
                <a:blip r:embed="rId2"/>
                <a:stretch>
                  <a:fillRect l="-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 flipV="1">
            <a:off x="1006867" y="3924728"/>
            <a:ext cx="6256962" cy="2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3693561" y="1530849"/>
            <a:ext cx="15410" cy="429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708971" y="3945276"/>
            <a:ext cx="64727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696985" y="3330539"/>
            <a:ext cx="1712" cy="62501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994078" y="4041551"/>
            <a:ext cx="72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(1,0)</a:t>
            </a:r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2916148" y="3176300"/>
            <a:ext cx="8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(0,1)</a:t>
            </a: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3703834" y="3330539"/>
            <a:ext cx="6524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356242" y="3360966"/>
            <a:ext cx="0" cy="5637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210300" y="1751078"/>
            <a:ext cx="5907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</a:t>
            </a:r>
            <a:r>
              <a:rPr lang="zh-CN" altLang="en-US" smtClean="0"/>
              <a:t>矩阵行列式是啥？</a:t>
            </a:r>
            <a:r>
              <a:rPr lang="en-US" altLang="zh-CN" smtClean="0"/>
              <a:t>=4</a:t>
            </a:r>
            <a:r>
              <a:rPr lang="zh-CN" altLang="en-US" smtClean="0"/>
              <a:t>。  也就是</a:t>
            </a:r>
            <a:r>
              <a:rPr lang="en-US" altLang="zh-CN" smtClean="0"/>
              <a:t>2</a:t>
            </a:r>
            <a:r>
              <a:rPr lang="zh-CN" altLang="en-US" smtClean="0"/>
              <a:t>*</a:t>
            </a:r>
            <a:r>
              <a:rPr lang="en-US" altLang="zh-CN" smtClean="0"/>
              <a:t>2-0*0</a:t>
            </a:r>
          </a:p>
          <a:p>
            <a:endParaRPr lang="en-US"/>
          </a:p>
          <a:p>
            <a:r>
              <a:rPr lang="en-US" smtClean="0"/>
              <a:t>B</a:t>
            </a:r>
            <a:r>
              <a:rPr lang="zh-CN" altLang="en-US" smtClean="0"/>
              <a:t>矩阵行列式 是 </a:t>
            </a:r>
            <a:r>
              <a:rPr lang="en-US" altLang="zh-CN" smtClean="0"/>
              <a:t>9</a:t>
            </a:r>
          </a:p>
          <a:p>
            <a:endParaRPr lang="en-US"/>
          </a:p>
          <a:p>
            <a:r>
              <a:rPr lang="zh-CN" altLang="en-US" smtClean="0"/>
              <a:t>行列式的值就是 面积</a:t>
            </a:r>
            <a:endParaRPr lang="en-US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3693561" y="2725936"/>
            <a:ext cx="6848" cy="12296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708971" y="3955154"/>
            <a:ext cx="1294542" cy="39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3708971" y="2722652"/>
            <a:ext cx="1294542" cy="32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003513" y="2722652"/>
            <a:ext cx="0" cy="12020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969232" y="2546463"/>
            <a:ext cx="8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5"/>
                </a:solidFill>
              </a:rPr>
              <a:t>(0,2)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831422" y="4051571"/>
            <a:ext cx="8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5"/>
                </a:solidFill>
              </a:rPr>
              <a:t>(2,0)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901612" y="4600651"/>
            <a:ext cx="5604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行列式体现了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 从单位矩阵变换</a:t>
            </a:r>
            <a:r>
              <a:rPr lang="zh-CN" altLang="en-US"/>
              <a:t>（拉伸、扩展）</a:t>
            </a:r>
            <a:r>
              <a:rPr lang="zh-CN" altLang="en-US" smtClean="0"/>
              <a:t>成 矩阵</a:t>
            </a:r>
            <a:r>
              <a:rPr lang="en-US" altLang="zh-CN" smtClean="0"/>
              <a:t>A </a:t>
            </a:r>
            <a:r>
              <a:rPr lang="zh-CN" altLang="en-US" smtClean="0"/>
              <a:t> 的扩大的倍数</a:t>
            </a:r>
            <a:endParaRPr lang="en-US" altLang="zh-CN" smtClean="0"/>
          </a:p>
          <a:p>
            <a:r>
              <a:rPr lang="zh-CN" altLang="en-US" smtClean="0"/>
              <a:t> </a:t>
            </a:r>
            <a:r>
              <a:rPr lang="en-US" altLang="zh-CN" smtClean="0"/>
              <a:t>2</a:t>
            </a:r>
            <a:r>
              <a:rPr lang="zh-CN" altLang="en-US" smtClean="0"/>
              <a:t>、从单位矩阵拉扯成矩阵</a:t>
            </a:r>
            <a:r>
              <a:rPr lang="en-US" altLang="zh-CN" smtClean="0"/>
              <a:t>B</a:t>
            </a:r>
            <a:r>
              <a:rPr lang="zh-CN" altLang="en-US" smtClean="0"/>
              <a:t>之后面积放大的倍数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(</a:t>
            </a:r>
            <a:r>
              <a:rPr lang="zh-CN" altLang="en-US" smtClean="0"/>
              <a:t>三维或更高维就是体积</a:t>
            </a:r>
            <a:r>
              <a:rPr lang="en-US" altLang="zh-CN" smtClean="0"/>
              <a:t>)</a:t>
            </a:r>
            <a:endParaRPr 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3700409" y="2075780"/>
            <a:ext cx="0" cy="655349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997093" y="3941894"/>
            <a:ext cx="951644" cy="6666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3702551" y="2072129"/>
            <a:ext cx="2246186" cy="198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948737" y="2101828"/>
            <a:ext cx="0" cy="18092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916148" y="1918243"/>
            <a:ext cx="8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5"/>
                </a:solidFill>
              </a:rPr>
              <a:t>(0,3)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663628" y="4034307"/>
            <a:ext cx="8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5"/>
                </a:solidFill>
              </a:rPr>
              <a:t>(3,0)</a:t>
            </a:r>
            <a:endParaRPr lang="en-US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7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快速理解</a:t>
            </a:r>
            <a:r>
              <a:rPr lang="en-US" altLang="zh-CN" smtClean="0"/>
              <a:t>(</a:t>
            </a:r>
            <a:r>
              <a:rPr lang="zh-CN" altLang="en-US"/>
              <a:t>二</a:t>
            </a:r>
            <a:r>
              <a:rPr lang="zh-CN" altLang="en-US" smtClean="0"/>
              <a:t>维角度</a:t>
            </a:r>
            <a:r>
              <a:rPr lang="en-US" altLang="zh-CN" smtClean="0"/>
              <a:t>)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28600" y="961333"/>
                <a:ext cx="11963400" cy="1693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/>
                  <a:t>看这个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  <a:p>
                <a:endParaRPr lang="en-US" smtClean="0"/>
              </a:p>
              <a:p>
                <a:endParaRPr lang="en-US" smtClean="0"/>
              </a:p>
              <a:p>
                <a:endParaRPr lang="en-US" altLang="zh-CN" smtClean="0"/>
              </a:p>
              <a:p>
                <a:endParaRPr lang="en-US" altLang="zh-CN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61333"/>
                <a:ext cx="11963400" cy="1693284"/>
              </a:xfrm>
              <a:prstGeom prst="rect">
                <a:avLst/>
              </a:prstGeom>
              <a:blipFill rotWithShape="0">
                <a:blip r:embed="rId2"/>
                <a:stretch>
                  <a:fillRect l="-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228600" y="2052660"/>
                <a:ext cx="5604553" cy="249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/>
                  <a:t>我们来</a:t>
                </a:r>
                <a:r>
                  <a:rPr lang="zh-CN" altLang="en-US"/>
                  <a:t>算</a:t>
                </a:r>
                <a:r>
                  <a:rPr lang="zh-CN" altLang="en-US" smtClean="0"/>
                  <a:t>一下 乘法</a:t>
                </a:r>
                <a:endParaRPr lang="en-US" altLang="zh-CN" smtClean="0"/>
              </a:p>
              <a:p>
                <a:endParaRPr lang="en-US"/>
              </a:p>
              <a:p>
                <a:r>
                  <a:rPr lang="en-US" altLang="zh-CN" smtClean="0"/>
                  <a:t>A</a:t>
                </a:r>
                <a:r>
                  <a:rPr lang="zh-CN" altLang="en-US" smtClean="0"/>
                  <a:t>*</a:t>
                </a:r>
                <a:r>
                  <a:rPr lang="en-US" altLang="zh-CN" smtClean="0"/>
                  <a:t>B=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    </a:t>
                </a:r>
                <a:r>
                  <a:rPr lang="zh-CN" altLang="en-US" smtClean="0"/>
                  <a:t>，</a:t>
                </a:r>
                <a:r>
                  <a:rPr lang="zh-CN" altLang="en-US" smtClean="0"/>
                  <a:t>这个矩阵的行列式 是：</a:t>
                </a:r>
                <a:r>
                  <a:rPr lang="en-US" altLang="zh-CN" smtClean="0"/>
                  <a:t>36</a:t>
                </a:r>
              </a:p>
              <a:p>
                <a:endParaRPr lang="en-US"/>
              </a:p>
              <a:p>
                <a:endParaRPr lang="en-US" smtClean="0"/>
              </a:p>
              <a:p>
                <a:r>
                  <a:rPr lang="zh-CN" altLang="en-US" smtClean="0"/>
                  <a:t>于是 就有了下面的公式（满足方阵的情况下）</a:t>
                </a:r>
                <a:endParaRPr lang="en-US" altLang="zh-CN" smtClean="0"/>
              </a:p>
              <a:p>
                <a:endParaRPr lang="en-US"/>
              </a:p>
              <a:p>
                <a:r>
                  <a:rPr lang="en-US" smtClean="0"/>
                  <a:t>det(A) *det(B)=det(AB)</a:t>
                </a:r>
                <a:endParaRPr lang="en-US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052660"/>
                <a:ext cx="5604553" cy="2493247"/>
              </a:xfrm>
              <a:prstGeom prst="rect">
                <a:avLst/>
              </a:prstGeom>
              <a:blipFill rotWithShape="0">
                <a:blip r:embed="rId3"/>
                <a:stretch>
                  <a:fillRect l="-979" t="-2200" b="-2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84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看下现实意义 </a:t>
            </a:r>
            <a:endParaRPr 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463030"/>
              </p:ext>
            </p:extLst>
          </p:nvPr>
        </p:nvGraphicFramePr>
        <p:xfrm>
          <a:off x="195208" y="1905105"/>
          <a:ext cx="3600450" cy="1736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/>
                <a:gridCol w="1200150"/>
                <a:gridCol w="1200150"/>
              </a:tblGrid>
              <a:tr h="881935">
                <a:tc>
                  <a:txBody>
                    <a:bodyPr/>
                    <a:lstStyle/>
                    <a:p>
                      <a:r>
                        <a:rPr lang="zh-CN" altLang="en-US" smtClean="0"/>
                        <a:t>人物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杀人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助攻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527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射手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</a:tr>
              <a:tr h="489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坦克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5208" y="1202077"/>
            <a:ext cx="840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譬如我喜欢打王者荣耀</a:t>
            </a:r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287676" y="4428162"/>
            <a:ext cx="1056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问我水平上涨了多少？利用行列式，可以计算到底给用户送多少英雄积分。</a:t>
            </a:r>
            <a:r>
              <a:rPr lang="en-US" altLang="zh-CN" smtClean="0"/>
              <a:t>【</a:t>
            </a:r>
            <a:r>
              <a:rPr lang="zh-CN" altLang="en-US" smtClean="0"/>
              <a:t>当然算法没这么简单</a:t>
            </a:r>
            <a:r>
              <a:rPr lang="en-US" altLang="zh-CN" smtClean="0"/>
              <a:t>】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sp>
        <p:nvSpPr>
          <p:cNvPr id="8" name="右箭头 7"/>
          <p:cNvSpPr/>
          <p:nvPr/>
        </p:nvSpPr>
        <p:spPr>
          <a:xfrm>
            <a:off x="4489807" y="2603962"/>
            <a:ext cx="1273996" cy="339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4343400" y="219994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疯狗般的练习后</a:t>
            </a:r>
            <a:endParaRPr 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292376"/>
              </p:ext>
            </p:extLst>
          </p:nvPr>
        </p:nvGraphicFramePr>
        <p:xfrm>
          <a:off x="6799244" y="1948824"/>
          <a:ext cx="3600450" cy="1736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/>
                <a:gridCol w="1200150"/>
                <a:gridCol w="1200150"/>
              </a:tblGrid>
              <a:tr h="881935">
                <a:tc>
                  <a:txBody>
                    <a:bodyPr/>
                    <a:lstStyle/>
                    <a:p>
                      <a:r>
                        <a:rPr lang="zh-CN" altLang="en-US" smtClean="0"/>
                        <a:t>人物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杀人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助攻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527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射手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</a:tr>
              <a:tr h="489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坦克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052" y="-79935"/>
            <a:ext cx="3575406" cy="186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6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3" y="2491875"/>
            <a:ext cx="10515600" cy="1325563"/>
          </a:xfrm>
        </p:spPr>
        <p:txBody>
          <a:bodyPr/>
          <a:lstStyle/>
          <a:p>
            <a:r>
              <a:rPr lang="zh-CN" altLang="en-US" smtClean="0"/>
              <a:t> 单位矩阵</a:t>
            </a:r>
            <a:r>
              <a:rPr lang="zh-CN" altLang="en-US" smtClean="0"/>
              <a:t>、行列式入门</a:t>
            </a:r>
            <a:r>
              <a:rPr lang="en-US" altLang="zh-CN" smtClean="0"/>
              <a:t>:</a:t>
            </a:r>
            <a:r>
              <a:rPr lang="zh-CN" altLang="en-US" smtClean="0"/>
              <a:t>计算方式、</a:t>
            </a:r>
            <a:r>
              <a:rPr lang="en-US" altLang="zh-CN" smtClean="0"/>
              <a:t>numpy</a:t>
            </a:r>
            <a:r>
              <a:rPr lang="zh-CN" altLang="en-US" smtClean="0"/>
              <a:t>实现、几何和现实意义理解</a:t>
            </a:r>
            <a:r>
              <a:rPr lang="en-US" altLang="zh-CN" smtClean="0"/>
              <a:t>(</a:t>
            </a:r>
            <a:r>
              <a:rPr lang="zh-CN" altLang="en-US"/>
              <a:t>王</a:t>
            </a:r>
            <a:r>
              <a:rPr lang="zh-CN" altLang="en-US" smtClean="0"/>
              <a:t>者荣耀水平增长</a:t>
            </a:r>
            <a:r>
              <a:rPr lang="en-US" altLang="zh-CN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先回顾下前面的知识点</a:t>
            </a:r>
            <a:r>
              <a:rPr lang="en-US" altLang="zh-CN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28600" y="1402772"/>
                <a:ext cx="11963400" cy="4806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zh-CN" altLang="en-US" smtClean="0"/>
                  <a:t>先回顾下前面的知识点</a:t>
                </a:r>
                <a:r>
                  <a:rPr lang="en-US" altLang="zh-CN" smtClean="0"/>
                  <a:t>:</a:t>
                </a:r>
              </a:p>
              <a:p>
                <a:endParaRPr lang="en-US" altLang="zh-CN"/>
              </a:p>
              <a:p>
                <a:r>
                  <a:rPr lang="zh-CN" altLang="en-US" smtClean="0"/>
                  <a:t>这是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向量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同时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它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也是矩阵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特殊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形式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b="0" smtClean="0"/>
              </a:p>
              <a:p>
                <a:endParaRPr lang="en-US" i="1" smtClean="0">
                  <a:latin typeface="Cambria Math" panose="02040503050406030204" pitchFamily="18" charset="0"/>
                </a:endParaRPr>
              </a:p>
              <a:p>
                <a:r>
                  <a:rPr lang="zh-CN" altLang="en-US" smtClean="0"/>
                  <a:t>这是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列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向量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mtClean="0"/>
                  <a:t>  ,</a:t>
                </a:r>
                <a:r>
                  <a:rPr lang="zh-CN" altLang="en-US" smtClean="0"/>
                  <a:t>同时它也是矩阵的特殊形式</a:t>
                </a:r>
                <a:r>
                  <a:rPr lang="en-US" altLang="zh-CN" smtClean="0"/>
                  <a:t>(n*1)</a:t>
                </a:r>
              </a:p>
              <a:p>
                <a:endParaRPr lang="en-US" altLang="zh-CN"/>
              </a:p>
              <a:p>
                <a:r>
                  <a:rPr lang="en-US" altLang="zh-CN" smtClean="0"/>
                  <a:t> </a:t>
                </a:r>
              </a:p>
              <a:p>
                <a:endParaRPr lang="en-US" altLang="zh-CN" smtClean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zh-CN" altLang="en-US" smtClean="0"/>
                  <a:t>接下来 我们引入一个 概念：单位向量  </a:t>
                </a:r>
                <a:r>
                  <a:rPr lang="en-US" altLang="zh-CN" smtClean="0"/>
                  <a:t>,</a:t>
                </a:r>
                <a:r>
                  <a:rPr lang="zh-CN" altLang="en-US" smtClean="0"/>
                  <a:t>它的最简单定义就是：模是</a:t>
                </a:r>
                <a:r>
                  <a:rPr lang="en-US" altLang="zh-CN" smtClean="0"/>
                  <a:t>1</a:t>
                </a:r>
                <a:r>
                  <a:rPr lang="zh-CN" altLang="en-US" smtClean="0"/>
                  <a:t>（长度是</a:t>
                </a:r>
                <a:r>
                  <a:rPr lang="en-US" altLang="zh-CN" smtClean="0"/>
                  <a:t>1</a:t>
                </a:r>
                <a:r>
                  <a:rPr lang="zh-CN" altLang="en-US" smtClean="0"/>
                  <a:t>）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en-US" altLang="zh-CN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smtClean="0"/>
                  <a:t>  :</a:t>
                </a:r>
                <a:r>
                  <a:rPr lang="zh-CN" altLang="en-US" smtClean="0"/>
                  <a:t>模咋求</a:t>
                </a:r>
                <a:r>
                  <a:rPr lang="en-US" altLang="zh-CN" smtClean="0"/>
                  <a:t>?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+0</m:t>
                        </m:r>
                        <m:r>
                          <a:rPr lang="en-US" altLang="zh-CN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altLang="zh-CN" smtClean="0"/>
              </a:p>
              <a:p>
                <a:endParaRPr lang="en-US" altLang="zh-CN"/>
              </a:p>
              <a:p>
                <a:r>
                  <a:rPr lang="en-US" altLang="zh-CN" smtClean="0"/>
                  <a:t> </a:t>
                </a:r>
                <a:r>
                  <a:rPr lang="zh-CN" altLang="en-US" smtClean="0"/>
                  <a:t>你写成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mtClean="0"/>
                  <a:t> </a:t>
                </a:r>
                <a:r>
                  <a:rPr lang="zh-CN" altLang="en-US" smtClean="0"/>
                  <a:t>或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或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mtClean="0"/>
                  <a:t>                                        </a:t>
                </a:r>
                <a:r>
                  <a:rPr lang="zh-CN" altLang="en-US" smtClean="0"/>
                  <a:t>都</a:t>
                </a:r>
                <a:r>
                  <a:rPr lang="en-US" altLang="zh-CN" smtClean="0"/>
                  <a:t>tm</a:t>
                </a:r>
                <a:r>
                  <a:rPr lang="zh-CN" altLang="en-US" smtClean="0"/>
                  <a:t>一样 </a:t>
                </a:r>
                <a:endParaRPr lang="en-US" altLang="zh-CN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02772"/>
                <a:ext cx="11963400" cy="4806700"/>
              </a:xfrm>
              <a:prstGeom prst="rect">
                <a:avLst/>
              </a:prstGeom>
              <a:blipFill rotWithShape="0">
                <a:blip r:embed="rId2"/>
                <a:stretch>
                  <a:fillRect l="-459" t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57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单位矩阵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28600" y="1402772"/>
                <a:ext cx="11963400" cy="3211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/>
                  <a:t>扩展下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就引出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今天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我们的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mtClean="0"/>
                  <a:t>单位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概念</m:t>
                    </m:r>
                  </m:oMath>
                </a14:m>
                <a:r>
                  <a:rPr lang="zh-CN" altLang="en-US" i="1" smtClean="0">
                    <a:latin typeface="Cambria Math" panose="02040503050406030204" pitchFamily="18" charset="0"/>
                  </a:rPr>
                  <a:t>，</a:t>
                </a:r>
                <a:r>
                  <a:rPr lang="zh-CN" altLang="en-US" smtClean="0">
                    <a:latin typeface="Cambria Math" panose="02040503050406030204" pitchFamily="18" charset="0"/>
                  </a:rPr>
                  <a:t>通常的形式是</a:t>
                </a:r>
                <a:endParaRPr lang="en-US" altLang="zh-CN" smtClean="0">
                  <a:latin typeface="Cambria Math" panose="02040503050406030204" pitchFamily="18" charset="0"/>
                </a:endParaRPr>
              </a:p>
              <a:p>
                <a:endParaRPr lang="en-US" i="1" smtClean="0">
                  <a:latin typeface="Cambria Math" panose="02040503050406030204" pitchFamily="18" charset="0"/>
                </a:endParaRPr>
              </a:p>
              <a:p>
                <a:endParaRPr lang="en-US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mtClean="0"/>
              </a:p>
              <a:p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mtClean="0"/>
              </a:p>
              <a:p>
                <a:endParaRPr lang="en-US" altLang="zh-CN"/>
              </a:p>
              <a:p>
                <a:endParaRPr lang="en-US" altLang="zh-CN" smtClean="0"/>
              </a:p>
              <a:p>
                <a:endParaRPr lang="en-US" altLang="zh-CN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02772"/>
                <a:ext cx="11963400" cy="3211648"/>
              </a:xfrm>
              <a:prstGeom prst="rect">
                <a:avLst/>
              </a:prstGeom>
              <a:blipFill rotWithShape="0">
                <a:blip r:embed="rId2"/>
                <a:stretch>
                  <a:fillRect l="-459" t="-1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199692"/>
            <a:ext cx="1548829" cy="129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单位矩阵有啥用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28600" y="1402772"/>
                <a:ext cx="11963400" cy="3253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/>
                  <a:t>我们先看个矩阵的乘法：</a:t>
                </a:r>
                <a:endParaRPr lang="en-US" altLang="zh-CN" smtClean="0"/>
              </a:p>
              <a:p>
                <a:endParaRPr lang="en-US" altLang="zh-CN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mtClean="0"/>
                  <a:t> 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mtClean="0"/>
                  <a:t> = </a:t>
                </a:r>
                <a:r>
                  <a:rPr lang="zh-CN" altLang="en-US" smtClean="0"/>
                  <a:t>你会发现依然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mtClean="0"/>
              </a:p>
              <a:p>
                <a:endParaRPr lang="en-US" altLang="zh-CN"/>
              </a:p>
              <a:p>
                <a:endParaRPr lang="en-US" altLang="zh-CN" smtClean="0"/>
              </a:p>
              <a:p>
                <a:r>
                  <a:rPr lang="zh-CN" altLang="en-US"/>
                  <a:t>换</a:t>
                </a:r>
                <a:r>
                  <a:rPr lang="zh-CN" altLang="en-US" smtClean="0"/>
                  <a:t>个</a:t>
                </a:r>
                <a:r>
                  <a:rPr lang="en-US" altLang="zh-CN" smtClean="0"/>
                  <a:t>3</a:t>
                </a:r>
                <a:r>
                  <a:rPr lang="zh-CN" altLang="en-US" smtClean="0"/>
                  <a:t>*</a:t>
                </a:r>
                <a:r>
                  <a:rPr lang="en-US" altLang="zh-CN" smtClean="0"/>
                  <a:t>3</a:t>
                </a:r>
                <a:r>
                  <a:rPr lang="zh-CN" altLang="en-US" smtClean="0"/>
                  <a:t>的矩阵</a:t>
                </a:r>
                <a:endParaRPr lang="en-US" altLang="zh-CN" smtClean="0"/>
              </a:p>
              <a:p>
                <a:endParaRPr lang="en-US" altLang="zh-CN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/>
                  <a:t>*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mtClean="0"/>
                  <a:t> =  </a:t>
                </a:r>
                <a:r>
                  <a:rPr lang="zh-CN" altLang="en-US" smtClean="0"/>
                  <a:t>要是不想手工算，用</a:t>
                </a:r>
                <a:r>
                  <a:rPr lang="en-US" altLang="zh-CN" smtClean="0"/>
                  <a:t>nump</a:t>
                </a:r>
                <a:r>
                  <a:rPr lang="zh-CN" altLang="en-US" smtClean="0"/>
                  <a:t>算一下吧。 反正结果 还是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mtClean="0"/>
              </a:p>
              <a:p>
                <a:endParaRPr lang="en-US" altLang="zh-CN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02772"/>
                <a:ext cx="11963400" cy="3253455"/>
              </a:xfrm>
              <a:prstGeom prst="rect">
                <a:avLst/>
              </a:prstGeom>
              <a:blipFill rotWithShape="0">
                <a:blip r:embed="rId2"/>
                <a:stretch>
                  <a:fillRect l="-459" t="-1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86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用个符号来表示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28600" y="1433944"/>
                <a:ext cx="11963400" cy="4307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/>
                  <a:t>我们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把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这个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矩阵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来表示</m:t>
                    </m:r>
                  </m:oMath>
                </a14:m>
                <a:r>
                  <a:rPr lang="en-US" altLang="zh-CN" smtClean="0"/>
                  <a:t>,</a:t>
                </a:r>
                <a:r>
                  <a:rPr lang="zh-CN" altLang="en-US" smtClean="0"/>
                  <a:t>把与之对应的单位矩阵用 </a:t>
                </a:r>
                <a:r>
                  <a:rPr lang="en-US" altLang="zh-CN" smtClean="0"/>
                  <a:t>1</a:t>
                </a:r>
                <a:r>
                  <a:rPr lang="zh-CN" altLang="en-US" smtClean="0"/>
                  <a:t>表示</a:t>
                </a:r>
                <a:r>
                  <a:rPr lang="en-US" altLang="zh-CN" smtClean="0"/>
                  <a:t>(</a:t>
                </a:r>
                <a:r>
                  <a:rPr lang="zh-CN" altLang="en-US" smtClean="0"/>
                  <a:t>其实并不是</a:t>
                </a:r>
                <a:r>
                  <a:rPr lang="en-US" altLang="zh-CN" smtClean="0"/>
                  <a:t>1</a:t>
                </a:r>
                <a:r>
                  <a:rPr lang="zh-CN" altLang="en-US" smtClean="0"/>
                  <a:t>，只是为了好理解</a:t>
                </a:r>
                <a:r>
                  <a:rPr lang="en-US" altLang="zh-CN" smtClean="0"/>
                  <a:t>)</a:t>
                </a:r>
              </a:p>
              <a:p>
                <a:endParaRPr lang="en-US" altLang="zh-CN"/>
              </a:p>
              <a:p>
                <a:endParaRPr lang="en-US" altLang="zh-CN" smtClean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zh-CN" altLang="en-US" smtClean="0"/>
                  <a:t>好像就变成了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altLang="zh-CN" smtClean="0"/>
                  <a:t> =1  </a:t>
                </a:r>
              </a:p>
              <a:p>
                <a:endParaRPr lang="en-US" altLang="zh-CN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zh-CN" altLang="en-US" smtClean="0"/>
                  <a:t>变一下形， 就是 </a:t>
                </a:r>
                <a:r>
                  <a:rPr lang="en-US" altLang="zh-CN" smtClean="0"/>
                  <a:t>A</a:t>
                </a:r>
                <a:r>
                  <a:rPr lang="zh-CN" altLang="en-US" smtClean="0"/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altLang="zh-CN" sz="2400" smtClean="0"/>
                  <a:t> =1</a:t>
                </a:r>
              </a:p>
              <a:p>
                <a:endParaRPr lang="en-US" altLang="zh-CN" sz="240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zh-CN" altLang="en-US" smtClean="0"/>
                  <a:t>上节课我们学过倒数</a:t>
                </a:r>
                <a:r>
                  <a:rPr lang="en-US" altLang="zh-CN" smtClean="0"/>
                  <a:t>(</a:t>
                </a:r>
                <a:r>
                  <a:rPr lang="zh-CN" altLang="en-US"/>
                  <a:t>譬如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/>
                  <a:t>  </a:t>
                </a:r>
                <a:r>
                  <a:rPr lang="en-US" altLang="zh-CN"/>
                  <a:t>,</a:t>
                </a:r>
                <a:r>
                  <a:rPr lang="zh-CN" altLang="en-US"/>
                  <a:t>倒数就是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altLang="zh-CN"/>
                  <a:t>. 5</a:t>
                </a:r>
                <a:r>
                  <a:rPr lang="zh-CN" altLang="en-US"/>
                  <a:t>的倒数就是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mtClean="0"/>
                  <a:t>),</a:t>
                </a:r>
                <a:r>
                  <a:rPr lang="zh-CN" altLang="en-US" smtClean="0"/>
                  <a:t>那是不是可以这么表示呢？</a:t>
                </a:r>
                <a:endParaRPr lang="en-US" altLang="zh-CN" smtClean="0"/>
              </a:p>
              <a:p>
                <a:endParaRPr lang="en-US" altLang="zh-CN"/>
              </a:p>
              <a:p>
                <a:endParaRPr lang="en-US" altLang="zh-CN" smtClean="0"/>
              </a:p>
              <a:p>
                <a:r>
                  <a:rPr lang="en-US" altLang="zh-CN" smtClean="0"/>
                  <a:t>A *  A</a:t>
                </a:r>
                <a:r>
                  <a:rPr lang="en-US" altLang="zh-CN" baseline="30000" smtClean="0"/>
                  <a:t>-1</a:t>
                </a:r>
                <a:r>
                  <a:rPr lang="en-US" altLang="zh-CN" smtClean="0"/>
                  <a:t> =E   (</a:t>
                </a:r>
                <a:r>
                  <a:rPr lang="zh-CN" altLang="en-US" smtClean="0"/>
                  <a:t>这里的</a:t>
                </a:r>
                <a:r>
                  <a:rPr lang="en-US" altLang="zh-CN" smtClean="0"/>
                  <a:t>E </a:t>
                </a:r>
                <a:r>
                  <a:rPr lang="zh-CN" altLang="en-US" smtClean="0"/>
                  <a:t>其实并不是</a:t>
                </a:r>
                <a:r>
                  <a:rPr lang="en-US" altLang="zh-CN" smtClean="0"/>
                  <a:t>1</a:t>
                </a:r>
                <a:r>
                  <a:rPr lang="zh-CN" altLang="en-US" smtClean="0"/>
                  <a:t>，而是</a:t>
                </a:r>
                <a:r>
                  <a:rPr lang="en-US" altLang="zh-CN" smtClean="0"/>
                  <a:t>A</a:t>
                </a:r>
                <a:r>
                  <a:rPr lang="zh-CN" altLang="en-US" smtClean="0"/>
                  <a:t>对应的单位矩阵</a:t>
                </a:r>
                <a:r>
                  <a:rPr lang="en-US" altLang="zh-CN" smtClean="0"/>
                  <a:t>)</a:t>
                </a:r>
                <a:endParaRPr lang="en-US" altLang="zh-CN" baseline="30000" smtClean="0"/>
              </a:p>
              <a:p>
                <a:endParaRPr lang="en-US" altLang="zh-CN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33944"/>
                <a:ext cx="11963400" cy="4307205"/>
              </a:xfrm>
              <a:prstGeom prst="rect">
                <a:avLst/>
              </a:prstGeom>
              <a:blipFill rotWithShape="0">
                <a:blip r:embed="rId2"/>
                <a:stretch>
                  <a:fillRect l="-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65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数学概念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28600" y="1433944"/>
                <a:ext cx="11963400" cy="3565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smtClean="0"/>
              </a:p>
              <a:p>
                <a:r>
                  <a:rPr lang="en-US" altLang="zh-CN" smtClean="0"/>
                  <a:t>A</a:t>
                </a:r>
                <a:r>
                  <a:rPr lang="en-US" altLang="zh-CN" baseline="30000" smtClean="0"/>
                  <a:t>-1</a:t>
                </a:r>
                <a:r>
                  <a:rPr lang="en-US" altLang="zh-CN" smtClean="0"/>
                  <a:t>  </a:t>
                </a:r>
                <a:r>
                  <a:rPr lang="zh-CN" altLang="en-US" smtClean="0"/>
                  <a:t>有个专有名词：叫做</a:t>
                </a:r>
                <a:r>
                  <a:rPr lang="en-US" altLang="zh-CN" smtClean="0"/>
                  <a:t>A</a:t>
                </a:r>
                <a:r>
                  <a:rPr lang="zh-CN" altLang="en-US" smtClean="0"/>
                  <a:t>矩阵的逆矩阵（简称逆）</a:t>
                </a:r>
                <a:endParaRPr lang="en-US" altLang="zh-CN" smtClean="0"/>
              </a:p>
              <a:p>
                <a:endParaRPr lang="en-US" altLang="zh-CN" baseline="30000"/>
              </a:p>
              <a:p>
                <a:endParaRPr lang="en-US" altLang="zh-CN" baseline="30000" smtClean="0"/>
              </a:p>
              <a:p>
                <a:endParaRPr lang="en-US" altLang="zh-CN" baseline="30000"/>
              </a:p>
              <a:p>
                <a:endParaRPr lang="en-US" altLang="zh-CN" baseline="30000" smtClean="0"/>
              </a:p>
              <a:p>
                <a:r>
                  <a:rPr lang="en-US" altLang="zh-CN" baseline="30000"/>
                  <a:t> </a:t>
                </a:r>
                <a:r>
                  <a:rPr lang="en-US" altLang="zh-CN" baseline="30000" smtClean="0"/>
                  <a:t>                      </a:t>
                </a:r>
              </a:p>
              <a:p>
                <a:endParaRPr lang="en-US" altLang="zh-CN" baseline="30000"/>
              </a:p>
              <a:p>
                <a:r>
                  <a:rPr lang="zh-CN" altLang="en-US" smtClean="0"/>
                  <a:t>先看下怎么求，以</a:t>
                </a:r>
                <a:r>
                  <a:rPr lang="en-US" altLang="zh-CN" smtClean="0"/>
                  <a:t>2*2</a:t>
                </a:r>
                <a:r>
                  <a:rPr lang="zh-CN" altLang="en-US" smtClean="0"/>
                  <a:t>矩阵为例（因为相对比较简单）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en-US" altLang="zh-CN" smtClean="0"/>
                  <a:t>A</a:t>
                </a:r>
                <a:r>
                  <a:rPr lang="en-US" altLang="zh-CN" baseline="30000" smtClean="0"/>
                  <a:t>-1 </a:t>
                </a:r>
                <a:r>
                  <a:rPr lang="en-US" altLang="zh-CN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zh-CN" smtClean="0"/>
                  <a:t> •A*</a:t>
                </a:r>
              </a:p>
              <a:p>
                <a:endParaRPr lang="en-US" altLang="zh-CN"/>
              </a:p>
              <a:p>
                <a:endParaRPr lang="en-US" altLang="zh-CN" smtClean="0"/>
              </a:p>
              <a:p>
                <a:r>
                  <a:rPr lang="zh-CN" altLang="en-US" smtClean="0"/>
                  <a:t>这里又出现了好多 之前没讲过的玩意儿，我们一个个来分解</a:t>
                </a:r>
                <a:endParaRPr lang="en-US" altLang="zh-CN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33944"/>
                <a:ext cx="11963400" cy="3565848"/>
              </a:xfrm>
              <a:prstGeom prst="rect">
                <a:avLst/>
              </a:prstGeom>
              <a:blipFill rotWithShape="0">
                <a:blip r:embed="rId2"/>
                <a:stretch>
                  <a:fillRect l="-459" b="-1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30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行列式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28600" y="1433944"/>
                <a:ext cx="11963400" cy="3288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A</a:t>
                </a:r>
                <a:r>
                  <a:rPr lang="en-US" altLang="zh-CN" baseline="30000" smtClean="0"/>
                  <a:t>-1 </a:t>
                </a:r>
                <a:r>
                  <a:rPr lang="en-US" altLang="zh-CN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zh-CN" smtClean="0"/>
                  <a:t> •A*</a:t>
                </a:r>
              </a:p>
              <a:p>
                <a:endParaRPr lang="en-US" altLang="zh-CN"/>
              </a:p>
              <a:p>
                <a:endParaRPr lang="en-US" altLang="zh-CN" smtClean="0"/>
              </a:p>
              <a:p>
                <a:r>
                  <a:rPr lang="en-US" altLang="zh-CN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mtClean="0"/>
                  <a:t> </a:t>
                </a:r>
                <a:r>
                  <a:rPr lang="zh-CN" altLang="en-US" smtClean="0"/>
                  <a:t>这个叫做矩阵的行列式</a:t>
                </a:r>
                <a:r>
                  <a:rPr lang="en-US" altLang="zh-CN" smtClean="0"/>
                  <a:t>,</a:t>
                </a:r>
                <a:r>
                  <a:rPr lang="zh-CN" altLang="en-US"/>
                  <a:t> 将一</a:t>
                </a:r>
                <a:r>
                  <a:rPr lang="zh-CN" altLang="en-US"/>
                  <a:t>个 </a:t>
                </a:r>
                <a:r>
                  <a:rPr lang="en-US" altLang="zh-CN" smtClean="0"/>
                  <a:t>m*m</a:t>
                </a:r>
                <a:r>
                  <a:rPr lang="zh-CN" altLang="en-US" smtClean="0"/>
                  <a:t>的矩阵（也叫方阵）</a:t>
                </a:r>
                <a:r>
                  <a:rPr lang="en-US" altLang="zh-CN" smtClean="0"/>
                  <a:t>A</a:t>
                </a:r>
                <a:r>
                  <a:rPr lang="zh-CN" altLang="en-US"/>
                  <a:t>映射到一个标量（结果是一个</a:t>
                </a:r>
                <a:r>
                  <a:rPr lang="zh-CN" altLang="en-US">
                    <a:solidFill>
                      <a:srgbClr val="FF0000"/>
                    </a:solidFill>
                  </a:rPr>
                  <a:t>标量</a:t>
                </a:r>
                <a:r>
                  <a:rPr lang="zh-CN" altLang="en-US"/>
                  <a:t>）， </a:t>
                </a:r>
                <a:r>
                  <a:rPr lang="zh-CN" altLang="en-US" smtClean="0"/>
                  <a:t>表示方式和</a:t>
                </a:r>
                <a:r>
                  <a:rPr lang="zh-CN" altLang="en-US"/>
                  <a:t>之前的向量的模（范数）有点类似。所以为了区分，范数用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mtClean="0"/>
                  <a:t> </a:t>
                </a:r>
                <a:r>
                  <a:rPr lang="zh-CN" altLang="en-US" smtClean="0"/>
                  <a:t>更加适合。 用函数表示就是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det</a:t>
                </a:r>
                <a:r>
                  <a:rPr lang="en-US" altLang="zh-CN" smtClean="0"/>
                  <a:t>(A)  [</a:t>
                </a:r>
                <a:r>
                  <a:rPr lang="zh-CN" altLang="en-US" smtClean="0"/>
                  <a:t>英文单词</a:t>
                </a:r>
                <a:r>
                  <a:rPr lang="en-US" smtClean="0"/>
                  <a:t>determinant</a:t>
                </a:r>
                <a:r>
                  <a:rPr lang="zh-CN" altLang="en-US" smtClean="0"/>
                  <a:t>的缩写</a:t>
                </a:r>
                <a:r>
                  <a:rPr lang="en-US" altLang="zh-CN"/>
                  <a:t>]</a:t>
                </a:r>
                <a:endParaRPr lang="en-US" altLang="zh-CN" smtClean="0"/>
              </a:p>
              <a:p>
                <a:endParaRPr lang="en-US" altLang="zh-CN"/>
              </a:p>
              <a:p>
                <a:endParaRPr lang="en-US" altLang="zh-CN" smtClean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zh-CN" altLang="en-US"/>
                  <a:t>先</a:t>
                </a:r>
                <a:r>
                  <a:rPr lang="zh-CN" altLang="en-US"/>
                  <a:t>看</a:t>
                </a:r>
                <a:r>
                  <a:rPr lang="zh-CN" altLang="en-US" smtClean="0"/>
                  <a:t>下 二维的怎么计算</a:t>
                </a:r>
                <a:r>
                  <a:rPr lang="en-US" altLang="zh-CN" smtClean="0"/>
                  <a:t>:</a:t>
                </a:r>
              </a:p>
              <a:p>
                <a:endParaRPr lang="en-US" altLang="zh-CN"/>
              </a:p>
              <a:p>
                <a:endParaRPr lang="en-US" altLang="zh-CN" smtClean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33944"/>
                <a:ext cx="11963400" cy="3288849"/>
              </a:xfrm>
              <a:prstGeom prst="rect">
                <a:avLst/>
              </a:prstGeom>
              <a:blipFill rotWithShape="0">
                <a:blip r:embed="rId2"/>
                <a:stretch>
                  <a:fillRect l="-459" r="-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21746" y="4525472"/>
                <a:ext cx="11498326" cy="1581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mtClean="0"/>
                  <a:t>二维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比较简单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  </a:t>
                </a:r>
                <a:r>
                  <a:rPr lang="zh-CN" altLang="en-US" smtClean="0"/>
                  <a:t>，得到</a:t>
                </a:r>
                <a:r>
                  <a:rPr lang="en-US" altLang="zh-CN" smtClean="0"/>
                  <a:t>ad-bc</a:t>
                </a:r>
              </a:p>
              <a:p>
                <a:endParaRPr lang="en-US"/>
              </a:p>
              <a:p>
                <a:endParaRPr lang="en-US" smtClean="0"/>
              </a:p>
              <a:p>
                <a:r>
                  <a:rPr lang="zh-CN" altLang="en-US" smtClean="0"/>
                  <a:t>大家来算一算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) </a:t>
                </a:r>
                <a:r>
                  <a:rPr lang="zh-CN" altLang="en-US" smtClean="0"/>
                  <a:t>是神马？</a:t>
                </a:r>
                <a:endParaRPr lang="en-US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46" y="4525472"/>
                <a:ext cx="11498326" cy="1581330"/>
              </a:xfrm>
              <a:prstGeom prst="rect">
                <a:avLst/>
              </a:prstGeom>
              <a:blipFill rotWithShape="0">
                <a:blip r:embed="rId3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>
            <a:off x="2024009" y="4756935"/>
            <a:ext cx="287676" cy="19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013735" y="4705564"/>
            <a:ext cx="287676" cy="2568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89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numpy</a:t>
            </a:r>
            <a:r>
              <a:rPr lang="zh-CN" altLang="en-US" smtClean="0"/>
              <a:t>怎么实现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228600" y="1433944"/>
            <a:ext cx="1196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import  numpy as np</a:t>
            </a:r>
          </a:p>
          <a:p>
            <a:r>
              <a:rPr lang="en-US" altLang="zh-CN"/>
              <a:t>A=np.array([[2,5],</a:t>
            </a:r>
          </a:p>
          <a:p>
            <a:r>
              <a:rPr lang="en-US" altLang="zh-CN"/>
              <a:t>           </a:t>
            </a:r>
            <a:r>
              <a:rPr lang="en-US" altLang="zh-CN" smtClean="0"/>
              <a:t>           </a:t>
            </a:r>
            <a:r>
              <a:rPr lang="en-US" altLang="zh-CN"/>
              <a:t>[3,6]</a:t>
            </a:r>
          </a:p>
          <a:p>
            <a:r>
              <a:rPr lang="en-US" altLang="zh-CN"/>
              <a:t>             ])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print(np.linalg.det(A))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049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10415</TotalTime>
  <Words>411</Words>
  <Application>Microsoft Office PowerPoint</Application>
  <PresentationFormat>宽屏</PresentationFormat>
  <Paragraphs>162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 Unicode MS</vt:lpstr>
      <vt:lpstr>华文琥珀</vt:lpstr>
      <vt:lpstr>宋体</vt:lpstr>
      <vt:lpstr>Arial</vt:lpstr>
      <vt:lpstr>Calibri</vt:lpstr>
      <vt:lpstr>Calibri Light</vt:lpstr>
      <vt:lpstr>Cambria Math</vt:lpstr>
      <vt:lpstr>Impact</vt:lpstr>
      <vt:lpstr>Wingdings</vt:lpstr>
      <vt:lpstr>Office 主题</vt:lpstr>
      <vt:lpstr>3_Office 主题​​</vt:lpstr>
      <vt:lpstr>PowerPoint 演示文稿</vt:lpstr>
      <vt:lpstr> 单位矩阵、行列式入门:计算方式、numpy实现、几何和现实意义理解(王者荣耀水平增长)</vt:lpstr>
      <vt:lpstr>先回顾下前面的知识点:</vt:lpstr>
      <vt:lpstr>单位矩阵</vt:lpstr>
      <vt:lpstr>单位矩阵有啥用</vt:lpstr>
      <vt:lpstr>用个符号来表示</vt:lpstr>
      <vt:lpstr>数学概念</vt:lpstr>
      <vt:lpstr>行列式</vt:lpstr>
      <vt:lpstr>numpy怎么实现</vt:lpstr>
      <vt:lpstr>来个3*3的矩阵(方阵)</vt:lpstr>
      <vt:lpstr>快速理解(二维角度)</vt:lpstr>
      <vt:lpstr>快速理解(二维角度)</vt:lpstr>
      <vt:lpstr>快速理解(二维角度)</vt:lpstr>
      <vt:lpstr>看下现实意义 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1432</cp:revision>
  <dcterms:created xsi:type="dcterms:W3CDTF">2016-05-22T15:40:23Z</dcterms:created>
  <dcterms:modified xsi:type="dcterms:W3CDTF">2018-02-20T14:30:48Z</dcterms:modified>
</cp:coreProperties>
</file>