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96" r:id="rId2"/>
  </p:sldMasterIdLst>
  <p:notesMasterIdLst>
    <p:notesMasterId r:id="rId14"/>
  </p:notesMasterIdLst>
  <p:sldIdLst>
    <p:sldId id="265" r:id="rId3"/>
    <p:sldId id="305" r:id="rId4"/>
    <p:sldId id="341" r:id="rId5"/>
    <p:sldId id="342" r:id="rId6"/>
    <p:sldId id="346" r:id="rId7"/>
    <p:sldId id="347" r:id="rId8"/>
    <p:sldId id="350" r:id="rId9"/>
    <p:sldId id="348" r:id="rId10"/>
    <p:sldId id="349" r:id="rId11"/>
    <p:sldId id="351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老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司机学</a:t>
            </a:r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系列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NumPy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速学和数学恶补初级篇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最后测试下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72736" y="1600201"/>
            <a:ext cx="9860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ret=encrypt("</a:t>
            </a:r>
            <a:r>
              <a:rPr lang="en-US" altLang="zh-CN"/>
              <a:t>shenyia</a:t>
            </a:r>
            <a:r>
              <a:rPr lang="en-US" altLang="zh-CN" smtClean="0"/>
              <a:t>") #</a:t>
            </a:r>
            <a:r>
              <a:rPr lang="zh-CN" altLang="en-US" smtClean="0"/>
              <a:t>这里换成其他字符串试试</a:t>
            </a:r>
            <a:endParaRPr lang="en-US" altLang="zh-CN"/>
          </a:p>
          <a:p>
            <a:r>
              <a:rPr lang="en-US" altLang="zh-CN"/>
              <a:t>print(ret)</a:t>
            </a:r>
          </a:p>
          <a:p>
            <a:r>
              <a:rPr lang="en-US" altLang="zh-CN"/>
              <a:t>print(decrypt(ret))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3" y="2491875"/>
            <a:ext cx="10515600" cy="1325563"/>
          </a:xfrm>
        </p:spPr>
        <p:txBody>
          <a:bodyPr/>
          <a:lstStyle/>
          <a:p>
            <a:r>
              <a:rPr lang="zh-CN" altLang="en-US" smtClean="0"/>
              <a:t> </a:t>
            </a:r>
            <a:r>
              <a:rPr lang="zh-CN" altLang="en-US" smtClean="0"/>
              <a:t>逆矩阵的现实意义</a:t>
            </a:r>
            <a:r>
              <a:rPr lang="en-US" altLang="zh-CN" smtClean="0"/>
              <a:t>(2):</a:t>
            </a:r>
            <a:r>
              <a:rPr lang="zh-CN" altLang="en-US" smtClean="0"/>
              <a:t>实现最简单的文本加密和解密</a:t>
            </a:r>
            <a:r>
              <a:rPr lang="en-US" altLang="zh-CN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上节课我们讲到了逆矩阵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28600" y="1433944"/>
                <a:ext cx="6494318" cy="3011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mtClean="0"/>
                  <a:t>在已知矩阵</a:t>
                </a:r>
                <a:r>
                  <a:rPr lang="en-US" altLang="zh-CN" smtClean="0"/>
                  <a:t>A</a:t>
                </a:r>
                <a:r>
                  <a:rPr lang="zh-CN" altLang="en-US" smtClean="0"/>
                  <a:t>的情况下</a:t>
                </a:r>
                <a:endParaRPr lang="en-US" altLang="zh-CN" smtClean="0"/>
              </a:p>
              <a:p>
                <a:endParaRPr lang="en-US" altLang="zh-CN"/>
              </a:p>
              <a:p>
                <a:r>
                  <a:rPr lang="en-US" altLang="zh-CN" smtClean="0"/>
                  <a:t>A</a:t>
                </a:r>
                <a:r>
                  <a:rPr lang="en-US" altLang="zh-CN" baseline="30000" smtClean="0"/>
                  <a:t>-1 </a:t>
                </a:r>
                <a:r>
                  <a:rPr lang="en-US" altLang="zh-CN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altLang="zh-CN" smtClean="0"/>
                  <a:t> •A*    (</a:t>
                </a:r>
                <a:r>
                  <a:rPr lang="zh-CN" altLang="en-US" smtClean="0"/>
                  <a:t>这个公式我们也看出，</a:t>
                </a:r>
                <a:r>
                  <a:rPr lang="en-US" altLang="zh-CN" smtClean="0"/>
                  <a:t>|A|</a:t>
                </a:r>
                <a:r>
                  <a:rPr lang="zh-CN" altLang="en-US" smtClean="0"/>
                  <a:t>这货不能为</a:t>
                </a:r>
                <a:r>
                  <a:rPr lang="en-US" altLang="zh-CN" smtClean="0"/>
                  <a:t>0</a:t>
                </a:r>
                <a:r>
                  <a:rPr lang="zh-CN" altLang="en-US" smtClean="0"/>
                  <a:t>）</a:t>
                </a:r>
                <a:endParaRPr lang="en-US" altLang="zh-CN" smtClean="0"/>
              </a:p>
              <a:p>
                <a:endParaRPr lang="en-US" altLang="zh-CN"/>
              </a:p>
              <a:p>
                <a:r>
                  <a:rPr lang="en-US" altLang="zh-CN" smtClean="0"/>
                  <a:t>AA</a:t>
                </a:r>
                <a:r>
                  <a:rPr lang="en-US" altLang="zh-CN" baseline="30000" smtClean="0"/>
                  <a:t>-1</a:t>
                </a:r>
                <a:r>
                  <a:rPr lang="en-US" altLang="zh-CN" smtClean="0"/>
                  <a:t>=I  (I</a:t>
                </a:r>
                <a:r>
                  <a:rPr lang="zh-CN" altLang="en-US" smtClean="0"/>
                  <a:t>为一个单位矩阵</a:t>
                </a:r>
                <a:r>
                  <a:rPr lang="en-US" altLang="zh-CN" smtClean="0"/>
                  <a:t>)</a:t>
                </a:r>
              </a:p>
              <a:p>
                <a:endParaRPr lang="en-US" altLang="zh-CN"/>
              </a:p>
              <a:p>
                <a:endParaRPr lang="en-US" altLang="zh-CN" smtClean="0"/>
              </a:p>
              <a:p>
                <a:endParaRPr lang="en-US" altLang="zh-CN" smtClean="0"/>
              </a:p>
              <a:p>
                <a:endParaRPr lang="en-US" altLang="zh-CN"/>
              </a:p>
              <a:p>
                <a:r>
                  <a:rPr lang="en-US" altLang="zh-CN" smtClean="0"/>
                  <a:t> </a:t>
                </a:r>
                <a:endParaRPr lang="en-US" altLang="zh-CN" baseline="30000" smtClean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33944"/>
                <a:ext cx="6494318" cy="3011850"/>
              </a:xfrm>
              <a:prstGeom prst="rect">
                <a:avLst/>
              </a:prstGeom>
              <a:blipFill rotWithShape="0">
                <a:blip r:embed="rId2"/>
                <a:stretch>
                  <a:fillRect l="-845" t="-1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571" y="1662229"/>
            <a:ext cx="4077103" cy="12991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958" y="4303809"/>
            <a:ext cx="4694327" cy="1859441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2982191" y="2311819"/>
            <a:ext cx="4393072" cy="64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992582" y="2961409"/>
            <a:ext cx="4187536" cy="268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30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还有没有其他意义？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228600" y="1433944"/>
            <a:ext cx="11963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有，今天我们来介绍一个很简单的加密解密方法 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思路如下：</a:t>
            </a:r>
            <a:endParaRPr lang="en-US" altLang="zh-CN" smtClean="0"/>
          </a:p>
          <a:p>
            <a:r>
              <a:rPr lang="en-US" altLang="zh-CN" smtClean="0"/>
              <a:t>  </a:t>
            </a:r>
            <a:r>
              <a:rPr lang="zh-CN" altLang="en-US" smtClean="0"/>
              <a:t>把明文构建成一个矩阵</a:t>
            </a:r>
            <a:r>
              <a:rPr lang="en-US" altLang="zh-CN" smtClean="0"/>
              <a:t>A</a:t>
            </a:r>
          </a:p>
          <a:p>
            <a:r>
              <a:rPr lang="zh-CN" altLang="en-US" smtClean="0"/>
              <a:t>加密：</a:t>
            </a:r>
            <a:r>
              <a:rPr lang="en-US" altLang="zh-CN" smtClean="0"/>
              <a:t>  A*</a:t>
            </a:r>
            <a:r>
              <a:rPr lang="zh-CN" altLang="en-US" smtClean="0"/>
              <a:t>秘钥矩阵</a:t>
            </a:r>
            <a:r>
              <a:rPr lang="en-US" altLang="zh-CN" smtClean="0"/>
              <a:t>=</a:t>
            </a:r>
            <a:r>
              <a:rPr lang="zh-CN" altLang="en-US" smtClean="0"/>
              <a:t>密文矩阵</a:t>
            </a:r>
            <a:endParaRPr lang="en-US" altLang="zh-CN" smtClean="0"/>
          </a:p>
          <a:p>
            <a:r>
              <a:rPr lang="zh-CN" altLang="en-US" smtClean="0"/>
              <a:t>解密：密文矩阵*秘钥矩阵的</a:t>
            </a:r>
            <a:r>
              <a:rPr lang="zh-CN" altLang="en-US" smtClean="0">
                <a:solidFill>
                  <a:srgbClr val="FF0000"/>
                </a:solidFill>
              </a:rPr>
              <a:t>逆</a:t>
            </a:r>
            <a:r>
              <a:rPr lang="en-US" altLang="zh-CN" smtClean="0"/>
              <a:t>=</a:t>
            </a:r>
            <a:r>
              <a:rPr lang="zh-CN" altLang="en-US" smtClean="0"/>
              <a:t>明文矩阵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假设有一个明文单词是：</a:t>
            </a:r>
            <a:r>
              <a:rPr lang="en-US" altLang="zh-CN" smtClean="0"/>
              <a:t>python </a:t>
            </a:r>
            <a:r>
              <a:rPr lang="zh-CN" altLang="en-US" smtClean="0"/>
              <a:t>（为了演示方便，我们用</a:t>
            </a:r>
            <a:r>
              <a:rPr lang="en-US" altLang="zh-CN" smtClean="0"/>
              <a:t>6</a:t>
            </a:r>
            <a:r>
              <a:rPr lang="zh-CN" altLang="en-US" smtClean="0"/>
              <a:t>个字母）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可以取字母的</a:t>
            </a:r>
            <a:r>
              <a:rPr lang="en-US" altLang="zh-CN" smtClean="0"/>
              <a:t>ascii(python</a:t>
            </a:r>
            <a:r>
              <a:rPr lang="zh-CN" altLang="en-US" smtClean="0"/>
              <a:t>中函数是</a:t>
            </a:r>
            <a:r>
              <a:rPr lang="en-US" altLang="zh-CN" smtClean="0"/>
              <a:t>ord)</a:t>
            </a:r>
          </a:p>
          <a:p>
            <a:endParaRPr lang="en-US" altLang="zh-CN"/>
          </a:p>
          <a:p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代码如下：</a:t>
            </a:r>
            <a:endParaRPr lang="en-US" altLang="zh-CN" smtClean="0"/>
          </a:p>
          <a:p>
            <a:r>
              <a:rPr lang="zh-CN" altLang="en-US" smtClean="0"/>
              <a:t>利用</a:t>
            </a:r>
            <a:r>
              <a:rPr lang="en-US" altLang="zh-CN" smtClean="0"/>
              <a:t>map</a:t>
            </a:r>
            <a:r>
              <a:rPr lang="zh-CN" altLang="en-US" smtClean="0"/>
              <a:t>，把字符串变成</a:t>
            </a:r>
            <a:r>
              <a:rPr lang="en-US" altLang="zh-CN" smtClean="0"/>
              <a:t>ascii</a:t>
            </a:r>
            <a:r>
              <a:rPr lang="zh-CN" altLang="en-US" smtClean="0"/>
              <a:t>数组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/>
              <a:t>str="python"</a:t>
            </a:r>
          </a:p>
          <a:p>
            <a:r>
              <a:rPr lang="en-US" altLang="zh-CN"/>
              <a:t>str_list=list(map(lambda x:ord(x),str))</a:t>
            </a:r>
          </a:p>
        </p:txBody>
      </p:sp>
    </p:spTree>
    <p:extLst>
      <p:ext uri="{BB962C8B-B14F-4D97-AF65-F5344CB8AC3E}">
        <p14:creationId xmlns:p14="http://schemas.microsoft.com/office/powerpoint/2010/main" val="56689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把字符串构建成矩阵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72736" y="1600201"/>
            <a:ext cx="98609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 </a:t>
            </a:r>
            <a:endParaRPr lang="en-US"/>
          </a:p>
          <a:p>
            <a:r>
              <a:rPr lang="zh-CN" altLang="en-US" smtClean="0"/>
              <a:t>譬如我们构建一个</a:t>
            </a:r>
            <a:r>
              <a:rPr lang="en-US" altLang="zh-CN" smtClean="0"/>
              <a:t>m*3</a:t>
            </a:r>
            <a:r>
              <a:rPr lang="zh-CN" altLang="en-US" smtClean="0"/>
              <a:t>的矩阵，也就是列是三个，一共能构建多少行？</a:t>
            </a:r>
            <a:endParaRPr lang="en-US" altLang="zh-CN" smtClean="0"/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  len(str)/3</a:t>
            </a:r>
          </a:p>
          <a:p>
            <a:endParaRPr lang="en-US"/>
          </a:p>
          <a:p>
            <a:r>
              <a:rPr lang="en-US" smtClean="0"/>
              <a:t> </a:t>
            </a:r>
            <a:r>
              <a:rPr lang="zh-CN" altLang="en-US" smtClean="0"/>
              <a:t>如果长度</a:t>
            </a:r>
            <a:r>
              <a:rPr lang="en-US" altLang="zh-CN" smtClean="0"/>
              <a:t>/3 </a:t>
            </a:r>
            <a:r>
              <a:rPr lang="zh-CN" altLang="en-US" smtClean="0"/>
              <a:t>有余数咋办？ 补足空格即可</a:t>
            </a:r>
            <a:endParaRPr lang="en-US" altLang="zh-CN" smtClean="0"/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/>
              <a:t>  </a:t>
            </a:r>
            <a:r>
              <a:rPr lang="zh-CN" altLang="en-US" smtClean="0"/>
              <a:t>于是代码变成了</a:t>
            </a:r>
            <a:endParaRPr lang="en-US"/>
          </a:p>
          <a:p>
            <a:endParaRPr lang="en-US" smtClean="0"/>
          </a:p>
          <a:p>
            <a:r>
              <a:rPr lang="en-US"/>
              <a:t>def genMat(str,col=3</a:t>
            </a:r>
            <a:r>
              <a:rPr lang="en-US" smtClean="0"/>
              <a:t>):  #</a:t>
            </a:r>
            <a:r>
              <a:rPr lang="zh-CN" altLang="en-US" smtClean="0"/>
              <a:t>生成一个指定列为 </a:t>
            </a:r>
            <a:r>
              <a:rPr lang="en-US" altLang="zh-CN" smtClean="0"/>
              <a:t>col</a:t>
            </a:r>
            <a:r>
              <a:rPr lang="zh-CN" altLang="en-US" smtClean="0"/>
              <a:t>的矩阵</a:t>
            </a:r>
            <a:endParaRPr lang="en-US"/>
          </a:p>
          <a:p>
            <a:r>
              <a:rPr lang="en-US"/>
              <a:t>    if len(str)%col &gt;0:</a:t>
            </a:r>
          </a:p>
          <a:p>
            <a:r>
              <a:rPr lang="en-US"/>
              <a:t>        str=str+(col-(len(str)%col))*" "</a:t>
            </a:r>
          </a:p>
          <a:p>
            <a:r>
              <a:rPr lang="en-US"/>
              <a:t>    str_list = list(map(lambda x: ord(x), str))</a:t>
            </a:r>
          </a:p>
          <a:p>
            <a:r>
              <a:rPr lang="en-US" smtClean="0"/>
              <a:t>    return </a:t>
            </a:r>
            <a:r>
              <a:rPr lang="en-US"/>
              <a:t>np.array(str_list).reshape(-1,3)</a:t>
            </a:r>
          </a:p>
        </p:txBody>
      </p:sp>
    </p:spTree>
    <p:extLst>
      <p:ext uri="{BB962C8B-B14F-4D97-AF65-F5344CB8AC3E}">
        <p14:creationId xmlns:p14="http://schemas.microsoft.com/office/powerpoint/2010/main" val="377517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秘钥矩阵怎么来？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72736" y="1600201"/>
            <a:ext cx="98609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 </a:t>
            </a:r>
            <a:endParaRPr lang="en-US"/>
          </a:p>
          <a:p>
            <a:r>
              <a:rPr lang="zh-CN" altLang="en-US" smtClean="0"/>
              <a:t>刚才我们构建的是一个</a:t>
            </a:r>
            <a:r>
              <a:rPr lang="en-US" altLang="zh-CN" smtClean="0"/>
              <a:t>m*3</a:t>
            </a:r>
            <a:r>
              <a:rPr lang="zh-CN" altLang="en-US" smtClean="0"/>
              <a:t>的矩阵，</a:t>
            </a:r>
            <a:r>
              <a:rPr lang="en-US" altLang="zh-CN" smtClean="0"/>
              <a:t> </a:t>
            </a:r>
            <a:r>
              <a:rPr lang="zh-CN" altLang="en-US" smtClean="0"/>
              <a:t>为什么要把列</a:t>
            </a:r>
            <a:r>
              <a:rPr lang="zh-CN" altLang="en-US" smtClean="0">
                <a:solidFill>
                  <a:srgbClr val="FF0000"/>
                </a:solidFill>
              </a:rPr>
              <a:t>固定成一个数</a:t>
            </a:r>
            <a:r>
              <a:rPr lang="zh-CN" altLang="en-US" smtClean="0"/>
              <a:t>？ 很简单 为了 等下好乘。秘钥矩阵就得是一个</a:t>
            </a:r>
            <a:r>
              <a:rPr lang="en-US" altLang="zh-CN" smtClean="0"/>
              <a:t>3*3</a:t>
            </a:r>
            <a:r>
              <a:rPr lang="zh-CN" altLang="en-US" smtClean="0"/>
              <a:t>的</a:t>
            </a:r>
            <a:r>
              <a:rPr lang="zh-CN" altLang="en-US" smtClean="0"/>
              <a:t>矩阵（否则怎么乘？其实</a:t>
            </a:r>
            <a:r>
              <a:rPr lang="en-US" altLang="zh-CN" smtClean="0"/>
              <a:t>n</a:t>
            </a:r>
            <a:r>
              <a:rPr lang="zh-CN" altLang="en-US" smtClean="0"/>
              <a:t>也得和行一样，否则无法求逆）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 </a:t>
            </a:r>
            <a:endParaRPr lang="en-US" altLang="zh-CN" smtClean="0"/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/>
              <a:t>  </a:t>
            </a:r>
            <a:r>
              <a:rPr lang="zh-CN" altLang="en-US" smtClean="0"/>
              <a:t>于是代码变成</a:t>
            </a:r>
            <a:r>
              <a:rPr lang="zh-CN" altLang="en-US" smtClean="0"/>
              <a:t>了 </a:t>
            </a:r>
            <a:r>
              <a:rPr lang="en-US" altLang="zh-CN" smtClean="0"/>
              <a:t>,</a:t>
            </a:r>
            <a:r>
              <a:rPr lang="zh-CN" altLang="en-US" smtClean="0"/>
              <a:t>为了避免精度问题，我们随机产生一个 小数量矩阵</a:t>
            </a:r>
            <a:endParaRPr lang="en-US"/>
          </a:p>
          <a:p>
            <a:r>
              <a:rPr lang="en-US" smtClean="0"/>
              <a:t>key_mat=None  #</a:t>
            </a:r>
            <a:r>
              <a:rPr lang="zh-CN" altLang="en-US" smtClean="0"/>
              <a:t>在外部定义一个秘钥矩阵 变量，后面要用</a:t>
            </a:r>
            <a:endParaRPr lang="en-US" smtClean="0"/>
          </a:p>
          <a:p>
            <a:r>
              <a:rPr lang="en-US"/>
              <a:t>def genKey(n=3):</a:t>
            </a:r>
          </a:p>
          <a:p>
            <a:r>
              <a:rPr lang="en-US"/>
              <a:t>    ret= np.random.randint(0, 2, (n, n))</a:t>
            </a:r>
          </a:p>
          <a:p>
            <a:r>
              <a:rPr lang="en-US"/>
              <a:t>    while(np.linalg.det(ret)==</a:t>
            </a:r>
            <a:r>
              <a:rPr lang="en-US"/>
              <a:t>0</a:t>
            </a:r>
            <a:r>
              <a:rPr lang="en-US" smtClean="0"/>
              <a:t>):  #</a:t>
            </a:r>
            <a:r>
              <a:rPr lang="zh-CN" altLang="en-US" smtClean="0"/>
              <a:t>这里为了防止生成出 行列式为</a:t>
            </a:r>
            <a:r>
              <a:rPr lang="en-US" altLang="zh-CN" smtClean="0"/>
              <a:t>0</a:t>
            </a:r>
            <a:r>
              <a:rPr lang="zh-CN" altLang="en-US" smtClean="0"/>
              <a:t>的矩阵</a:t>
            </a:r>
            <a:endParaRPr lang="en-US"/>
          </a:p>
          <a:p>
            <a:r>
              <a:rPr lang="en-US"/>
              <a:t>        ret = np.random.randint(0, 2, (n, n))</a:t>
            </a:r>
          </a:p>
          <a:p>
            <a:r>
              <a:rPr lang="en-US"/>
              <a:t>    return ret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涉及知识点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72736" y="1600201"/>
            <a:ext cx="98609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之前我们学过</a:t>
            </a:r>
            <a:r>
              <a:rPr lang="en-US" altLang="zh-CN" smtClean="0"/>
              <a:t>np.zeros </a:t>
            </a:r>
            <a:r>
              <a:rPr lang="zh-CN" altLang="en-US" smtClean="0"/>
              <a:t>来创建 全</a:t>
            </a:r>
            <a:r>
              <a:rPr lang="en-US" altLang="zh-CN" smtClean="0"/>
              <a:t>0 </a:t>
            </a:r>
            <a:r>
              <a:rPr lang="zh-CN" altLang="en-US" smtClean="0"/>
              <a:t>矩阵 </a:t>
            </a:r>
            <a:r>
              <a:rPr lang="en-US" altLang="zh-CN" smtClean="0"/>
              <a:t>,</a:t>
            </a:r>
            <a:r>
              <a:rPr lang="zh-CN" altLang="en-US" smtClean="0"/>
              <a:t>譬如</a:t>
            </a:r>
            <a:r>
              <a:rPr lang="en-US" altLang="zh-CN"/>
              <a:t>np.zeros((</a:t>
            </a:r>
            <a:r>
              <a:rPr lang="en-US" altLang="zh-CN"/>
              <a:t>3,3</a:t>
            </a:r>
            <a:r>
              <a:rPr lang="en-US" altLang="zh-CN" smtClean="0"/>
              <a:t>))</a:t>
            </a:r>
          </a:p>
          <a:p>
            <a:endParaRPr lang="en-US"/>
          </a:p>
          <a:p>
            <a:r>
              <a:rPr lang="zh-CN" altLang="en-US" smtClean="0"/>
              <a:t>今天我们 接触下 </a:t>
            </a:r>
            <a:r>
              <a:rPr lang="en-US" altLang="zh-CN" smtClean="0"/>
              <a:t>np</a:t>
            </a:r>
            <a:r>
              <a:rPr lang="zh-CN" altLang="en-US" smtClean="0"/>
              <a:t>的 </a:t>
            </a:r>
            <a:r>
              <a:rPr lang="en-US" altLang="zh-CN" smtClean="0"/>
              <a:t>random</a:t>
            </a:r>
            <a:r>
              <a:rPr lang="zh-CN" altLang="en-US" smtClean="0"/>
              <a:t>模块，其中一个非常重要的函数就是</a:t>
            </a:r>
            <a:r>
              <a:rPr lang="en-US" altLang="zh-CN" smtClean="0"/>
              <a:t>randint</a:t>
            </a:r>
          </a:p>
          <a:p>
            <a:endParaRPr lang="en-US"/>
          </a:p>
          <a:p>
            <a:r>
              <a:rPr lang="zh-CN" altLang="en-US" smtClean="0"/>
              <a:t>譬如：</a:t>
            </a:r>
            <a:endParaRPr lang="en-US" altLang="zh-CN" smtClean="0"/>
          </a:p>
          <a:p>
            <a:r>
              <a:rPr lang="en-US" smtClean="0"/>
              <a:t>np.random.randint(0,2,(</a:t>
            </a:r>
            <a:r>
              <a:rPr lang="en-US"/>
              <a:t>3,3</a:t>
            </a:r>
            <a:r>
              <a:rPr lang="en-US" smtClean="0"/>
              <a:t>))</a:t>
            </a:r>
          </a:p>
          <a:p>
            <a:endParaRPr lang="en-US"/>
          </a:p>
          <a:p>
            <a:r>
              <a:rPr lang="zh-CN" altLang="en-US" smtClean="0"/>
              <a:t>代表生成一个</a:t>
            </a:r>
            <a:r>
              <a:rPr lang="en-US" altLang="zh-CN" smtClean="0"/>
              <a:t>[0,2) </a:t>
            </a:r>
            <a:r>
              <a:rPr lang="zh-CN" altLang="en-US" smtClean="0"/>
              <a:t>的</a:t>
            </a:r>
            <a:r>
              <a:rPr lang="en-US" altLang="zh-CN" smtClean="0"/>
              <a:t>3</a:t>
            </a:r>
            <a:r>
              <a:rPr lang="zh-CN" altLang="en-US" smtClean="0"/>
              <a:t>*</a:t>
            </a:r>
            <a:r>
              <a:rPr lang="en-US" altLang="zh-CN" smtClean="0"/>
              <a:t>3</a:t>
            </a:r>
            <a:r>
              <a:rPr lang="zh-CN" altLang="en-US" smtClean="0"/>
              <a:t>的矩阵（方阵）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5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接近完成了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72736" y="1600201"/>
            <a:ext cx="98609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写</a:t>
            </a:r>
            <a:r>
              <a:rPr lang="zh-CN" altLang="en-US" smtClean="0"/>
              <a:t>个</a:t>
            </a:r>
            <a:r>
              <a:rPr lang="en-US" altLang="zh-CN" smtClean="0"/>
              <a:t>encrypt</a:t>
            </a:r>
            <a:r>
              <a:rPr lang="zh-CN" altLang="en-US" smtClean="0"/>
              <a:t>函数</a:t>
            </a:r>
            <a:endParaRPr lang="en-US" altLang="zh-CN" smtClean="0"/>
          </a:p>
          <a:p>
            <a:endParaRPr lang="en-US"/>
          </a:p>
          <a:p>
            <a:r>
              <a:rPr lang="en-US"/>
              <a:t>def encrypt(str,c=3):</a:t>
            </a:r>
          </a:p>
          <a:p>
            <a:r>
              <a:rPr lang="en-US"/>
              <a:t>    clearText_mat=genMat(str,col=c)</a:t>
            </a:r>
          </a:p>
          <a:p>
            <a:r>
              <a:rPr lang="en-US"/>
              <a:t>    global key_mat</a:t>
            </a:r>
          </a:p>
          <a:p>
            <a:r>
              <a:rPr lang="en-US"/>
              <a:t>    key_mat=genKey(n=c)</a:t>
            </a:r>
          </a:p>
          <a:p>
            <a:r>
              <a:rPr lang="en-US"/>
              <a:t>    cipherText_mat=np.dot(clearText_mat,key_mat).reshape(-1,) #</a:t>
            </a:r>
            <a:r>
              <a:rPr lang="zh-CN" altLang="en-US"/>
              <a:t>密文矩阵</a:t>
            </a:r>
            <a:r>
              <a:rPr lang="en-US" altLang="zh-CN"/>
              <a:t>,</a:t>
            </a:r>
            <a:r>
              <a:rPr lang="zh-CN" altLang="en-US"/>
              <a:t>使用</a:t>
            </a:r>
            <a:r>
              <a:rPr lang="en-US"/>
              <a:t>reshape </a:t>
            </a:r>
            <a:r>
              <a:rPr lang="zh-CN" altLang="en-US"/>
              <a:t>把矩阵变成一维数组，方便等下变成密文</a:t>
            </a:r>
          </a:p>
          <a:p>
            <a:r>
              <a:rPr lang="zh-CN" altLang="en-US"/>
              <a:t>    </a:t>
            </a:r>
            <a:r>
              <a:rPr lang="en-US"/>
              <a:t>cipherText="".join(list(map(lambda x: chr(x),cipherText_mat.astype(int))))  #chr</a:t>
            </a:r>
            <a:r>
              <a:rPr lang="zh-CN" altLang="en-US"/>
              <a:t>把</a:t>
            </a:r>
            <a:r>
              <a:rPr lang="en-US"/>
              <a:t>ascii</a:t>
            </a:r>
            <a:r>
              <a:rPr lang="zh-CN" altLang="en-US"/>
              <a:t>转换成字符</a:t>
            </a:r>
          </a:p>
          <a:p>
            <a:r>
              <a:rPr lang="zh-CN" altLang="en-US"/>
              <a:t>    </a:t>
            </a:r>
            <a:r>
              <a:rPr lang="en-US"/>
              <a:t>return cipherText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6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接近完成了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72736" y="1600201"/>
            <a:ext cx="98609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写</a:t>
            </a:r>
            <a:r>
              <a:rPr lang="zh-CN" altLang="en-US" smtClean="0"/>
              <a:t>个</a:t>
            </a:r>
            <a:r>
              <a:rPr lang="en-US" altLang="zh-CN" smtClean="0"/>
              <a:t>decrypt</a:t>
            </a:r>
            <a:r>
              <a:rPr lang="zh-CN" altLang="en-US" smtClean="0"/>
              <a:t>函数</a:t>
            </a:r>
            <a:endParaRPr lang="en-US" altLang="zh-CN" smtClean="0"/>
          </a:p>
          <a:p>
            <a:endParaRPr lang="en-US"/>
          </a:p>
          <a:p>
            <a:r>
              <a:rPr lang="en-US"/>
              <a:t>def decrypt(str,c=3):</a:t>
            </a:r>
          </a:p>
          <a:p>
            <a:r>
              <a:rPr lang="en-US"/>
              <a:t>    global key_mat</a:t>
            </a:r>
          </a:p>
          <a:p>
            <a:r>
              <a:rPr lang="en-US"/>
              <a:t>    cipherText_mat=genMat(str,col=c) #</a:t>
            </a:r>
            <a:r>
              <a:rPr lang="zh-CN" altLang="en-US"/>
              <a:t>密文矩阵</a:t>
            </a:r>
          </a:p>
          <a:p>
            <a:r>
              <a:rPr lang="zh-CN" altLang="en-US"/>
              <a:t>    </a:t>
            </a:r>
            <a:r>
              <a:rPr lang="en-US"/>
              <a:t>keyText_mat = np.linalg.inv(key_mat) #</a:t>
            </a:r>
            <a:r>
              <a:rPr lang="zh-CN" altLang="en-US"/>
              <a:t>秘钥矩阵求逆</a:t>
            </a:r>
          </a:p>
          <a:p>
            <a:r>
              <a:rPr lang="zh-CN" altLang="en-US"/>
              <a:t>    </a:t>
            </a:r>
            <a:r>
              <a:rPr lang="en-US"/>
              <a:t>clearText_mat=np.dot(cipherText_mat,keyText_mat).reshape(-1,) #</a:t>
            </a:r>
            <a:r>
              <a:rPr lang="zh-CN" altLang="en-US"/>
              <a:t>明文矩阵，使用</a:t>
            </a:r>
            <a:r>
              <a:rPr lang="en-US"/>
              <a:t>reshape </a:t>
            </a:r>
            <a:r>
              <a:rPr lang="zh-CN" altLang="en-US"/>
              <a:t>把矩阵变成一维数组</a:t>
            </a:r>
          </a:p>
          <a:p>
            <a:r>
              <a:rPr lang="zh-CN" altLang="en-US"/>
              <a:t>    </a:t>
            </a:r>
            <a:r>
              <a:rPr lang="en-US"/>
              <a:t>clearText="".join(list(map(lambda x: chr(x),clearText_mat.astype(int))))</a:t>
            </a:r>
          </a:p>
          <a:p>
            <a:r>
              <a:rPr lang="en-US"/>
              <a:t>    return clearText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10993</TotalTime>
  <Words>626</Words>
  <Application>Microsoft Office PowerPoint</Application>
  <PresentationFormat>宽屏</PresentationFormat>
  <Paragraphs>105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 Unicode MS</vt:lpstr>
      <vt:lpstr>华文琥珀</vt:lpstr>
      <vt:lpstr>宋体</vt:lpstr>
      <vt:lpstr>Arial</vt:lpstr>
      <vt:lpstr>Calibri</vt:lpstr>
      <vt:lpstr>Calibri Light</vt:lpstr>
      <vt:lpstr>Cambria Math</vt:lpstr>
      <vt:lpstr>Impact</vt:lpstr>
      <vt:lpstr>Wingdings</vt:lpstr>
      <vt:lpstr>Office 主题</vt:lpstr>
      <vt:lpstr>3_Office 主题​​</vt:lpstr>
      <vt:lpstr>PowerPoint 演示文稿</vt:lpstr>
      <vt:lpstr> 逆矩阵的现实意义(2):实现最简单的文本加密和解密 </vt:lpstr>
      <vt:lpstr>上节课我们讲到了逆矩阵</vt:lpstr>
      <vt:lpstr>还有没有其他意义？</vt:lpstr>
      <vt:lpstr>把字符串构建成矩阵</vt:lpstr>
      <vt:lpstr>秘钥矩阵怎么来？</vt:lpstr>
      <vt:lpstr>涉及知识点</vt:lpstr>
      <vt:lpstr>接近完成了</vt:lpstr>
      <vt:lpstr>接近完成了</vt:lpstr>
      <vt:lpstr>最后测试下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1501</cp:revision>
  <dcterms:created xsi:type="dcterms:W3CDTF">2016-05-22T15:40:23Z</dcterms:created>
  <dcterms:modified xsi:type="dcterms:W3CDTF">2018-02-26T05:54:39Z</dcterms:modified>
</cp:coreProperties>
</file>