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09" r:id="rId5"/>
    <p:sldId id="312" r:id="rId6"/>
    <p:sldId id="317" r:id="rId7"/>
    <p:sldId id="318" r:id="rId8"/>
    <p:sldId id="315" r:id="rId9"/>
    <p:sldId id="316" r:id="rId10"/>
    <p:sldId id="313" r:id="rId11"/>
    <p:sldId id="314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2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3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0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4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7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9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40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1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000"/>
              <a:t>S </a:t>
            </a:r>
            <a:r>
              <a:rPr lang="zh-CN" altLang="en-US" sz="2000"/>
              <a:t>代表协方差矩阵，根据上节课讲到的函数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 =np.cov(X)</a:t>
            </a:r>
          </a:p>
          <a:p>
            <a:pPr marL="0" indent="0">
              <a:buNone/>
            </a:pPr>
            <a:r>
              <a:rPr lang="en-US" altLang="zh-CN" sz="2000"/>
              <a:t>S</a:t>
            </a:r>
            <a:r>
              <a:rPr lang="en-US" altLang="zh-CN" sz="2000" baseline="30000"/>
              <a:t>-1</a:t>
            </a:r>
            <a:r>
              <a:rPr lang="en-US" altLang="zh-CN" sz="2000"/>
              <a:t> </a:t>
            </a:r>
            <a:r>
              <a:rPr lang="zh-CN" altLang="en-US" sz="2000"/>
              <a:t>代表协方差矩阵的</a:t>
            </a:r>
            <a:r>
              <a:rPr lang="zh-CN" altLang="en-US" sz="2000">
                <a:solidFill>
                  <a:srgbClr val="FF0000"/>
                </a:solidFill>
              </a:rPr>
              <a:t>逆</a:t>
            </a:r>
            <a:r>
              <a:rPr lang="zh-CN" altLang="en-US" sz="2000"/>
              <a:t>矩阵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</a:t>
            </a:r>
            <a:r>
              <a:rPr lang="en-US" altLang="zh-CN" sz="2000" baseline="30000"/>
              <a:t>-1</a:t>
            </a:r>
            <a:r>
              <a:rPr lang="en-US" altLang="zh-CN" sz="2000"/>
              <a:t> =np.linalg.inv(np.cov(X</a:t>
            </a:r>
            <a:r>
              <a:rPr lang="en-US" altLang="zh-CN" sz="2000" smtClean="0"/>
              <a:t>))  #</a:t>
            </a:r>
            <a:r>
              <a:rPr lang="zh-CN" altLang="en-US" sz="2000" smtClean="0"/>
              <a:t>在样本数据过小时 会产生奇异矩阵，无法求逆。我们可以使用伪逆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print(distance.mahalanobis(A,B,np.linalg.pinv(np.cov(A,B</a:t>
            </a:r>
            <a:r>
              <a:rPr lang="en-US" altLang="zh-CN" sz="2000"/>
              <a:t>))))</a:t>
            </a:r>
          </a:p>
          <a:p>
            <a:pPr marL="0" indent="0">
              <a:buNone/>
            </a:pPr>
            <a:r>
              <a:rPr lang="en-US" altLang="zh-CN" sz="2000" smtClean="0"/>
              <a:t>print(distance.mahalanobis(A,C,np.linalg.pinv(np.cov(A,C</a:t>
            </a:r>
            <a:r>
              <a:rPr lang="en-US" altLang="zh-CN" sz="2000"/>
              <a:t>))))</a:t>
            </a:r>
          </a:p>
          <a:p>
            <a:pPr marL="0" indent="0">
              <a:buNone/>
            </a:pPr>
            <a:r>
              <a:rPr lang="en-US" altLang="zh-CN" sz="2000" smtClean="0"/>
              <a:t>print(distance.mahalanobis(B,C,np.linalg.pinv(np.cov(B,C))))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手工计算</a:t>
            </a:r>
            <a:r>
              <a:rPr lang="en-US" altLang="zh-CN" sz="2000"/>
              <a:t>;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delta </a:t>
            </a:r>
            <a:r>
              <a:rPr lang="en-US" altLang="zh-CN" sz="2000"/>
              <a:t>= A - B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np.sqrt(np.dot(np.dot(delta, np.linalg.pinv(np.cov(A,B))), delta))</a:t>
            </a:r>
          </a:p>
        </p:txBody>
      </p:sp>
    </p:spTree>
    <p:extLst>
      <p:ext uri="{BB962C8B-B14F-4D97-AF65-F5344CB8AC3E}">
        <p14:creationId xmlns:p14="http://schemas.microsoft.com/office/powerpoint/2010/main" val="5149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zh-CN" altLang="en-US" smtClean="0"/>
              <a:t>标准化欧式距离详细算法、计算商品距离、多种实现方法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先回顾下欧式距离的公式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2509" y="1517073"/>
                <a:ext cx="9798627" cy="325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二维中</a:t>
                </a:r>
                <a:r>
                  <a:rPr lang="en-US" altLang="zh-CN" smtClean="0"/>
                  <a:t>(x1,y1)</a:t>
                </a:r>
                <a:r>
                  <a:rPr lang="zh-CN" altLang="en-US" smtClean="0"/>
                  <a:t>和</a:t>
                </a:r>
                <a:r>
                  <a:rPr lang="en-US" altLang="zh-CN" smtClean="0"/>
                  <a:t>(x2,y2)</a:t>
                </a:r>
              </a:p>
              <a:p>
                <a:endParaRPr lang="en-US" altLang="zh-CN"/>
              </a:p>
              <a:p>
                <a:r>
                  <a:rPr lang="en-US" altLang="zh-CN" smtClean="0"/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mtClean="0"/>
              </a:p>
              <a:p>
                <a:endParaRPr lang="en-US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推广到多维就是</a:t>
                </a:r>
                <a:r>
                  <a:rPr lang="pt-BR"/>
                  <a:t>(x11,x12,…,x1n)与b(x21,x22,…,x2n)</a:t>
                </a:r>
                <a:endParaRPr lang="en-US" altLang="zh-CN" smtClean="0"/>
              </a:p>
              <a:p>
                <a:r>
                  <a:rPr lang="en-US" altLang="zh-CN"/>
                  <a:t>dist</a:t>
                </a:r>
                <a:r>
                  <a:rPr lang="en-US" altLang="zh-CN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r>
                  <a:rPr lang="zh-CN" altLang="en-US" smtClean="0"/>
                  <a:t>所谓的标准化欧式距离 是一种对 传统欧式距离的改进。</a:t>
                </a:r>
                <a:endParaRPr lang="en-US" altLang="zh-CN" smtClean="0"/>
              </a:p>
              <a:p>
                <a:endParaRPr lang="en-US"/>
              </a:p>
              <a:p>
                <a:r>
                  <a:rPr lang="zh-CN" altLang="en-US" smtClean="0"/>
                  <a:t>“标准化”这个词汇代表 对数据进行了标准化</a:t>
                </a:r>
                <a:r>
                  <a:rPr lang="en-US" altLang="zh-CN" smtClean="0"/>
                  <a:t>,</a:t>
                </a:r>
                <a:r>
                  <a:rPr lang="zh-CN" altLang="en-US" smtClean="0"/>
                  <a:t>使数据落入某个区间，在聚类分析时加快收敛</a:t>
                </a:r>
                <a:endParaRPr 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517073"/>
                <a:ext cx="9798627" cy="3256148"/>
              </a:xfrm>
              <a:prstGeom prst="rect">
                <a:avLst/>
              </a:prstGeom>
              <a:blipFill rotWithShape="0">
                <a:blip r:embed="rId3"/>
                <a:stretch>
                  <a:fillRect l="-560" t="-1685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举个栗子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两个商品的情况</a:t>
            </a:r>
            <a:r>
              <a:rPr lang="en-US" altLang="zh-CN" sz="2000" smtClean="0"/>
              <a:t>,</a:t>
            </a:r>
            <a:r>
              <a:rPr lang="zh-CN" altLang="en-US" sz="2000" smtClean="0"/>
              <a:t>属性分别是销售量、点击量、评论数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A=[20,1000,2]</a:t>
            </a:r>
          </a:p>
          <a:p>
            <a:pPr marL="0" indent="0">
              <a:buNone/>
            </a:pPr>
            <a:r>
              <a:rPr lang="en-US" altLang="zh-CN" sz="2000" smtClean="0"/>
              <a:t>B=[15,2000,4]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print(distance.euclidean([</a:t>
            </a:r>
            <a:r>
              <a:rPr lang="en-US" altLang="zh-CN" sz="2000" smtClean="0"/>
              <a:t>20,1000,2],[15,2000,4]))</a:t>
            </a:r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距离有</a:t>
            </a:r>
            <a:r>
              <a:rPr lang="en-US" altLang="zh-CN" sz="2000" smtClean="0"/>
              <a:t>1000</a:t>
            </a:r>
            <a:r>
              <a:rPr lang="zh-CN" altLang="en-US" sz="2000" smtClean="0"/>
              <a:t>多。 问题在哪？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因为第二维的“点击量”给最终结果带来太大的影响。因此我们需要把数据进行标准化，使之处于相同的尺度（数量级）。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r>
              <a:rPr lang="zh-CN" altLang="en-US" sz="2000" smtClean="0"/>
              <a:t>如果我们把各个属性都扩大</a:t>
            </a:r>
            <a:r>
              <a:rPr lang="en-US" altLang="zh-CN" sz="2000" smtClean="0"/>
              <a:t>10</a:t>
            </a:r>
            <a:r>
              <a:rPr lang="zh-CN" altLang="en-US" sz="2000" smtClean="0"/>
              <a:t>倍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print(distance.euclidean([</a:t>
            </a:r>
            <a:r>
              <a:rPr lang="en-US" altLang="zh-CN" sz="2000" smtClean="0"/>
              <a:t>200,10000,2</a:t>
            </a:r>
            <a:r>
              <a:rPr lang="en-US" altLang="zh-CN" sz="2000"/>
              <a:t>],[</a:t>
            </a:r>
            <a:r>
              <a:rPr lang="en-US" altLang="zh-CN" sz="2000" smtClean="0"/>
              <a:t>150,20000,40]))  #</a:t>
            </a:r>
            <a:r>
              <a:rPr lang="zh-CN" altLang="en-US" sz="2000" smtClean="0"/>
              <a:t>这里变成一万多了。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/>
              <a:t>在</a:t>
            </a:r>
            <a:r>
              <a:rPr lang="zh-CN" altLang="en-US" sz="2000" smtClean="0"/>
              <a:t>进行机器学习中参数的尺度差异如果不标准化会对 结果产生很大影响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7235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基本公式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smtClean="0"/>
                  <a:t>基本的方法是 把数据进行标准化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 </a:t>
                </a:r>
                <a:r>
                  <a:rPr lang="zh-CN" altLang="en-US" sz="2000" smtClean="0"/>
                  <a:t>使得每一项值</a:t>
                </a:r>
                <a:r>
                  <a:rPr lang="en-US" altLang="zh-CN" sz="200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zh-CN" sz="24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 S </a:t>
                </a:r>
                <a:r>
                  <a:rPr lang="zh-CN" altLang="en-US" sz="2000" smtClean="0"/>
                  <a:t>为标准差</a:t>
                </a:r>
                <a:r>
                  <a:rPr lang="en-US" altLang="zh-CN" sz="2000" smtClean="0"/>
                  <a:t>(</a:t>
                </a:r>
                <a:r>
                  <a:rPr lang="zh-CN" altLang="en-US" sz="2000" smtClean="0"/>
                  <a:t>方差的开方就是标准差</a:t>
                </a:r>
                <a:r>
                  <a:rPr lang="en-US" altLang="zh-CN" sz="2000" smtClean="0"/>
                  <a:t>)</a:t>
                </a: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  <a:blipFill rotWithShape="0">
                <a:blip r:embed="rId3"/>
                <a:stretch>
                  <a:fillRect l="-601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56078"/>
              </p:ext>
            </p:extLst>
          </p:nvPr>
        </p:nvGraphicFramePr>
        <p:xfrm>
          <a:off x="359062" y="3660293"/>
          <a:ext cx="1085272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182"/>
                <a:gridCol w="2713182"/>
                <a:gridCol w="2713182"/>
                <a:gridCol w="2713182"/>
              </a:tblGrid>
              <a:tr h="453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销售量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点击量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评论数 </a:t>
                      </a:r>
                      <a:endParaRPr lang="en-US"/>
                    </a:p>
                  </a:txBody>
                  <a:tcPr/>
                </a:tc>
              </a:tr>
              <a:tr h="45301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45301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  <a:tr h="453013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均值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17.5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</a:tr>
              <a:tr h="11778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标准差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3.53 </a:t>
                      </a:r>
                      <a:r>
                        <a:rPr lang="en-US" smtClean="0"/>
                        <a:t>(np.std([20,15</a:t>
                      </a:r>
                      <a:r>
                        <a:rPr lang="en-US" smtClean="0"/>
                        <a:t>],ddof=1)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707.12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1.41707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0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9770"/>
              </p:ext>
            </p:extLst>
          </p:nvPr>
        </p:nvGraphicFramePr>
        <p:xfrm>
          <a:off x="421410" y="1675629"/>
          <a:ext cx="11160990" cy="458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535"/>
                <a:gridCol w="3147450"/>
                <a:gridCol w="3450757"/>
                <a:gridCol w="2790248"/>
              </a:tblGrid>
              <a:tr h="5538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销售量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点击量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评论数 </a:t>
                      </a:r>
                      <a:endParaRPr lang="en-US"/>
                    </a:p>
                  </a:txBody>
                  <a:tcPr/>
                </a:tc>
              </a:tr>
              <a:tr h="5538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5538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  <a:tr h="553837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均值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17.5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</a:tr>
              <a:tr h="553837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标准差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3.53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707.12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1.41707</a:t>
                      </a:r>
                      <a:endParaRPr lang="en-US"/>
                    </a:p>
                  </a:txBody>
                  <a:tcPr/>
                </a:tc>
              </a:tr>
              <a:tr h="996906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zh-CN" altLang="en-US" smtClean="0"/>
                        <a:t>的新值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(20-17.5)/3.53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略</a:t>
                      </a:r>
                      <a:endParaRPr lang="en-US"/>
                    </a:p>
                  </a:txBody>
                  <a:tcPr/>
                </a:tc>
              </a:tr>
              <a:tr h="553837"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zh-CN" altLang="en-US" smtClean="0"/>
                        <a:t>的新值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(15-17.5)/3.53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略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略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1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程序实现第一步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/>
              <a:t>A=np.array([20,1000,2])</a:t>
            </a:r>
          </a:p>
          <a:p>
            <a:pPr marL="0" indent="0">
              <a:buNone/>
            </a:pPr>
            <a:r>
              <a:rPr lang="en-US" altLang="zh-CN" sz="2000"/>
              <a:t>B=np.array([15,2000,4</a:t>
            </a:r>
            <a:r>
              <a:rPr lang="en-US" altLang="zh-CN" sz="2000" smtClean="0"/>
              <a:t>])</a:t>
            </a:r>
          </a:p>
          <a:p>
            <a:pPr marL="0" indent="0"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/>
              <a:t>x=np.vstack((A,B</a:t>
            </a:r>
            <a:r>
              <a:rPr lang="en-US" altLang="zh-CN" sz="2000" smtClean="0"/>
              <a:t>)) #</a:t>
            </a:r>
            <a:r>
              <a:rPr lang="zh-CN" altLang="en-US" sz="2000" smtClean="0"/>
              <a:t>合并成一个二维数组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print(x.T)</a:t>
            </a:r>
          </a:p>
          <a:p>
            <a:pPr marL="0"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print(x.T.mean(axis=1))</a:t>
            </a:r>
          </a:p>
          <a:p>
            <a:pPr marL="0" indent="0"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smtClean="0"/>
              <a:t>打印出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[   17.5  1500.      3. </a:t>
            </a:r>
            <a:r>
              <a:rPr lang="en-US" altLang="zh-CN" sz="200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如法炮制：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np.std(x.T,axis=1,ddof=1</a:t>
            </a:r>
            <a:r>
              <a:rPr lang="en-US" altLang="zh-CN" sz="2000" smtClean="0"/>
              <a:t>)  #</a:t>
            </a:r>
            <a:r>
              <a:rPr lang="zh-CN" altLang="en-US" sz="2000" smtClean="0"/>
              <a:t>则算出每一项的标准差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3828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进一步推导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smtClean="0"/>
                  <a:t>实际上我们并不需要 把每一项的新值计算出来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譬如 </a:t>
                </a:r>
                <a:r>
                  <a:rPr lang="en-US" altLang="zh-CN" sz="2000" smtClean="0"/>
                  <a:t>A</a:t>
                </a:r>
                <a:r>
                  <a:rPr lang="zh-CN" altLang="en-US" sz="2000" smtClean="0"/>
                  <a:t>集合 第一个</a:t>
                </a:r>
                <a:r>
                  <a:rPr lang="zh-CN" altLang="en-US" sz="2000"/>
                  <a:t>新</a:t>
                </a:r>
                <a:r>
                  <a:rPr lang="zh-CN" altLang="en-US" sz="2000" smtClean="0"/>
                  <a:t>值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X1=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 smtClean="0"/>
                  <a:t>                   new_a=[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 smtClean="0"/>
                  <a:t>]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B </a:t>
                </a:r>
                <a:r>
                  <a:rPr lang="zh-CN" altLang="en-US" sz="2000" smtClean="0"/>
                  <a:t>集合的第一个新值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en-US" altLang="zh-CN" sz="2000" smtClean="0"/>
                  <a:t>Y1=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/>
                  <a:t>                   </a:t>
                </a:r>
                <a:r>
                  <a:rPr lang="en-US" altLang="zh-CN" sz="2000" smtClean="0"/>
                  <a:t>new_b=[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/>
                  <a:t>]</a:t>
                </a:r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那么</a:t>
                </a:r>
                <a:r>
                  <a:rPr lang="en-US" altLang="zh-CN" sz="2000" smtClean="0"/>
                  <a:t>X1-Y1=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 smtClean="0"/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000" smtClean="0"/>
                  <a:t>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zh-CN" altLang="en-US" sz="2000" smtClean="0"/>
                  <a:t>因此最后的公式 就是</a:t>
                </a:r>
                <a:r>
                  <a:rPr lang="en-US" altLang="zh-CN" sz="2000" smtClean="0"/>
                  <a:t>==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𝑥𝑘</m:t>
                                    </m:r>
                                    <m:r>
                                      <a:rPr lang="en-US" altLang="zh-CN" sz="20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r>
                  <a:rPr lang="en-US" altLang="zh-CN" sz="2000" smtClean="0"/>
                  <a:t>)</a:t>
                </a:r>
                <a:r>
                  <a:rPr lang="en-US" altLang="zh-CN" sz="2000" baseline="30000" smtClean="0"/>
                  <a:t>2</a:t>
                </a:r>
                <a:endParaRPr lang="en-US" altLang="zh-CN" sz="2000" baseline="300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64" y="1461872"/>
                <a:ext cx="11150963" cy="4980491"/>
              </a:xfrm>
              <a:blipFill rotWithShape="0">
                <a:blip r:embed="rId3"/>
                <a:stretch>
                  <a:fillRect l="-601" t="-1102" b="-5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6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代码方式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1309326"/>
            <a:ext cx="11170227" cy="51330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手工代码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print(np.sqrt(np.sum(((A-B)/s)**2</a:t>
            </a:r>
            <a:r>
              <a:rPr lang="en-US" altLang="zh-CN" sz="2000" smtClean="0"/>
              <a:t>)))</a:t>
            </a:r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使用直接的函数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print(distance.seuclidean(A,B,s**2</a:t>
            </a:r>
            <a:r>
              <a:rPr lang="en-US" altLang="zh-CN" sz="2000" smtClean="0"/>
              <a:t>))  #</a:t>
            </a:r>
            <a:r>
              <a:rPr lang="zh-CN" altLang="en-US" sz="2000" smtClean="0"/>
              <a:t>第三个参数 需要我们自己传参数进去，注意传的是方差不是标准差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使用</a:t>
            </a:r>
            <a:r>
              <a:rPr lang="en-US" altLang="zh-CN" sz="2000" smtClean="0"/>
              <a:t>pdist</a:t>
            </a:r>
          </a:p>
          <a:p>
            <a:pPr marL="0" indent="0">
              <a:buNone/>
            </a:pPr>
            <a:r>
              <a:rPr lang="en-US" altLang="zh-CN" sz="2000"/>
              <a:t>print(distance.pdist(x,metric="seuclidean</a:t>
            </a:r>
            <a:r>
              <a:rPr lang="en-US" altLang="zh-CN" sz="2000" smtClean="0"/>
              <a:t>"))</a:t>
            </a:r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使用</a:t>
            </a:r>
            <a:r>
              <a:rPr lang="en-US" altLang="zh-CN" sz="2000" smtClean="0"/>
              <a:t>cdist</a:t>
            </a:r>
          </a:p>
          <a:p>
            <a:pPr marL="0" indent="0">
              <a:buNone/>
            </a:pPr>
            <a:r>
              <a:rPr lang="en-US" altLang="zh-CN" sz="2000"/>
              <a:t>print(distance.cdist(np.array([A]),np.array([B]),metric="seuclidean"))</a:t>
            </a:r>
          </a:p>
        </p:txBody>
      </p:sp>
    </p:spTree>
    <p:extLst>
      <p:ext uri="{BB962C8B-B14F-4D97-AF65-F5344CB8AC3E}">
        <p14:creationId xmlns:p14="http://schemas.microsoft.com/office/powerpoint/2010/main" val="27959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11585</TotalTime>
  <Words>496</Words>
  <Application>Microsoft Office PowerPoint</Application>
  <PresentationFormat>宽屏</PresentationFormat>
  <Paragraphs>154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标准化欧式距离详细算法、计算商品距离、多种实现方法</vt:lpstr>
      <vt:lpstr>先回顾下欧式距离的公式</vt:lpstr>
      <vt:lpstr>举个栗子</vt:lpstr>
      <vt:lpstr>基本公式</vt:lpstr>
      <vt:lpstr>接上页</vt:lpstr>
      <vt:lpstr>程序实现第一步</vt:lpstr>
      <vt:lpstr>进一步推导</vt:lpstr>
      <vt:lpstr>代码方式</vt:lpstr>
      <vt:lpstr>接上页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1240</cp:revision>
  <dcterms:created xsi:type="dcterms:W3CDTF">2016-05-22T15:40:23Z</dcterms:created>
  <dcterms:modified xsi:type="dcterms:W3CDTF">2018-05-17T05:00:13Z</dcterms:modified>
</cp:coreProperties>
</file>