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9" r:id="rId5"/>
    <p:sldId id="317" r:id="rId6"/>
    <p:sldId id="315" r:id="rId7"/>
    <p:sldId id="316" r:id="rId8"/>
    <p:sldId id="313" r:id="rId9"/>
    <p:sldId id="31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0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7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1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修正的余弦相似性入门、计算用户相似性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先回顾下余弦距离的公式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2509" y="1517073"/>
                <a:ext cx="9798627" cy="385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两个概念</a:t>
                </a:r>
                <a:endParaRPr lang="en-US" altLang="zh-CN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r>
                  <a:rPr lang="en-US" smtClean="0"/>
                  <a:t>1</a:t>
                </a:r>
                <a:r>
                  <a:rPr lang="zh-CN" altLang="en-US" smtClean="0"/>
                  <a:t>、余弦值</a:t>
                </a:r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en-US" altLang="zh-CN" smtClean="0"/>
                  <a:t> </a:t>
                </a:r>
                <a:endParaRPr lang="en-US" altLang="zh-CN"/>
              </a:p>
              <a:p>
                <a:r>
                  <a:rPr lang="zh-CN" altLang="en-US"/>
                  <a:t>如果把</a:t>
                </a:r>
                <a:r>
                  <a:rPr lang="zh-CN" altLang="en-US" smtClean="0"/>
                  <a:t>商品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和</a:t>
                </a:r>
                <a:r>
                  <a:rPr lang="en-US" altLang="zh-CN" smtClean="0"/>
                  <a:t>B</a:t>
                </a:r>
                <a:r>
                  <a:rPr lang="zh-CN" altLang="en-US" smtClean="0"/>
                  <a:t>看成</a:t>
                </a:r>
                <a:r>
                  <a:rPr lang="zh-CN" altLang="en-US"/>
                  <a:t>向量，那么向量点积公式如下：</a:t>
                </a:r>
                <a:endParaRPr lang="en-US" altLang="zh-CN"/>
              </a:p>
              <a:p>
                <a:endParaRPr lang="en-US"/>
              </a:p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/>
                  <a:t>•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groupChr>
                      </m:e>
                    </m:d>
                  </m:oMath>
                </a14:m>
                <a:r>
                  <a:rPr lang="en-US"/>
                  <a:t>×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groupChr>
                      </m:e>
                    </m:d>
                  </m:oMath>
                </a14:m>
                <a:r>
                  <a:rPr lang="en-US"/>
                  <a:t>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zh-CN" altLang="en-US"/>
                  <a:t>因此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groupChr>
                          <m:groupChrPr>
                            <m:chr m:val="→"/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groupChr>
                        <m:r>
                          <m:rPr>
                            <m:nor/>
                          </m:rPr>
                          <a:rPr lang="en-US"/>
                          <m:t>•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groupCh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groupChr>
                          </m:e>
                        </m:d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groupChr>
                          </m:e>
                        </m:d>
                      </m:den>
                    </m:f>
                  </m:oMath>
                </a14:m>
                <a:endParaRPr lang="en-US" smtClean="0"/>
              </a:p>
              <a:p>
                <a:endParaRPr lang="en-US" smtClean="0"/>
              </a:p>
              <a:p>
                <a:r>
                  <a:rPr lang="zh-CN" altLang="en-US" smtClean="0"/>
                  <a:t>余弦距离</a:t>
                </a:r>
                <a:r>
                  <a:rPr lang="en-US" altLang="zh-CN" smtClean="0"/>
                  <a:t>=</a:t>
                </a:r>
                <a:r>
                  <a:rPr lang="en-US" smtClean="0"/>
                  <a:t>1</a:t>
                </a:r>
                <a:r>
                  <a:rPr lang="en-US" altLang="zh-CN" smtClean="0"/>
                  <a:t>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517073"/>
                <a:ext cx="9798627" cy="3855543"/>
              </a:xfrm>
              <a:prstGeom prst="rect">
                <a:avLst/>
              </a:prstGeom>
              <a:blipFill rotWithShape="0">
                <a:blip r:embed="rId3"/>
                <a:stretch>
                  <a:fillRect l="-871" t="-1424" b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举个栗子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75601"/>
              </p:ext>
            </p:extLst>
          </p:nvPr>
        </p:nvGraphicFramePr>
        <p:xfrm>
          <a:off x="439002" y="1418167"/>
          <a:ext cx="9868780" cy="176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195"/>
                <a:gridCol w="2467195"/>
                <a:gridCol w="2467195"/>
                <a:gridCol w="2467195"/>
              </a:tblGrid>
              <a:tr h="812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9600" y="4488873"/>
            <a:ext cx="925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这里能看出什么？（可能的猜测如下）</a:t>
            </a:r>
            <a:endParaRPr lang="en-US" altLang="zh-CN" smtClean="0"/>
          </a:p>
          <a:p>
            <a:r>
              <a:rPr lang="en-US" smtClean="0"/>
              <a:t>1</a:t>
            </a:r>
            <a:r>
              <a:rPr lang="zh-CN" altLang="en-US" smtClean="0"/>
              <a:t>、用户</a:t>
            </a:r>
            <a:r>
              <a:rPr lang="en-US" altLang="zh-CN" smtClean="0"/>
              <a:t>1  </a:t>
            </a:r>
            <a:r>
              <a:rPr lang="zh-CN" altLang="en-US" smtClean="0"/>
              <a:t>有打低分的习惯，很可能</a:t>
            </a:r>
            <a:r>
              <a:rPr lang="en-US" altLang="zh-CN" smtClean="0"/>
              <a:t>2</a:t>
            </a:r>
            <a:r>
              <a:rPr lang="zh-CN" altLang="en-US" smtClean="0"/>
              <a:t>分对他来说</a:t>
            </a:r>
            <a:r>
              <a:rPr lang="zh-CN" altLang="en-US" smtClean="0">
                <a:solidFill>
                  <a:srgbClr val="FF0000"/>
                </a:solidFill>
              </a:rPr>
              <a:t>就是高分</a:t>
            </a:r>
            <a:r>
              <a:rPr lang="zh-CN" altLang="en-US" smtClean="0"/>
              <a:t>了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、用户</a:t>
            </a:r>
            <a:r>
              <a:rPr lang="en-US" altLang="zh-CN" smtClean="0"/>
              <a:t>2 </a:t>
            </a:r>
            <a:r>
              <a:rPr lang="zh-CN" altLang="en-US" smtClean="0"/>
              <a:t>有打高分的习惯，很可能</a:t>
            </a:r>
            <a:r>
              <a:rPr lang="en-US" altLang="zh-CN" smtClean="0"/>
              <a:t>4</a:t>
            </a:r>
            <a:r>
              <a:rPr lang="zh-CN" altLang="en-US" smtClean="0"/>
              <a:t>分对他来说 </a:t>
            </a:r>
            <a:r>
              <a:rPr lang="zh-CN" altLang="en-US" smtClean="0">
                <a:solidFill>
                  <a:srgbClr val="FF0000"/>
                </a:solidFill>
              </a:rPr>
              <a:t>并不是高分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0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先计算下两者的余弦距离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from  scipy.spatial import distance</a:t>
            </a:r>
          </a:p>
          <a:p>
            <a:pPr marL="0" indent="0">
              <a:buNone/>
            </a:pPr>
            <a:r>
              <a:rPr lang="en-US" altLang="zh-CN" sz="2000"/>
              <a:t>user1=np.array([2,1,2])</a:t>
            </a:r>
          </a:p>
          <a:p>
            <a:pPr marL="0" indent="0">
              <a:buNone/>
            </a:pPr>
            <a:r>
              <a:rPr lang="en-US" altLang="zh-CN" sz="2000"/>
              <a:t>user2=np.array([5,4,4])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print(distance.pdist(np.vstack</a:t>
            </a:r>
            <a:r>
              <a:rPr lang="en-US" altLang="zh-CN" sz="2000" smtClean="0"/>
              <a:t>([</a:t>
            </a:r>
            <a:r>
              <a:rPr lang="en-US" altLang="zh-CN" sz="2000"/>
              <a:t>user1,user2]),metric="cosine</a:t>
            </a:r>
            <a:r>
              <a:rPr lang="en-US" altLang="zh-CN" sz="2000" smtClean="0"/>
              <a:t>"))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大约的值是</a:t>
            </a:r>
            <a:r>
              <a:rPr lang="en-US" altLang="zh-CN" sz="2000" smtClean="0"/>
              <a:t>0.02 </a:t>
            </a:r>
            <a:r>
              <a:rPr lang="zh-CN" altLang="en-US" sz="2000" smtClean="0"/>
              <a:t>。距离</a:t>
            </a:r>
            <a:r>
              <a:rPr lang="zh-CN" altLang="en-US" sz="2000" b="1" smtClean="0"/>
              <a:t>灰常小</a:t>
            </a:r>
            <a:r>
              <a:rPr lang="zh-CN" altLang="en-US" sz="2000" smtClean="0"/>
              <a:t>，说明两者</a:t>
            </a:r>
            <a:r>
              <a:rPr lang="zh-CN" altLang="en-US" sz="2000" smtClean="0">
                <a:solidFill>
                  <a:srgbClr val="FF0000"/>
                </a:solidFill>
              </a:rPr>
              <a:t>很相似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/>
              <a:t>余弦</a:t>
            </a:r>
            <a:r>
              <a:rPr lang="zh-CN" altLang="en-US" sz="2000" smtClean="0"/>
              <a:t>距离的最主要特征是 关注两者的夹角，而不关注 数量值差异</a:t>
            </a:r>
            <a:endParaRPr lang="en-US" altLang="zh-CN" sz="20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7720445" y="5237018"/>
            <a:ext cx="4042064" cy="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9060874" y="3574473"/>
            <a:ext cx="83126" cy="31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144000" y="4384964"/>
            <a:ext cx="644236" cy="852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144000" y="4810990"/>
            <a:ext cx="1319645" cy="426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zh-CN" altLang="en-US" smtClean="0"/>
              <a:t>于是出现了修正的余弦相似性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1" y="983341"/>
            <a:ext cx="6031686" cy="95336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10789"/>
              </p:ext>
            </p:extLst>
          </p:nvPr>
        </p:nvGraphicFramePr>
        <p:xfrm>
          <a:off x="0" y="1936706"/>
          <a:ext cx="9868780" cy="176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756"/>
                <a:gridCol w="1973756"/>
                <a:gridCol w="1973756"/>
                <a:gridCol w="1973756"/>
                <a:gridCol w="1973756"/>
              </a:tblGrid>
              <a:tr h="812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均值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5/3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13/3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05604" y="3979719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调整后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80116"/>
                  </p:ext>
                </p:extLst>
              </p:nvPr>
            </p:nvGraphicFramePr>
            <p:xfrm>
              <a:off x="370609" y="4718006"/>
              <a:ext cx="7895024" cy="2049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756"/>
                    <a:gridCol w="1973756"/>
                    <a:gridCol w="1973756"/>
                    <a:gridCol w="1973756"/>
                  </a:tblGrid>
                  <a:tr h="812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mtClean="0"/>
                            <a:t>商品</a:t>
                          </a:r>
                          <a:r>
                            <a:rPr lang="en-US" altLang="zh-CN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mtClean="0"/>
                            <a:t>商品</a:t>
                          </a:r>
                          <a:r>
                            <a:rPr lang="en-US" altLang="zh-CN" smtClean="0"/>
                            <a:t>2</a:t>
                          </a:r>
                          <a:endParaRPr lang="en-US" smtClean="0"/>
                        </a:p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mtClean="0"/>
                            <a:t>商品</a:t>
                          </a:r>
                          <a:r>
                            <a:rPr lang="en-US" altLang="zh-CN" smtClean="0"/>
                            <a:t>3</a:t>
                          </a:r>
                          <a:endParaRPr lang="en-US" smtClean="0"/>
                        </a:p>
                        <a:p>
                          <a:endParaRPr lang="en-US"/>
                        </a:p>
                      </a:txBody>
                      <a:tcPr/>
                    </a:tc>
                  </a:tr>
                  <a:tr h="470648">
                    <a:tc>
                      <a:txBody>
                        <a:bodyPr/>
                        <a:lstStyle/>
                        <a:p>
                          <a:r>
                            <a:rPr lang="zh-CN" altLang="en-US" smtClean="0"/>
                            <a:t>用户</a:t>
                          </a:r>
                          <a:r>
                            <a:rPr lang="en-US" altLang="zh-CN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/>
                        </a:p>
                      </a:txBody>
                      <a:tcPr/>
                    </a:tc>
                  </a:tr>
                  <a:tr h="47064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mtClean="0"/>
                            <a:t>用户</a:t>
                          </a:r>
                          <a:r>
                            <a:rPr lang="en-US" altLang="zh-CN" smtClean="0"/>
                            <a:t>2</a:t>
                          </a:r>
                          <a:endParaRPr lang="en-US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r>
                            <a:rPr lang="en-US" smtClean="0"/>
                            <a:t>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r>
                            <a:rPr lang="en-US" smtClean="0"/>
                            <a:t>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80116"/>
                  </p:ext>
                </p:extLst>
              </p:nvPr>
            </p:nvGraphicFramePr>
            <p:xfrm>
              <a:off x="370609" y="4718006"/>
              <a:ext cx="7895024" cy="2049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756"/>
                    <a:gridCol w="1973756"/>
                    <a:gridCol w="1973756"/>
                    <a:gridCol w="1973756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mtClean="0"/>
                            <a:t>商品</a:t>
                          </a:r>
                          <a:r>
                            <a:rPr lang="en-US" altLang="zh-CN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mtClean="0"/>
                            <a:t>商品</a:t>
                          </a:r>
                          <a:r>
                            <a:rPr lang="en-US" altLang="zh-CN" smtClean="0"/>
                            <a:t>2</a:t>
                          </a:r>
                          <a:endParaRPr lang="en-US" smtClean="0"/>
                        </a:p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mtClean="0"/>
                            <a:t>商品</a:t>
                          </a:r>
                          <a:r>
                            <a:rPr lang="en-US" altLang="zh-CN" smtClean="0"/>
                            <a:t>3</a:t>
                          </a:r>
                          <a:endParaRPr lang="en-US" smtClean="0"/>
                        </a:p>
                        <a:p>
                          <a:endParaRPr lang="en-US"/>
                        </a:p>
                      </a:txBody>
                      <a:tcPr/>
                    </a:tc>
                  </a:tr>
                  <a:tr h="615760">
                    <a:tc>
                      <a:txBody>
                        <a:bodyPr/>
                        <a:lstStyle/>
                        <a:p>
                          <a:r>
                            <a:rPr lang="zh-CN" altLang="en-US" smtClean="0"/>
                            <a:t>用户</a:t>
                          </a:r>
                          <a:r>
                            <a:rPr lang="en-US" altLang="zh-CN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309" t="-145545" r="-201543" b="-10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309" t="-145545" r="-101543" b="-10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309" t="-145545" r="-1543" b="-109901"/>
                          </a:stretch>
                        </a:blipFill>
                      </a:tcPr>
                    </a:tc>
                  </a:tr>
                  <a:tr h="61055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mtClean="0"/>
                            <a:t>用户</a:t>
                          </a:r>
                          <a:r>
                            <a:rPr lang="en-US" altLang="zh-CN" smtClean="0"/>
                            <a:t>2</a:t>
                          </a:r>
                          <a:endParaRPr lang="en-US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309" t="-245545" r="-201543" b="-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309" t="-245545" r="-101543" b="-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309" t="-245545" r="-1543" b="-990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76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代码方式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1309326"/>
            <a:ext cx="11170227" cy="5133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user1=user1-user1.mean()</a:t>
            </a:r>
          </a:p>
          <a:p>
            <a:pPr marL="0" indent="0">
              <a:buNone/>
            </a:pPr>
            <a:r>
              <a:rPr lang="en-US" altLang="zh-CN" sz="2000"/>
              <a:t>user2=user2-user2.mean()</a:t>
            </a:r>
          </a:p>
          <a:p>
            <a:pPr marL="0" indent="0">
              <a:buNone/>
            </a:pPr>
            <a:r>
              <a:rPr lang="en-US" altLang="zh-CN" sz="2000"/>
              <a:t>print(distance.pdist(np.vstack([user1,user2]),metric="</a:t>
            </a:r>
            <a:r>
              <a:rPr lang="en-US" altLang="zh-CN" sz="2000"/>
              <a:t>cosine</a:t>
            </a:r>
            <a:r>
              <a:rPr lang="en-US" altLang="zh-CN" sz="2000" smtClean="0"/>
              <a:t>"))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使得每个维度的值减去 用户打分的均值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795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zh-CN" altLang="en-US" smtClean="0"/>
              <a:t>倒过来看</a:t>
            </a:r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29150"/>
              </p:ext>
            </p:extLst>
          </p:nvPr>
        </p:nvGraphicFramePr>
        <p:xfrm>
          <a:off x="332510" y="1204074"/>
          <a:ext cx="7895024" cy="176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756"/>
                <a:gridCol w="1973756"/>
                <a:gridCol w="1973756"/>
                <a:gridCol w="1973756"/>
              </a:tblGrid>
              <a:tr h="8175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33654"/>
              </p:ext>
            </p:extLst>
          </p:nvPr>
        </p:nvGraphicFramePr>
        <p:xfrm>
          <a:off x="994064" y="4231151"/>
          <a:ext cx="5921268" cy="222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756"/>
                <a:gridCol w="1973756"/>
                <a:gridCol w="1973756"/>
              </a:tblGrid>
              <a:tr h="812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930840" y="1716870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User-Based</a:t>
            </a: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943705" y="5343298"/>
            <a:ext cx="1249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Item-Based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12048</TotalTime>
  <Words>323</Words>
  <Application>Microsoft Office PowerPoint</Application>
  <PresentationFormat>宽屏</PresentationFormat>
  <Paragraphs>119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修正的余弦相似性入门、计算用户相似性 </vt:lpstr>
      <vt:lpstr>先回顾下余弦距离的公式</vt:lpstr>
      <vt:lpstr>举个栗子</vt:lpstr>
      <vt:lpstr>先计算下两者的余弦距离</vt:lpstr>
      <vt:lpstr>于是出现了修正的余弦相似性</vt:lpstr>
      <vt:lpstr>代码方式</vt:lpstr>
      <vt:lpstr>倒过来看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1259</cp:revision>
  <dcterms:created xsi:type="dcterms:W3CDTF">2016-05-22T15:40:23Z</dcterms:created>
  <dcterms:modified xsi:type="dcterms:W3CDTF">2018-05-26T10:16:00Z</dcterms:modified>
</cp:coreProperties>
</file>