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17" r:id="rId5"/>
    <p:sldId id="315" r:id="rId6"/>
    <p:sldId id="318" r:id="rId7"/>
    <p:sldId id="319" r:id="rId8"/>
    <p:sldId id="313" r:id="rId9"/>
    <p:sldId id="320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7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9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3F83-AF3D-4337-A6FC-7D6957145E20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7A0-7454-4178-B102-29839CD009D2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27B2-DA9F-4335-8ED1-02B65215D39C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AED460-857F-4167-B6B8-C9F9DD1AD5AA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DF34EE-8671-49F5-836D-3CFFD2A2C4C6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229F5C-C520-4871-BC7F-100567BEAC28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EDFF28-6ECF-422B-B8D1-9236CE893992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80BADC-CBB7-4564-B0EB-7A94F66B60CA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7661F-C212-4C1F-9115-A33F44A4CCB1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B83AD-ED50-4DE7-8EB3-4AC28C633DB1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A75A1F-9C2B-4265-B3F6-2F092212EF4E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2C60-BB5E-4EF9-9B56-2B62525FE7F8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F2FDF7-C1D7-4A87-9879-6206E19CF31E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379AB8-34DB-447F-9056-73F39267BB2C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7A8F-D862-48A3-BB01-9BE712530B3A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C4E-ABA1-470F-B078-1702568A7EF1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F5D6-F78B-446D-9376-E1A3156485C5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5326-A061-4FD0-BC0C-B01D8F41883E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7331-96B3-412A-A914-056C99A9939D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D9F-5315-4748-B928-FAD71481D456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544-07AB-41AC-9B7B-7396E2F7036B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D53B-AD24-482B-9DEC-E7F58F03F95E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69A3-0C90-494A-855D-68B144CE71BA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FA3A520-1EB9-4A20-A84E-33F100B90E48}" type="datetime1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/>
              <a:t>维</a:t>
            </a:r>
            <a:r>
              <a:rPr lang="zh-CN" altLang="en-US" smtClean="0"/>
              <a:t>度缺失的情况下计算用户相似度、皮尔森相关系数入门理解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上节课的例子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69921"/>
              </p:ext>
            </p:extLst>
          </p:nvPr>
        </p:nvGraphicFramePr>
        <p:xfrm>
          <a:off x="439002" y="1418167"/>
          <a:ext cx="9868780" cy="176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195"/>
                <a:gridCol w="2467195"/>
                <a:gridCol w="2467195"/>
                <a:gridCol w="2467195"/>
              </a:tblGrid>
              <a:tr h="812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皮尔森相关系数</a:t>
            </a:r>
            <a:r>
              <a:rPr lang="en-US" altLang="zh-CN" smtClean="0"/>
              <a:t>(</a:t>
            </a:r>
            <a:r>
              <a:rPr lang="zh-CN" altLang="en-US" smtClean="0"/>
              <a:t>简称相关系数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48797" y="1511802"/>
            <a:ext cx="81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多</a:t>
            </a:r>
            <a:r>
              <a:rPr lang="zh-CN" altLang="en-US" smtClean="0"/>
              <a:t>个公式表示方法：</a:t>
            </a:r>
            <a:endParaRPr lang="en-US" altLang="zh-CN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0" y="1959769"/>
            <a:ext cx="3886537" cy="6629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2" y="3202554"/>
            <a:ext cx="3094504" cy="131008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8264" y="2876123"/>
            <a:ext cx="81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翻译成中文</a:t>
            </a:r>
            <a:r>
              <a:rPr lang="en-US" altLang="zh-CN" smtClean="0"/>
              <a:t>: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61250" y="4540100"/>
            <a:ext cx="81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把上面的公式展开来</a:t>
            </a:r>
            <a:r>
              <a:rPr lang="en-US" altLang="zh-CN" smtClean="0"/>
              <a:t>(</a:t>
            </a:r>
            <a:r>
              <a:rPr lang="zh-CN" altLang="en-US" smtClean="0"/>
              <a:t>各种推导、参数 约来约去 后</a:t>
            </a:r>
            <a:r>
              <a:rPr lang="en-US" altLang="zh-CN" smtClean="0"/>
              <a:t>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0" y="5003525"/>
            <a:ext cx="4289968" cy="12205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98" y="2986545"/>
            <a:ext cx="6349277" cy="100356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39891" y="4364182"/>
            <a:ext cx="260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乍一看和我们的修正余弦相似性很类似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先用代码试一下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309326"/>
            <a:ext cx="11170227" cy="5133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上</a:t>
            </a:r>
            <a:r>
              <a:rPr lang="zh-CN" altLang="en-US" sz="2000"/>
              <a:t>节</a:t>
            </a:r>
            <a:r>
              <a:rPr lang="zh-CN" altLang="en-US" sz="2000" smtClean="0"/>
              <a:t>课我们用了修正的余弦相似性</a:t>
            </a:r>
            <a:r>
              <a:rPr lang="en-US" altLang="zh-CN" sz="2000" smtClean="0"/>
              <a:t> </a:t>
            </a:r>
          </a:p>
          <a:p>
            <a:pPr marL="0" indent="0">
              <a:buNone/>
            </a:pPr>
            <a:r>
              <a:rPr lang="en-US" altLang="zh-CN" sz="2000"/>
              <a:t>user1=user1-user1.mean()</a:t>
            </a:r>
          </a:p>
          <a:p>
            <a:pPr marL="0" indent="0">
              <a:buNone/>
            </a:pPr>
            <a:r>
              <a:rPr lang="en-US" altLang="zh-CN" sz="2000"/>
              <a:t>user2=user2-user2.mean()</a:t>
            </a:r>
          </a:p>
          <a:p>
            <a:pPr marL="0" indent="0">
              <a:buNone/>
            </a:pPr>
            <a:r>
              <a:rPr lang="en-US" altLang="zh-CN" sz="2000"/>
              <a:t>print(distance.pdist(np.vstack([user1,user2]),metric="cosine</a:t>
            </a:r>
            <a:r>
              <a:rPr lang="en-US" altLang="zh-CN" sz="2000" smtClean="0"/>
              <a:t>"))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在这个数据中，皮尔森和修正余弦 计算结果是一模一样的。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/>
              <a:t> </a:t>
            </a:r>
            <a:r>
              <a:rPr lang="zh-CN" altLang="en-US" sz="2000" smtClean="0"/>
              <a:t>另外</a:t>
            </a:r>
            <a:r>
              <a:rPr lang="en-US" altLang="zh-CN" sz="2000" smtClean="0"/>
              <a:t>3</a:t>
            </a:r>
            <a:r>
              <a:rPr lang="zh-CN" altLang="en-US" sz="2000" smtClean="0"/>
              <a:t>种代码写法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print(distance.pdist(np.vstack</a:t>
            </a:r>
            <a:r>
              <a:rPr lang="en-US" altLang="zh-CN" sz="2000"/>
              <a:t>([user1,user2]),metric="correlation</a:t>
            </a:r>
            <a:r>
              <a:rPr lang="en-US" altLang="zh-CN" sz="2000" smtClean="0"/>
              <a:t>")) #</a:t>
            </a:r>
            <a:r>
              <a:rPr lang="zh-CN" altLang="en-US" sz="2000" smtClean="0"/>
              <a:t>这样就不用我们自己 中心化数据了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 </a:t>
            </a:r>
            <a:r>
              <a:rPr lang="en-US" altLang="zh-CN" sz="2000"/>
              <a:t>print(distance.correlation(user1,user2</a:t>
            </a:r>
            <a:r>
              <a:rPr lang="en-US" altLang="zh-CN" sz="2000" smtClean="0"/>
              <a:t>)) #</a:t>
            </a:r>
            <a:r>
              <a:rPr lang="zh-CN" altLang="en-US" sz="2000" b="1" smtClean="0"/>
              <a:t>请 仔细点进去看下 源码 会有启发 </a:t>
            </a:r>
            <a:endParaRPr lang="en-US" altLang="zh-CN" sz="2000" b="1" smtClean="0"/>
          </a:p>
          <a:p>
            <a:pPr marL="0" indent="0">
              <a:buNone/>
            </a:pPr>
            <a:endParaRPr lang="en-US" altLang="zh-CN" sz="2000" b="1" smtClean="0"/>
          </a:p>
          <a:p>
            <a:pPr marL="0" indent="0">
              <a:buNone/>
            </a:pPr>
            <a:r>
              <a:rPr lang="zh-CN" altLang="en-US" sz="2000" smtClean="0"/>
              <a:t>第三种：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from scipy.stats </a:t>
            </a:r>
            <a:r>
              <a:rPr lang="en-US" altLang="zh-CN" sz="2000" smtClean="0"/>
              <a:t>import pearsonr</a:t>
            </a:r>
          </a:p>
          <a:p>
            <a:pPr marL="0" indent="0">
              <a:buNone/>
            </a:pPr>
            <a:r>
              <a:rPr lang="en-US" altLang="zh-CN" sz="2000"/>
              <a:t>print(1-pearsonr(user1,user2)[0</a:t>
            </a:r>
            <a:r>
              <a:rPr lang="en-US" altLang="zh-CN" sz="2000" smtClean="0"/>
              <a:t>]) # pearsonr </a:t>
            </a:r>
            <a:r>
              <a:rPr lang="zh-CN" altLang="en-US" sz="2000" smtClean="0"/>
              <a:t>返回值有两个，第一个就是系数，第二个是</a:t>
            </a:r>
            <a:r>
              <a:rPr lang="en-US" altLang="zh-CN" sz="2000" smtClean="0"/>
              <a:t>p</a:t>
            </a:r>
            <a:r>
              <a:rPr lang="zh-CN" altLang="en-US" sz="2000" smtClean="0"/>
              <a:t>值（暂时不用管）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730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那如果是这样呢？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82440"/>
              </p:ext>
            </p:extLst>
          </p:nvPr>
        </p:nvGraphicFramePr>
        <p:xfrm>
          <a:off x="449392" y="2176703"/>
          <a:ext cx="9868780" cy="176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195"/>
                <a:gridCol w="2467195"/>
                <a:gridCol w="2467195"/>
                <a:gridCol w="2467195"/>
              </a:tblGrid>
              <a:tr h="812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商品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470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5182" y="4592782"/>
            <a:ext cx="68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注意这里  用户</a:t>
            </a:r>
            <a:r>
              <a:rPr lang="en-US" altLang="zh-CN" smtClean="0"/>
              <a:t>1 </a:t>
            </a:r>
            <a:r>
              <a:rPr lang="zh-CN" altLang="en-US" smtClean="0"/>
              <a:t>对商品</a:t>
            </a:r>
            <a:r>
              <a:rPr lang="en-US" altLang="zh-CN" smtClean="0"/>
              <a:t>2 </a:t>
            </a:r>
            <a:r>
              <a:rPr lang="zh-CN" altLang="en-US" smtClean="0"/>
              <a:t>没有评分。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区别出现了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309326"/>
            <a:ext cx="11170227" cy="5133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修正余弦相似性和皮尔森系数 计算方式的差别 在</a:t>
            </a:r>
            <a:r>
              <a:rPr lang="zh-CN" altLang="en-US" sz="2000" smtClean="0">
                <a:solidFill>
                  <a:srgbClr val="FF0000"/>
                </a:solidFill>
              </a:rPr>
              <a:t>计算距离时  </a:t>
            </a:r>
            <a:r>
              <a:rPr lang="en-US" altLang="zh-CN" sz="2000" smtClean="0"/>
              <a:t> </a:t>
            </a:r>
            <a:r>
              <a:rPr lang="zh-CN" altLang="en-US" sz="2000" smtClean="0"/>
              <a:t>如果有维度缺失，分母的计算方式不一样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分母数据项 只包含两者共同评分过的 </a:t>
            </a:r>
            <a:r>
              <a:rPr lang="zh-CN" altLang="en-US" sz="2000" smtClean="0"/>
              <a:t>数据</a:t>
            </a:r>
            <a:r>
              <a:rPr lang="en-US" altLang="zh-CN" sz="2000" smtClean="0"/>
              <a:t>(</a:t>
            </a:r>
            <a:r>
              <a:rPr lang="zh-CN" altLang="en-US" sz="2000"/>
              <a:t>皮尔森</a:t>
            </a:r>
            <a:r>
              <a:rPr lang="zh-CN" altLang="en-US" sz="2000"/>
              <a:t>系数 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user1=np.array([1,0,2</a:t>
            </a:r>
            <a:r>
              <a:rPr lang="en-US" altLang="zh-CN" sz="2000" smtClean="0"/>
              <a:t>])  #</a:t>
            </a:r>
            <a:r>
              <a:rPr lang="zh-CN" altLang="en-US" sz="2000" smtClean="0"/>
              <a:t>为了能计算我们填充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，实际上我们</a:t>
            </a:r>
            <a:r>
              <a:rPr lang="zh-CN" altLang="en-US" sz="2000" smtClean="0">
                <a:solidFill>
                  <a:srgbClr val="FF0000"/>
                </a:solidFill>
              </a:rPr>
              <a:t>约定</a:t>
            </a:r>
            <a:r>
              <a:rPr lang="zh-CN" altLang="en-US" sz="2000" smtClean="0"/>
              <a:t> </a:t>
            </a:r>
            <a:r>
              <a:rPr lang="en-US" altLang="zh-CN" sz="2000" smtClean="0"/>
              <a:t>0</a:t>
            </a:r>
            <a:r>
              <a:rPr lang="zh-CN" altLang="en-US" sz="2000" smtClean="0"/>
              <a:t>代表没有评分。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user2=np.array([3,4,1</a:t>
            </a:r>
            <a:r>
              <a:rPr lang="en-US" altLang="zh-CN" sz="2000" smtClean="0"/>
              <a:t>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代码如下</a:t>
            </a:r>
            <a:r>
              <a:rPr lang="en-US" altLang="zh-CN" sz="2000" smtClean="0"/>
              <a:t>(</a:t>
            </a:r>
            <a:r>
              <a:rPr lang="zh-CN" altLang="en-US" sz="2000" smtClean="0"/>
              <a:t>仅仅是看懂过程，业务数据</a:t>
            </a:r>
            <a:r>
              <a:rPr lang="zh-CN" altLang="en-US" sz="2000" smtClean="0">
                <a:solidFill>
                  <a:srgbClr val="FF0000"/>
                </a:solidFill>
              </a:rPr>
              <a:t>并非</a:t>
            </a:r>
            <a:r>
              <a:rPr lang="zh-CN" altLang="en-US" sz="2000" smtClean="0"/>
              <a:t>会是这种简单结构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、找到两者的共同评分过的项</a:t>
            </a:r>
            <a:r>
              <a:rPr lang="en-US" altLang="zh-CN" sz="2000" smtClean="0"/>
              <a:t>(index)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common_index=np.intersect1d(np.where(user1!=0),np.where(user2!=0))</a:t>
            </a:r>
          </a:p>
        </p:txBody>
      </p:sp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309326"/>
            <a:ext cx="11170227" cy="5133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这样 我们就可以直接通过</a:t>
            </a:r>
            <a:r>
              <a:rPr lang="en-US" altLang="zh-CN" sz="2000" smtClean="0"/>
              <a:t>user1[common_index] </a:t>
            </a:r>
            <a:r>
              <a:rPr lang="zh-CN" altLang="en-US" sz="2000" smtClean="0"/>
              <a:t>和</a:t>
            </a:r>
            <a:r>
              <a:rPr lang="en-US" altLang="zh-CN" sz="2000" smtClean="0"/>
              <a:t>user2[common_index]</a:t>
            </a:r>
            <a:r>
              <a:rPr lang="zh-CN" altLang="en-US" sz="2000" smtClean="0"/>
              <a:t>来获取共同的项目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计算分子部分</a:t>
            </a:r>
            <a:r>
              <a:rPr lang="en-US" altLang="zh-CN" sz="2000" smtClean="0"/>
              <a:t>:(</a:t>
            </a:r>
            <a:r>
              <a:rPr lang="zh-CN" altLang="en-US" sz="2000" smtClean="0"/>
              <a:t>不管是修正还是皮尔森 都一样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，均值很重要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mean_user1=user1[np.where(user1!=0)].mean</a:t>
            </a:r>
            <a:r>
              <a:rPr lang="en-US" altLang="zh-CN" sz="2000" smtClean="0">
                <a:solidFill>
                  <a:srgbClr val="FF0000"/>
                </a:solidFill>
              </a:rPr>
              <a:t>()   #</a:t>
            </a:r>
            <a:r>
              <a:rPr lang="zh-CN" altLang="en-US" sz="2000" smtClean="0">
                <a:solidFill>
                  <a:srgbClr val="FF0000"/>
                </a:solidFill>
              </a:rPr>
              <a:t>没有评分过的 不能算进去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mean_user2=user2[np.where(user2!=0)].mean()</a:t>
            </a:r>
          </a:p>
          <a:p>
            <a:pPr marL="0" indent="0">
              <a:buNone/>
            </a:pPr>
            <a:r>
              <a:rPr lang="en-US" altLang="zh-CN" sz="2000" smtClean="0"/>
              <a:t>np.sum((</a:t>
            </a:r>
            <a:r>
              <a:rPr lang="en-US" altLang="zh-CN" sz="2000"/>
              <a:t>user1[common_index</a:t>
            </a:r>
            <a:r>
              <a:rPr lang="en-US" altLang="zh-CN" sz="2000" smtClean="0"/>
              <a:t>]-</a:t>
            </a:r>
            <a:r>
              <a:rPr lang="en-US" altLang="zh-CN" sz="2000"/>
              <a:t>mean_user1</a:t>
            </a:r>
            <a:r>
              <a:rPr lang="en-US" altLang="zh-CN" sz="2000" smtClean="0"/>
              <a:t>)*(</a:t>
            </a:r>
            <a:r>
              <a:rPr lang="en-US" altLang="zh-CN" sz="2000"/>
              <a:t>user2[common_index] </a:t>
            </a:r>
            <a:r>
              <a:rPr lang="en-US" altLang="zh-CN" sz="2000" smtClean="0"/>
              <a:t>-mean_user2))</a:t>
            </a: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计算分母部分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np.sqrt(np.sum(np.square(</a:t>
            </a:r>
            <a:r>
              <a:rPr lang="en-US" altLang="zh-CN" sz="2000" smtClean="0">
                <a:solidFill>
                  <a:srgbClr val="FF0000"/>
                </a:solidFill>
              </a:rPr>
              <a:t>user1[common_index]-</a:t>
            </a:r>
            <a:r>
              <a:rPr lang="en-US" altLang="zh-CN" sz="2000" smtClean="0"/>
              <a:t>mean_user1</a:t>
            </a:r>
            <a:r>
              <a:rPr lang="en-US" altLang="zh-CN" sz="2000"/>
              <a:t>)) * np.sum(np.square(</a:t>
            </a:r>
            <a:r>
              <a:rPr lang="en-US" altLang="zh-CN" sz="2000">
                <a:solidFill>
                  <a:srgbClr val="FF0000"/>
                </a:solidFill>
              </a:rPr>
              <a:t>user2[common_index]-</a:t>
            </a:r>
            <a:r>
              <a:rPr lang="en-US" altLang="zh-CN" sz="2000"/>
              <a:t>mean_user2)))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76" y="5211344"/>
            <a:ext cx="4326669" cy="12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12890</TotalTime>
  <Words>461</Words>
  <Application>Microsoft Office PowerPoint</Application>
  <PresentationFormat>宽屏</PresentationFormat>
  <Paragraphs>85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维度缺失的情况下计算用户相似度、皮尔森相关系数入门理解 </vt:lpstr>
      <vt:lpstr>上节课的例子</vt:lpstr>
      <vt:lpstr> 皮尔森相关系数(简称相关系数)</vt:lpstr>
      <vt:lpstr>先用代码试一下</vt:lpstr>
      <vt:lpstr>那如果是这样呢？</vt:lpstr>
      <vt:lpstr>区别出现了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1327</cp:revision>
  <dcterms:created xsi:type="dcterms:W3CDTF">2016-05-22T15:40:23Z</dcterms:created>
  <dcterms:modified xsi:type="dcterms:W3CDTF">2018-06-03T03:34:14Z</dcterms:modified>
</cp:coreProperties>
</file>