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Poverty</a:t>
            </a:r>
            <a:r>
              <a:rPr lang="en-US" baseline="0" dirty="0"/>
              <a:t> rate</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Overall population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formatCode>General</c:formatCode>
                <c:ptCount val="10"/>
                <c:pt idx="0">
                  <c:v>50.65</c:v>
                </c:pt>
                <c:pt idx="1">
                  <c:v>51.07</c:v>
                </c:pt>
                <c:pt idx="2">
                  <c:v>51.48</c:v>
                </c:pt>
                <c:pt idx="3">
                  <c:v>51.89</c:v>
                </c:pt>
                <c:pt idx="4">
                  <c:v>52.29</c:v>
                </c:pt>
                <c:pt idx="5">
                  <c:v>52.67</c:v>
                </c:pt>
                <c:pt idx="6">
                  <c:v>53.04</c:v>
                </c:pt>
                <c:pt idx="7">
                  <c:v>53.42</c:v>
                </c:pt>
                <c:pt idx="8">
                  <c:v>53.8</c:v>
                </c:pt>
                <c:pt idx="9">
                  <c:v>54.18</c:v>
                </c:pt>
              </c:numCache>
            </c:numRef>
          </c:val>
          <c:smooth val="0"/>
          <c:extLst>
            <c:ext xmlns:c16="http://schemas.microsoft.com/office/drawing/2014/chart" uri="{C3380CC4-5D6E-409C-BE32-E72D297353CC}">
              <c16:uniqueId val="{00000000-D0A0-442E-B8B7-5DE8327A9E38}"/>
            </c:ext>
          </c:extLst>
        </c:ser>
        <c:ser>
          <c:idx val="1"/>
          <c:order val="1"/>
          <c:tx>
            <c:strRef>
              <c:f>Sheet1!$C$1</c:f>
              <c:strCache>
                <c:ptCount val="1"/>
                <c:pt idx="0">
                  <c:v>Population in poverty</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Sheet1!$C$2:$C$11</c:f>
              <c:numCache>
                <c:formatCode>General</c:formatCode>
                <c:ptCount val="10"/>
                <c:pt idx="0">
                  <c:v>18.399999999999999</c:v>
                </c:pt>
                <c:pt idx="1">
                  <c:v>17.899999999999999</c:v>
                </c:pt>
                <c:pt idx="2">
                  <c:v>18.600000000000001</c:v>
                </c:pt>
                <c:pt idx="3">
                  <c:v>19.8</c:v>
                </c:pt>
                <c:pt idx="4">
                  <c:v>20.100000000000001</c:v>
                </c:pt>
                <c:pt idx="5">
                  <c:v>21.2</c:v>
                </c:pt>
                <c:pt idx="6">
                  <c:v>20.5</c:v>
                </c:pt>
                <c:pt idx="7">
                  <c:v>20.9</c:v>
                </c:pt>
                <c:pt idx="8">
                  <c:v>33.5</c:v>
                </c:pt>
                <c:pt idx="9">
                  <c:v>33.799999999999997</c:v>
                </c:pt>
              </c:numCache>
            </c:numRef>
          </c:val>
          <c:smooth val="0"/>
          <c:extLst>
            <c:ext xmlns:c16="http://schemas.microsoft.com/office/drawing/2014/chart" uri="{C3380CC4-5D6E-409C-BE32-E72D297353CC}">
              <c16:uniqueId val="{00000001-D0A0-442E-B8B7-5DE8327A9E38}"/>
            </c:ext>
          </c:extLst>
        </c:ser>
        <c:ser>
          <c:idx val="2"/>
          <c:order val="2"/>
          <c:tx>
            <c:strRef>
              <c:f>Sheet1!#REF!</c:f>
              <c:strCache>
                <c:ptCount val="1"/>
                <c:pt idx="0">
                  <c:v>#REF!</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Sheet1!$D$2:$D$11</c:f>
              <c:numCache>
                <c:formatCode>General</c:formatCode>
                <c:ptCount val="10"/>
              </c:numCache>
            </c:numRef>
          </c:val>
          <c:smooth val="0"/>
          <c:extLst>
            <c:ext xmlns:c16="http://schemas.microsoft.com/office/drawing/2014/chart" uri="{C3380CC4-5D6E-409C-BE32-E72D297353CC}">
              <c16:uniqueId val="{00000002-D0A0-442E-B8B7-5DE8327A9E38}"/>
            </c:ext>
          </c:extLst>
        </c:ser>
        <c:dLbls>
          <c:showLegendKey val="0"/>
          <c:showVal val="0"/>
          <c:showCatName val="0"/>
          <c:showSerName val="0"/>
          <c:showPercent val="0"/>
          <c:showBubbleSize val="0"/>
        </c:dLbls>
        <c:smooth val="0"/>
        <c:axId val="1510434095"/>
        <c:axId val="1485936959"/>
      </c:lineChart>
      <c:catAx>
        <c:axId val="1510434095"/>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85936959"/>
        <c:crosses val="autoZero"/>
        <c:auto val="1"/>
        <c:lblAlgn val="ctr"/>
        <c:lblOffset val="100"/>
        <c:noMultiLvlLbl val="0"/>
      </c:catAx>
      <c:valAx>
        <c:axId val="14859369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1043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How much Myanmar</a:t>
            </a:r>
            <a:r>
              <a:rPr lang="en-US" baseline="0" dirty="0"/>
              <a:t> was in debt over the years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USD in Billion</c:v>
                </c:pt>
              </c:strCache>
            </c:strRef>
          </c:tx>
          <c:spPr>
            <a:solidFill>
              <a:schemeClr val="accent1"/>
            </a:solidFill>
            <a:ln>
              <a:noFill/>
            </a:ln>
            <a:effectLst/>
          </c:spPr>
          <c:invertIfNegative val="0"/>
          <c:cat>
            <c:numRef>
              <c:f>Sheet1!$A$2:$A$13</c:f>
              <c:numCache>
                <c:formatCode>General</c:formatCode>
                <c:ptCount val="12"/>
                <c:pt idx="0">
                  <c:v>2013</c:v>
                </c:pt>
                <c:pt idx="1">
                  <c:v>2014</c:v>
                </c:pt>
                <c:pt idx="2">
                  <c:v>2015</c:v>
                </c:pt>
                <c:pt idx="3">
                  <c:v>2016</c:v>
                </c:pt>
                <c:pt idx="4">
                  <c:v>2017</c:v>
                </c:pt>
                <c:pt idx="5">
                  <c:v>2018</c:v>
                </c:pt>
                <c:pt idx="6">
                  <c:v>2019</c:v>
                </c:pt>
                <c:pt idx="7">
                  <c:v>2020</c:v>
                </c:pt>
                <c:pt idx="8">
                  <c:v>2021</c:v>
                </c:pt>
                <c:pt idx="9">
                  <c:v>2022</c:v>
                </c:pt>
              </c:numCache>
            </c:numRef>
          </c:cat>
          <c:val>
            <c:numRef>
              <c:f>Sheet1!$B$2:$B$13</c:f>
              <c:numCache>
                <c:formatCode>General</c:formatCode>
                <c:ptCount val="12"/>
                <c:pt idx="0">
                  <c:v>22.1</c:v>
                </c:pt>
                <c:pt idx="1">
                  <c:v>22.2</c:v>
                </c:pt>
                <c:pt idx="2">
                  <c:v>22.8</c:v>
                </c:pt>
                <c:pt idx="3">
                  <c:v>23</c:v>
                </c:pt>
                <c:pt idx="4">
                  <c:v>23.6</c:v>
                </c:pt>
                <c:pt idx="5">
                  <c:v>27.1</c:v>
                </c:pt>
                <c:pt idx="6">
                  <c:v>26.6</c:v>
                </c:pt>
                <c:pt idx="7">
                  <c:v>31</c:v>
                </c:pt>
                <c:pt idx="8">
                  <c:v>40.5</c:v>
                </c:pt>
                <c:pt idx="9">
                  <c:v>43.2</c:v>
                </c:pt>
              </c:numCache>
            </c:numRef>
          </c:val>
          <c:extLst>
            <c:ext xmlns:c16="http://schemas.microsoft.com/office/drawing/2014/chart" uri="{C3380CC4-5D6E-409C-BE32-E72D297353CC}">
              <c16:uniqueId val="{00000000-20E4-406E-B474-429B9F3EC565}"/>
            </c:ext>
          </c:extLst>
        </c:ser>
        <c:dLbls>
          <c:showLegendKey val="0"/>
          <c:showVal val="0"/>
          <c:showCatName val="0"/>
          <c:showSerName val="0"/>
          <c:showPercent val="0"/>
          <c:showBubbleSize val="0"/>
        </c:dLbls>
        <c:gapWidth val="219"/>
        <c:overlap val="-27"/>
        <c:axId val="1474666031"/>
        <c:axId val="1511445359"/>
      </c:barChart>
      <c:catAx>
        <c:axId val="1474666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1445359"/>
        <c:crosses val="autoZero"/>
        <c:auto val="1"/>
        <c:lblAlgn val="ctr"/>
        <c:lblOffset val="100"/>
        <c:noMultiLvlLbl val="0"/>
      </c:catAx>
      <c:valAx>
        <c:axId val="1511445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46660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C4BF-6DC0-4C2D-8923-3065C4438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680D7-FDF1-4BAE-BFE0-EAE3EF799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C58646-1E53-49F0-8B68-8CFD57507420}"/>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B0AE4A06-02CE-4BD4-B79E-42D4E14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A5A11-A599-425B-A821-E8E216C95E51}"/>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199951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FF09-C0BA-4BF7-995F-7C6443E7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E787E6-E8C6-4D90-A497-7893C09BA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C998C-51A5-4B30-8E3A-D70E4853D650}"/>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21C18383-67D4-4C26-A885-006C24686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8E1CD-C8A4-458C-9B83-EEE2120E13A0}"/>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185967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A626DE-6FCB-4B13-B040-2DB0E4890F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080CD7-4459-49B5-B4E0-9CA528807B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A09F8-05B3-40BD-BDD6-DFB32536573B}"/>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497C142D-B41A-4FDB-8825-FD9BD59C4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241E5-7309-4BAA-B6AE-ACE822E24BF1}"/>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74343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2E5F-3A27-4916-963B-0C5186BA8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6C2D4-6EDB-4899-892E-E9B1F330E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05E6-B7E2-4256-ABE9-0CB4FF0B8091}"/>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FE12606E-CDFE-4E8A-B816-1BFF27D8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6837C-EDBE-4D89-A60F-AFF3D3619358}"/>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213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4527-34A5-47A7-94F3-0DDC114BF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07C62-F34B-47A6-B8F3-4090B2080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C6CAA-6DC5-4729-AF43-0E86CE959FFA}"/>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F70D8791-B721-408F-8E88-96C0EC07E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5CB44-FBF4-45C8-A70F-89F176D0DEA9}"/>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312893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1472-5FD1-469A-B837-F3AA2EDDD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D665F-A870-4AC6-A70E-35A45C60F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1835F-EAE5-4A8E-A4A7-FF5311A60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89F9-172F-4299-8A5E-ACDB065CB224}"/>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6" name="Footer Placeholder 5">
            <a:extLst>
              <a:ext uri="{FF2B5EF4-FFF2-40B4-BE49-F238E27FC236}">
                <a16:creationId xmlns:a16="http://schemas.microsoft.com/office/drawing/2014/main" id="{980B4A6D-98FC-48A6-8EC4-8E743BCAB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04D8A-7712-4E25-9708-38BED163014D}"/>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68462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6D9B-4646-40E9-8EDA-B29E1AB09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AFA94-D62F-40E6-B0C6-DC8269021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E7358-4082-4D00-A6E6-14BC7F4BC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6DA4C-4C1B-4194-84CD-C4545E69E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D4793-48C4-4F66-ABB8-23F6D158A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10E53-4EBC-4CB8-B2EC-4911D6080DDE}"/>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8" name="Footer Placeholder 7">
            <a:extLst>
              <a:ext uri="{FF2B5EF4-FFF2-40B4-BE49-F238E27FC236}">
                <a16:creationId xmlns:a16="http://schemas.microsoft.com/office/drawing/2014/main" id="{EB885FDD-74ED-432E-8F58-6255D84E6F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20764-F978-4443-B450-7095FD5AFF1A}"/>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02612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24D-340E-4188-998A-4C3239AA1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2F0B79-6399-4888-BC7A-017754A3F5F6}"/>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4" name="Footer Placeholder 3">
            <a:extLst>
              <a:ext uri="{FF2B5EF4-FFF2-40B4-BE49-F238E27FC236}">
                <a16:creationId xmlns:a16="http://schemas.microsoft.com/office/drawing/2014/main" id="{6AEC2037-FD49-406E-8488-E2BA5E333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0826D-4320-47F3-B1A0-2F734D067E37}"/>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73607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E2EFC-2670-4624-BCA7-4ABE7CE83B3D}"/>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3" name="Footer Placeholder 2">
            <a:extLst>
              <a:ext uri="{FF2B5EF4-FFF2-40B4-BE49-F238E27FC236}">
                <a16:creationId xmlns:a16="http://schemas.microsoft.com/office/drawing/2014/main" id="{8E6484C2-D439-4127-91EA-FD193E0EE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559167-2D20-4F6F-ABE0-D0DFFE3A50A8}"/>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82288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01D8-ED3F-4FF5-82C7-2193D75CD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0B809-4F4E-4226-9382-3FC556BA4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300FA-0623-4681-85B0-867CBD74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2AF9E-B44F-4177-87E9-2E9A353694F5}"/>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6" name="Footer Placeholder 5">
            <a:extLst>
              <a:ext uri="{FF2B5EF4-FFF2-40B4-BE49-F238E27FC236}">
                <a16:creationId xmlns:a16="http://schemas.microsoft.com/office/drawing/2014/main" id="{FA2739C8-6BAB-42E9-AF84-FD54928CF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FC08-F1D6-40A1-AE78-92BE8EB104D8}"/>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7165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4B5C-C918-485A-9D4C-8C96B0A33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DFA60-8E6A-4EFF-B2E4-CB8C3ADA3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A75EDD-3497-4938-AA20-A88936B5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CDD8F-1E2B-4585-8A21-9BE6E7DB745E}"/>
              </a:ext>
            </a:extLst>
          </p:cNvPr>
          <p:cNvSpPr>
            <a:spLocks noGrp="1"/>
          </p:cNvSpPr>
          <p:nvPr>
            <p:ph type="dt" sz="half" idx="10"/>
          </p:nvPr>
        </p:nvSpPr>
        <p:spPr/>
        <p:txBody>
          <a:bodyPr/>
          <a:lstStyle/>
          <a:p>
            <a:fld id="{9BCA8888-1B90-4888-861B-3960E78D05DF}" type="datetimeFigureOut">
              <a:rPr lang="en-US" smtClean="0"/>
              <a:t>4/29/2023</a:t>
            </a:fld>
            <a:endParaRPr lang="en-US"/>
          </a:p>
        </p:txBody>
      </p:sp>
      <p:sp>
        <p:nvSpPr>
          <p:cNvPr id="6" name="Footer Placeholder 5">
            <a:extLst>
              <a:ext uri="{FF2B5EF4-FFF2-40B4-BE49-F238E27FC236}">
                <a16:creationId xmlns:a16="http://schemas.microsoft.com/office/drawing/2014/main" id="{DC43E008-78D1-4356-9438-A74BAA7C0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017D-CFF9-47D1-823C-0FA048AB33FC}"/>
              </a:ext>
            </a:extLst>
          </p:cNvPr>
          <p:cNvSpPr>
            <a:spLocks noGrp="1"/>
          </p:cNvSpPr>
          <p:nvPr>
            <p:ph type="sldNum" sz="quarter" idx="12"/>
          </p:nvPr>
        </p:nvSpPr>
        <p:spPr/>
        <p:txBody>
          <a:bodyPr/>
          <a:lstStyle/>
          <a:p>
            <a:fld id="{0EFF42B0-8783-4C2D-B01E-770CDECA8949}" type="slidenum">
              <a:rPr lang="en-US" smtClean="0"/>
              <a:t>‹#›</a:t>
            </a:fld>
            <a:endParaRPr lang="en-US"/>
          </a:p>
        </p:txBody>
      </p:sp>
    </p:spTree>
    <p:extLst>
      <p:ext uri="{BB962C8B-B14F-4D97-AF65-F5344CB8AC3E}">
        <p14:creationId xmlns:p14="http://schemas.microsoft.com/office/powerpoint/2010/main" val="229851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72B86-61EA-443A-8A72-CDD175334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13691D-4F76-473E-B51F-189498246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2272D-AE6D-45C3-BD41-6C33AE4AE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A8888-1B90-4888-861B-3960E78D05DF}" type="datetimeFigureOut">
              <a:rPr lang="en-US" smtClean="0"/>
              <a:t>4/29/2023</a:t>
            </a:fld>
            <a:endParaRPr lang="en-US"/>
          </a:p>
        </p:txBody>
      </p:sp>
      <p:sp>
        <p:nvSpPr>
          <p:cNvPr id="5" name="Footer Placeholder 4">
            <a:extLst>
              <a:ext uri="{FF2B5EF4-FFF2-40B4-BE49-F238E27FC236}">
                <a16:creationId xmlns:a16="http://schemas.microsoft.com/office/drawing/2014/main" id="{E727F255-460F-40B1-9D79-6D17FE150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7408-2B70-4DFE-B6C7-F1B349BBB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F42B0-8783-4C2D-B01E-770CDECA8949}" type="slidenum">
              <a:rPr lang="en-US" smtClean="0"/>
              <a:t>‹#›</a:t>
            </a:fld>
            <a:endParaRPr lang="en-US"/>
          </a:p>
        </p:txBody>
      </p:sp>
    </p:spTree>
    <p:extLst>
      <p:ext uri="{BB962C8B-B14F-4D97-AF65-F5344CB8AC3E}">
        <p14:creationId xmlns:p14="http://schemas.microsoft.com/office/powerpoint/2010/main" val="125182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F670-95BD-4DE8-BA43-1167E9D9D96C}"/>
              </a:ext>
            </a:extLst>
          </p:cNvPr>
          <p:cNvSpPr>
            <a:spLocks noGrp="1"/>
          </p:cNvSpPr>
          <p:nvPr>
            <p:ph type="ctrTitle"/>
          </p:nvPr>
        </p:nvSpPr>
        <p:spPr/>
        <p:txBody>
          <a:bodyPr/>
          <a:lstStyle/>
          <a:p>
            <a:r>
              <a:rPr lang="en-US" dirty="0"/>
              <a:t>Poverty</a:t>
            </a:r>
          </a:p>
        </p:txBody>
      </p:sp>
      <p:sp>
        <p:nvSpPr>
          <p:cNvPr id="3" name="Subtitle 2">
            <a:extLst>
              <a:ext uri="{FF2B5EF4-FFF2-40B4-BE49-F238E27FC236}">
                <a16:creationId xmlns:a16="http://schemas.microsoft.com/office/drawing/2014/main" id="{90D189BF-F8AC-41F9-A160-6C770CCBECEB}"/>
              </a:ext>
            </a:extLst>
          </p:cNvPr>
          <p:cNvSpPr>
            <a:spLocks noGrp="1"/>
          </p:cNvSpPr>
          <p:nvPr>
            <p:ph type="subTitle" idx="1"/>
          </p:nvPr>
        </p:nvSpPr>
        <p:spPr/>
        <p:txBody>
          <a:bodyPr/>
          <a:lstStyle/>
          <a:p>
            <a:r>
              <a:rPr lang="en-US" dirty="0"/>
              <a:t>Sapphire Year8, room 1, members : </a:t>
            </a:r>
          </a:p>
          <a:p>
            <a:r>
              <a:rPr lang="en-US" dirty="0"/>
              <a:t>Names</a:t>
            </a:r>
          </a:p>
        </p:txBody>
      </p:sp>
    </p:spTree>
    <p:extLst>
      <p:ext uri="{BB962C8B-B14F-4D97-AF65-F5344CB8AC3E}">
        <p14:creationId xmlns:p14="http://schemas.microsoft.com/office/powerpoint/2010/main" val="398003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9C28-435C-4A3C-AAFF-487B9BF7F999}"/>
              </a:ext>
            </a:extLst>
          </p:cNvPr>
          <p:cNvSpPr>
            <a:spLocks noGrp="1"/>
          </p:cNvSpPr>
          <p:nvPr>
            <p:ph type="title"/>
          </p:nvPr>
        </p:nvSpPr>
        <p:spPr/>
        <p:txBody>
          <a:bodyPr/>
          <a:lstStyle/>
          <a:p>
            <a:r>
              <a:rPr lang="en-US" dirty="0"/>
              <a:t>Driving Question</a:t>
            </a:r>
          </a:p>
        </p:txBody>
      </p:sp>
      <p:sp>
        <p:nvSpPr>
          <p:cNvPr id="3" name="Content Placeholder 2">
            <a:extLst>
              <a:ext uri="{FF2B5EF4-FFF2-40B4-BE49-F238E27FC236}">
                <a16:creationId xmlns:a16="http://schemas.microsoft.com/office/drawing/2014/main" id="{2FC6B6B8-8813-487C-871E-C23CAB763DC9}"/>
              </a:ext>
            </a:extLst>
          </p:cNvPr>
          <p:cNvSpPr>
            <a:spLocks noGrp="1"/>
          </p:cNvSpPr>
          <p:nvPr>
            <p:ph idx="1"/>
          </p:nvPr>
        </p:nvSpPr>
        <p:spPr/>
        <p:txBody>
          <a:bodyPr/>
          <a:lstStyle/>
          <a:p>
            <a:pPr marL="0" indent="0" algn="ctr">
              <a:buNone/>
            </a:pPr>
            <a:r>
              <a:rPr lang="en-GB" b="1" dirty="0"/>
              <a:t>How can </a:t>
            </a:r>
            <a:br>
              <a:rPr lang="en-GB" b="1" dirty="0"/>
            </a:br>
            <a:r>
              <a:rPr lang="en-GB" dirty="0"/>
              <a:t>we use mathematical concepts to contribute a better lifestyle and happy environment for the teenagers?</a:t>
            </a:r>
          </a:p>
          <a:p>
            <a:endParaRPr lang="en-US" dirty="0"/>
          </a:p>
        </p:txBody>
      </p:sp>
    </p:spTree>
    <p:extLst>
      <p:ext uri="{BB962C8B-B14F-4D97-AF65-F5344CB8AC3E}">
        <p14:creationId xmlns:p14="http://schemas.microsoft.com/office/powerpoint/2010/main" val="315379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7ADE-68C9-4847-8960-6787C4CE81BB}"/>
              </a:ext>
            </a:extLst>
          </p:cNvPr>
          <p:cNvSpPr>
            <a:spLocks noGrp="1"/>
          </p:cNvSpPr>
          <p:nvPr>
            <p:ph type="title"/>
          </p:nvPr>
        </p:nvSpPr>
        <p:spPr/>
        <p:txBody>
          <a:bodyPr/>
          <a:lstStyle/>
          <a:p>
            <a:r>
              <a:rPr lang="en-US" dirty="0"/>
              <a:t>Essential Question</a:t>
            </a:r>
          </a:p>
        </p:txBody>
      </p:sp>
      <p:sp>
        <p:nvSpPr>
          <p:cNvPr id="3" name="Content Placeholder 2">
            <a:extLst>
              <a:ext uri="{FF2B5EF4-FFF2-40B4-BE49-F238E27FC236}">
                <a16:creationId xmlns:a16="http://schemas.microsoft.com/office/drawing/2014/main" id="{52744E9D-300E-4FE5-AFE8-3F0B6CF9C9E8}"/>
              </a:ext>
            </a:extLst>
          </p:cNvPr>
          <p:cNvSpPr>
            <a:spLocks noGrp="1"/>
          </p:cNvSpPr>
          <p:nvPr>
            <p:ph idx="1"/>
          </p:nvPr>
        </p:nvSpPr>
        <p:spPr/>
        <p:txBody>
          <a:bodyPr/>
          <a:lstStyle/>
          <a:p>
            <a:pPr marL="0" indent="0" algn="ctr">
              <a:buNone/>
            </a:pPr>
            <a:r>
              <a:rPr lang="en-GB" b="1" dirty="0"/>
              <a:t>How can</a:t>
            </a:r>
            <a:endParaRPr lang="en-GB" dirty="0"/>
          </a:p>
          <a:p>
            <a:pPr marL="0" indent="0" algn="ctr">
              <a:buNone/>
            </a:pPr>
            <a:r>
              <a:rPr lang="en-GB" dirty="0"/>
              <a:t>we improve civilization by educating more people </a:t>
            </a:r>
          </a:p>
          <a:p>
            <a:pPr marL="0" indent="0" algn="ctr">
              <a:buNone/>
            </a:pPr>
            <a:r>
              <a:rPr lang="en-GB" dirty="0"/>
              <a:t>to fight poverty?</a:t>
            </a:r>
          </a:p>
          <a:p>
            <a:pPr algn="ctr"/>
            <a:endParaRPr lang="en-US" b="1" dirty="0"/>
          </a:p>
        </p:txBody>
      </p:sp>
    </p:spTree>
    <p:extLst>
      <p:ext uri="{BB962C8B-B14F-4D97-AF65-F5344CB8AC3E}">
        <p14:creationId xmlns:p14="http://schemas.microsoft.com/office/powerpoint/2010/main" val="82521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14960-5232-4A79-B125-EA6BC7BDAA61}"/>
              </a:ext>
            </a:extLst>
          </p:cNvPr>
          <p:cNvSpPr>
            <a:spLocks noGrp="1"/>
          </p:cNvSpPr>
          <p:nvPr>
            <p:ph idx="1"/>
          </p:nvPr>
        </p:nvSpPr>
        <p:spPr/>
        <p:txBody>
          <a:bodyPr/>
          <a:lstStyle/>
          <a:p>
            <a:pPr marL="0" indent="0">
              <a:buNone/>
            </a:pPr>
            <a:r>
              <a:rPr lang="en-GB" b="1" dirty="0"/>
              <a:t>Lack of access to essentials like clean water, food, medical care, education, clothes, and shelter due to inability to pay for them is known as poverty. This is also referred to as destitution or extreme poverty.</a:t>
            </a:r>
            <a:endParaRPr lang="en-US" dirty="0"/>
          </a:p>
        </p:txBody>
      </p:sp>
    </p:spTree>
    <p:extLst>
      <p:ext uri="{BB962C8B-B14F-4D97-AF65-F5344CB8AC3E}">
        <p14:creationId xmlns:p14="http://schemas.microsoft.com/office/powerpoint/2010/main" val="39022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0F35-E5AA-4DAC-87C6-61D33CE20AD6}"/>
              </a:ext>
            </a:extLst>
          </p:cNvPr>
          <p:cNvSpPr>
            <a:spLocks noGrp="1"/>
          </p:cNvSpPr>
          <p:nvPr>
            <p:ph type="title"/>
          </p:nvPr>
        </p:nvSpPr>
        <p:spPr/>
        <p:txBody>
          <a:bodyPr/>
          <a:lstStyle/>
          <a:p>
            <a:r>
              <a:rPr lang="en-US" dirty="0"/>
              <a:t>Why is Myanmar in severe poverty?</a:t>
            </a:r>
          </a:p>
        </p:txBody>
      </p:sp>
      <p:sp>
        <p:nvSpPr>
          <p:cNvPr id="3" name="Content Placeholder 2">
            <a:extLst>
              <a:ext uri="{FF2B5EF4-FFF2-40B4-BE49-F238E27FC236}">
                <a16:creationId xmlns:a16="http://schemas.microsoft.com/office/drawing/2014/main" id="{6BE25C8F-88E7-48AF-851B-50444F88C5A0}"/>
              </a:ext>
            </a:extLst>
          </p:cNvPr>
          <p:cNvSpPr>
            <a:spLocks noGrp="1"/>
          </p:cNvSpPr>
          <p:nvPr>
            <p:ph idx="1"/>
          </p:nvPr>
        </p:nvSpPr>
        <p:spPr/>
        <p:txBody>
          <a:bodyPr/>
          <a:lstStyle/>
          <a:p>
            <a:r>
              <a:rPr lang="en-US" dirty="0"/>
              <a:t>Bad governance</a:t>
            </a:r>
          </a:p>
          <a:p>
            <a:r>
              <a:rPr lang="en-US" dirty="0"/>
              <a:t>Lack of education/ educated people</a:t>
            </a:r>
          </a:p>
          <a:p>
            <a:r>
              <a:rPr lang="en-US" dirty="0"/>
              <a:t>Inflation</a:t>
            </a:r>
          </a:p>
          <a:p>
            <a:endParaRPr lang="en-US" dirty="0"/>
          </a:p>
        </p:txBody>
      </p:sp>
    </p:spTree>
    <p:extLst>
      <p:ext uri="{BB962C8B-B14F-4D97-AF65-F5344CB8AC3E}">
        <p14:creationId xmlns:p14="http://schemas.microsoft.com/office/powerpoint/2010/main" val="320530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D6D2-A9B1-440D-AF17-88022AC60BCD}"/>
              </a:ext>
            </a:extLst>
          </p:cNvPr>
          <p:cNvSpPr>
            <a:spLocks noGrp="1"/>
          </p:cNvSpPr>
          <p:nvPr>
            <p:ph type="title"/>
          </p:nvPr>
        </p:nvSpPr>
        <p:spPr/>
        <p:txBody>
          <a:bodyPr/>
          <a:lstStyle/>
          <a:p>
            <a:r>
              <a:rPr lang="en-US" dirty="0"/>
              <a:t>Bad governance</a:t>
            </a:r>
          </a:p>
        </p:txBody>
      </p:sp>
      <p:sp>
        <p:nvSpPr>
          <p:cNvPr id="3" name="Content Placeholder 2">
            <a:extLst>
              <a:ext uri="{FF2B5EF4-FFF2-40B4-BE49-F238E27FC236}">
                <a16:creationId xmlns:a16="http://schemas.microsoft.com/office/drawing/2014/main" id="{3E08C00A-B7CC-4BC1-B996-40EB1D2BF7FE}"/>
              </a:ext>
            </a:extLst>
          </p:cNvPr>
          <p:cNvSpPr>
            <a:spLocks noGrp="1"/>
          </p:cNvSpPr>
          <p:nvPr>
            <p:ph idx="1"/>
          </p:nvPr>
        </p:nvSpPr>
        <p:spPr/>
        <p:txBody>
          <a:bodyPr/>
          <a:lstStyle/>
          <a:p>
            <a:r>
              <a:rPr lang="en-US" dirty="0"/>
              <a:t>Democracy suspended in 1962.</a:t>
            </a:r>
          </a:p>
          <a:p>
            <a:r>
              <a:rPr lang="en-US" dirty="0"/>
              <a:t>8888 Uprising </a:t>
            </a:r>
          </a:p>
          <a:p>
            <a:endParaRPr lang="en-US" dirty="0"/>
          </a:p>
          <a:p>
            <a:endParaRPr lang="en-US" dirty="0"/>
          </a:p>
        </p:txBody>
      </p:sp>
    </p:spTree>
    <p:extLst>
      <p:ext uri="{BB962C8B-B14F-4D97-AF65-F5344CB8AC3E}">
        <p14:creationId xmlns:p14="http://schemas.microsoft.com/office/powerpoint/2010/main" val="139950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97DDEA1-84A9-48BD-8BCC-850A4F82CB2B}"/>
              </a:ext>
            </a:extLst>
          </p:cNvPr>
          <p:cNvGraphicFramePr/>
          <p:nvPr>
            <p:extLst>
              <p:ext uri="{D42A27DB-BD31-4B8C-83A1-F6EECF244321}">
                <p14:modId xmlns:p14="http://schemas.microsoft.com/office/powerpoint/2010/main" val="380799804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583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42455B1-2B8A-4C36-B285-18380B9028AA}"/>
              </a:ext>
            </a:extLst>
          </p:cNvPr>
          <p:cNvGraphicFramePr/>
          <p:nvPr>
            <p:extLst>
              <p:ext uri="{D42A27DB-BD31-4B8C-83A1-F6EECF244321}">
                <p14:modId xmlns:p14="http://schemas.microsoft.com/office/powerpoint/2010/main" val="267563559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4590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108</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Poverty</vt:lpstr>
      <vt:lpstr>Driving Question</vt:lpstr>
      <vt:lpstr>Essential Question</vt:lpstr>
      <vt:lpstr>PowerPoint Presentation</vt:lpstr>
      <vt:lpstr>Why is Myanmar in severe poverty?</vt:lpstr>
      <vt:lpstr>Bad governance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SONGY LINGO</dc:creator>
  <cp:lastModifiedBy>SONGY LINGO</cp:lastModifiedBy>
  <cp:revision>11</cp:revision>
  <dcterms:created xsi:type="dcterms:W3CDTF">2023-04-28T14:18:55Z</dcterms:created>
  <dcterms:modified xsi:type="dcterms:W3CDTF">2023-04-29T16:46:42Z</dcterms:modified>
</cp:coreProperties>
</file>