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2BB8-2635-4524-B3EA-053F2B6C0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9C3294-FFDE-476A-ADFD-C95ECDD3FF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9AE49-3D53-447B-B618-EC866233EFBB}"/>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BE54FD41-F256-4AB0-85FD-41A950757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9D227-03ED-4050-955C-5A0388266761}"/>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91929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2268-0E79-43C0-988B-2A08245277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CB857-2895-45C5-8C46-D6C2FD033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9FCDB-CD9D-44E4-8DD6-0E17B5687D8D}"/>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DF3FBC4F-DC29-4DCF-902F-4ED746A3E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9C466-E0EB-4C6D-8747-92B40DEC7486}"/>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75823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C051B-117D-4A83-A1F3-245D1D5D3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EB11EB-CB37-40D7-B497-D45828366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58645-EEEC-49DD-87AA-DBD8EAFB543D}"/>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BD7AAFBB-3806-4B37-A689-5D19EE413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87E47-4099-42D8-B5DC-636305FB891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16266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7C4D-D0E8-475A-8E53-A1E089615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1018B-743C-4D31-8199-95E77D6EC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CF374-D408-4C65-A8D0-7AF0EFE0416F}"/>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3AFB9422-31A4-4E0C-B89E-C2087064A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A1AFA-7024-4D51-8BBE-506B1FE2C89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83614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E599-BC32-4E3A-87ED-2EA64389B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43B437-1C6F-4B64-B36E-2329D0DE4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5BDA75-A80B-4C3A-ADD7-1E990AFB5A81}"/>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E5E9E02C-E503-4345-A317-B5C4B1044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57857-3BE6-41CF-9857-39CEBC292C5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403764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114F-4CE0-4494-A9FC-AA0FEE0C5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EE5357-130C-4642-923A-3314A8524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EEB32-D47A-4495-A844-16EE064AD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C7953E-FF54-4081-8976-A9B736F22A1E}"/>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6" name="Footer Placeholder 5">
            <a:extLst>
              <a:ext uri="{FF2B5EF4-FFF2-40B4-BE49-F238E27FC236}">
                <a16:creationId xmlns:a16="http://schemas.microsoft.com/office/drawing/2014/main" id="{7F235D82-425B-4D09-AB75-958B0B538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4E51A-598A-474D-A636-354CE0DEB02A}"/>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43191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5856-967E-4231-BE2B-C230ECF576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39FCD-D228-47B5-AF51-8AEADD960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C04D3-172D-4E9C-9EB7-13ABE9CC9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7B92-AB8F-4C3A-A092-318D31C82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D8BCB-0A06-4BC8-AA78-94024E9A8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8399C-D3F3-4C83-B779-40BF2FC8BD16}"/>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8" name="Footer Placeholder 7">
            <a:extLst>
              <a:ext uri="{FF2B5EF4-FFF2-40B4-BE49-F238E27FC236}">
                <a16:creationId xmlns:a16="http://schemas.microsoft.com/office/drawing/2014/main" id="{FB1C437D-844C-42C6-B2F9-CE84448CE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C9C4B8-E6B7-4D76-A71F-FC3A68603BB3}"/>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41157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F9FE-B0A5-4C5F-A7C3-76D95B2383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1178BA-B765-4832-A3A8-EC1AEA38B7F2}"/>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4" name="Footer Placeholder 3">
            <a:extLst>
              <a:ext uri="{FF2B5EF4-FFF2-40B4-BE49-F238E27FC236}">
                <a16:creationId xmlns:a16="http://schemas.microsoft.com/office/drawing/2014/main" id="{25832A67-5D66-4AF9-A85C-0AA088978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1983D4-10B3-4519-8A9B-B124F4BC538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07936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DC8C7-56BA-4B13-B4B5-181A741503C0}"/>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3" name="Footer Placeholder 2">
            <a:extLst>
              <a:ext uri="{FF2B5EF4-FFF2-40B4-BE49-F238E27FC236}">
                <a16:creationId xmlns:a16="http://schemas.microsoft.com/office/drawing/2014/main" id="{7C7221D2-DEBD-48AD-8F3B-D8D08B1A9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B00DB0-C405-4C3D-AE40-5457923246AC}"/>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332035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6C59-C703-498E-A7DA-B5510399B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A31C1-00B2-4709-8A16-C882AD1F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49E938-5500-4AD3-84C8-8D4A2296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0A11-E250-4141-A468-C4230DC25543}"/>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6" name="Footer Placeholder 5">
            <a:extLst>
              <a:ext uri="{FF2B5EF4-FFF2-40B4-BE49-F238E27FC236}">
                <a16:creationId xmlns:a16="http://schemas.microsoft.com/office/drawing/2014/main" id="{B65C0E8C-DD59-4C83-8001-8D178C749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B53AD-46A4-4DBA-A595-2F94758EA639}"/>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209933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FF6B-A6EE-4593-8B1E-DDAE58A81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7B232-4D65-43D0-BB8E-FD05E2CC5A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92E94-F9CA-4D74-9A71-E3646DAA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22E25-7F5E-4A10-B314-5F97F4B4C275}"/>
              </a:ext>
            </a:extLst>
          </p:cNvPr>
          <p:cNvSpPr>
            <a:spLocks noGrp="1"/>
          </p:cNvSpPr>
          <p:nvPr>
            <p:ph type="dt" sz="half" idx="10"/>
          </p:nvPr>
        </p:nvSpPr>
        <p:spPr/>
        <p:txBody>
          <a:bodyPr/>
          <a:lstStyle/>
          <a:p>
            <a:fld id="{F2798F71-58D4-426C-8BD9-1598C07AF61A}" type="datetimeFigureOut">
              <a:rPr lang="en-US" smtClean="0"/>
              <a:t>5/30/2023</a:t>
            </a:fld>
            <a:endParaRPr lang="en-US"/>
          </a:p>
        </p:txBody>
      </p:sp>
      <p:sp>
        <p:nvSpPr>
          <p:cNvPr id="6" name="Footer Placeholder 5">
            <a:extLst>
              <a:ext uri="{FF2B5EF4-FFF2-40B4-BE49-F238E27FC236}">
                <a16:creationId xmlns:a16="http://schemas.microsoft.com/office/drawing/2014/main" id="{16D72113-EA6A-475E-9BDF-E65965408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0C43F-E409-4296-858E-D1285757A12E}"/>
              </a:ext>
            </a:extLst>
          </p:cNvPr>
          <p:cNvSpPr>
            <a:spLocks noGrp="1"/>
          </p:cNvSpPr>
          <p:nvPr>
            <p:ph type="sldNum" sz="quarter" idx="12"/>
          </p:nvPr>
        </p:nvSpPr>
        <p:spPr/>
        <p:txBody>
          <a:bodyPr/>
          <a:lstStyle/>
          <a:p>
            <a:fld id="{1DF4E02B-6A87-4555-9751-B3767743110F}" type="slidenum">
              <a:rPr lang="en-US" smtClean="0"/>
              <a:t>‹#›</a:t>
            </a:fld>
            <a:endParaRPr lang="en-US"/>
          </a:p>
        </p:txBody>
      </p:sp>
    </p:spTree>
    <p:extLst>
      <p:ext uri="{BB962C8B-B14F-4D97-AF65-F5344CB8AC3E}">
        <p14:creationId xmlns:p14="http://schemas.microsoft.com/office/powerpoint/2010/main" val="79667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ABE461-50FD-4BD2-B9DF-B95704EE8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F14A5-CD07-4C16-821A-CD80A9421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2C681-2D44-4816-A720-1C7B5464B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98F71-58D4-426C-8BD9-1598C07AF61A}" type="datetimeFigureOut">
              <a:rPr lang="en-US" smtClean="0"/>
              <a:t>5/30/2023</a:t>
            </a:fld>
            <a:endParaRPr lang="en-US"/>
          </a:p>
        </p:txBody>
      </p:sp>
      <p:sp>
        <p:nvSpPr>
          <p:cNvPr id="5" name="Footer Placeholder 4">
            <a:extLst>
              <a:ext uri="{FF2B5EF4-FFF2-40B4-BE49-F238E27FC236}">
                <a16:creationId xmlns:a16="http://schemas.microsoft.com/office/drawing/2014/main" id="{CAD1B6D2-1FFA-4B34-A698-DA5723023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9DC058-A0C3-43D6-ADD3-7E41AB6C3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4E02B-6A87-4555-9751-B3767743110F}" type="slidenum">
              <a:rPr lang="en-US" smtClean="0"/>
              <a:t>‹#›</a:t>
            </a:fld>
            <a:endParaRPr lang="en-US"/>
          </a:p>
        </p:txBody>
      </p:sp>
    </p:spTree>
    <p:extLst>
      <p:ext uri="{BB962C8B-B14F-4D97-AF65-F5344CB8AC3E}">
        <p14:creationId xmlns:p14="http://schemas.microsoft.com/office/powerpoint/2010/main" val="33186155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4000" r="-4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EC2F9A-99EB-4CC0-B69D-67B35EAAEC91}"/>
              </a:ext>
            </a:extLst>
          </p:cNvPr>
          <p:cNvSpPr txBox="1"/>
          <p:nvPr/>
        </p:nvSpPr>
        <p:spPr>
          <a:xfrm>
            <a:off x="3288172" y="364529"/>
            <a:ext cx="5334000" cy="954107"/>
          </a:xfrm>
          <a:prstGeom prst="rect">
            <a:avLst/>
          </a:prstGeom>
          <a:noFill/>
          <a:ln>
            <a:noFill/>
          </a:ln>
        </p:spPr>
        <p:txBody>
          <a:bodyPr wrap="square" rtlCol="0">
            <a:spAutoFit/>
          </a:bodyPr>
          <a:lstStyle/>
          <a:p>
            <a:pPr algn="ctr"/>
            <a:r>
              <a:rPr lang="en-US" sz="2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Báo cáo đề tài</a:t>
            </a:r>
          </a:p>
          <a:p>
            <a:pPr algn="ctr"/>
            <a:r>
              <a:rPr lang="en-US" sz="2800" b="1"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a:t>
            </a:r>
            <a:r>
              <a:rPr lang="en-US" sz="2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Khoa học dữ liệu</a:t>
            </a:r>
          </a:p>
        </p:txBody>
      </p:sp>
      <p:sp>
        <p:nvSpPr>
          <p:cNvPr id="10" name="TextBox 9">
            <a:extLst>
              <a:ext uri="{FF2B5EF4-FFF2-40B4-BE49-F238E27FC236}">
                <a16:creationId xmlns:a16="http://schemas.microsoft.com/office/drawing/2014/main" id="{2B45716E-262E-47F0-B21F-DA72FD0759CD}"/>
              </a:ext>
            </a:extLst>
          </p:cNvPr>
          <p:cNvSpPr txBox="1"/>
          <p:nvPr/>
        </p:nvSpPr>
        <p:spPr>
          <a:xfrm>
            <a:off x="3110372" y="2112037"/>
            <a:ext cx="5689600" cy="954107"/>
          </a:xfrm>
          <a:prstGeom prst="rect">
            <a:avLst/>
          </a:prstGeom>
          <a:noFill/>
        </p:spPr>
        <p:txBody>
          <a:bodyPr wrap="square" rtlCol="0">
            <a:spAutoFit/>
          </a:bodyPr>
          <a:lstStyle/>
          <a:p>
            <a:pPr algn="ctr"/>
            <a:r>
              <a:rPr lang="en-US" sz="2800" b="1" err="1">
                <a:latin typeface="Times New Roman" panose="02020603050405020304" pitchFamily="18" charset="0"/>
                <a:cs typeface="Times New Roman" panose="02020603050405020304" pitchFamily="18" charset="0"/>
              </a:rPr>
              <a:t>Đề</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tài</a:t>
            </a:r>
            <a:r>
              <a:rPr lang="en-US" sz="2800" b="1">
                <a:latin typeface="Times New Roman" panose="02020603050405020304" pitchFamily="18" charset="0"/>
                <a:cs typeface="Times New Roman" panose="02020603050405020304" pitchFamily="18" charset="0"/>
              </a:rPr>
              <a:t>:</a:t>
            </a:r>
          </a:p>
          <a:p>
            <a:pPr algn="ctr"/>
            <a:r>
              <a:rPr lang="en-US" sz="2800" b="1">
                <a:latin typeface="Times New Roman" panose="02020603050405020304" pitchFamily="18" charset="0"/>
                <a:cs typeface="Times New Roman" panose="02020603050405020304" pitchFamily="18" charset="0"/>
              </a:rPr>
              <a:t>DỰ ĐOÁN GIÁ CHỨNG KHOÁN</a:t>
            </a:r>
          </a:p>
        </p:txBody>
      </p:sp>
      <p:sp>
        <p:nvSpPr>
          <p:cNvPr id="11" name="TextBox 10">
            <a:extLst>
              <a:ext uri="{FF2B5EF4-FFF2-40B4-BE49-F238E27FC236}">
                <a16:creationId xmlns:a16="http://schemas.microsoft.com/office/drawing/2014/main" id="{655FB873-BEA6-4D77-9DF2-461646EA7262}"/>
              </a:ext>
            </a:extLst>
          </p:cNvPr>
          <p:cNvSpPr txBox="1"/>
          <p:nvPr/>
        </p:nvSpPr>
        <p:spPr>
          <a:xfrm>
            <a:off x="3651249" y="3859545"/>
            <a:ext cx="5914091" cy="1323439"/>
          </a:xfrm>
          <a:prstGeom prst="rect">
            <a:avLst/>
          </a:prstGeom>
          <a:noFill/>
        </p:spPr>
        <p:txBody>
          <a:bodyPr wrap="square" rtlCol="0">
            <a:spAutoFit/>
          </a:bodyPr>
          <a:lstStyle/>
          <a:p>
            <a:r>
              <a:rPr lang="en-US" sz="3200" err="1">
                <a:latin typeface="Times New Roman" panose="02020603050405020304" pitchFamily="18" charset="0"/>
                <a:cs typeface="Times New Roman" panose="02020603050405020304" pitchFamily="18" charset="0"/>
              </a:rPr>
              <a:t>Sinh</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thực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hiện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Phạm</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Sỹ</a:t>
            </a:r>
            <a:r>
              <a:rPr lang="en-US" sz="2400">
                <a:latin typeface="Times New Roman" panose="02020603050405020304" pitchFamily="18" charset="0"/>
                <a:cs typeface="Times New Roman" panose="02020603050405020304" pitchFamily="18" charset="0"/>
              </a:rPr>
              <a:t> Quang</a:t>
            </a:r>
          </a:p>
          <a:p>
            <a:r>
              <a:rPr lang="en-US" sz="2400">
                <a:latin typeface="Times New Roman" panose="02020603050405020304" pitchFamily="18" charset="0"/>
                <a:cs typeface="Times New Roman" panose="02020603050405020304" pitchFamily="18" charset="0"/>
              </a:rPr>
              <a:t>MSSV:                       K195480106018</a:t>
            </a:r>
          </a:p>
          <a:p>
            <a:r>
              <a:rPr lang="en-US" sz="2400">
                <a:latin typeface="Times New Roman" panose="02020603050405020304" pitchFamily="18" charset="0"/>
                <a:cs typeface="Times New Roman" panose="02020603050405020304" pitchFamily="18" charset="0"/>
              </a:rPr>
              <a:t>Lớp:                           55KMT</a:t>
            </a:r>
          </a:p>
        </p:txBody>
      </p:sp>
    </p:spTree>
    <p:extLst>
      <p:ext uri="{BB962C8B-B14F-4D97-AF65-F5344CB8AC3E}">
        <p14:creationId xmlns:p14="http://schemas.microsoft.com/office/powerpoint/2010/main" val="407711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701344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XÂY DỰNG MÔ HÌNH</a:t>
            </a:r>
            <a:endParaRPr lang="en-US" sz="2800" b="1" dirty="0">
              <a:solidFill>
                <a:srgbClr val="FF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1D81664D-2969-4661-B90F-15782F0EC59A}"/>
              </a:ext>
            </a:extLst>
          </p:cNvPr>
          <p:cNvGrpSpPr/>
          <p:nvPr/>
        </p:nvGrpSpPr>
        <p:grpSpPr>
          <a:xfrm>
            <a:off x="148944" y="1567927"/>
            <a:ext cx="11792045" cy="4259132"/>
            <a:chOff x="148944" y="1567927"/>
            <a:chExt cx="11792045" cy="3559885"/>
          </a:xfrm>
        </p:grpSpPr>
        <p:pic>
          <p:nvPicPr>
            <p:cNvPr id="12" name="Picture 11">
              <a:extLst>
                <a:ext uri="{FF2B5EF4-FFF2-40B4-BE49-F238E27FC236}">
                  <a16:creationId xmlns:a16="http://schemas.microsoft.com/office/drawing/2014/main" id="{857CB566-2D58-4FDD-8D3D-64A132C80B69}"/>
                </a:ext>
              </a:extLst>
            </p:cNvPr>
            <p:cNvPicPr/>
            <p:nvPr/>
          </p:nvPicPr>
          <p:blipFill>
            <a:blip r:embed="rId2"/>
            <a:stretch>
              <a:fillRect/>
            </a:stretch>
          </p:blipFill>
          <p:spPr>
            <a:xfrm>
              <a:off x="148944" y="1567927"/>
              <a:ext cx="6305644" cy="3559885"/>
            </a:xfrm>
            <a:prstGeom prst="rect">
              <a:avLst/>
            </a:prstGeom>
          </p:spPr>
        </p:pic>
        <p:pic>
          <p:nvPicPr>
            <p:cNvPr id="13" name="Picture 12">
              <a:extLst>
                <a:ext uri="{FF2B5EF4-FFF2-40B4-BE49-F238E27FC236}">
                  <a16:creationId xmlns:a16="http://schemas.microsoft.com/office/drawing/2014/main" id="{4EDD62A3-E75C-4642-95E4-3B215BA92C60}"/>
                </a:ext>
              </a:extLst>
            </p:cNvPr>
            <p:cNvPicPr/>
            <p:nvPr/>
          </p:nvPicPr>
          <p:blipFill>
            <a:blip r:embed="rId3"/>
            <a:stretch>
              <a:fillRect/>
            </a:stretch>
          </p:blipFill>
          <p:spPr>
            <a:xfrm>
              <a:off x="6546029" y="1567927"/>
              <a:ext cx="5394960" cy="3259455"/>
            </a:xfrm>
            <a:prstGeom prst="rect">
              <a:avLst/>
            </a:prstGeom>
          </p:spPr>
        </p:pic>
      </p:grpSp>
    </p:spTree>
    <p:extLst>
      <p:ext uri="{BB962C8B-B14F-4D97-AF65-F5344CB8AC3E}">
        <p14:creationId xmlns:p14="http://schemas.microsoft.com/office/powerpoint/2010/main" val="179970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701344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a:t>
            </a:r>
            <a:r>
              <a:rPr lang="en-US" sz="2800" b="1">
                <a:solidFill>
                  <a:srgbClr val="FF0000"/>
                </a:solidFill>
                <a:latin typeface="Times New Roman" pitchFamily="18" charset="0"/>
                <a:cs typeface="Times New Roman" pitchFamily="18" charset="0"/>
              </a:rPr>
              <a:t>VI</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XÂY DỰNG CHƯƠN TRÌNH</a:t>
            </a:r>
            <a:endParaRPr lang="en-US" sz="2800" b="1" dirty="0">
              <a:solidFill>
                <a:srgbClr val="FF0000"/>
              </a:solidFill>
              <a:latin typeface="Times New Roman" pitchFamily="18" charset="0"/>
              <a:cs typeface="Times New Roman" pitchFamily="18" charset="0"/>
            </a:endParaRPr>
          </a:p>
        </p:txBody>
      </p:sp>
      <p:grpSp>
        <p:nvGrpSpPr>
          <p:cNvPr id="3" name="Group 2">
            <a:extLst>
              <a:ext uri="{FF2B5EF4-FFF2-40B4-BE49-F238E27FC236}">
                <a16:creationId xmlns:a16="http://schemas.microsoft.com/office/drawing/2014/main" id="{9B58C734-A1C2-429A-A7D7-85D40B25D815}"/>
              </a:ext>
            </a:extLst>
          </p:cNvPr>
          <p:cNvGrpSpPr/>
          <p:nvPr/>
        </p:nvGrpSpPr>
        <p:grpSpPr>
          <a:xfrm>
            <a:off x="71719" y="967666"/>
            <a:ext cx="12048562" cy="5394960"/>
            <a:chOff x="71719" y="967666"/>
            <a:chExt cx="12048562" cy="5394960"/>
          </a:xfrm>
        </p:grpSpPr>
        <p:pic>
          <p:nvPicPr>
            <p:cNvPr id="6" name="Picture 5">
              <a:extLst>
                <a:ext uri="{FF2B5EF4-FFF2-40B4-BE49-F238E27FC236}">
                  <a16:creationId xmlns:a16="http://schemas.microsoft.com/office/drawing/2014/main" id="{8F229359-03BF-4F2B-8D7C-620F1C8AEE37}"/>
                </a:ext>
              </a:extLst>
            </p:cNvPr>
            <p:cNvPicPr/>
            <p:nvPr/>
          </p:nvPicPr>
          <p:blipFill>
            <a:blip r:embed="rId2"/>
            <a:stretch>
              <a:fillRect/>
            </a:stretch>
          </p:blipFill>
          <p:spPr>
            <a:xfrm>
              <a:off x="71719" y="967666"/>
              <a:ext cx="5097780" cy="5394960"/>
            </a:xfrm>
            <a:prstGeom prst="rect">
              <a:avLst/>
            </a:prstGeom>
          </p:spPr>
        </p:pic>
        <p:pic>
          <p:nvPicPr>
            <p:cNvPr id="7" name="Picture 6">
              <a:extLst>
                <a:ext uri="{FF2B5EF4-FFF2-40B4-BE49-F238E27FC236}">
                  <a16:creationId xmlns:a16="http://schemas.microsoft.com/office/drawing/2014/main" id="{81D4AEF5-EFFD-4A61-8997-E07040EB6EA1}"/>
                </a:ext>
              </a:extLst>
            </p:cNvPr>
            <p:cNvPicPr/>
            <p:nvPr/>
          </p:nvPicPr>
          <p:blipFill>
            <a:blip r:embed="rId3"/>
            <a:stretch>
              <a:fillRect/>
            </a:stretch>
          </p:blipFill>
          <p:spPr>
            <a:xfrm>
              <a:off x="5251746" y="1230854"/>
              <a:ext cx="6868535" cy="4892040"/>
            </a:xfrm>
            <a:prstGeom prst="rect">
              <a:avLst/>
            </a:prstGeom>
          </p:spPr>
        </p:pic>
      </p:grpSp>
    </p:spTree>
    <p:extLst>
      <p:ext uri="{BB962C8B-B14F-4D97-AF65-F5344CB8AC3E}">
        <p14:creationId xmlns:p14="http://schemas.microsoft.com/office/powerpoint/2010/main" val="123488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50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D6E8690F-AA69-4402-AA46-ACCBDA93DD86}"/>
              </a:ext>
            </a:extLst>
          </p:cNvPr>
          <p:cNvGrpSpPr/>
          <p:nvPr/>
        </p:nvGrpSpPr>
        <p:grpSpPr>
          <a:xfrm>
            <a:off x="374609" y="1230010"/>
            <a:ext cx="4206240" cy="4397979"/>
            <a:chOff x="374609" y="1230010"/>
            <a:chExt cx="4206240" cy="4397979"/>
          </a:xfrm>
        </p:grpSpPr>
        <p:grpSp>
          <p:nvGrpSpPr>
            <p:cNvPr id="20" name="Group 19">
              <a:extLst>
                <a:ext uri="{FF2B5EF4-FFF2-40B4-BE49-F238E27FC236}">
                  <a16:creationId xmlns:a16="http://schemas.microsoft.com/office/drawing/2014/main" id="{DB3DFB87-F46B-4A27-9647-ED7C69E95F38}"/>
                </a:ext>
              </a:extLst>
            </p:cNvPr>
            <p:cNvGrpSpPr/>
            <p:nvPr/>
          </p:nvGrpSpPr>
          <p:grpSpPr>
            <a:xfrm>
              <a:off x="374609" y="1230010"/>
              <a:ext cx="4206240" cy="4397979"/>
              <a:chOff x="1151849" y="1230010"/>
              <a:chExt cx="4206240" cy="4397979"/>
            </a:xfrm>
          </p:grpSpPr>
          <p:sp>
            <p:nvSpPr>
              <p:cNvPr id="17" name="Arc 16">
                <a:extLst>
                  <a:ext uri="{FF2B5EF4-FFF2-40B4-BE49-F238E27FC236}">
                    <a16:creationId xmlns:a16="http://schemas.microsoft.com/office/drawing/2014/main" id="{608F72C7-D950-4559-AB68-7C5F7B68D45C}"/>
                  </a:ext>
                </a:extLst>
              </p:cNvPr>
              <p:cNvSpPr/>
              <p:nvPr/>
            </p:nvSpPr>
            <p:spPr>
              <a:xfrm>
                <a:off x="1151849" y="1285565"/>
                <a:ext cx="4206240" cy="4286868"/>
              </a:xfrm>
              <a:prstGeom prst="arc">
                <a:avLst>
                  <a:gd name="adj1" fmla="val 16200000"/>
                  <a:gd name="adj2" fmla="val 5370112"/>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9EF2432D-7CC0-4165-B877-201F5AC12AAF}"/>
                  </a:ext>
                </a:extLst>
              </p:cNvPr>
              <p:cNvSpPr/>
              <p:nvPr/>
            </p:nvSpPr>
            <p:spPr>
              <a:xfrm>
                <a:off x="3198003" y="1230010"/>
                <a:ext cx="113932" cy="111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C89AB25-9907-4389-ADB4-EC729904AF5F}"/>
                  </a:ext>
                </a:extLst>
              </p:cNvPr>
              <p:cNvSpPr/>
              <p:nvPr/>
            </p:nvSpPr>
            <p:spPr>
              <a:xfrm>
                <a:off x="3254969" y="5516879"/>
                <a:ext cx="113932" cy="1111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1773DDB1-AFD3-4557-AF0B-626B47CC1299}"/>
                </a:ext>
              </a:extLst>
            </p:cNvPr>
            <p:cNvGrpSpPr/>
            <p:nvPr/>
          </p:nvGrpSpPr>
          <p:grpSpPr>
            <a:xfrm>
              <a:off x="1106129" y="1828800"/>
              <a:ext cx="2926080" cy="3200400"/>
              <a:chOff x="1106129" y="1828800"/>
              <a:chExt cx="2926080" cy="3200400"/>
            </a:xfrm>
          </p:grpSpPr>
          <p:grpSp>
            <p:nvGrpSpPr>
              <p:cNvPr id="14" name="Group 13">
                <a:extLst>
                  <a:ext uri="{FF2B5EF4-FFF2-40B4-BE49-F238E27FC236}">
                    <a16:creationId xmlns:a16="http://schemas.microsoft.com/office/drawing/2014/main" id="{AC6FEF2E-85D8-4CD0-818F-E0867D15C04F}"/>
                  </a:ext>
                </a:extLst>
              </p:cNvPr>
              <p:cNvGrpSpPr/>
              <p:nvPr/>
            </p:nvGrpSpPr>
            <p:grpSpPr>
              <a:xfrm>
                <a:off x="1106129" y="1828800"/>
                <a:ext cx="2926080" cy="3200400"/>
                <a:chOff x="4724400" y="1828800"/>
                <a:chExt cx="2926080" cy="3200400"/>
              </a:xfrm>
            </p:grpSpPr>
            <p:grpSp>
              <p:nvGrpSpPr>
                <p:cNvPr id="13" name="Group 12">
                  <a:extLst>
                    <a:ext uri="{FF2B5EF4-FFF2-40B4-BE49-F238E27FC236}">
                      <a16:creationId xmlns:a16="http://schemas.microsoft.com/office/drawing/2014/main" id="{394DCF71-CDF6-4A40-92EA-71718D8C6ED0}"/>
                    </a:ext>
                  </a:extLst>
                </p:cNvPr>
                <p:cNvGrpSpPr/>
                <p:nvPr/>
              </p:nvGrpSpPr>
              <p:grpSpPr>
                <a:xfrm>
                  <a:off x="6096000" y="1828800"/>
                  <a:ext cx="1554480" cy="3200400"/>
                  <a:chOff x="6096000" y="1617406"/>
                  <a:chExt cx="1727404" cy="3623188"/>
                </a:xfrm>
              </p:grpSpPr>
              <p:sp>
                <p:nvSpPr>
                  <p:cNvPr id="10" name="Freeform: Shape 9">
                    <a:extLst>
                      <a:ext uri="{FF2B5EF4-FFF2-40B4-BE49-F238E27FC236}">
                        <a16:creationId xmlns:a16="http://schemas.microsoft.com/office/drawing/2014/main" id="{22D23785-8545-407D-B429-688E86F4804B}"/>
                      </a:ext>
                    </a:extLst>
                  </p:cNvPr>
                  <p:cNvSpPr/>
                  <p:nvPr/>
                </p:nvSpPr>
                <p:spPr>
                  <a:xfrm>
                    <a:off x="6096000" y="1617406"/>
                    <a:ext cx="1727404" cy="1811594"/>
                  </a:xfrm>
                  <a:custGeom>
                    <a:avLst/>
                    <a:gdLst>
                      <a:gd name="connsiteX0" fmla="*/ 0 w 1123950"/>
                      <a:gd name="connsiteY0" fmla="*/ 0 h 1123950"/>
                      <a:gd name="connsiteX1" fmla="*/ 1123950 w 1123950"/>
                      <a:gd name="connsiteY1" fmla="*/ 1123950 h 1123950"/>
                      <a:gd name="connsiteX2" fmla="*/ 0 w 1123950"/>
                      <a:gd name="connsiteY2" fmla="*/ 1123950 h 1123950"/>
                    </a:gdLst>
                    <a:ahLst/>
                    <a:cxnLst>
                      <a:cxn ang="0">
                        <a:pos x="connsiteX0" y="connsiteY0"/>
                      </a:cxn>
                      <a:cxn ang="0">
                        <a:pos x="connsiteX1" y="connsiteY1"/>
                      </a:cxn>
                      <a:cxn ang="0">
                        <a:pos x="connsiteX2" y="connsiteY2"/>
                      </a:cxn>
                    </a:cxnLst>
                    <a:rect l="l" t="t" r="r" b="b"/>
                    <a:pathLst>
                      <a:path w="1123950" h="1123950">
                        <a:moveTo>
                          <a:pt x="0" y="0"/>
                        </a:moveTo>
                        <a:cubicBezTo>
                          <a:pt x="620740" y="0"/>
                          <a:pt x="1123950" y="503210"/>
                          <a:pt x="1123950" y="1123950"/>
                        </a:cubicBezTo>
                        <a:lnTo>
                          <a:pt x="0" y="1123950"/>
                        </a:lnTo>
                        <a:close/>
                      </a:path>
                    </a:pathLst>
                  </a:custGeom>
                  <a:solidFill>
                    <a:srgbClr val="003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74EA59DD-7536-48F9-9F63-F05FC0C5C394}"/>
                      </a:ext>
                    </a:extLst>
                  </p:cNvPr>
                  <p:cNvSpPr/>
                  <p:nvPr/>
                </p:nvSpPr>
                <p:spPr>
                  <a:xfrm rot="5400000">
                    <a:off x="6053905" y="3471095"/>
                    <a:ext cx="1811594" cy="1727404"/>
                  </a:xfrm>
                  <a:custGeom>
                    <a:avLst/>
                    <a:gdLst>
                      <a:gd name="connsiteX0" fmla="*/ 0 w 1123950"/>
                      <a:gd name="connsiteY0" fmla="*/ 0 h 1123950"/>
                      <a:gd name="connsiteX1" fmla="*/ 1123950 w 1123950"/>
                      <a:gd name="connsiteY1" fmla="*/ 1123950 h 1123950"/>
                      <a:gd name="connsiteX2" fmla="*/ 0 w 1123950"/>
                      <a:gd name="connsiteY2" fmla="*/ 1123950 h 1123950"/>
                    </a:gdLst>
                    <a:ahLst/>
                    <a:cxnLst>
                      <a:cxn ang="0">
                        <a:pos x="connsiteX0" y="connsiteY0"/>
                      </a:cxn>
                      <a:cxn ang="0">
                        <a:pos x="connsiteX1" y="connsiteY1"/>
                      </a:cxn>
                      <a:cxn ang="0">
                        <a:pos x="connsiteX2" y="connsiteY2"/>
                      </a:cxn>
                    </a:cxnLst>
                    <a:rect l="l" t="t" r="r" b="b"/>
                    <a:pathLst>
                      <a:path w="1123950" h="1123950">
                        <a:moveTo>
                          <a:pt x="0" y="0"/>
                        </a:moveTo>
                        <a:cubicBezTo>
                          <a:pt x="620740" y="0"/>
                          <a:pt x="1123950" y="503210"/>
                          <a:pt x="1123950" y="1123950"/>
                        </a:cubicBezTo>
                        <a:lnTo>
                          <a:pt x="0" y="1123950"/>
                        </a:lnTo>
                        <a:close/>
                      </a:path>
                    </a:pathLst>
                  </a:custGeom>
                  <a:solidFill>
                    <a:srgbClr val="008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Oval 3">
                  <a:extLst>
                    <a:ext uri="{FF2B5EF4-FFF2-40B4-BE49-F238E27FC236}">
                      <a16:creationId xmlns:a16="http://schemas.microsoft.com/office/drawing/2014/main" id="{68118CAF-C196-4376-B7F5-161A21D11F92}"/>
                    </a:ext>
                  </a:extLst>
                </p:cNvPr>
                <p:cNvSpPr/>
                <p:nvPr/>
              </p:nvSpPr>
              <p:spPr>
                <a:xfrm>
                  <a:off x="4724400" y="2057400"/>
                  <a:ext cx="2743200" cy="2743200"/>
                </a:xfrm>
                <a:prstGeom prst="ellipse">
                  <a:avLst/>
                </a:prstGeom>
                <a:solidFill>
                  <a:schemeClr val="bg1"/>
                </a:solidFill>
                <a:ln>
                  <a:noFill/>
                </a:ln>
                <a:effectLst>
                  <a:outerShdw blurRad="1270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B259488D-C168-4334-AE7F-0E52A94D5E6B}"/>
                  </a:ext>
                </a:extLst>
              </p:cNvPr>
              <p:cNvSpPr txBox="1"/>
              <p:nvPr/>
            </p:nvSpPr>
            <p:spPr>
              <a:xfrm>
                <a:off x="1436949" y="2853902"/>
                <a:ext cx="2355839" cy="1200329"/>
              </a:xfrm>
              <a:prstGeom prst="rect">
                <a:avLst/>
              </a:prstGeom>
              <a:noFill/>
            </p:spPr>
            <p:txBody>
              <a:bodyPr wrap="square" rtlCol="0">
                <a:spAutoFit/>
              </a:bodyPr>
              <a:lstStyle/>
              <a:p>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 </a:t>
                </a:r>
                <a:r>
                  <a:rPr lang="en-US" sz="3600" dirty="0" err="1">
                    <a:latin typeface="Times New Roman" panose="02020603050405020304" pitchFamily="18" charset="0"/>
                    <a:cs typeface="Times New Roman" panose="02020603050405020304" pitchFamily="18" charset="0"/>
                  </a:rPr>
                  <a:t>thuyết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trình</a:t>
                </a:r>
                <a:endParaRPr lang="en-US" sz="3600" dirty="0">
                  <a:latin typeface="Times New Roman" panose="02020603050405020304" pitchFamily="18" charset="0"/>
                  <a:cs typeface="Times New Roman" panose="02020603050405020304" pitchFamily="18" charset="0"/>
                </a:endParaRPr>
              </a:p>
            </p:txBody>
          </p:sp>
        </p:grpSp>
      </p:grpSp>
      <p:grpSp>
        <p:nvGrpSpPr>
          <p:cNvPr id="36" name="Group 35">
            <a:extLst>
              <a:ext uri="{FF2B5EF4-FFF2-40B4-BE49-F238E27FC236}">
                <a16:creationId xmlns:a16="http://schemas.microsoft.com/office/drawing/2014/main" id="{992E7D6A-33DC-4179-9EE8-C3F26D55CFBD}"/>
              </a:ext>
            </a:extLst>
          </p:cNvPr>
          <p:cNvGrpSpPr/>
          <p:nvPr/>
        </p:nvGrpSpPr>
        <p:grpSpPr>
          <a:xfrm>
            <a:off x="2756554" y="96447"/>
            <a:ext cx="5701277" cy="1288784"/>
            <a:chOff x="3616954" y="564159"/>
            <a:chExt cx="5701277" cy="1288784"/>
          </a:xfrm>
        </p:grpSpPr>
        <p:sp>
          <p:nvSpPr>
            <p:cNvPr id="21" name="Oval 20">
              <a:extLst>
                <a:ext uri="{FF2B5EF4-FFF2-40B4-BE49-F238E27FC236}">
                  <a16:creationId xmlns:a16="http://schemas.microsoft.com/office/drawing/2014/main" id="{3C40B17D-858B-429C-8424-A845D6FCAE80}"/>
                </a:ext>
              </a:extLst>
            </p:cNvPr>
            <p:cNvSpPr/>
            <p:nvPr/>
          </p:nvSpPr>
          <p:spPr>
            <a:xfrm>
              <a:off x="3616954" y="1576106"/>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493AB29B-56EA-4CFC-AB89-280277262BC5}"/>
                </a:ext>
              </a:extLst>
            </p:cNvPr>
            <p:cNvSpPr/>
            <p:nvPr/>
          </p:nvSpPr>
          <p:spPr>
            <a:xfrm>
              <a:off x="5360565" y="564159"/>
              <a:ext cx="3957666" cy="822122"/>
            </a:xfrm>
            <a:prstGeom prst="roundRect">
              <a:avLst>
                <a:gd name="adj" fmla="val 50000"/>
              </a:avLst>
            </a:prstGeom>
            <a:solidFill>
              <a:schemeClr val="bg2">
                <a:lumMod val="75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Đặt vấn đề</a:t>
              </a:r>
              <a:endParaRPr lang="en-US" sz="32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9F006F6-3986-4E2E-B770-1B30D7FC1F6D}"/>
                </a:ext>
              </a:extLst>
            </p:cNvPr>
            <p:cNvGrpSpPr/>
            <p:nvPr/>
          </p:nvGrpSpPr>
          <p:grpSpPr>
            <a:xfrm>
              <a:off x="3853249" y="729842"/>
              <a:ext cx="1800931" cy="886806"/>
              <a:chOff x="3853249" y="729842"/>
              <a:chExt cx="1800931" cy="886806"/>
            </a:xfrm>
          </p:grpSpPr>
          <p:sp>
            <p:nvSpPr>
              <p:cNvPr id="26" name="Oval 25">
                <a:extLst>
                  <a:ext uri="{FF2B5EF4-FFF2-40B4-BE49-F238E27FC236}">
                    <a16:creationId xmlns:a16="http://schemas.microsoft.com/office/drawing/2014/main" id="{A9F3CA15-4487-41AD-9448-4944B615E761}"/>
                  </a:ext>
                </a:extLst>
              </p:cNvPr>
              <p:cNvSpPr/>
              <p:nvPr/>
            </p:nvSpPr>
            <p:spPr>
              <a:xfrm>
                <a:off x="5066950" y="729842"/>
                <a:ext cx="587230" cy="58723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1</a:t>
                </a:r>
              </a:p>
            </p:txBody>
          </p:sp>
          <p:cxnSp>
            <p:nvCxnSpPr>
              <p:cNvPr id="31" name="Straight Connector 30">
                <a:extLst>
                  <a:ext uri="{FF2B5EF4-FFF2-40B4-BE49-F238E27FC236}">
                    <a16:creationId xmlns:a16="http://schemas.microsoft.com/office/drawing/2014/main" id="{DE595C71-A020-42CE-A713-D3394A5A0A0C}"/>
                  </a:ext>
                </a:extLst>
              </p:cNvPr>
              <p:cNvCxnSpPr>
                <a:cxnSpLocks/>
                <a:stCxn id="21" idx="7"/>
                <a:endCxn id="26" idx="2"/>
              </p:cNvCxnSpPr>
              <p:nvPr/>
            </p:nvCxnSpPr>
            <p:spPr>
              <a:xfrm flipV="1">
                <a:off x="3853249" y="1023457"/>
                <a:ext cx="1213701" cy="59319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15089C8C-DCA1-48E8-BAF1-1CFA1C5B294E}"/>
              </a:ext>
            </a:extLst>
          </p:cNvPr>
          <p:cNvGrpSpPr/>
          <p:nvPr/>
        </p:nvGrpSpPr>
        <p:grpSpPr>
          <a:xfrm>
            <a:off x="3628359" y="1054812"/>
            <a:ext cx="7571861" cy="858201"/>
            <a:chOff x="4408644" y="2103090"/>
            <a:chExt cx="7571861" cy="858201"/>
          </a:xfrm>
        </p:grpSpPr>
        <p:sp>
          <p:nvSpPr>
            <p:cNvPr id="46" name="Rectangle: Rounded Corners 45">
              <a:extLst>
                <a:ext uri="{FF2B5EF4-FFF2-40B4-BE49-F238E27FC236}">
                  <a16:creationId xmlns:a16="http://schemas.microsoft.com/office/drawing/2014/main" id="{8881FC7A-7F87-4CC3-AA37-AFD21CA8EE86}"/>
                </a:ext>
              </a:extLst>
            </p:cNvPr>
            <p:cNvSpPr/>
            <p:nvPr/>
          </p:nvSpPr>
          <p:spPr>
            <a:xfrm>
              <a:off x="5947794" y="2103090"/>
              <a:ext cx="6032711" cy="822122"/>
            </a:xfrm>
            <a:prstGeom prst="roundRect">
              <a:avLst>
                <a:gd name="adj" fmla="val 47730"/>
              </a:avLst>
            </a:prstGeom>
            <a:solidFill>
              <a:schemeClr val="tx2">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Yêu cầu đặt ra</a:t>
              </a:r>
              <a:endParaRPr lang="en-US" sz="3200" dirty="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DDC0E856-894F-4DEB-B59B-62E04BD09AA0}"/>
                </a:ext>
              </a:extLst>
            </p:cNvPr>
            <p:cNvSpPr/>
            <p:nvPr/>
          </p:nvSpPr>
          <p:spPr>
            <a:xfrm>
              <a:off x="4408644" y="2684454"/>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1D3D3F8-AC2F-4813-9F50-F959465369AA}"/>
                </a:ext>
              </a:extLst>
            </p:cNvPr>
            <p:cNvGrpSpPr/>
            <p:nvPr/>
          </p:nvGrpSpPr>
          <p:grpSpPr>
            <a:xfrm>
              <a:off x="4685481" y="2226267"/>
              <a:ext cx="1508942" cy="596606"/>
              <a:chOff x="4685481" y="2226267"/>
              <a:chExt cx="1508942" cy="596606"/>
            </a:xfrm>
          </p:grpSpPr>
          <p:sp>
            <p:nvSpPr>
              <p:cNvPr id="28" name="Oval 27">
                <a:extLst>
                  <a:ext uri="{FF2B5EF4-FFF2-40B4-BE49-F238E27FC236}">
                    <a16:creationId xmlns:a16="http://schemas.microsoft.com/office/drawing/2014/main" id="{1D1CEC78-6BBC-4058-8175-8BFF0F0857CD}"/>
                  </a:ext>
                </a:extLst>
              </p:cNvPr>
              <p:cNvSpPr/>
              <p:nvPr/>
            </p:nvSpPr>
            <p:spPr>
              <a:xfrm>
                <a:off x="5607193" y="2226267"/>
                <a:ext cx="587230" cy="58723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2</a:t>
                </a:r>
              </a:p>
            </p:txBody>
          </p:sp>
          <p:cxnSp>
            <p:nvCxnSpPr>
              <p:cNvPr id="33" name="Straight Connector 32">
                <a:extLst>
                  <a:ext uri="{FF2B5EF4-FFF2-40B4-BE49-F238E27FC236}">
                    <a16:creationId xmlns:a16="http://schemas.microsoft.com/office/drawing/2014/main" id="{84B5DAC2-138F-48F0-97F9-7E3A4F292F62}"/>
                  </a:ext>
                </a:extLst>
              </p:cNvPr>
              <p:cNvCxnSpPr>
                <a:cxnSpLocks/>
                <a:stCxn id="23" idx="6"/>
                <a:endCxn id="28" idx="2"/>
              </p:cNvCxnSpPr>
              <p:nvPr/>
            </p:nvCxnSpPr>
            <p:spPr>
              <a:xfrm flipV="1">
                <a:off x="4685481" y="2519882"/>
                <a:ext cx="921712" cy="30299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0" name="Group 29">
            <a:extLst>
              <a:ext uri="{FF2B5EF4-FFF2-40B4-BE49-F238E27FC236}">
                <a16:creationId xmlns:a16="http://schemas.microsoft.com/office/drawing/2014/main" id="{70260756-0C28-4062-8824-9BD55409CD20}"/>
              </a:ext>
            </a:extLst>
          </p:cNvPr>
          <p:cNvGrpSpPr/>
          <p:nvPr/>
        </p:nvGrpSpPr>
        <p:grpSpPr>
          <a:xfrm>
            <a:off x="4358763" y="2092876"/>
            <a:ext cx="7150403" cy="822122"/>
            <a:chOff x="4356328" y="3485649"/>
            <a:chExt cx="7150403" cy="822122"/>
          </a:xfrm>
        </p:grpSpPr>
        <p:sp>
          <p:nvSpPr>
            <p:cNvPr id="45" name="Rectangle: Rounded Corners 44">
              <a:extLst>
                <a:ext uri="{FF2B5EF4-FFF2-40B4-BE49-F238E27FC236}">
                  <a16:creationId xmlns:a16="http://schemas.microsoft.com/office/drawing/2014/main" id="{32B7AEF0-40B9-48BF-8F08-54ACA6F9A225}"/>
                </a:ext>
              </a:extLst>
            </p:cNvPr>
            <p:cNvSpPr/>
            <p:nvPr/>
          </p:nvSpPr>
          <p:spPr>
            <a:xfrm>
              <a:off x="5947795" y="3485649"/>
              <a:ext cx="5558936" cy="822122"/>
            </a:xfrm>
            <a:prstGeom prst="roundRect">
              <a:avLst>
                <a:gd name="adj" fmla="val 50000"/>
              </a:avLst>
            </a:prstGeom>
            <a:solidFill>
              <a:schemeClr val="accent1">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Dữ liệu đầu vào</a:t>
              </a:r>
              <a:endParaRPr lang="en-US" sz="32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6E352173-17C2-4119-B36E-16B77C590E53}"/>
                </a:ext>
              </a:extLst>
            </p:cNvPr>
            <p:cNvSpPr/>
            <p:nvPr/>
          </p:nvSpPr>
          <p:spPr>
            <a:xfrm>
              <a:off x="4356328" y="3896710"/>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5AD30315-A292-4B2B-8AB7-164828EB0DC1}"/>
                </a:ext>
              </a:extLst>
            </p:cNvPr>
            <p:cNvGrpSpPr/>
            <p:nvPr/>
          </p:nvGrpSpPr>
          <p:grpSpPr>
            <a:xfrm>
              <a:off x="4633165" y="3586317"/>
              <a:ext cx="1608245" cy="587230"/>
              <a:chOff x="4633165" y="3586317"/>
              <a:chExt cx="1608245" cy="587230"/>
            </a:xfrm>
          </p:grpSpPr>
          <p:sp>
            <p:nvSpPr>
              <p:cNvPr id="29" name="Oval 28">
                <a:extLst>
                  <a:ext uri="{FF2B5EF4-FFF2-40B4-BE49-F238E27FC236}">
                    <a16:creationId xmlns:a16="http://schemas.microsoft.com/office/drawing/2014/main" id="{7EF05120-F637-4954-803D-B5DDA5419D0E}"/>
                  </a:ext>
                </a:extLst>
              </p:cNvPr>
              <p:cNvSpPr/>
              <p:nvPr/>
            </p:nvSpPr>
            <p:spPr>
              <a:xfrm>
                <a:off x="5654180" y="3586317"/>
                <a:ext cx="587230" cy="58723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noFill/>
                    </a:ln>
                    <a:solidFill>
                      <a:schemeClr val="tx1"/>
                    </a:solidFill>
                    <a:effectLst>
                      <a:outerShdw blurRad="38100" dist="19050" dir="2700000" algn="tl" rotWithShape="0">
                        <a:schemeClr val="dk1">
                          <a:alpha val="40000"/>
                        </a:schemeClr>
                      </a:outerShdw>
                    </a:effectLst>
                    <a:latin typeface="Franklin Gothic Medium" panose="020B0603020102020204" pitchFamily="34" charset="0"/>
                  </a:rPr>
                  <a:t>3</a:t>
                </a:r>
              </a:p>
            </p:txBody>
          </p:sp>
          <p:cxnSp>
            <p:nvCxnSpPr>
              <p:cNvPr id="35" name="Straight Connector 34">
                <a:extLst>
                  <a:ext uri="{FF2B5EF4-FFF2-40B4-BE49-F238E27FC236}">
                    <a16:creationId xmlns:a16="http://schemas.microsoft.com/office/drawing/2014/main" id="{F089EBB7-3777-462D-87A3-ADA9291C7300}"/>
                  </a:ext>
                </a:extLst>
              </p:cNvPr>
              <p:cNvCxnSpPr>
                <a:cxnSpLocks/>
                <a:stCxn id="25" idx="6"/>
                <a:endCxn id="29" idx="2"/>
              </p:cNvCxnSpPr>
              <p:nvPr/>
            </p:nvCxnSpPr>
            <p:spPr>
              <a:xfrm flipV="1">
                <a:off x="4633165" y="3879932"/>
                <a:ext cx="1021015" cy="15519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7CFB6003-859D-42C5-A05E-C145D79A6A37}"/>
              </a:ext>
            </a:extLst>
          </p:cNvPr>
          <p:cNvGrpSpPr/>
          <p:nvPr/>
        </p:nvGrpSpPr>
        <p:grpSpPr>
          <a:xfrm>
            <a:off x="4442430" y="3107898"/>
            <a:ext cx="6025920" cy="964734"/>
            <a:chOff x="3557543" y="4685235"/>
            <a:chExt cx="6025920" cy="964734"/>
          </a:xfrm>
        </p:grpSpPr>
        <p:sp>
          <p:nvSpPr>
            <p:cNvPr id="47" name="Rectangle: Rounded Corners 46">
              <a:extLst>
                <a:ext uri="{FF2B5EF4-FFF2-40B4-BE49-F238E27FC236}">
                  <a16:creationId xmlns:a16="http://schemas.microsoft.com/office/drawing/2014/main" id="{CB518E1B-ADF5-420C-8EC5-B51007E18E47}"/>
                </a:ext>
              </a:extLst>
            </p:cNvPr>
            <p:cNvSpPr/>
            <p:nvPr/>
          </p:nvSpPr>
          <p:spPr>
            <a:xfrm>
              <a:off x="5625797" y="4685235"/>
              <a:ext cx="3957666" cy="822122"/>
            </a:xfrm>
            <a:prstGeom prst="roundRect">
              <a:avLst>
                <a:gd name="adj" fmla="val 50000"/>
              </a:avLst>
            </a:prstGeom>
            <a:solidFill>
              <a:schemeClr val="accent2">
                <a:lumMod val="40000"/>
                <a:lumOff val="6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Phân tích dữ liệu</a:t>
              </a:r>
              <a:endParaRPr lang="en-US" sz="3200"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67093A84-47E5-43F4-90AD-5B5FD8C7129E}"/>
                </a:ext>
              </a:extLst>
            </p:cNvPr>
            <p:cNvSpPr/>
            <p:nvPr/>
          </p:nvSpPr>
          <p:spPr>
            <a:xfrm>
              <a:off x="3557543" y="5373132"/>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F884887-2226-4140-B69B-65AA224D7A00}"/>
                </a:ext>
              </a:extLst>
            </p:cNvPr>
            <p:cNvGrpSpPr/>
            <p:nvPr/>
          </p:nvGrpSpPr>
          <p:grpSpPr>
            <a:xfrm>
              <a:off x="3834380" y="4725640"/>
              <a:ext cx="2085032" cy="785911"/>
              <a:chOff x="3834380" y="4725640"/>
              <a:chExt cx="2085032" cy="785911"/>
            </a:xfrm>
          </p:grpSpPr>
          <p:sp>
            <p:nvSpPr>
              <p:cNvPr id="27" name="Oval 26">
                <a:extLst>
                  <a:ext uri="{FF2B5EF4-FFF2-40B4-BE49-F238E27FC236}">
                    <a16:creationId xmlns:a16="http://schemas.microsoft.com/office/drawing/2014/main" id="{1B6D6415-DD35-4E37-A29F-367E64B9B905}"/>
                  </a:ext>
                </a:extLst>
              </p:cNvPr>
              <p:cNvSpPr/>
              <p:nvPr/>
            </p:nvSpPr>
            <p:spPr>
              <a:xfrm>
                <a:off x="5332182" y="4725640"/>
                <a:ext cx="587230" cy="58723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Franklin Gothic Medium" panose="020B0603020102020204" pitchFamily="34" charset="0"/>
                  </a:rPr>
                  <a:t>4</a:t>
                </a:r>
              </a:p>
            </p:txBody>
          </p:sp>
          <p:cxnSp>
            <p:nvCxnSpPr>
              <p:cNvPr id="37" name="Straight Connector 36">
                <a:extLst>
                  <a:ext uri="{FF2B5EF4-FFF2-40B4-BE49-F238E27FC236}">
                    <a16:creationId xmlns:a16="http://schemas.microsoft.com/office/drawing/2014/main" id="{B582ACF9-649E-403A-9290-513560C484E2}"/>
                  </a:ext>
                </a:extLst>
              </p:cNvPr>
              <p:cNvCxnSpPr>
                <a:cxnSpLocks/>
                <a:stCxn id="22" idx="6"/>
                <a:endCxn id="27" idx="2"/>
              </p:cNvCxnSpPr>
              <p:nvPr/>
            </p:nvCxnSpPr>
            <p:spPr>
              <a:xfrm flipV="1">
                <a:off x="3834380" y="5019255"/>
                <a:ext cx="1497802" cy="492296"/>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id="{F09BD7E6-DDFB-4C91-9FFE-88394B5250CE}"/>
              </a:ext>
            </a:extLst>
          </p:cNvPr>
          <p:cNvGrpSpPr/>
          <p:nvPr/>
        </p:nvGrpSpPr>
        <p:grpSpPr>
          <a:xfrm>
            <a:off x="3977866" y="4096438"/>
            <a:ext cx="5734640" cy="822122"/>
            <a:chOff x="3966461" y="4059480"/>
            <a:chExt cx="5734640" cy="822122"/>
          </a:xfrm>
        </p:grpSpPr>
        <p:sp>
          <p:nvSpPr>
            <p:cNvPr id="40" name="Rectangle: Rounded Corners 39">
              <a:extLst>
                <a:ext uri="{FF2B5EF4-FFF2-40B4-BE49-F238E27FC236}">
                  <a16:creationId xmlns:a16="http://schemas.microsoft.com/office/drawing/2014/main" id="{741BEC79-C832-43EF-BD69-905E0FDFC4DB}"/>
                </a:ext>
              </a:extLst>
            </p:cNvPr>
            <p:cNvSpPr/>
            <p:nvPr/>
          </p:nvSpPr>
          <p:spPr>
            <a:xfrm>
              <a:off x="5743435" y="4059480"/>
              <a:ext cx="3957666" cy="822122"/>
            </a:xfrm>
            <a:prstGeom prst="roundRect">
              <a:avLst>
                <a:gd name="adj" fmla="val 50000"/>
              </a:avLst>
            </a:prstGeom>
            <a:solidFill>
              <a:schemeClr val="accent5">
                <a:lumMod val="60000"/>
                <a:lumOff val="4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Xây dựng mô hình</a:t>
              </a:r>
              <a:endParaRPr lang="en-US" sz="3200" dirty="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2694EE45-9462-4B01-B401-9E8861B080D1}"/>
                </a:ext>
              </a:extLst>
            </p:cNvPr>
            <p:cNvSpPr/>
            <p:nvPr/>
          </p:nvSpPr>
          <p:spPr>
            <a:xfrm>
              <a:off x="3966461" y="4604765"/>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55DD8467-0541-4BCB-BE17-6CEBBDDAC8F6}"/>
                </a:ext>
              </a:extLst>
            </p:cNvPr>
            <p:cNvGrpSpPr/>
            <p:nvPr/>
          </p:nvGrpSpPr>
          <p:grpSpPr>
            <a:xfrm>
              <a:off x="4243298" y="4116751"/>
              <a:ext cx="1704497" cy="626433"/>
              <a:chOff x="4243298" y="4116751"/>
              <a:chExt cx="1704497" cy="626433"/>
            </a:xfrm>
          </p:grpSpPr>
          <p:sp>
            <p:nvSpPr>
              <p:cNvPr id="43" name="Oval 42">
                <a:extLst>
                  <a:ext uri="{FF2B5EF4-FFF2-40B4-BE49-F238E27FC236}">
                    <a16:creationId xmlns:a16="http://schemas.microsoft.com/office/drawing/2014/main" id="{7D148F4C-EF92-4FC3-B59C-7092F39F5A38}"/>
                  </a:ext>
                </a:extLst>
              </p:cNvPr>
              <p:cNvSpPr/>
              <p:nvPr/>
            </p:nvSpPr>
            <p:spPr>
              <a:xfrm>
                <a:off x="5360565" y="4116751"/>
                <a:ext cx="587230" cy="58723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Franklin Gothic Medium" panose="020B0603020102020204" pitchFamily="34" charset="0"/>
                  </a:rPr>
                  <a:t>5</a:t>
                </a:r>
              </a:p>
            </p:txBody>
          </p:sp>
          <p:cxnSp>
            <p:nvCxnSpPr>
              <p:cNvPr id="48" name="Straight Connector 47">
                <a:extLst>
                  <a:ext uri="{FF2B5EF4-FFF2-40B4-BE49-F238E27FC236}">
                    <a16:creationId xmlns:a16="http://schemas.microsoft.com/office/drawing/2014/main" id="{7A5B6825-77BC-41B1-8E82-C7F94CA337AF}"/>
                  </a:ext>
                </a:extLst>
              </p:cNvPr>
              <p:cNvCxnSpPr>
                <a:stCxn id="41" idx="6"/>
                <a:endCxn id="43" idx="2"/>
              </p:cNvCxnSpPr>
              <p:nvPr/>
            </p:nvCxnSpPr>
            <p:spPr>
              <a:xfrm flipV="1">
                <a:off x="4243298" y="4410366"/>
                <a:ext cx="1117267" cy="332818"/>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9" name="Group 48">
            <a:extLst>
              <a:ext uri="{FF2B5EF4-FFF2-40B4-BE49-F238E27FC236}">
                <a16:creationId xmlns:a16="http://schemas.microsoft.com/office/drawing/2014/main" id="{9D6AB9F6-3D9D-411F-A819-A42AAAC19F27}"/>
              </a:ext>
            </a:extLst>
          </p:cNvPr>
          <p:cNvGrpSpPr/>
          <p:nvPr/>
        </p:nvGrpSpPr>
        <p:grpSpPr>
          <a:xfrm>
            <a:off x="3322862" y="5228793"/>
            <a:ext cx="6278337" cy="847378"/>
            <a:chOff x="3778383" y="4176813"/>
            <a:chExt cx="6278337" cy="847378"/>
          </a:xfrm>
        </p:grpSpPr>
        <p:sp>
          <p:nvSpPr>
            <p:cNvPr id="50" name="Rectangle: Rounded Corners 49">
              <a:extLst>
                <a:ext uri="{FF2B5EF4-FFF2-40B4-BE49-F238E27FC236}">
                  <a16:creationId xmlns:a16="http://schemas.microsoft.com/office/drawing/2014/main" id="{50A7A313-B357-49E1-A89F-EF07659A5BA2}"/>
                </a:ext>
              </a:extLst>
            </p:cNvPr>
            <p:cNvSpPr/>
            <p:nvPr/>
          </p:nvSpPr>
          <p:spPr>
            <a:xfrm>
              <a:off x="5576043" y="4202069"/>
              <a:ext cx="4480677" cy="822122"/>
            </a:xfrm>
            <a:prstGeom prst="roundRect">
              <a:avLst>
                <a:gd name="adj" fmla="val 50000"/>
              </a:avLst>
            </a:prstGeom>
            <a:solidFill>
              <a:schemeClr val="accent6">
                <a:lumMod val="60000"/>
                <a:lumOff val="40000"/>
              </a:schemeClr>
            </a:solidFill>
            <a:ln>
              <a:noFill/>
            </a:ln>
            <a:effectLst>
              <a:outerShdw blurRad="50800" dist="127000" dir="2400000" sx="101000" sy="101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imes New Roman" panose="02020603050405020304" pitchFamily="18" charset="0"/>
                  <a:cs typeface="Times New Roman" panose="02020603050405020304" pitchFamily="18" charset="0"/>
                </a:rPr>
                <a:t>Xây dựng chương trình</a:t>
              </a:r>
              <a:endParaRPr lang="en-US" sz="3200" dirty="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167B294A-D131-4B38-A784-B3E68DA3EBBB}"/>
                </a:ext>
              </a:extLst>
            </p:cNvPr>
            <p:cNvSpPr/>
            <p:nvPr/>
          </p:nvSpPr>
          <p:spPr>
            <a:xfrm>
              <a:off x="3778383" y="4176813"/>
              <a:ext cx="276837" cy="276837"/>
            </a:xfrm>
            <a:prstGeom prst="ellipse">
              <a:avLst/>
            </a:prstGeom>
            <a:solidFill>
              <a:srgbClr val="0D5F2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AB0713B1-E484-4631-AAE6-AC794A707D5F}"/>
                </a:ext>
              </a:extLst>
            </p:cNvPr>
            <p:cNvGrpSpPr/>
            <p:nvPr/>
          </p:nvGrpSpPr>
          <p:grpSpPr>
            <a:xfrm>
              <a:off x="4055220" y="4282394"/>
              <a:ext cx="1706798" cy="587230"/>
              <a:chOff x="4055220" y="4282394"/>
              <a:chExt cx="1706798" cy="587230"/>
            </a:xfrm>
          </p:grpSpPr>
          <p:sp>
            <p:nvSpPr>
              <p:cNvPr id="53" name="Oval 52">
                <a:extLst>
                  <a:ext uri="{FF2B5EF4-FFF2-40B4-BE49-F238E27FC236}">
                    <a16:creationId xmlns:a16="http://schemas.microsoft.com/office/drawing/2014/main" id="{00772BE5-AD90-4F09-B415-030E4049FFF5}"/>
                  </a:ext>
                </a:extLst>
              </p:cNvPr>
              <p:cNvSpPr/>
              <p:nvPr/>
            </p:nvSpPr>
            <p:spPr>
              <a:xfrm>
                <a:off x="5174788" y="4282394"/>
                <a:ext cx="587230" cy="58723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Franklin Gothic Medium" panose="020B0603020102020204" pitchFamily="34" charset="0"/>
                  </a:rPr>
                  <a:t>6</a:t>
                </a:r>
              </a:p>
            </p:txBody>
          </p:sp>
          <p:cxnSp>
            <p:nvCxnSpPr>
              <p:cNvPr id="54" name="Straight Connector 53">
                <a:extLst>
                  <a:ext uri="{FF2B5EF4-FFF2-40B4-BE49-F238E27FC236}">
                    <a16:creationId xmlns:a16="http://schemas.microsoft.com/office/drawing/2014/main" id="{D06D7417-779F-4DDB-81EA-D55F77D24CDF}"/>
                  </a:ext>
                </a:extLst>
              </p:cNvPr>
              <p:cNvCxnSpPr>
                <a:stCxn id="51" idx="6"/>
                <a:endCxn id="53" idx="2"/>
              </p:cNvCxnSpPr>
              <p:nvPr/>
            </p:nvCxnSpPr>
            <p:spPr>
              <a:xfrm>
                <a:off x="4055220" y="4315232"/>
                <a:ext cx="1119568" cy="260777"/>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3081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anim calcmode="lin" valueType="num">
                                      <p:cBhvr>
                                        <p:cTn id="36" dur="1000" fill="hold"/>
                                        <p:tgtEl>
                                          <p:spTgt spid="39"/>
                                        </p:tgtEl>
                                        <p:attrNameLst>
                                          <p:attrName>ppt_x</p:attrName>
                                        </p:attrNameLst>
                                      </p:cBhvr>
                                      <p:tavLst>
                                        <p:tav tm="0">
                                          <p:val>
                                            <p:strVal val="#ppt_x"/>
                                          </p:val>
                                        </p:tav>
                                        <p:tav tm="100000">
                                          <p:val>
                                            <p:strVal val="#ppt_x"/>
                                          </p:val>
                                        </p:tav>
                                      </p:tavLst>
                                    </p:anim>
                                    <p:anim calcmode="lin" valueType="num">
                                      <p:cBhvr>
                                        <p:cTn id="3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4536489"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 : </a:t>
            </a:r>
            <a:r>
              <a:rPr lang="en-US" sz="2800" b="1">
                <a:solidFill>
                  <a:srgbClr val="FF0000"/>
                </a:solidFill>
                <a:latin typeface="Times New Roman" pitchFamily="18" charset="0"/>
                <a:cs typeface="Times New Roman" pitchFamily="18" charset="0"/>
              </a:rPr>
              <a:t>ĐẶT VẤN ĐỀ</a:t>
            </a:r>
            <a:endParaRPr lang="en-US" sz="2800" b="1" dirty="0">
              <a:solidFill>
                <a:srgbClr val="FF0000"/>
              </a:solidFill>
              <a:latin typeface="Times New Roman" pitchFamily="18" charset="0"/>
              <a:cs typeface="Times New Roman" pitchFamily="18" charset="0"/>
            </a:endParaRPr>
          </a:p>
        </p:txBody>
      </p:sp>
      <p:grpSp>
        <p:nvGrpSpPr>
          <p:cNvPr id="24" name="Group 23">
            <a:extLst>
              <a:ext uri="{FF2B5EF4-FFF2-40B4-BE49-F238E27FC236}">
                <a16:creationId xmlns:a16="http://schemas.microsoft.com/office/drawing/2014/main" id="{4A02489C-E486-493D-8CEC-9B614B5BD531}"/>
              </a:ext>
            </a:extLst>
          </p:cNvPr>
          <p:cNvGrpSpPr/>
          <p:nvPr/>
        </p:nvGrpSpPr>
        <p:grpSpPr>
          <a:xfrm>
            <a:off x="843378" y="967666"/>
            <a:ext cx="4176204" cy="5051395"/>
            <a:chOff x="843378" y="967666"/>
            <a:chExt cx="4176204" cy="5051395"/>
          </a:xfrm>
        </p:grpSpPr>
        <p:sp>
          <p:nvSpPr>
            <p:cNvPr id="5" name="Speech Bubble: Rectangle with Corners Rounded 4">
              <a:extLst>
                <a:ext uri="{FF2B5EF4-FFF2-40B4-BE49-F238E27FC236}">
                  <a16:creationId xmlns:a16="http://schemas.microsoft.com/office/drawing/2014/main" id="{1E68901F-77A5-4ED6-9B7E-E7659403CC96}"/>
                </a:ext>
              </a:extLst>
            </p:cNvPr>
            <p:cNvSpPr/>
            <p:nvPr/>
          </p:nvSpPr>
          <p:spPr>
            <a:xfrm>
              <a:off x="1455937" y="967666"/>
              <a:ext cx="2565647" cy="1331651"/>
            </a:xfrm>
            <a:prstGeom prst="wedgeRoundRectCallout">
              <a:avLst>
                <a:gd name="adj1" fmla="val -4224"/>
                <a:gd name="adj2" fmla="val 9916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Chứng khoán là gì?</a:t>
              </a:r>
            </a:p>
            <a:p>
              <a:pPr algn="ctr"/>
              <a:r>
                <a:rPr lang="en-US"/>
                <a:t>Tại sao lại phải dự đoán chứng khoán?</a:t>
              </a:r>
            </a:p>
          </p:txBody>
        </p:sp>
        <p:pic>
          <p:nvPicPr>
            <p:cNvPr id="4" name="Graphic 3">
              <a:extLst>
                <a:ext uri="{FF2B5EF4-FFF2-40B4-BE49-F238E27FC236}">
                  <a16:creationId xmlns:a16="http://schemas.microsoft.com/office/drawing/2014/main" id="{12BD767B-A85E-46D2-887A-2F7EA9F42B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378" y="1842857"/>
              <a:ext cx="4176204" cy="4176204"/>
            </a:xfrm>
            <a:prstGeom prst="rect">
              <a:avLst/>
            </a:prstGeom>
          </p:spPr>
        </p:pic>
      </p:grpSp>
      <p:grpSp>
        <p:nvGrpSpPr>
          <p:cNvPr id="23" name="Group 22">
            <a:extLst>
              <a:ext uri="{FF2B5EF4-FFF2-40B4-BE49-F238E27FC236}">
                <a16:creationId xmlns:a16="http://schemas.microsoft.com/office/drawing/2014/main" id="{D84A7A4E-CA43-4D6B-9B82-B8D856A404E2}"/>
              </a:ext>
            </a:extLst>
          </p:cNvPr>
          <p:cNvGrpSpPr/>
          <p:nvPr/>
        </p:nvGrpSpPr>
        <p:grpSpPr>
          <a:xfrm>
            <a:off x="4634143" y="-1211247"/>
            <a:ext cx="7251947" cy="8807019"/>
            <a:chOff x="4634143" y="-1211247"/>
            <a:chExt cx="7251947" cy="8807019"/>
          </a:xfrm>
        </p:grpSpPr>
        <p:pic>
          <p:nvPicPr>
            <p:cNvPr id="17" name="Picture 16">
              <a:extLst>
                <a:ext uri="{FF2B5EF4-FFF2-40B4-BE49-F238E27FC236}">
                  <a16:creationId xmlns:a16="http://schemas.microsoft.com/office/drawing/2014/main" id="{BB23E594-CD88-4762-A0F7-95CCD3561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143" y="-1211247"/>
              <a:ext cx="7251947" cy="8807019"/>
            </a:xfrm>
            <a:prstGeom prst="rect">
              <a:avLst/>
            </a:prstGeom>
          </p:spPr>
        </p:pic>
        <p:sp>
          <p:nvSpPr>
            <p:cNvPr id="18" name="TextBox 17">
              <a:extLst>
                <a:ext uri="{FF2B5EF4-FFF2-40B4-BE49-F238E27FC236}">
                  <a16:creationId xmlns:a16="http://schemas.microsoft.com/office/drawing/2014/main" id="{5116FCE1-3DBA-42AE-B4F8-C935B78C1D2C}"/>
                </a:ext>
              </a:extLst>
            </p:cNvPr>
            <p:cNvSpPr txBox="1"/>
            <p:nvPr/>
          </p:nvSpPr>
          <p:spPr>
            <a:xfrm>
              <a:off x="6627179" y="481727"/>
              <a:ext cx="5086905" cy="1200329"/>
            </a:xfrm>
            <a:prstGeom prst="rect">
              <a:avLst/>
            </a:prstGeom>
            <a:noFill/>
          </p:spPr>
          <p:txBody>
            <a:bodyPr wrap="square" rtlCol="0">
              <a:spAutoFit/>
            </a:bodyPr>
            <a:lstStyle/>
            <a:p>
              <a:pPr algn="just"/>
              <a:r>
                <a:rPr lang="vi-VN">
                  <a:latin typeface="+mj-lt"/>
                </a:rPr>
                <a:t>Chứng khoán là chứng từ có giá dài hạn hoặc bút toán ghỉ số xác nhận các quyền, lợi ích hợp pháp của người sở hữu đối với vốn hoặc tài sản của tổ chức phát hành</a:t>
              </a:r>
              <a:endParaRPr lang="en-US">
                <a:latin typeface="+mj-lt"/>
              </a:endParaRPr>
            </a:p>
          </p:txBody>
        </p:sp>
        <p:sp>
          <p:nvSpPr>
            <p:cNvPr id="19" name="TextBox 18">
              <a:extLst>
                <a:ext uri="{FF2B5EF4-FFF2-40B4-BE49-F238E27FC236}">
                  <a16:creationId xmlns:a16="http://schemas.microsoft.com/office/drawing/2014/main" id="{1ED0BD6C-EC06-448B-A087-90D4C9F645D4}"/>
                </a:ext>
              </a:extLst>
            </p:cNvPr>
            <p:cNvSpPr txBox="1"/>
            <p:nvPr/>
          </p:nvSpPr>
          <p:spPr>
            <a:xfrm>
              <a:off x="6813611" y="3980474"/>
              <a:ext cx="4900473" cy="923330"/>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Thứ ba, chứng khoán có tính rủi ro, nghĩa là việc sở hữu, mua bán chứng khoán có thể làm giảm thu nhập của chủ sở hữu.</a:t>
              </a:r>
              <a:endParaRPr lang="en-US">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8E64D7D-A484-4150-B7A2-ADD629F4C83B}"/>
                </a:ext>
              </a:extLst>
            </p:cNvPr>
            <p:cNvSpPr txBox="1"/>
            <p:nvPr/>
          </p:nvSpPr>
          <p:spPr>
            <a:xfrm>
              <a:off x="7430609" y="1756948"/>
              <a:ext cx="292963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Đặc điểm của chứng khoán:</a:t>
              </a:r>
            </a:p>
          </p:txBody>
        </p:sp>
        <p:sp>
          <p:nvSpPr>
            <p:cNvPr id="21" name="TextBox 20">
              <a:extLst>
                <a:ext uri="{FF2B5EF4-FFF2-40B4-BE49-F238E27FC236}">
                  <a16:creationId xmlns:a16="http://schemas.microsoft.com/office/drawing/2014/main" id="{ED38C84A-C6CB-4DDD-9D29-79FED26CDA3C}"/>
                </a:ext>
              </a:extLst>
            </p:cNvPr>
            <p:cNvSpPr txBox="1"/>
            <p:nvPr/>
          </p:nvSpPr>
          <p:spPr>
            <a:xfrm>
              <a:off x="7430609" y="2126280"/>
              <a:ext cx="4176204" cy="923330"/>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Thứ nhất, chứng khoán có tính thanh khoản, nghĩa là chứng khoán có thể được chuyển đổi thành tiền mặt;</a:t>
              </a:r>
            </a:p>
          </p:txBody>
        </p:sp>
        <p:sp>
          <p:nvSpPr>
            <p:cNvPr id="22" name="TextBox 21">
              <a:extLst>
                <a:ext uri="{FF2B5EF4-FFF2-40B4-BE49-F238E27FC236}">
                  <a16:creationId xmlns:a16="http://schemas.microsoft.com/office/drawing/2014/main" id="{D623C4F7-C76A-4E70-8A6D-5961A22C18F6}"/>
                </a:ext>
              </a:extLst>
            </p:cNvPr>
            <p:cNvSpPr txBox="1"/>
            <p:nvPr/>
          </p:nvSpPr>
          <p:spPr>
            <a:xfrm>
              <a:off x="7068474" y="3074585"/>
              <a:ext cx="4538339" cy="923330"/>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Thứ hai, chứng khoán có tính sinh lời, nghĩa là chứng khoán có khả năng tạo thu nhập cho chủ sở hữu;</a:t>
              </a:r>
            </a:p>
          </p:txBody>
        </p:sp>
      </p:grpSp>
    </p:spTree>
    <p:extLst>
      <p:ext uri="{BB962C8B-B14F-4D97-AF65-F5344CB8AC3E}">
        <p14:creationId xmlns:p14="http://schemas.microsoft.com/office/powerpoint/2010/main" val="16614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in)">
                                      <p:cBhvr>
                                        <p:cTn id="12"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4536489"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 : </a:t>
            </a:r>
            <a:r>
              <a:rPr lang="en-US" sz="2800" b="1">
                <a:solidFill>
                  <a:srgbClr val="FF0000"/>
                </a:solidFill>
                <a:latin typeface="Times New Roman" pitchFamily="18" charset="0"/>
                <a:cs typeface="Times New Roman" pitchFamily="18" charset="0"/>
              </a:rPr>
              <a:t>ĐẶT VẤN ĐỀ</a:t>
            </a:r>
            <a:endParaRPr lang="en-US" sz="28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10F4903C-3996-4965-B2C9-E2950D46EDEF}"/>
              </a:ext>
            </a:extLst>
          </p:cNvPr>
          <p:cNvSpPr txBox="1"/>
          <p:nvPr/>
        </p:nvSpPr>
        <p:spPr>
          <a:xfrm>
            <a:off x="1389354" y="1429305"/>
            <a:ext cx="2299317" cy="400110"/>
          </a:xfrm>
          <a:prstGeom prst="rect">
            <a:avLst/>
          </a:prstGeom>
          <a:noFill/>
        </p:spPr>
        <p:txBody>
          <a:bodyPr wrap="square" rtlCol="0">
            <a:spAutoFit/>
          </a:bodyPr>
          <a:lstStyle/>
          <a:p>
            <a:r>
              <a:rPr lang="en-US" sz="2000"/>
              <a:t>Mục tiêu đặt ra</a:t>
            </a:r>
          </a:p>
        </p:txBody>
      </p:sp>
      <p:sp>
        <p:nvSpPr>
          <p:cNvPr id="6" name="TextBox 5">
            <a:extLst>
              <a:ext uri="{FF2B5EF4-FFF2-40B4-BE49-F238E27FC236}">
                <a16:creationId xmlns:a16="http://schemas.microsoft.com/office/drawing/2014/main" id="{DAA73685-9F24-4B5B-A0FC-54A5AD03A7D1}"/>
              </a:ext>
            </a:extLst>
          </p:cNvPr>
          <p:cNvSpPr txBox="1"/>
          <p:nvPr/>
        </p:nvSpPr>
        <p:spPr>
          <a:xfrm>
            <a:off x="1091954" y="2828835"/>
            <a:ext cx="9632271" cy="1631216"/>
          </a:xfrm>
          <a:prstGeom prst="rect">
            <a:avLst/>
          </a:prstGeom>
          <a:noFill/>
        </p:spPr>
        <p:txBody>
          <a:bodyPr wrap="square" rtlCol="0">
            <a:spAutoFit/>
          </a:bodyPr>
          <a:lstStyle/>
          <a:p>
            <a:pPr algn="just"/>
            <a:r>
              <a:rPr lang="en-US" sz="2000"/>
              <a:t>Mục tiêu đặt ra đối với đề bài: “Dự đoán giá chứng khoán” là nhằm:</a:t>
            </a:r>
          </a:p>
          <a:p>
            <a:pPr algn="just"/>
            <a:endParaRPr lang="en-US" sz="2000"/>
          </a:p>
          <a:p>
            <a:pPr algn="just"/>
            <a:r>
              <a:rPr lang="en-US" sz="2000"/>
              <a:t>Dựa trên cơ sở dữ liệu thu thập được, thực hiện các thao tác tiền xử lý, trích chọn đặc trưng, … từ đó xây dựng mô hình dự đoán giá chứng khoán một cách tối ưu, hiệu quả và chính xác nhất.</a:t>
            </a:r>
          </a:p>
        </p:txBody>
      </p:sp>
    </p:spTree>
    <p:extLst>
      <p:ext uri="{BB962C8B-B14F-4D97-AF65-F5344CB8AC3E}">
        <p14:creationId xmlns:p14="http://schemas.microsoft.com/office/powerpoint/2010/main" val="92126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545976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I</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YÊU CẦU ĐẶT RA</a:t>
            </a:r>
            <a:endParaRPr lang="en-US" sz="2800" b="1" dirty="0">
              <a:solidFill>
                <a:srgbClr val="FF0000"/>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DAA73685-9F24-4B5B-A0FC-54A5AD03A7D1}"/>
              </a:ext>
            </a:extLst>
          </p:cNvPr>
          <p:cNvSpPr txBox="1"/>
          <p:nvPr/>
        </p:nvSpPr>
        <p:spPr>
          <a:xfrm>
            <a:off x="1020933" y="2219418"/>
            <a:ext cx="9632271" cy="1477328"/>
          </a:xfrm>
          <a:prstGeom prst="rect">
            <a:avLst/>
          </a:prstGeom>
          <a:noFill/>
        </p:spPr>
        <p:txBody>
          <a:bodyPr wrap="square" rtlCol="0">
            <a:spAutoFit/>
          </a:bodyPr>
          <a:lstStyle/>
          <a:p>
            <a:pPr marL="285750" indent="-285750" algn="just">
              <a:buFontTx/>
              <a:buChar char="-"/>
            </a:pPr>
            <a:r>
              <a:rPr lang="en-US"/>
              <a:t>Từ bảng dữ liệu thu thập được, thông qua những kiến thức được học trên lớp cũng như quá trình tự học…. Để có thể xây dựng và huấn luyện ra mô hình dự đoán chứng khoán một cách chính xác nhất</a:t>
            </a:r>
          </a:p>
          <a:p>
            <a:pPr marL="285750" indent="-285750" algn="just">
              <a:buFontTx/>
              <a:buChar char="-"/>
            </a:pPr>
            <a:r>
              <a:rPr lang="en-US"/>
              <a:t>Ngôn ngữ sử dụng: Python</a:t>
            </a:r>
          </a:p>
          <a:p>
            <a:pPr marL="285750" indent="-285750" algn="just">
              <a:buFontTx/>
              <a:buChar char="-"/>
            </a:pPr>
            <a:r>
              <a:rPr lang="en-US"/>
              <a:t>Phương pháp huấn luyện: Học có giám sát</a:t>
            </a:r>
          </a:p>
        </p:txBody>
      </p:sp>
    </p:spTree>
    <p:extLst>
      <p:ext uri="{BB962C8B-B14F-4D97-AF65-F5344CB8AC3E}">
        <p14:creationId xmlns:p14="http://schemas.microsoft.com/office/powerpoint/2010/main" val="391777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545976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II</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DỮ LIỆU ĐẦU VÀO</a:t>
            </a:r>
            <a:endParaRPr lang="en-US" sz="2800" b="1" dirty="0">
              <a:solidFill>
                <a:srgbClr val="FF0000"/>
              </a:solidFill>
              <a:latin typeface="Times New Roman" pitchFamily="18" charset="0"/>
              <a:cs typeface="Times New Roman" pitchFamily="18" charset="0"/>
            </a:endParaRPr>
          </a:p>
        </p:txBody>
      </p:sp>
      <p:grpSp>
        <p:nvGrpSpPr>
          <p:cNvPr id="10" name="Group 9">
            <a:extLst>
              <a:ext uri="{FF2B5EF4-FFF2-40B4-BE49-F238E27FC236}">
                <a16:creationId xmlns:a16="http://schemas.microsoft.com/office/drawing/2014/main" id="{369857C3-C367-4267-9F2B-A5A09557A931}"/>
              </a:ext>
            </a:extLst>
          </p:cNvPr>
          <p:cNvGrpSpPr/>
          <p:nvPr/>
        </p:nvGrpSpPr>
        <p:grpSpPr>
          <a:xfrm>
            <a:off x="224118" y="1264023"/>
            <a:ext cx="11743764" cy="5441577"/>
            <a:chOff x="224118" y="1264023"/>
            <a:chExt cx="11743764" cy="5441577"/>
          </a:xfrm>
        </p:grpSpPr>
        <p:pic>
          <p:nvPicPr>
            <p:cNvPr id="5" name="Picture 4">
              <a:extLst>
                <a:ext uri="{FF2B5EF4-FFF2-40B4-BE49-F238E27FC236}">
                  <a16:creationId xmlns:a16="http://schemas.microsoft.com/office/drawing/2014/main" id="{6D4E74D4-0A41-4ABF-9D81-FAC11731CEF1}"/>
                </a:ext>
              </a:extLst>
            </p:cNvPr>
            <p:cNvPicPr/>
            <p:nvPr/>
          </p:nvPicPr>
          <p:blipFill>
            <a:blip r:embed="rId2"/>
            <a:stretch>
              <a:fillRect/>
            </a:stretch>
          </p:blipFill>
          <p:spPr>
            <a:xfrm>
              <a:off x="224118" y="1595196"/>
              <a:ext cx="7261412" cy="3998781"/>
            </a:xfrm>
            <a:prstGeom prst="rect">
              <a:avLst/>
            </a:prstGeom>
          </p:spPr>
        </p:pic>
        <p:pic>
          <p:nvPicPr>
            <p:cNvPr id="6" name="Picture 5">
              <a:extLst>
                <a:ext uri="{FF2B5EF4-FFF2-40B4-BE49-F238E27FC236}">
                  <a16:creationId xmlns:a16="http://schemas.microsoft.com/office/drawing/2014/main" id="{4753F995-5365-45DA-991E-17A15E2E5C1E}"/>
                </a:ext>
              </a:extLst>
            </p:cNvPr>
            <p:cNvPicPr>
              <a:picLocks noChangeAspect="1"/>
            </p:cNvPicPr>
            <p:nvPr/>
          </p:nvPicPr>
          <p:blipFill>
            <a:blip r:embed="rId3"/>
            <a:stretch>
              <a:fillRect/>
            </a:stretch>
          </p:blipFill>
          <p:spPr>
            <a:xfrm>
              <a:off x="3638500" y="4198403"/>
              <a:ext cx="8329382" cy="2507197"/>
            </a:xfrm>
            <a:prstGeom prst="rect">
              <a:avLst/>
            </a:prstGeom>
          </p:spPr>
        </p:pic>
        <p:pic>
          <p:nvPicPr>
            <p:cNvPr id="9" name="Picture 8">
              <a:extLst>
                <a:ext uri="{FF2B5EF4-FFF2-40B4-BE49-F238E27FC236}">
                  <a16:creationId xmlns:a16="http://schemas.microsoft.com/office/drawing/2014/main" id="{06A641C0-82D0-4F1C-B393-5897D5E7C60F}"/>
                </a:ext>
              </a:extLst>
            </p:cNvPr>
            <p:cNvPicPr>
              <a:picLocks noChangeAspect="1"/>
            </p:cNvPicPr>
            <p:nvPr/>
          </p:nvPicPr>
          <p:blipFill>
            <a:blip r:embed="rId4"/>
            <a:stretch>
              <a:fillRect/>
            </a:stretch>
          </p:blipFill>
          <p:spPr>
            <a:xfrm>
              <a:off x="5645035" y="1264023"/>
              <a:ext cx="6119390" cy="1150720"/>
            </a:xfrm>
            <a:prstGeom prst="rect">
              <a:avLst/>
            </a:prstGeom>
          </p:spPr>
        </p:pic>
      </p:grpSp>
    </p:spTree>
    <p:extLst>
      <p:ext uri="{BB962C8B-B14F-4D97-AF65-F5344CB8AC3E}">
        <p14:creationId xmlns:p14="http://schemas.microsoft.com/office/powerpoint/2010/main" val="358277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701344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PHÂN TÍCH DỮ LIỆU</a:t>
            </a:r>
            <a:endParaRPr lang="en-US" sz="2800" b="1" dirty="0">
              <a:solidFill>
                <a:srgbClr val="FF0000"/>
              </a:solidFill>
              <a:latin typeface="Times New Roman" pitchFamily="18" charset="0"/>
              <a:cs typeface="Times New Roman" pitchFamily="18" charset="0"/>
            </a:endParaRPr>
          </a:p>
        </p:txBody>
      </p:sp>
      <p:grpSp>
        <p:nvGrpSpPr>
          <p:cNvPr id="3" name="Group 2">
            <a:extLst>
              <a:ext uri="{FF2B5EF4-FFF2-40B4-BE49-F238E27FC236}">
                <a16:creationId xmlns:a16="http://schemas.microsoft.com/office/drawing/2014/main" id="{3ABBE249-21A2-487B-A049-1EE805CA19B3}"/>
              </a:ext>
            </a:extLst>
          </p:cNvPr>
          <p:cNvGrpSpPr/>
          <p:nvPr/>
        </p:nvGrpSpPr>
        <p:grpSpPr>
          <a:xfrm>
            <a:off x="478294" y="842160"/>
            <a:ext cx="11235411" cy="5863440"/>
            <a:chOff x="598001" y="842160"/>
            <a:chExt cx="10802321" cy="4723465"/>
          </a:xfrm>
        </p:grpSpPr>
        <p:pic>
          <p:nvPicPr>
            <p:cNvPr id="7" name="Picture 6">
              <a:extLst>
                <a:ext uri="{FF2B5EF4-FFF2-40B4-BE49-F238E27FC236}">
                  <a16:creationId xmlns:a16="http://schemas.microsoft.com/office/drawing/2014/main" id="{C7111520-19D7-4353-A5D9-E3CE3B96ACAB}"/>
                </a:ext>
              </a:extLst>
            </p:cNvPr>
            <p:cNvPicPr/>
            <p:nvPr/>
          </p:nvPicPr>
          <p:blipFill>
            <a:blip r:embed="rId2"/>
            <a:stretch>
              <a:fillRect/>
            </a:stretch>
          </p:blipFill>
          <p:spPr>
            <a:xfrm>
              <a:off x="598001" y="1329783"/>
              <a:ext cx="5240655" cy="1401445"/>
            </a:xfrm>
            <a:prstGeom prst="rect">
              <a:avLst/>
            </a:prstGeom>
          </p:spPr>
        </p:pic>
        <p:pic>
          <p:nvPicPr>
            <p:cNvPr id="8" name="Picture 7">
              <a:extLst>
                <a:ext uri="{FF2B5EF4-FFF2-40B4-BE49-F238E27FC236}">
                  <a16:creationId xmlns:a16="http://schemas.microsoft.com/office/drawing/2014/main" id="{79539069-2E0B-402B-AB7F-7A15CFCE6F2B}"/>
                </a:ext>
              </a:extLst>
            </p:cNvPr>
            <p:cNvPicPr/>
            <p:nvPr/>
          </p:nvPicPr>
          <p:blipFill>
            <a:blip r:embed="rId3"/>
            <a:stretch>
              <a:fillRect/>
            </a:stretch>
          </p:blipFill>
          <p:spPr>
            <a:xfrm>
              <a:off x="6851817" y="842160"/>
              <a:ext cx="4548505" cy="2271395"/>
            </a:xfrm>
            <a:prstGeom prst="rect">
              <a:avLst/>
            </a:prstGeom>
          </p:spPr>
        </p:pic>
        <p:pic>
          <p:nvPicPr>
            <p:cNvPr id="11" name="Picture 10">
              <a:extLst>
                <a:ext uri="{FF2B5EF4-FFF2-40B4-BE49-F238E27FC236}">
                  <a16:creationId xmlns:a16="http://schemas.microsoft.com/office/drawing/2014/main" id="{20F107E1-D95D-4395-80BC-1A7C89F1AEF4}"/>
                </a:ext>
              </a:extLst>
            </p:cNvPr>
            <p:cNvPicPr/>
            <p:nvPr/>
          </p:nvPicPr>
          <p:blipFill>
            <a:blip r:embed="rId4"/>
            <a:stretch>
              <a:fillRect/>
            </a:stretch>
          </p:blipFill>
          <p:spPr>
            <a:xfrm>
              <a:off x="727394" y="3365481"/>
              <a:ext cx="4747260" cy="1722755"/>
            </a:xfrm>
            <a:prstGeom prst="rect">
              <a:avLst/>
            </a:prstGeom>
          </p:spPr>
        </p:pic>
        <p:pic>
          <p:nvPicPr>
            <p:cNvPr id="12" name="Picture 11">
              <a:extLst>
                <a:ext uri="{FF2B5EF4-FFF2-40B4-BE49-F238E27FC236}">
                  <a16:creationId xmlns:a16="http://schemas.microsoft.com/office/drawing/2014/main" id="{3EC73CF2-35BC-49A7-AC3A-EE01750943C4}"/>
                </a:ext>
              </a:extLst>
            </p:cNvPr>
            <p:cNvPicPr/>
            <p:nvPr/>
          </p:nvPicPr>
          <p:blipFill>
            <a:blip r:embed="rId5"/>
            <a:stretch>
              <a:fillRect/>
            </a:stretch>
          </p:blipFill>
          <p:spPr>
            <a:xfrm>
              <a:off x="6096000" y="3744445"/>
              <a:ext cx="4732020" cy="1821180"/>
            </a:xfrm>
            <a:prstGeom prst="rect">
              <a:avLst/>
            </a:prstGeom>
          </p:spPr>
        </p:pic>
      </p:grpSp>
    </p:spTree>
    <p:extLst>
      <p:ext uri="{BB962C8B-B14F-4D97-AF65-F5344CB8AC3E}">
        <p14:creationId xmlns:p14="http://schemas.microsoft.com/office/powerpoint/2010/main" val="66098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701344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I</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PHÂN TÍCH DỮ LIỆU</a:t>
            </a:r>
            <a:endParaRPr lang="en-US" sz="2800" b="1" dirty="0">
              <a:solidFill>
                <a:srgbClr val="FF0000"/>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85E5D8EA-FBA6-48E4-AA26-6385CE2A162C}"/>
              </a:ext>
            </a:extLst>
          </p:cNvPr>
          <p:cNvPicPr/>
          <p:nvPr/>
        </p:nvPicPr>
        <p:blipFill>
          <a:blip r:embed="rId2"/>
          <a:stretch>
            <a:fillRect/>
          </a:stretch>
        </p:blipFill>
        <p:spPr>
          <a:xfrm>
            <a:off x="542756" y="967666"/>
            <a:ext cx="10896208" cy="5737934"/>
          </a:xfrm>
          <a:prstGeom prst="rect">
            <a:avLst/>
          </a:prstGeom>
        </p:spPr>
      </p:pic>
    </p:spTree>
    <p:extLst>
      <p:ext uri="{BB962C8B-B14F-4D97-AF65-F5344CB8AC3E}">
        <p14:creationId xmlns:p14="http://schemas.microsoft.com/office/powerpoint/2010/main" val="39944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D0EF-81F5-44EB-933C-F4DD1188501E}"/>
              </a:ext>
            </a:extLst>
          </p:cNvPr>
          <p:cNvSpPr txBox="1">
            <a:spLocks/>
          </p:cNvSpPr>
          <p:nvPr/>
        </p:nvSpPr>
        <p:spPr>
          <a:xfrm>
            <a:off x="1225118" y="152400"/>
            <a:ext cx="7013447" cy="8152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0000"/>
                </a:solidFill>
                <a:latin typeface="Times New Roman" pitchFamily="18" charset="0"/>
                <a:cs typeface="Times New Roman" pitchFamily="18" charset="0"/>
              </a:rPr>
              <a:t>PHẦN</a:t>
            </a:r>
            <a:r>
              <a:rPr lang="vi-VN" sz="2800" b="1">
                <a:solidFill>
                  <a:srgbClr val="FF0000"/>
                </a:solidFill>
                <a:latin typeface="Times New Roman" pitchFamily="18" charset="0"/>
                <a:cs typeface="Times New Roman" pitchFamily="18" charset="0"/>
              </a:rPr>
              <a:t> </a:t>
            </a:r>
            <a:r>
              <a:rPr lang="en-US" sz="2800" b="1">
                <a:solidFill>
                  <a:srgbClr val="FF0000"/>
                </a:solidFill>
                <a:latin typeface="Times New Roman" pitchFamily="18" charset="0"/>
                <a:cs typeface="Times New Roman" pitchFamily="18" charset="0"/>
              </a:rPr>
              <a:t>V</a:t>
            </a:r>
            <a:r>
              <a:rPr lang="vi-VN" sz="2800" b="1">
                <a:solidFill>
                  <a:srgbClr val="FF0000"/>
                </a:solidFill>
                <a:latin typeface="Times New Roman" pitchFamily="18" charset="0"/>
                <a:cs typeface="Times New Roman" pitchFamily="18" charset="0"/>
              </a:rPr>
              <a:t> : </a:t>
            </a:r>
            <a:r>
              <a:rPr lang="en-US" sz="2800" b="1">
                <a:solidFill>
                  <a:srgbClr val="FF0000"/>
                </a:solidFill>
                <a:latin typeface="Times New Roman" pitchFamily="18" charset="0"/>
                <a:cs typeface="Times New Roman" pitchFamily="18" charset="0"/>
              </a:rPr>
              <a:t>XÂY DỰNG MÔ HÌNH</a:t>
            </a:r>
            <a:endParaRPr lang="en-US" sz="2800" b="1" dirty="0">
              <a:solidFill>
                <a:srgbClr val="FF0000"/>
              </a:solidFill>
              <a:latin typeface="Times New Roman" pitchFamily="18" charset="0"/>
              <a:cs typeface="Times New Roman" pitchFamily="18" charset="0"/>
            </a:endParaRPr>
          </a:p>
        </p:txBody>
      </p:sp>
      <p:grpSp>
        <p:nvGrpSpPr>
          <p:cNvPr id="3" name="Group 2">
            <a:extLst>
              <a:ext uri="{FF2B5EF4-FFF2-40B4-BE49-F238E27FC236}">
                <a16:creationId xmlns:a16="http://schemas.microsoft.com/office/drawing/2014/main" id="{2C9B4AD7-E0B3-4ACA-BF37-9557E7479CE1}"/>
              </a:ext>
            </a:extLst>
          </p:cNvPr>
          <p:cNvGrpSpPr/>
          <p:nvPr/>
        </p:nvGrpSpPr>
        <p:grpSpPr>
          <a:xfrm>
            <a:off x="709780" y="967675"/>
            <a:ext cx="10956925" cy="5767727"/>
            <a:chOff x="709780" y="967675"/>
            <a:chExt cx="10956925" cy="5767727"/>
          </a:xfrm>
        </p:grpSpPr>
        <p:pic>
          <p:nvPicPr>
            <p:cNvPr id="4" name="Picture 3">
              <a:extLst>
                <a:ext uri="{FF2B5EF4-FFF2-40B4-BE49-F238E27FC236}">
                  <a16:creationId xmlns:a16="http://schemas.microsoft.com/office/drawing/2014/main" id="{D5A34F9D-9241-47DF-91DD-E12B7722667F}"/>
                </a:ext>
              </a:extLst>
            </p:cNvPr>
            <p:cNvPicPr/>
            <p:nvPr/>
          </p:nvPicPr>
          <p:blipFill>
            <a:blip r:embed="rId2"/>
            <a:stretch>
              <a:fillRect/>
            </a:stretch>
          </p:blipFill>
          <p:spPr>
            <a:xfrm>
              <a:off x="709780" y="967675"/>
              <a:ext cx="5554980" cy="998855"/>
            </a:xfrm>
            <a:prstGeom prst="rect">
              <a:avLst/>
            </a:prstGeom>
          </p:spPr>
        </p:pic>
        <p:pic>
          <p:nvPicPr>
            <p:cNvPr id="5" name="Picture 4">
              <a:extLst>
                <a:ext uri="{FF2B5EF4-FFF2-40B4-BE49-F238E27FC236}">
                  <a16:creationId xmlns:a16="http://schemas.microsoft.com/office/drawing/2014/main" id="{016EF740-F152-49A4-B274-3C93BB670772}"/>
                </a:ext>
              </a:extLst>
            </p:cNvPr>
            <p:cNvPicPr/>
            <p:nvPr/>
          </p:nvPicPr>
          <p:blipFill>
            <a:blip r:embed="rId3"/>
            <a:stretch>
              <a:fillRect/>
            </a:stretch>
          </p:blipFill>
          <p:spPr>
            <a:xfrm>
              <a:off x="6264760" y="1471972"/>
              <a:ext cx="5401945" cy="815340"/>
            </a:xfrm>
            <a:prstGeom prst="rect">
              <a:avLst/>
            </a:prstGeom>
          </p:spPr>
        </p:pic>
        <p:pic>
          <p:nvPicPr>
            <p:cNvPr id="6" name="Picture 5">
              <a:extLst>
                <a:ext uri="{FF2B5EF4-FFF2-40B4-BE49-F238E27FC236}">
                  <a16:creationId xmlns:a16="http://schemas.microsoft.com/office/drawing/2014/main" id="{72AA21C6-881F-4030-A531-7B66AACE61C8}"/>
                </a:ext>
              </a:extLst>
            </p:cNvPr>
            <p:cNvPicPr/>
            <p:nvPr/>
          </p:nvPicPr>
          <p:blipFill>
            <a:blip r:embed="rId4"/>
            <a:stretch>
              <a:fillRect/>
            </a:stretch>
          </p:blipFill>
          <p:spPr>
            <a:xfrm>
              <a:off x="4099335" y="2683730"/>
              <a:ext cx="5509260" cy="984885"/>
            </a:xfrm>
            <a:prstGeom prst="rect">
              <a:avLst/>
            </a:prstGeom>
          </p:spPr>
        </p:pic>
        <p:pic>
          <p:nvPicPr>
            <p:cNvPr id="7" name="Picture 6">
              <a:extLst>
                <a:ext uri="{FF2B5EF4-FFF2-40B4-BE49-F238E27FC236}">
                  <a16:creationId xmlns:a16="http://schemas.microsoft.com/office/drawing/2014/main" id="{117BEB7B-D11C-472F-BCDE-21968DCB406D}"/>
                </a:ext>
              </a:extLst>
            </p:cNvPr>
            <p:cNvPicPr/>
            <p:nvPr/>
          </p:nvPicPr>
          <p:blipFill>
            <a:blip r:embed="rId5"/>
            <a:stretch>
              <a:fillRect/>
            </a:stretch>
          </p:blipFill>
          <p:spPr>
            <a:xfrm>
              <a:off x="5428055" y="4094439"/>
              <a:ext cx="5621020" cy="952500"/>
            </a:xfrm>
            <a:prstGeom prst="rect">
              <a:avLst/>
            </a:prstGeom>
          </p:spPr>
        </p:pic>
        <p:pic>
          <p:nvPicPr>
            <p:cNvPr id="8" name="Picture 7">
              <a:extLst>
                <a:ext uri="{FF2B5EF4-FFF2-40B4-BE49-F238E27FC236}">
                  <a16:creationId xmlns:a16="http://schemas.microsoft.com/office/drawing/2014/main" id="{4807697A-17C9-4927-AE9B-B38485069A31}"/>
                </a:ext>
              </a:extLst>
            </p:cNvPr>
            <p:cNvPicPr/>
            <p:nvPr/>
          </p:nvPicPr>
          <p:blipFill>
            <a:blip r:embed="rId6"/>
            <a:stretch>
              <a:fillRect/>
            </a:stretch>
          </p:blipFill>
          <p:spPr>
            <a:xfrm>
              <a:off x="947663" y="2453407"/>
              <a:ext cx="2948940" cy="3886200"/>
            </a:xfrm>
            <a:prstGeom prst="rect">
              <a:avLst/>
            </a:prstGeom>
          </p:spPr>
        </p:pic>
        <p:pic>
          <p:nvPicPr>
            <p:cNvPr id="10" name="Picture 9">
              <a:extLst>
                <a:ext uri="{FF2B5EF4-FFF2-40B4-BE49-F238E27FC236}">
                  <a16:creationId xmlns:a16="http://schemas.microsoft.com/office/drawing/2014/main" id="{D7E4D5AB-7C12-4CAC-BF37-2FE121D654B3}"/>
                </a:ext>
              </a:extLst>
            </p:cNvPr>
            <p:cNvPicPr/>
            <p:nvPr/>
          </p:nvPicPr>
          <p:blipFill>
            <a:blip r:embed="rId7"/>
            <a:stretch>
              <a:fillRect/>
            </a:stretch>
          </p:blipFill>
          <p:spPr>
            <a:xfrm>
              <a:off x="3896603" y="5386028"/>
              <a:ext cx="5204460" cy="730885"/>
            </a:xfrm>
            <a:prstGeom prst="rect">
              <a:avLst/>
            </a:prstGeom>
          </p:spPr>
        </p:pic>
        <p:pic>
          <p:nvPicPr>
            <p:cNvPr id="11" name="Picture 10">
              <a:extLst>
                <a:ext uri="{FF2B5EF4-FFF2-40B4-BE49-F238E27FC236}">
                  <a16:creationId xmlns:a16="http://schemas.microsoft.com/office/drawing/2014/main" id="{1B5EC6A7-7132-44A9-BC80-A7626AC81B67}"/>
                </a:ext>
              </a:extLst>
            </p:cNvPr>
            <p:cNvPicPr/>
            <p:nvPr/>
          </p:nvPicPr>
          <p:blipFill>
            <a:blip r:embed="rId8"/>
            <a:stretch>
              <a:fillRect/>
            </a:stretch>
          </p:blipFill>
          <p:spPr>
            <a:xfrm>
              <a:off x="7081221" y="6176602"/>
              <a:ext cx="4358640" cy="558800"/>
            </a:xfrm>
            <a:prstGeom prst="rect">
              <a:avLst/>
            </a:prstGeom>
          </p:spPr>
        </p:pic>
      </p:grpSp>
    </p:spTree>
    <p:extLst>
      <p:ext uri="{BB962C8B-B14F-4D97-AF65-F5344CB8AC3E}">
        <p14:creationId xmlns:p14="http://schemas.microsoft.com/office/powerpoint/2010/main" val="26811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400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Franklin Gothic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 Master</dc:creator>
  <cp:lastModifiedBy>DV. Master</cp:lastModifiedBy>
  <cp:revision>33</cp:revision>
  <dcterms:created xsi:type="dcterms:W3CDTF">2022-12-21T04:03:20Z</dcterms:created>
  <dcterms:modified xsi:type="dcterms:W3CDTF">2023-05-30T13:40:04Z</dcterms:modified>
</cp:coreProperties>
</file>