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3"/>
  </p:notesMasterIdLst>
  <p:sldIdLst>
    <p:sldId id="256" r:id="rId2"/>
    <p:sldId id="258" r:id="rId3"/>
    <p:sldId id="259" r:id="rId4"/>
    <p:sldId id="260" r:id="rId5"/>
    <p:sldId id="279" r:id="rId6"/>
    <p:sldId id="263" r:id="rId7"/>
    <p:sldId id="280" r:id="rId8"/>
    <p:sldId id="278" r:id="rId9"/>
    <p:sldId id="281" r:id="rId10"/>
    <p:sldId id="282" r:id="rId11"/>
    <p:sldId id="261" r:id="rId12"/>
    <p:sldId id="257" r:id="rId13"/>
    <p:sldId id="283" r:id="rId14"/>
    <p:sldId id="284" r:id="rId15"/>
    <p:sldId id="285" r:id="rId16"/>
    <p:sldId id="286" r:id="rId17"/>
    <p:sldId id="287" r:id="rId18"/>
    <p:sldId id="289" r:id="rId19"/>
    <p:sldId id="290" r:id="rId20"/>
    <p:sldId id="288" r:id="rId21"/>
    <p:sldId id="265" r:id="rId22"/>
  </p:sldIdLst>
  <p:sldSz cx="18288000" cy="10287000"/>
  <p:notesSz cx="6858000" cy="9144000"/>
  <p:embeddedFontLst>
    <p:embeddedFont>
      <p:font typeface="Inter" panose="02010600030101010101" charset="0"/>
      <p:regular r:id="rId24"/>
      <p:bold r:id="rId25"/>
      <p:italic r:id="rId26"/>
      <p:boldItalic r:id="rId27"/>
    </p:embeddedFont>
    <p:embeddedFont>
      <p:font typeface="Inter Light" panose="02010600030101010101" charset="0"/>
      <p:regular r:id="rId28"/>
      <p:bold r:id="rId29"/>
      <p:italic r:id="rId30"/>
      <p:boldItalic r:id="rId31"/>
    </p:embeddedFont>
    <p:embeddedFont>
      <p:font typeface="Inter Medium" panose="02010600030101010101"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21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084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7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178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578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91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791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59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800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431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60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933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One" type="title">
  <p:cSld name="TITLE">
    <p:spTree>
      <p:nvGrpSpPr>
        <p:cNvPr id="1" name="Shape 15"/>
        <p:cNvGrpSpPr/>
        <p:nvPr/>
      </p:nvGrpSpPr>
      <p:grpSpPr>
        <a:xfrm>
          <a:off x="0" y="0"/>
          <a:ext cx="0" cy="0"/>
          <a:chOff x="0" y="0"/>
          <a:chExt cx="0" cy="0"/>
        </a:xfrm>
      </p:grpSpPr>
      <p:sp>
        <p:nvSpPr>
          <p:cNvPr id="16" name="Google Shape;16;p3"/>
          <p:cNvSpPr>
            <a:spLocks noGrp="1"/>
          </p:cNvSpPr>
          <p:nvPr>
            <p:ph type="pic" idx="2"/>
          </p:nvPr>
        </p:nvSpPr>
        <p:spPr>
          <a:xfrm>
            <a:off x="9136050" y="1007975"/>
            <a:ext cx="8131200" cy="8270400"/>
          </a:xfrm>
          <a:prstGeom prst="rect">
            <a:avLst/>
          </a:prstGeom>
          <a:noFill/>
          <a:ln w="19050" cap="flat" cmpd="sng">
            <a:solidFill>
              <a:srgbClr val="C2D076"/>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wo" type="obj">
  <p:cSld name="OBJECT">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1009200" y="1006800"/>
            <a:ext cx="8154300" cy="4158600"/>
          </a:xfrm>
          <a:prstGeom prst="rect">
            <a:avLst/>
          </a:prstGeom>
          <a:noFill/>
          <a:ln w="19050" cap="flat" cmpd="sng">
            <a:solidFill>
              <a:srgbClr val="C2D076"/>
            </a:solidFill>
            <a:prstDash val="solid"/>
            <a:round/>
            <a:headEnd type="none" w="sm" len="sm"/>
            <a:tailEnd type="none" w="sm" len="sm"/>
          </a:ln>
        </p:spPr>
      </p:sp>
      <p:sp>
        <p:nvSpPr>
          <p:cNvPr id="19" name="Google Shape;19;p4"/>
          <p:cNvSpPr>
            <a:spLocks noGrp="1"/>
          </p:cNvSpPr>
          <p:nvPr>
            <p:ph type="pic" idx="3"/>
          </p:nvPr>
        </p:nvSpPr>
        <p:spPr>
          <a:xfrm>
            <a:off x="1009200" y="5165400"/>
            <a:ext cx="8154300" cy="4158600"/>
          </a:xfrm>
          <a:prstGeom prst="rect">
            <a:avLst/>
          </a:prstGeom>
          <a:noFill/>
          <a:ln w="19050" cap="flat" cmpd="sng">
            <a:solidFill>
              <a:srgbClr val="C2D076"/>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C2D076"/>
        </a:solidFill>
        <a:effectLst/>
      </p:bgPr>
    </p:bg>
    <p:spTree>
      <p:nvGrpSpPr>
        <p:cNvPr id="1"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C2D076"/>
              </a:buClr>
              <a:buSzPts val="4400"/>
              <a:buFont typeface="Inter"/>
              <a:buNone/>
              <a:defRPr sz="4400" i="0" u="none" strike="noStrike" cap="none">
                <a:solidFill>
                  <a:srgbClr val="C2D076"/>
                </a:solidFill>
                <a:latin typeface="Inter"/>
                <a:ea typeface="Inter"/>
                <a:cs typeface="Inter"/>
                <a:sym typeface="Inter"/>
              </a:defRPr>
            </a:lvl1pPr>
            <a:lvl2pPr lvl="1">
              <a:spcBef>
                <a:spcPts val="0"/>
              </a:spcBef>
              <a:spcAft>
                <a:spcPts val="0"/>
              </a:spcAft>
              <a:buSzPts val="1400"/>
              <a:buFont typeface="Inter"/>
              <a:buNone/>
              <a:defRPr sz="1800">
                <a:latin typeface="Inter"/>
                <a:ea typeface="Inter"/>
                <a:cs typeface="Inter"/>
                <a:sym typeface="Inter"/>
              </a:defRPr>
            </a:lvl2pPr>
            <a:lvl3pPr lvl="2">
              <a:spcBef>
                <a:spcPts val="0"/>
              </a:spcBef>
              <a:spcAft>
                <a:spcPts val="0"/>
              </a:spcAft>
              <a:buSzPts val="1400"/>
              <a:buFont typeface="Inter"/>
              <a:buNone/>
              <a:defRPr sz="1800">
                <a:latin typeface="Inter"/>
                <a:ea typeface="Inter"/>
                <a:cs typeface="Inter"/>
                <a:sym typeface="Inter"/>
              </a:defRPr>
            </a:lvl3pPr>
            <a:lvl4pPr lvl="3">
              <a:spcBef>
                <a:spcPts val="0"/>
              </a:spcBef>
              <a:spcAft>
                <a:spcPts val="0"/>
              </a:spcAft>
              <a:buSzPts val="1400"/>
              <a:buFont typeface="Inter"/>
              <a:buNone/>
              <a:defRPr sz="1800">
                <a:latin typeface="Inter"/>
                <a:ea typeface="Inter"/>
                <a:cs typeface="Inter"/>
                <a:sym typeface="Inter"/>
              </a:defRPr>
            </a:lvl4pPr>
            <a:lvl5pPr lvl="4">
              <a:spcBef>
                <a:spcPts val="0"/>
              </a:spcBef>
              <a:spcAft>
                <a:spcPts val="0"/>
              </a:spcAft>
              <a:buSzPts val="1400"/>
              <a:buFont typeface="Inter"/>
              <a:buNone/>
              <a:defRPr sz="1800">
                <a:latin typeface="Inter"/>
                <a:ea typeface="Inter"/>
                <a:cs typeface="Inter"/>
                <a:sym typeface="Inter"/>
              </a:defRPr>
            </a:lvl5pPr>
            <a:lvl6pPr lvl="5">
              <a:spcBef>
                <a:spcPts val="0"/>
              </a:spcBef>
              <a:spcAft>
                <a:spcPts val="0"/>
              </a:spcAft>
              <a:buSzPts val="1400"/>
              <a:buFont typeface="Inter"/>
              <a:buNone/>
              <a:defRPr sz="1800">
                <a:latin typeface="Inter"/>
                <a:ea typeface="Inter"/>
                <a:cs typeface="Inter"/>
                <a:sym typeface="Inter"/>
              </a:defRPr>
            </a:lvl6pPr>
            <a:lvl7pPr lvl="6">
              <a:spcBef>
                <a:spcPts val="0"/>
              </a:spcBef>
              <a:spcAft>
                <a:spcPts val="0"/>
              </a:spcAft>
              <a:buSzPts val="1400"/>
              <a:buFont typeface="Inter"/>
              <a:buNone/>
              <a:defRPr sz="1800">
                <a:latin typeface="Inter"/>
                <a:ea typeface="Inter"/>
                <a:cs typeface="Inter"/>
                <a:sym typeface="Inter"/>
              </a:defRPr>
            </a:lvl7pPr>
            <a:lvl8pPr lvl="7">
              <a:spcBef>
                <a:spcPts val="0"/>
              </a:spcBef>
              <a:spcAft>
                <a:spcPts val="0"/>
              </a:spcAft>
              <a:buSzPts val="1400"/>
              <a:buFont typeface="Inter"/>
              <a:buNone/>
              <a:defRPr sz="1800">
                <a:latin typeface="Inter"/>
                <a:ea typeface="Inter"/>
                <a:cs typeface="Inter"/>
                <a:sym typeface="Inter"/>
              </a:defRPr>
            </a:lvl8pPr>
            <a:lvl9pPr lvl="8">
              <a:spcBef>
                <a:spcPts val="0"/>
              </a:spcBef>
              <a:spcAft>
                <a:spcPts val="0"/>
              </a:spcAft>
              <a:buSzPts val="1400"/>
              <a:buFont typeface="Inter"/>
              <a:buNone/>
              <a:defRPr sz="1800">
                <a:latin typeface="Inter"/>
                <a:ea typeface="Inter"/>
                <a:cs typeface="Inter"/>
                <a:sym typeface="Inter"/>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lt1"/>
              </a:buClr>
              <a:buSzPts val="3200"/>
              <a:buFont typeface="Inter"/>
              <a:buChar char="•"/>
              <a:defRPr sz="3200" i="0" u="none" strike="noStrike" cap="none">
                <a:solidFill>
                  <a:schemeClr val="lt1"/>
                </a:solidFill>
                <a:latin typeface="Inter"/>
                <a:ea typeface="Inter"/>
                <a:cs typeface="Inter"/>
                <a:sym typeface="Inter"/>
              </a:defRPr>
            </a:lvl1pPr>
            <a:lvl2pPr marL="914400" marR="0" lvl="1" indent="-406400" algn="l" rtl="0">
              <a:spcBef>
                <a:spcPts val="560"/>
              </a:spcBef>
              <a:spcAft>
                <a:spcPts val="0"/>
              </a:spcAft>
              <a:buClr>
                <a:schemeClr val="lt1"/>
              </a:buClr>
              <a:buSzPts val="2800"/>
              <a:buFont typeface="Inter"/>
              <a:buChar char="–"/>
              <a:defRPr sz="2800" i="0" u="none" strike="noStrike" cap="none">
                <a:solidFill>
                  <a:schemeClr val="lt1"/>
                </a:solidFill>
                <a:latin typeface="Inter"/>
                <a:ea typeface="Inter"/>
                <a:cs typeface="Inter"/>
                <a:sym typeface="Inter"/>
              </a:defRPr>
            </a:lvl2pPr>
            <a:lvl3pPr marL="1371600" marR="0" lvl="2" indent="-381000" algn="l" rtl="0">
              <a:spcBef>
                <a:spcPts val="480"/>
              </a:spcBef>
              <a:spcAft>
                <a:spcPts val="0"/>
              </a:spcAft>
              <a:buClr>
                <a:schemeClr val="lt1"/>
              </a:buClr>
              <a:buSzPts val="2400"/>
              <a:buFont typeface="Inter"/>
              <a:buChar char="•"/>
              <a:defRPr sz="2400" i="0" u="none" strike="noStrike" cap="none">
                <a:solidFill>
                  <a:schemeClr val="lt1"/>
                </a:solidFill>
                <a:latin typeface="Inter"/>
                <a:ea typeface="Inter"/>
                <a:cs typeface="Inter"/>
                <a:sym typeface="Inter"/>
              </a:defRPr>
            </a:lvl3pPr>
            <a:lvl4pPr marL="1828800" marR="0" lvl="3"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4pPr>
            <a:lvl5pPr marL="2286000" marR="0" lvl="4"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5pPr>
            <a:lvl6pPr marL="2743200" marR="0" lvl="5"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6pPr>
            <a:lvl7pPr marL="3200400" marR="0" lvl="6"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7pPr>
            <a:lvl8pPr marL="3657600" marR="0" lvl="7"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8pPr>
            <a:lvl9pPr marL="4114800" marR="0" lvl="8" indent="-355600" algn="l" rtl="0">
              <a:spcBef>
                <a:spcPts val="400"/>
              </a:spcBef>
              <a:spcAft>
                <a:spcPts val="0"/>
              </a:spcAft>
              <a:buClr>
                <a:schemeClr val="lt1"/>
              </a:buClr>
              <a:buSzPts val="2000"/>
              <a:buFont typeface="Inter"/>
              <a:buChar char="•"/>
              <a:defRPr sz="2000" i="0" u="none" strike="noStrike" cap="none">
                <a:solidFill>
                  <a:schemeClr val="lt1"/>
                </a:solidFill>
                <a:latin typeface="Inter"/>
                <a:ea typeface="Inter"/>
                <a:cs typeface="Inter"/>
                <a:sym typeface="Inter"/>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24"/>
        <p:cNvGrpSpPr/>
        <p:nvPr/>
      </p:nvGrpSpPr>
      <p:grpSpPr>
        <a:xfrm>
          <a:off x="0" y="0"/>
          <a:ext cx="0" cy="0"/>
          <a:chOff x="0" y="0"/>
          <a:chExt cx="0" cy="0"/>
        </a:xfrm>
      </p:grpSpPr>
      <p:cxnSp>
        <p:nvCxnSpPr>
          <p:cNvPr id="25" name="Google Shape;25;p6"/>
          <p:cNvCxnSpPr/>
          <p:nvPr/>
        </p:nvCxnSpPr>
        <p:spPr>
          <a:xfrm>
            <a:off x="1028700" y="9258300"/>
            <a:ext cx="16230600" cy="0"/>
          </a:xfrm>
          <a:prstGeom prst="straightConnector1">
            <a:avLst/>
          </a:prstGeom>
          <a:noFill/>
          <a:ln w="38100" cap="flat" cmpd="sng">
            <a:solidFill>
              <a:srgbClr val="C2D076"/>
            </a:solidFill>
            <a:prstDash val="solid"/>
            <a:round/>
            <a:headEnd type="none" w="sm" len="sm"/>
            <a:tailEnd type="none" w="sm" len="sm"/>
          </a:ln>
        </p:spPr>
      </p:cxnSp>
      <p:sp>
        <p:nvSpPr>
          <p:cNvPr id="26" name="Google Shape;26;p6"/>
          <p:cNvSpPr txBox="1"/>
          <p:nvPr/>
        </p:nvSpPr>
        <p:spPr>
          <a:xfrm>
            <a:off x="6312934" y="2534007"/>
            <a:ext cx="5163609" cy="1083245"/>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8799" b="1" i="0" u="none" strike="noStrike" cap="none">
                <a:solidFill>
                  <a:srgbClr val="C2D076"/>
                </a:solidFill>
                <a:latin typeface="Inter Medium"/>
                <a:ea typeface="Inter Medium"/>
                <a:cs typeface="Inter Medium"/>
                <a:sym typeface="Inter Medium"/>
              </a:rPr>
              <a:t>I</a:t>
            </a:r>
            <a:r>
              <a:rPr lang="en-US" altLang="zh-CN" sz="8799" b="1" i="0" u="none" strike="noStrike" cap="none">
                <a:solidFill>
                  <a:srgbClr val="C2D076"/>
                </a:solidFill>
                <a:latin typeface="Inter Medium"/>
                <a:ea typeface="Inter Medium"/>
                <a:cs typeface="Inter Medium"/>
                <a:sym typeface="Inter Medium"/>
              </a:rPr>
              <a:t>ncognito</a:t>
            </a:r>
          </a:p>
        </p:txBody>
      </p:sp>
      <p:pic>
        <p:nvPicPr>
          <p:cNvPr id="3" name="图片 2" descr="图标&#10;&#10;描述已自动生成">
            <a:extLst>
              <a:ext uri="{FF2B5EF4-FFF2-40B4-BE49-F238E27FC236}">
                <a16:creationId xmlns:a16="http://schemas.microsoft.com/office/drawing/2014/main" id="{900E1F4B-9ADF-6EFD-68AA-CDB95FCC0A36}"/>
              </a:ext>
            </a:extLst>
          </p:cNvPr>
          <p:cNvPicPr>
            <a:picLocks noChangeAspect="1"/>
          </p:cNvPicPr>
          <p:nvPr/>
        </p:nvPicPr>
        <p:blipFill>
          <a:blip r:embed="rId3"/>
          <a:stretch>
            <a:fillRect/>
          </a:stretch>
        </p:blipFill>
        <p:spPr>
          <a:xfrm>
            <a:off x="8062022" y="4100947"/>
            <a:ext cx="1665432" cy="1665432"/>
          </a:xfrm>
          <a:prstGeom prst="roundRect">
            <a:avLst/>
          </a:prstGeom>
        </p:spPr>
      </p:pic>
      <p:sp>
        <p:nvSpPr>
          <p:cNvPr id="4" name="Google Shape;26;p6">
            <a:extLst>
              <a:ext uri="{FF2B5EF4-FFF2-40B4-BE49-F238E27FC236}">
                <a16:creationId xmlns:a16="http://schemas.microsoft.com/office/drawing/2014/main" id="{4E3E2B57-CF32-1085-0F8E-D35855241109}"/>
              </a:ext>
            </a:extLst>
          </p:cNvPr>
          <p:cNvSpPr txBox="1"/>
          <p:nvPr/>
        </p:nvSpPr>
        <p:spPr>
          <a:xfrm>
            <a:off x="4915481" y="6250073"/>
            <a:ext cx="8456938" cy="492443"/>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altLang="zh-CN" sz="4000" i="0" u="none" strike="noStrike" cap="none">
                <a:solidFill>
                  <a:srgbClr val="C2D076"/>
                </a:solidFill>
                <a:latin typeface="Inter Medium"/>
                <a:ea typeface="Inter Medium"/>
                <a:cs typeface="Inter Medium"/>
                <a:sym typeface="Inter Medium"/>
              </a:rPr>
              <a:t>Miaozhi Chen &amp; Rohini Machavolu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33"/>
        <p:cNvGrpSpPr/>
        <p:nvPr/>
      </p:nvGrpSpPr>
      <p:grpSpPr>
        <a:xfrm>
          <a:off x="0" y="0"/>
          <a:ext cx="0" cy="0"/>
          <a:chOff x="0" y="0"/>
          <a:chExt cx="0" cy="0"/>
        </a:xfrm>
      </p:grpSpPr>
      <p:sp>
        <p:nvSpPr>
          <p:cNvPr id="2" name="Google Shape;91;p13">
            <a:extLst>
              <a:ext uri="{FF2B5EF4-FFF2-40B4-BE49-F238E27FC236}">
                <a16:creationId xmlns:a16="http://schemas.microsoft.com/office/drawing/2014/main" id="{78437CF8-7E89-5BD3-AED7-44935203CCE9}"/>
              </a:ext>
            </a:extLst>
          </p:cNvPr>
          <p:cNvSpPr txBox="1"/>
          <p:nvPr/>
        </p:nvSpPr>
        <p:spPr>
          <a:xfrm>
            <a:off x="1915714" y="868332"/>
            <a:ext cx="15335055"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Landing Page + Login Page + Sign Up Page + Welcome Page </a:t>
            </a:r>
            <a:endParaRPr sz="1000"/>
          </a:p>
        </p:txBody>
      </p:sp>
      <p:pic>
        <p:nvPicPr>
          <p:cNvPr id="4" name="图片 3">
            <a:extLst>
              <a:ext uri="{FF2B5EF4-FFF2-40B4-BE49-F238E27FC236}">
                <a16:creationId xmlns:a16="http://schemas.microsoft.com/office/drawing/2014/main" id="{31AE59FC-796E-BE9D-CB8D-51B1547C91C8}"/>
              </a:ext>
            </a:extLst>
          </p:cNvPr>
          <p:cNvPicPr>
            <a:picLocks noChangeAspect="1"/>
          </p:cNvPicPr>
          <p:nvPr/>
        </p:nvPicPr>
        <p:blipFill>
          <a:blip r:embed="rId3"/>
          <a:stretch>
            <a:fillRect/>
          </a:stretch>
        </p:blipFill>
        <p:spPr>
          <a:xfrm>
            <a:off x="564587" y="2224792"/>
            <a:ext cx="4157540" cy="6555656"/>
          </a:xfrm>
          <a:prstGeom prst="rect">
            <a:avLst/>
          </a:prstGeom>
        </p:spPr>
      </p:pic>
      <p:pic>
        <p:nvPicPr>
          <p:cNvPr id="6" name="图片 5">
            <a:extLst>
              <a:ext uri="{FF2B5EF4-FFF2-40B4-BE49-F238E27FC236}">
                <a16:creationId xmlns:a16="http://schemas.microsoft.com/office/drawing/2014/main" id="{2D31B8EC-62CA-4457-E7A4-B9C5B0C30E0A}"/>
              </a:ext>
            </a:extLst>
          </p:cNvPr>
          <p:cNvPicPr>
            <a:picLocks noChangeAspect="1"/>
          </p:cNvPicPr>
          <p:nvPr/>
        </p:nvPicPr>
        <p:blipFill>
          <a:blip r:embed="rId4"/>
          <a:stretch>
            <a:fillRect/>
          </a:stretch>
        </p:blipFill>
        <p:spPr>
          <a:xfrm>
            <a:off x="5143613" y="2224792"/>
            <a:ext cx="4153122" cy="6555656"/>
          </a:xfrm>
          <a:prstGeom prst="rect">
            <a:avLst/>
          </a:prstGeom>
        </p:spPr>
      </p:pic>
      <p:pic>
        <p:nvPicPr>
          <p:cNvPr id="8" name="图片 7">
            <a:extLst>
              <a:ext uri="{FF2B5EF4-FFF2-40B4-BE49-F238E27FC236}">
                <a16:creationId xmlns:a16="http://schemas.microsoft.com/office/drawing/2014/main" id="{A636DB2C-C48E-0EDE-82BA-D09A862C6147}"/>
              </a:ext>
            </a:extLst>
          </p:cNvPr>
          <p:cNvPicPr>
            <a:picLocks noChangeAspect="1"/>
          </p:cNvPicPr>
          <p:nvPr/>
        </p:nvPicPr>
        <p:blipFill>
          <a:blip r:embed="rId5"/>
          <a:stretch>
            <a:fillRect/>
          </a:stretch>
        </p:blipFill>
        <p:spPr>
          <a:xfrm>
            <a:off x="9556961" y="2223085"/>
            <a:ext cx="4041479" cy="6555655"/>
          </a:xfrm>
          <a:prstGeom prst="rect">
            <a:avLst/>
          </a:prstGeom>
        </p:spPr>
      </p:pic>
      <p:pic>
        <p:nvPicPr>
          <p:cNvPr id="5" name="图片 4">
            <a:extLst>
              <a:ext uri="{FF2B5EF4-FFF2-40B4-BE49-F238E27FC236}">
                <a16:creationId xmlns:a16="http://schemas.microsoft.com/office/drawing/2014/main" id="{BC58CE51-B465-C575-A697-4A76707CADEA}"/>
              </a:ext>
            </a:extLst>
          </p:cNvPr>
          <p:cNvPicPr>
            <a:picLocks noChangeAspect="1"/>
          </p:cNvPicPr>
          <p:nvPr/>
        </p:nvPicPr>
        <p:blipFill>
          <a:blip r:embed="rId6"/>
          <a:stretch>
            <a:fillRect/>
          </a:stretch>
        </p:blipFill>
        <p:spPr>
          <a:xfrm>
            <a:off x="13858666" y="2223085"/>
            <a:ext cx="4292856" cy="6456734"/>
          </a:xfrm>
          <a:prstGeom prst="rect">
            <a:avLst/>
          </a:prstGeom>
        </p:spPr>
      </p:pic>
    </p:spTree>
    <p:extLst>
      <p:ext uri="{BB962C8B-B14F-4D97-AF65-F5344CB8AC3E}">
        <p14:creationId xmlns:p14="http://schemas.microsoft.com/office/powerpoint/2010/main" val="6562580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67"/>
        <p:cNvGrpSpPr/>
        <p:nvPr/>
      </p:nvGrpSpPr>
      <p:grpSpPr>
        <a:xfrm>
          <a:off x="0" y="0"/>
          <a:ext cx="0" cy="0"/>
          <a:chOff x="0" y="0"/>
          <a:chExt cx="0" cy="0"/>
        </a:xfrm>
      </p:grpSpPr>
      <p:sp>
        <p:nvSpPr>
          <p:cNvPr id="6" name="文本框 5">
            <a:extLst>
              <a:ext uri="{FF2B5EF4-FFF2-40B4-BE49-F238E27FC236}">
                <a16:creationId xmlns:a16="http://schemas.microsoft.com/office/drawing/2014/main" id="{191BC279-8107-D5F8-4F46-A352DF235198}"/>
              </a:ext>
            </a:extLst>
          </p:cNvPr>
          <p:cNvSpPr txBox="1"/>
          <p:nvPr/>
        </p:nvSpPr>
        <p:spPr>
          <a:xfrm>
            <a:off x="1790370" y="2325119"/>
            <a:ext cx="15171283" cy="5262979"/>
          </a:xfrm>
          <a:prstGeom prst="rect">
            <a:avLst/>
          </a:prstGeom>
          <a:noFill/>
        </p:spPr>
        <p:txBody>
          <a:bodyPr wrap="square">
            <a:spAutoFit/>
          </a:bodyPr>
          <a:lstStyle/>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the </a:t>
            </a:r>
            <a:r>
              <a:rPr lang="en-US" altLang="zh-CN" sz="2400" b="1">
                <a:solidFill>
                  <a:srgbClr val="FFFFFF"/>
                </a:solidFill>
                <a:latin typeface="Inter Light"/>
                <a:ea typeface="Inter Light"/>
                <a:sym typeface="Inter Light"/>
              </a:rPr>
              <a:t>landing page</a:t>
            </a:r>
            <a:r>
              <a:rPr lang="en-US" altLang="zh-CN" sz="2400">
                <a:solidFill>
                  <a:srgbClr val="FFFFFF"/>
                </a:solidFill>
                <a:latin typeface="Inter Light"/>
                <a:ea typeface="Inter Light"/>
                <a:sym typeface="Inter Light"/>
              </a:rPr>
              <a:t>, user is able to either sign up for a new account or log in with existing account. Click ‘Log in’ button will direct to log in page and click ‘Sign Up’ will direct to sign up page.</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a:t>
            </a:r>
            <a:r>
              <a:rPr lang="en-US" altLang="zh-CN" sz="2400" b="1">
                <a:solidFill>
                  <a:srgbClr val="FFFFFF"/>
                </a:solidFill>
                <a:latin typeface="Inter Light"/>
                <a:ea typeface="Inter Light"/>
                <a:sym typeface="Inter Light"/>
              </a:rPr>
              <a:t>log in page</a:t>
            </a:r>
            <a:r>
              <a:rPr lang="en-US" altLang="zh-CN" sz="2400">
                <a:solidFill>
                  <a:srgbClr val="FFFFFF"/>
                </a:solidFill>
                <a:latin typeface="Inter Light"/>
                <a:ea typeface="Inter Light"/>
                <a:sym typeface="Inter Light"/>
              </a:rPr>
              <a:t>, user can log in with existing username and password.</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a:t>
            </a:r>
            <a:r>
              <a:rPr lang="en-US" altLang="zh-CN" sz="2400" b="1">
                <a:solidFill>
                  <a:srgbClr val="FFFFFF"/>
                </a:solidFill>
                <a:latin typeface="Inter Light"/>
                <a:ea typeface="Inter Light"/>
                <a:sym typeface="Inter Light"/>
              </a:rPr>
              <a:t>sign up page</a:t>
            </a:r>
            <a:r>
              <a:rPr lang="en-US" altLang="zh-CN" sz="2400">
                <a:solidFill>
                  <a:srgbClr val="FFFFFF"/>
                </a:solidFill>
                <a:latin typeface="Inter Light"/>
                <a:ea typeface="Inter Light"/>
                <a:sym typeface="Inter Light"/>
              </a:rPr>
              <a:t>, user can sign up with username and password. The icon in the left of username indicate if the username is unique. The icon in the left of password indicates if the password meets requirements (e.g. contains letters and numbers). The icon in the left of re-renter password indicates if the re-entered password meets the original one. We don’t require information like email or phones. Besides, we don’t support ‘forget my password’ feature because for Incognito users, the experience of using a new account and using previous account is the same.</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the </a:t>
            </a:r>
            <a:r>
              <a:rPr lang="en-US" altLang="zh-CN" sz="2400" b="1">
                <a:solidFill>
                  <a:srgbClr val="FFFFFF"/>
                </a:solidFill>
                <a:latin typeface="Inter Light"/>
                <a:ea typeface="Inter Light"/>
                <a:sym typeface="Inter Light"/>
              </a:rPr>
              <a:t>welcome page</a:t>
            </a:r>
            <a:r>
              <a:rPr lang="en-US" altLang="zh-CN" sz="2400">
                <a:solidFill>
                  <a:srgbClr val="FFFFFF"/>
                </a:solidFill>
                <a:latin typeface="Inter Light"/>
                <a:ea typeface="Inter Light"/>
                <a:sym typeface="Inter Light"/>
              </a:rPr>
              <a:t>, there are three buttons, redirecting users to corresponding pages. We will talk about those pages in the next slide.</a:t>
            </a:r>
          </a:p>
        </p:txBody>
      </p:sp>
      <p:sp>
        <p:nvSpPr>
          <p:cNvPr id="9" name="Google Shape;91;p13">
            <a:extLst>
              <a:ext uri="{FF2B5EF4-FFF2-40B4-BE49-F238E27FC236}">
                <a16:creationId xmlns:a16="http://schemas.microsoft.com/office/drawing/2014/main" id="{CA03404A-67DE-446F-AC51-9D04CC0136A4}"/>
              </a:ext>
            </a:extLst>
          </p:cNvPr>
          <p:cNvSpPr txBox="1"/>
          <p:nvPr/>
        </p:nvSpPr>
        <p:spPr>
          <a:xfrm>
            <a:off x="1915714" y="868332"/>
            <a:ext cx="15335055"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Landing Page + Login Page + Sign Up Page + Welcome Page </a:t>
            </a:r>
            <a:endParaRPr sz="10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33"/>
        <p:cNvGrpSpPr/>
        <p:nvPr/>
      </p:nvGrpSpPr>
      <p:grpSpPr>
        <a:xfrm>
          <a:off x="0" y="0"/>
          <a:ext cx="0" cy="0"/>
          <a:chOff x="0" y="0"/>
          <a:chExt cx="0" cy="0"/>
        </a:xfrm>
      </p:grpSpPr>
      <p:sp>
        <p:nvSpPr>
          <p:cNvPr id="2" name="Google Shape;91;p13">
            <a:extLst>
              <a:ext uri="{FF2B5EF4-FFF2-40B4-BE49-F238E27FC236}">
                <a16:creationId xmlns:a16="http://schemas.microsoft.com/office/drawing/2014/main" id="{78437CF8-7E89-5BD3-AED7-44935203CCE9}"/>
              </a:ext>
            </a:extLst>
          </p:cNvPr>
          <p:cNvSpPr txBox="1"/>
          <p:nvPr/>
        </p:nvSpPr>
        <p:spPr>
          <a:xfrm>
            <a:off x="308339" y="554434"/>
            <a:ext cx="18165169"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Select Chat Page+ Chat Detail Page + Set Chat Profile + Create Chat Page</a:t>
            </a:r>
            <a:endParaRPr sz="1000"/>
          </a:p>
        </p:txBody>
      </p:sp>
      <p:pic>
        <p:nvPicPr>
          <p:cNvPr id="18" name="图片 17">
            <a:extLst>
              <a:ext uri="{FF2B5EF4-FFF2-40B4-BE49-F238E27FC236}">
                <a16:creationId xmlns:a16="http://schemas.microsoft.com/office/drawing/2014/main" id="{5D7D7838-E80D-1CF8-DC9E-3C592212F874}"/>
              </a:ext>
            </a:extLst>
          </p:cNvPr>
          <p:cNvPicPr>
            <a:picLocks noChangeAspect="1"/>
          </p:cNvPicPr>
          <p:nvPr/>
        </p:nvPicPr>
        <p:blipFill>
          <a:blip r:embed="rId3"/>
          <a:stretch>
            <a:fillRect/>
          </a:stretch>
        </p:blipFill>
        <p:spPr>
          <a:xfrm>
            <a:off x="4693627" y="1831811"/>
            <a:ext cx="4204504" cy="6725527"/>
          </a:xfrm>
          <a:prstGeom prst="rect">
            <a:avLst/>
          </a:prstGeom>
        </p:spPr>
      </p:pic>
      <p:pic>
        <p:nvPicPr>
          <p:cNvPr id="22" name="图片 21">
            <a:extLst>
              <a:ext uri="{FF2B5EF4-FFF2-40B4-BE49-F238E27FC236}">
                <a16:creationId xmlns:a16="http://schemas.microsoft.com/office/drawing/2014/main" id="{7AB50A6E-52F1-1612-795F-3B391D7DE658}"/>
              </a:ext>
            </a:extLst>
          </p:cNvPr>
          <p:cNvPicPr>
            <a:picLocks noChangeAspect="1"/>
          </p:cNvPicPr>
          <p:nvPr/>
        </p:nvPicPr>
        <p:blipFill>
          <a:blip r:embed="rId4"/>
          <a:stretch>
            <a:fillRect/>
          </a:stretch>
        </p:blipFill>
        <p:spPr>
          <a:xfrm>
            <a:off x="13684467" y="1831811"/>
            <a:ext cx="4295194" cy="6725527"/>
          </a:xfrm>
          <a:prstGeom prst="rect">
            <a:avLst/>
          </a:prstGeom>
        </p:spPr>
      </p:pic>
      <p:pic>
        <p:nvPicPr>
          <p:cNvPr id="24" name="图片 23">
            <a:extLst>
              <a:ext uri="{FF2B5EF4-FFF2-40B4-BE49-F238E27FC236}">
                <a16:creationId xmlns:a16="http://schemas.microsoft.com/office/drawing/2014/main" id="{94B79139-7D90-2E13-BA25-EF84232C456E}"/>
              </a:ext>
            </a:extLst>
          </p:cNvPr>
          <p:cNvPicPr>
            <a:picLocks noChangeAspect="1"/>
          </p:cNvPicPr>
          <p:nvPr/>
        </p:nvPicPr>
        <p:blipFill>
          <a:blip r:embed="rId5"/>
          <a:stretch>
            <a:fillRect/>
          </a:stretch>
        </p:blipFill>
        <p:spPr>
          <a:xfrm>
            <a:off x="9159292" y="1831811"/>
            <a:ext cx="4406186" cy="6897184"/>
          </a:xfrm>
          <a:prstGeom prst="rect">
            <a:avLst/>
          </a:prstGeom>
        </p:spPr>
      </p:pic>
      <p:pic>
        <p:nvPicPr>
          <p:cNvPr id="26" name="图片 25">
            <a:extLst>
              <a:ext uri="{FF2B5EF4-FFF2-40B4-BE49-F238E27FC236}">
                <a16:creationId xmlns:a16="http://schemas.microsoft.com/office/drawing/2014/main" id="{5BABA247-E6D9-30D7-6C89-C90A6AF7B1A4}"/>
              </a:ext>
            </a:extLst>
          </p:cNvPr>
          <p:cNvPicPr>
            <a:picLocks noChangeAspect="1"/>
          </p:cNvPicPr>
          <p:nvPr/>
        </p:nvPicPr>
        <p:blipFill>
          <a:blip r:embed="rId6"/>
          <a:stretch>
            <a:fillRect/>
          </a:stretch>
        </p:blipFill>
        <p:spPr>
          <a:xfrm>
            <a:off x="0" y="1926768"/>
            <a:ext cx="4542867" cy="670727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67"/>
        <p:cNvGrpSpPr/>
        <p:nvPr/>
      </p:nvGrpSpPr>
      <p:grpSpPr>
        <a:xfrm>
          <a:off x="0" y="0"/>
          <a:ext cx="0" cy="0"/>
          <a:chOff x="0" y="0"/>
          <a:chExt cx="0" cy="0"/>
        </a:xfrm>
      </p:grpSpPr>
      <p:sp>
        <p:nvSpPr>
          <p:cNvPr id="6" name="文本框 5">
            <a:extLst>
              <a:ext uri="{FF2B5EF4-FFF2-40B4-BE49-F238E27FC236}">
                <a16:creationId xmlns:a16="http://schemas.microsoft.com/office/drawing/2014/main" id="{191BC279-8107-D5F8-4F46-A352DF235198}"/>
              </a:ext>
            </a:extLst>
          </p:cNvPr>
          <p:cNvSpPr txBox="1"/>
          <p:nvPr/>
        </p:nvSpPr>
        <p:spPr>
          <a:xfrm>
            <a:off x="1790370" y="2325119"/>
            <a:ext cx="15171283" cy="5632311"/>
          </a:xfrm>
          <a:prstGeom prst="rect">
            <a:avLst/>
          </a:prstGeom>
          <a:noFill/>
        </p:spPr>
        <p:txBody>
          <a:bodyPr wrap="square">
            <a:spAutoFit/>
          </a:bodyPr>
          <a:lstStyle/>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the </a:t>
            </a:r>
            <a:r>
              <a:rPr lang="en-US" altLang="zh-CN" sz="2400" b="1">
                <a:solidFill>
                  <a:srgbClr val="FFFFFF"/>
                </a:solidFill>
                <a:latin typeface="Inter Light"/>
                <a:ea typeface="Inter Light"/>
                <a:sym typeface="Inter Light"/>
              </a:rPr>
              <a:t>Select Chat Page</a:t>
            </a:r>
            <a:r>
              <a:rPr lang="en-US" altLang="zh-CN" sz="2400">
                <a:solidFill>
                  <a:srgbClr val="FFFFFF"/>
                </a:solidFill>
                <a:latin typeface="Inter Light"/>
                <a:ea typeface="Inter Light"/>
                <a:sym typeface="Inter Light"/>
              </a:rPr>
              <a:t>, user is able to see, searh, create and enroll chats. Create button will direct user to the create chat page. Chat detail button will direct user to chat detail page. Search bar is for user to search chats based on chat name. Sort button allow user to sort chats based on enrolled user count.</a:t>
            </a:r>
          </a:p>
          <a:p>
            <a:pPr marR="0" lvl="0" algn="l" rtl="0">
              <a:lnSpc>
                <a:spcPct val="100000"/>
              </a:lnSpc>
              <a:spcBef>
                <a:spcPts val="0"/>
              </a:spcBef>
              <a:spcAft>
                <a:spcPts val="0"/>
              </a:spcAft>
              <a:buClr>
                <a:schemeClr val="bg1"/>
              </a:buCl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a:t>
            </a:r>
            <a:r>
              <a:rPr lang="en-US" altLang="zh-CN" sz="2400" b="1">
                <a:solidFill>
                  <a:srgbClr val="FFFFFF"/>
                </a:solidFill>
                <a:latin typeface="Inter Light"/>
                <a:ea typeface="Inter Light"/>
                <a:sym typeface="Inter Light"/>
              </a:rPr>
              <a:t>Chat Detail Page</a:t>
            </a:r>
            <a:r>
              <a:rPr lang="en-US" altLang="zh-CN" sz="2400">
                <a:solidFill>
                  <a:srgbClr val="FFFFFF"/>
                </a:solidFill>
                <a:latin typeface="Inter Light"/>
                <a:ea typeface="Inter Light"/>
                <a:sym typeface="Inter Light"/>
              </a:rPr>
              <a:t>, user can see the detail info of the chat. Click the enroll button will direct user to set chat profile page.</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a:t>
            </a:r>
            <a:r>
              <a:rPr lang="en-US" altLang="zh-CN" sz="2400" b="1">
                <a:solidFill>
                  <a:srgbClr val="FFFFFF"/>
                </a:solidFill>
                <a:latin typeface="Inter Light"/>
                <a:ea typeface="Inter Light"/>
                <a:sym typeface="Inter Light"/>
              </a:rPr>
              <a:t>Set Chat Profile Page</a:t>
            </a:r>
            <a:r>
              <a:rPr lang="en-US" altLang="zh-CN" sz="2400">
                <a:solidFill>
                  <a:srgbClr val="FFFFFF"/>
                </a:solidFill>
                <a:latin typeface="Inter Light"/>
                <a:ea typeface="Inter Light"/>
                <a:sym typeface="Inter Light"/>
              </a:rPr>
              <a:t>, user can set the profile pic and name for this chat. User can’t input pic or name. Instead, user can click shuffle button and get random pic and name. Click enroller will direct user to the chat page, which will be covered later.</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the </a:t>
            </a:r>
            <a:r>
              <a:rPr lang="en-US" altLang="zh-CN" sz="2400" b="1">
                <a:solidFill>
                  <a:srgbClr val="FFFFFF"/>
                </a:solidFill>
                <a:latin typeface="Inter Light"/>
                <a:ea typeface="Inter Light"/>
                <a:sym typeface="Inter Light"/>
              </a:rPr>
              <a:t>Create Chat Page</a:t>
            </a:r>
            <a:r>
              <a:rPr lang="en-US" altLang="zh-CN" sz="2400">
                <a:solidFill>
                  <a:srgbClr val="FFFFFF"/>
                </a:solidFill>
                <a:latin typeface="Inter Light"/>
                <a:ea typeface="Inter Light"/>
                <a:sym typeface="Inter Light"/>
              </a:rPr>
              <a:t>, user can create a new chat. Click upload will direct user to local album and user can upload a pic. Click random will generate a random pic. Click set time will pop up a time picker. Click create will create the chat and go back to the select chat page.</a:t>
            </a:r>
          </a:p>
        </p:txBody>
      </p:sp>
      <p:sp>
        <p:nvSpPr>
          <p:cNvPr id="2" name="Google Shape;91;p13">
            <a:extLst>
              <a:ext uri="{FF2B5EF4-FFF2-40B4-BE49-F238E27FC236}">
                <a16:creationId xmlns:a16="http://schemas.microsoft.com/office/drawing/2014/main" id="{B5DBEC64-3318-7183-A07A-F1CC944143B3}"/>
              </a:ext>
            </a:extLst>
          </p:cNvPr>
          <p:cNvSpPr txBox="1"/>
          <p:nvPr/>
        </p:nvSpPr>
        <p:spPr>
          <a:xfrm>
            <a:off x="335634" y="595377"/>
            <a:ext cx="18165169"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Select Chat Page+ Chat Detail Page + Set Chat Profile + Create Chat Page</a:t>
            </a:r>
            <a:endParaRPr sz="1000"/>
          </a:p>
        </p:txBody>
      </p:sp>
    </p:spTree>
    <p:extLst>
      <p:ext uri="{BB962C8B-B14F-4D97-AF65-F5344CB8AC3E}">
        <p14:creationId xmlns:p14="http://schemas.microsoft.com/office/powerpoint/2010/main" val="2690504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2" name="Google Shape;91;p13">
            <a:extLst>
              <a:ext uri="{FF2B5EF4-FFF2-40B4-BE49-F238E27FC236}">
                <a16:creationId xmlns:a16="http://schemas.microsoft.com/office/drawing/2014/main" id="{78437CF8-7E89-5BD3-AED7-44935203CCE9}"/>
              </a:ext>
            </a:extLst>
          </p:cNvPr>
          <p:cNvSpPr txBox="1"/>
          <p:nvPr/>
        </p:nvSpPr>
        <p:spPr>
          <a:xfrm>
            <a:off x="4839397" y="527139"/>
            <a:ext cx="10608422"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My Chat Page+ Chat Page</a:t>
            </a:r>
            <a:endParaRPr sz="1000"/>
          </a:p>
        </p:txBody>
      </p:sp>
      <p:pic>
        <p:nvPicPr>
          <p:cNvPr id="4" name="图片 3">
            <a:extLst>
              <a:ext uri="{FF2B5EF4-FFF2-40B4-BE49-F238E27FC236}">
                <a16:creationId xmlns:a16="http://schemas.microsoft.com/office/drawing/2014/main" id="{571740B3-D28D-39A5-3D12-4FEA2865CB98}"/>
              </a:ext>
            </a:extLst>
          </p:cNvPr>
          <p:cNvPicPr>
            <a:picLocks noChangeAspect="1"/>
          </p:cNvPicPr>
          <p:nvPr/>
        </p:nvPicPr>
        <p:blipFill>
          <a:blip r:embed="rId3"/>
          <a:stretch>
            <a:fillRect/>
          </a:stretch>
        </p:blipFill>
        <p:spPr>
          <a:xfrm>
            <a:off x="2492329" y="1719617"/>
            <a:ext cx="4694136" cy="7294765"/>
          </a:xfrm>
          <a:prstGeom prst="rect">
            <a:avLst/>
          </a:prstGeom>
        </p:spPr>
      </p:pic>
      <p:pic>
        <p:nvPicPr>
          <p:cNvPr id="8" name="图片 7">
            <a:extLst>
              <a:ext uri="{FF2B5EF4-FFF2-40B4-BE49-F238E27FC236}">
                <a16:creationId xmlns:a16="http://schemas.microsoft.com/office/drawing/2014/main" id="{0050492D-D5B6-605B-254E-4E90B5C1A1EF}"/>
              </a:ext>
            </a:extLst>
          </p:cNvPr>
          <p:cNvPicPr>
            <a:picLocks noChangeAspect="1"/>
          </p:cNvPicPr>
          <p:nvPr/>
        </p:nvPicPr>
        <p:blipFill>
          <a:blip r:embed="rId4"/>
          <a:stretch>
            <a:fillRect/>
          </a:stretch>
        </p:blipFill>
        <p:spPr>
          <a:xfrm>
            <a:off x="10219450" y="1719616"/>
            <a:ext cx="4563626" cy="7239747"/>
          </a:xfrm>
          <a:prstGeom prst="rect">
            <a:avLst/>
          </a:prstGeom>
        </p:spPr>
      </p:pic>
    </p:spTree>
    <p:extLst>
      <p:ext uri="{BB962C8B-B14F-4D97-AF65-F5344CB8AC3E}">
        <p14:creationId xmlns:p14="http://schemas.microsoft.com/office/powerpoint/2010/main" val="5563340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67"/>
        <p:cNvGrpSpPr/>
        <p:nvPr/>
      </p:nvGrpSpPr>
      <p:grpSpPr>
        <a:xfrm>
          <a:off x="0" y="0"/>
          <a:ext cx="0" cy="0"/>
          <a:chOff x="0" y="0"/>
          <a:chExt cx="0" cy="0"/>
        </a:xfrm>
      </p:grpSpPr>
      <p:sp>
        <p:nvSpPr>
          <p:cNvPr id="6" name="文本框 5">
            <a:extLst>
              <a:ext uri="{FF2B5EF4-FFF2-40B4-BE49-F238E27FC236}">
                <a16:creationId xmlns:a16="http://schemas.microsoft.com/office/drawing/2014/main" id="{191BC279-8107-D5F8-4F46-A352DF235198}"/>
              </a:ext>
            </a:extLst>
          </p:cNvPr>
          <p:cNvSpPr txBox="1"/>
          <p:nvPr/>
        </p:nvSpPr>
        <p:spPr>
          <a:xfrm>
            <a:off x="1790370" y="2325119"/>
            <a:ext cx="15171283" cy="2308324"/>
          </a:xfrm>
          <a:prstGeom prst="rect">
            <a:avLst/>
          </a:prstGeom>
          <a:noFill/>
        </p:spPr>
        <p:txBody>
          <a:bodyPr wrap="square">
            <a:spAutoFit/>
          </a:bodyPr>
          <a:lstStyle/>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the </a:t>
            </a:r>
            <a:r>
              <a:rPr lang="en-US" altLang="zh-CN" sz="2400" b="1">
                <a:solidFill>
                  <a:srgbClr val="FFFFFF"/>
                </a:solidFill>
                <a:latin typeface="Inter Light"/>
                <a:ea typeface="Inter Light"/>
                <a:sym typeface="Inter Light"/>
              </a:rPr>
              <a:t>My Chat Page</a:t>
            </a:r>
            <a:r>
              <a:rPr lang="en-US" altLang="zh-CN" sz="2400">
                <a:solidFill>
                  <a:srgbClr val="FFFFFF"/>
                </a:solidFill>
                <a:latin typeface="Inter Light"/>
                <a:ea typeface="Inter Light"/>
                <a:sym typeface="Inter Light"/>
              </a:rPr>
              <a:t>, user is able to see all enrolled chats and click enter button direct user to the chat page.</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the </a:t>
            </a:r>
            <a:r>
              <a:rPr lang="en-US" altLang="zh-CN" sz="2400" b="1">
                <a:solidFill>
                  <a:srgbClr val="FFFFFF"/>
                </a:solidFill>
                <a:latin typeface="Inter Light"/>
                <a:ea typeface="Inter Light"/>
                <a:sym typeface="Inter Light"/>
              </a:rPr>
              <a:t>Chat Detail Page</a:t>
            </a:r>
            <a:r>
              <a:rPr lang="en-US" altLang="zh-CN" sz="2400">
                <a:solidFill>
                  <a:srgbClr val="FFFFFF"/>
                </a:solidFill>
                <a:latin typeface="Inter Light"/>
                <a:ea typeface="Inter Light"/>
                <a:sym typeface="Inter Light"/>
              </a:rPr>
              <a:t>, user is able to chat with others. Clicking quit button will let user leave and direct user back to the My chat page. Click send will send message and click pic button allows user to upload a image from camera or from local album.</a:t>
            </a:r>
          </a:p>
        </p:txBody>
      </p:sp>
      <p:sp>
        <p:nvSpPr>
          <p:cNvPr id="3" name="Google Shape;91;p13">
            <a:extLst>
              <a:ext uri="{FF2B5EF4-FFF2-40B4-BE49-F238E27FC236}">
                <a16:creationId xmlns:a16="http://schemas.microsoft.com/office/drawing/2014/main" id="{AB893C6B-B834-0B6E-F954-2A3FFB0E4C7A}"/>
              </a:ext>
            </a:extLst>
          </p:cNvPr>
          <p:cNvSpPr txBox="1"/>
          <p:nvPr/>
        </p:nvSpPr>
        <p:spPr>
          <a:xfrm>
            <a:off x="4839397" y="527139"/>
            <a:ext cx="10608422"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My Chat Page+ Chat Page</a:t>
            </a:r>
            <a:endParaRPr sz="1000"/>
          </a:p>
        </p:txBody>
      </p:sp>
    </p:spTree>
    <p:extLst>
      <p:ext uri="{BB962C8B-B14F-4D97-AF65-F5344CB8AC3E}">
        <p14:creationId xmlns:p14="http://schemas.microsoft.com/office/powerpoint/2010/main" val="6372265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2" name="Google Shape;91;p13">
            <a:extLst>
              <a:ext uri="{FF2B5EF4-FFF2-40B4-BE49-F238E27FC236}">
                <a16:creationId xmlns:a16="http://schemas.microsoft.com/office/drawing/2014/main" id="{78437CF8-7E89-5BD3-AED7-44935203CCE9}"/>
              </a:ext>
            </a:extLst>
          </p:cNvPr>
          <p:cNvSpPr txBox="1"/>
          <p:nvPr/>
        </p:nvSpPr>
        <p:spPr>
          <a:xfrm>
            <a:off x="4839397" y="472548"/>
            <a:ext cx="10608422"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Profile Page + Change Password Page</a:t>
            </a:r>
            <a:endParaRPr sz="1000"/>
          </a:p>
        </p:txBody>
      </p:sp>
      <p:pic>
        <p:nvPicPr>
          <p:cNvPr id="5" name="图片 4">
            <a:extLst>
              <a:ext uri="{FF2B5EF4-FFF2-40B4-BE49-F238E27FC236}">
                <a16:creationId xmlns:a16="http://schemas.microsoft.com/office/drawing/2014/main" id="{87BE1B10-541F-8F1B-EF11-E57582EDD1A0}"/>
              </a:ext>
            </a:extLst>
          </p:cNvPr>
          <p:cNvPicPr>
            <a:picLocks noChangeAspect="1"/>
          </p:cNvPicPr>
          <p:nvPr/>
        </p:nvPicPr>
        <p:blipFill>
          <a:blip r:embed="rId3"/>
          <a:stretch>
            <a:fillRect/>
          </a:stretch>
        </p:blipFill>
        <p:spPr>
          <a:xfrm>
            <a:off x="2956762" y="1612792"/>
            <a:ext cx="4563153" cy="7061416"/>
          </a:xfrm>
          <a:prstGeom prst="rect">
            <a:avLst/>
          </a:prstGeom>
        </p:spPr>
      </p:pic>
      <p:pic>
        <p:nvPicPr>
          <p:cNvPr id="7" name="图片 6">
            <a:extLst>
              <a:ext uri="{FF2B5EF4-FFF2-40B4-BE49-F238E27FC236}">
                <a16:creationId xmlns:a16="http://schemas.microsoft.com/office/drawing/2014/main" id="{4B5F2820-54D1-58A8-60E9-E91499F4740F}"/>
              </a:ext>
            </a:extLst>
          </p:cNvPr>
          <p:cNvPicPr>
            <a:picLocks noChangeAspect="1"/>
          </p:cNvPicPr>
          <p:nvPr/>
        </p:nvPicPr>
        <p:blipFill>
          <a:blip r:embed="rId4"/>
          <a:stretch>
            <a:fillRect/>
          </a:stretch>
        </p:blipFill>
        <p:spPr>
          <a:xfrm>
            <a:off x="10236306" y="1628026"/>
            <a:ext cx="4271264" cy="7076651"/>
          </a:xfrm>
          <a:prstGeom prst="rect">
            <a:avLst/>
          </a:prstGeom>
        </p:spPr>
      </p:pic>
    </p:spTree>
    <p:extLst>
      <p:ext uri="{BB962C8B-B14F-4D97-AF65-F5344CB8AC3E}">
        <p14:creationId xmlns:p14="http://schemas.microsoft.com/office/powerpoint/2010/main" val="12067911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 name="文本框 5">
            <a:extLst>
              <a:ext uri="{FF2B5EF4-FFF2-40B4-BE49-F238E27FC236}">
                <a16:creationId xmlns:a16="http://schemas.microsoft.com/office/drawing/2014/main" id="{191BC279-8107-D5F8-4F46-A352DF235198}"/>
              </a:ext>
            </a:extLst>
          </p:cNvPr>
          <p:cNvSpPr txBox="1"/>
          <p:nvPr/>
        </p:nvSpPr>
        <p:spPr>
          <a:xfrm>
            <a:off x="1790370" y="2325119"/>
            <a:ext cx="15171283" cy="3046988"/>
          </a:xfrm>
          <a:prstGeom prst="rect">
            <a:avLst/>
          </a:prstGeom>
          <a:noFill/>
        </p:spPr>
        <p:txBody>
          <a:bodyPr wrap="square">
            <a:spAutoFit/>
          </a:bodyPr>
          <a:lstStyle/>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The </a:t>
            </a:r>
            <a:r>
              <a:rPr lang="en-US" altLang="zh-CN" sz="2400" b="1">
                <a:solidFill>
                  <a:srgbClr val="FFFFFF"/>
                </a:solidFill>
                <a:latin typeface="Inter Light"/>
                <a:ea typeface="Inter Light"/>
                <a:sym typeface="Inter Light"/>
              </a:rPr>
              <a:t>Profile Page </a:t>
            </a:r>
            <a:r>
              <a:rPr lang="en-US" altLang="zh-CN" sz="2400">
                <a:solidFill>
                  <a:srgbClr val="FFFFFF"/>
                </a:solidFill>
                <a:latin typeface="Inter Light"/>
                <a:ea typeface="Inter Light"/>
                <a:sym typeface="Inter Light"/>
              </a:rPr>
              <a:t>is very simple because we don’t need and want much profile info from user. We might add a membership feature here but right now it only has a change password button. Clicking change password button will direct user to the change password page.</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In the </a:t>
            </a:r>
            <a:r>
              <a:rPr lang="en-US" altLang="zh-CN" sz="2400" b="1">
                <a:solidFill>
                  <a:srgbClr val="FFFFFF"/>
                </a:solidFill>
                <a:latin typeface="Inter Light"/>
                <a:ea typeface="Inter Light"/>
                <a:sym typeface="Inter Light"/>
              </a:rPr>
              <a:t>Change Password Page</a:t>
            </a:r>
            <a:r>
              <a:rPr lang="en-US" altLang="zh-CN" sz="2400">
                <a:solidFill>
                  <a:srgbClr val="FFFFFF"/>
                </a:solidFill>
                <a:latin typeface="Inter Light"/>
                <a:ea typeface="Inter Light"/>
                <a:sym typeface="Inter Light"/>
              </a:rPr>
              <a:t>, user is able to set a new password.The icon in the left of password indicates if the password meets requirements (e.g. contains letters and numbers). The icon in the left of re-renter password indicates if the re-entered password meets the previous one. Clicking confirm button will change password and direct user back to profile page.</a:t>
            </a:r>
          </a:p>
        </p:txBody>
      </p:sp>
      <p:sp>
        <p:nvSpPr>
          <p:cNvPr id="4" name="Google Shape;91;p13">
            <a:extLst>
              <a:ext uri="{FF2B5EF4-FFF2-40B4-BE49-F238E27FC236}">
                <a16:creationId xmlns:a16="http://schemas.microsoft.com/office/drawing/2014/main" id="{A6F16BC9-F398-1FD2-7590-48E8EBA82BA1}"/>
              </a:ext>
            </a:extLst>
          </p:cNvPr>
          <p:cNvSpPr txBox="1"/>
          <p:nvPr/>
        </p:nvSpPr>
        <p:spPr>
          <a:xfrm>
            <a:off x="4839397" y="472548"/>
            <a:ext cx="10608422"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Profile Page + Change Password Page</a:t>
            </a:r>
            <a:endParaRPr sz="1000"/>
          </a:p>
        </p:txBody>
      </p:sp>
    </p:spTree>
    <p:extLst>
      <p:ext uri="{BB962C8B-B14F-4D97-AF65-F5344CB8AC3E}">
        <p14:creationId xmlns:p14="http://schemas.microsoft.com/office/powerpoint/2010/main" val="24865612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 name="文本框 5">
            <a:extLst>
              <a:ext uri="{FF2B5EF4-FFF2-40B4-BE49-F238E27FC236}">
                <a16:creationId xmlns:a16="http://schemas.microsoft.com/office/drawing/2014/main" id="{191BC279-8107-D5F8-4F46-A352DF235198}"/>
              </a:ext>
            </a:extLst>
          </p:cNvPr>
          <p:cNvSpPr txBox="1"/>
          <p:nvPr/>
        </p:nvSpPr>
        <p:spPr>
          <a:xfrm>
            <a:off x="2213450" y="2993860"/>
            <a:ext cx="15171283" cy="1938992"/>
          </a:xfrm>
          <a:prstGeom prst="rect">
            <a:avLst/>
          </a:prstGeom>
          <a:noFill/>
        </p:spPr>
        <p:txBody>
          <a:bodyPr wrap="square">
            <a:spAutoFit/>
          </a:bodyPr>
          <a:lstStyle/>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Profile: We intend to implement user authentication using Google’s FirebaseAuthentication.</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Database: We use Firebase Realtime Database to store user data.</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Chat Feature: We intend to use Firebase UI oto implement the chat feature.</a:t>
            </a:r>
          </a:p>
        </p:txBody>
      </p:sp>
      <p:sp>
        <p:nvSpPr>
          <p:cNvPr id="4" name="Google Shape;91;p13">
            <a:extLst>
              <a:ext uri="{FF2B5EF4-FFF2-40B4-BE49-F238E27FC236}">
                <a16:creationId xmlns:a16="http://schemas.microsoft.com/office/drawing/2014/main" id="{A6F16BC9-F398-1FD2-7590-48E8EBA82BA1}"/>
              </a:ext>
            </a:extLst>
          </p:cNvPr>
          <p:cNvSpPr txBox="1"/>
          <p:nvPr/>
        </p:nvSpPr>
        <p:spPr>
          <a:xfrm>
            <a:off x="7050333" y="786447"/>
            <a:ext cx="10608422"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Backend</a:t>
            </a:r>
            <a:endParaRPr lang="en-US" sz="1000"/>
          </a:p>
        </p:txBody>
      </p:sp>
    </p:spTree>
    <p:extLst>
      <p:ext uri="{BB962C8B-B14F-4D97-AF65-F5344CB8AC3E}">
        <p14:creationId xmlns:p14="http://schemas.microsoft.com/office/powerpoint/2010/main" val="21241579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 name="文本框 5">
            <a:extLst>
              <a:ext uri="{FF2B5EF4-FFF2-40B4-BE49-F238E27FC236}">
                <a16:creationId xmlns:a16="http://schemas.microsoft.com/office/drawing/2014/main" id="{191BC279-8107-D5F8-4F46-A352DF235198}"/>
              </a:ext>
            </a:extLst>
          </p:cNvPr>
          <p:cNvSpPr txBox="1"/>
          <p:nvPr/>
        </p:nvSpPr>
        <p:spPr>
          <a:xfrm>
            <a:off x="1899552" y="2584427"/>
            <a:ext cx="15171283" cy="1938992"/>
          </a:xfrm>
          <a:prstGeom prst="rect">
            <a:avLst/>
          </a:prstGeom>
          <a:noFill/>
        </p:spPr>
        <p:txBody>
          <a:bodyPr wrap="square">
            <a:spAutoFit/>
          </a:bodyPr>
          <a:lstStyle/>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We use camera and photo album to enable uploading pictures.</a:t>
            </a: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endParaRPr lang="en-US" altLang="zh-CN" sz="2400">
              <a:solidFill>
                <a:srgbClr val="FFFFFF"/>
              </a:solidFill>
              <a:latin typeface="Inter Light"/>
              <a:ea typeface="Inter Light"/>
              <a:sym typeface="Inter Light"/>
            </a:endParaRPr>
          </a:p>
          <a:p>
            <a:pPr marL="342900" marR="0" lvl="0" indent="-342900" algn="l" rtl="0">
              <a:lnSpc>
                <a:spcPct val="100000"/>
              </a:lnSpc>
              <a:spcBef>
                <a:spcPts val="0"/>
              </a:spcBef>
              <a:spcAft>
                <a:spcPts val="0"/>
              </a:spcAft>
              <a:buClr>
                <a:schemeClr val="bg1"/>
              </a:buClr>
              <a:buFont typeface="Arial" panose="020B0604020202020204" pitchFamily="34" charset="0"/>
              <a:buChar char="•"/>
            </a:pPr>
            <a:r>
              <a:rPr lang="en-US" altLang="zh-CN" sz="2400">
                <a:solidFill>
                  <a:srgbClr val="FFFFFF"/>
                </a:solidFill>
                <a:latin typeface="Inter Light"/>
                <a:ea typeface="Inter Light"/>
                <a:sym typeface="Inter Light"/>
              </a:rPr>
              <a:t>Although using location might seem suitable for an anonymous chat app, we believe it is unnecessary because it against the concept of being anonymous, and therefore will not implement it.</a:t>
            </a:r>
          </a:p>
        </p:txBody>
      </p:sp>
      <p:sp>
        <p:nvSpPr>
          <p:cNvPr id="4" name="Google Shape;91;p13">
            <a:extLst>
              <a:ext uri="{FF2B5EF4-FFF2-40B4-BE49-F238E27FC236}">
                <a16:creationId xmlns:a16="http://schemas.microsoft.com/office/drawing/2014/main" id="{A6F16BC9-F398-1FD2-7590-48E8EBA82BA1}"/>
              </a:ext>
            </a:extLst>
          </p:cNvPr>
          <p:cNvSpPr txBox="1"/>
          <p:nvPr/>
        </p:nvSpPr>
        <p:spPr>
          <a:xfrm>
            <a:off x="7050333" y="786447"/>
            <a:ext cx="10608422"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Sensors</a:t>
            </a:r>
            <a:endParaRPr lang="en-US" sz="1000"/>
          </a:p>
        </p:txBody>
      </p:sp>
    </p:spTree>
    <p:extLst>
      <p:ext uri="{BB962C8B-B14F-4D97-AF65-F5344CB8AC3E}">
        <p14:creationId xmlns:p14="http://schemas.microsoft.com/office/powerpoint/2010/main" val="19938493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41"/>
        <p:cNvGrpSpPr/>
        <p:nvPr/>
      </p:nvGrpSpPr>
      <p:grpSpPr>
        <a:xfrm>
          <a:off x="0" y="0"/>
          <a:ext cx="0" cy="0"/>
          <a:chOff x="0" y="0"/>
          <a:chExt cx="0" cy="0"/>
        </a:xfrm>
      </p:grpSpPr>
      <p:sp>
        <p:nvSpPr>
          <p:cNvPr id="42" name="Google Shape;42;p8"/>
          <p:cNvSpPr txBox="1"/>
          <p:nvPr/>
        </p:nvSpPr>
        <p:spPr>
          <a:xfrm>
            <a:off x="619057" y="2623820"/>
            <a:ext cx="12632400" cy="5170646"/>
          </a:xfrm>
          <a:prstGeom prst="rect">
            <a:avLst/>
          </a:prstGeom>
          <a:noFill/>
          <a:ln>
            <a:noFill/>
          </a:ln>
        </p:spPr>
        <p:txBody>
          <a:bodyPr spcFirstLastPara="1" wrap="square" lIns="0" tIns="0" rIns="0" bIns="0" anchor="t" anchorCtr="0">
            <a:spAutoFit/>
          </a:bodyPr>
          <a:lstStyle/>
          <a:p>
            <a:pPr marL="1209041" marR="0" lvl="1" indent="-604520" algn="l" rtl="0">
              <a:lnSpc>
                <a:spcPct val="120000"/>
              </a:lnSpc>
              <a:spcBef>
                <a:spcPts val="0"/>
              </a:spcBef>
              <a:spcAft>
                <a:spcPts val="0"/>
              </a:spcAft>
              <a:buClr>
                <a:srgbClr val="C2D076"/>
              </a:buClr>
              <a:buSzPts val="5600"/>
              <a:buFont typeface="Inter Medium"/>
              <a:buAutoNum type="arabicPeriod"/>
            </a:pPr>
            <a:r>
              <a:rPr lang="en-US" sz="5600">
                <a:solidFill>
                  <a:srgbClr val="C2D076"/>
                </a:solidFill>
                <a:latin typeface="Inter Medium"/>
                <a:ea typeface="Inter Medium"/>
                <a:cs typeface="Inter Medium"/>
                <a:sym typeface="Inter Medium"/>
              </a:rPr>
              <a:t>About Us</a:t>
            </a:r>
            <a:endParaRPr>
              <a:latin typeface="Inter Medium"/>
              <a:ea typeface="Inter Medium"/>
              <a:cs typeface="Inter Medium"/>
              <a:sym typeface="Inter Medium"/>
            </a:endParaRPr>
          </a:p>
          <a:p>
            <a:pPr marL="1209041" marR="0" lvl="1" indent="-604520" algn="l" rtl="0">
              <a:lnSpc>
                <a:spcPct val="120000"/>
              </a:lnSpc>
              <a:spcBef>
                <a:spcPts val="0"/>
              </a:spcBef>
              <a:spcAft>
                <a:spcPts val="0"/>
              </a:spcAft>
              <a:buClr>
                <a:srgbClr val="C2D076"/>
              </a:buClr>
              <a:buSzPts val="5600"/>
              <a:buFont typeface="Inter Medium"/>
              <a:buAutoNum type="arabicPeriod"/>
            </a:pPr>
            <a:r>
              <a:rPr lang="en-US" sz="5600" i="0" u="none" strike="noStrike" cap="none">
                <a:solidFill>
                  <a:srgbClr val="C2D076"/>
                </a:solidFill>
                <a:latin typeface="Inter Medium"/>
                <a:ea typeface="Inter Medium"/>
                <a:cs typeface="Inter Medium"/>
                <a:sym typeface="Inter Medium"/>
              </a:rPr>
              <a:t>Target Audience</a:t>
            </a:r>
            <a:endParaRPr>
              <a:latin typeface="Inter Medium"/>
              <a:ea typeface="Inter Medium"/>
              <a:cs typeface="Inter Medium"/>
              <a:sym typeface="Inter Medium"/>
            </a:endParaRPr>
          </a:p>
          <a:p>
            <a:pPr marL="1209041" marR="0" lvl="1" indent="-604520" algn="l" rtl="0">
              <a:lnSpc>
                <a:spcPct val="120000"/>
              </a:lnSpc>
              <a:spcBef>
                <a:spcPts val="0"/>
              </a:spcBef>
              <a:spcAft>
                <a:spcPts val="0"/>
              </a:spcAft>
              <a:buClr>
                <a:srgbClr val="C2D076"/>
              </a:buClr>
              <a:buSzPts val="5600"/>
              <a:buFont typeface="Inter Medium"/>
              <a:buAutoNum type="arabicPeriod"/>
            </a:pPr>
            <a:r>
              <a:rPr lang="en-US" sz="5600" i="0" u="none" strike="noStrike" cap="none">
                <a:solidFill>
                  <a:srgbClr val="C2D076"/>
                </a:solidFill>
                <a:latin typeface="Inter Medium"/>
                <a:ea typeface="Inter Medium"/>
                <a:cs typeface="Inter Medium"/>
                <a:sym typeface="Inter Medium"/>
              </a:rPr>
              <a:t>Why Incognito</a:t>
            </a:r>
            <a:endParaRPr>
              <a:latin typeface="Inter Medium"/>
              <a:ea typeface="Inter Medium"/>
              <a:cs typeface="Inter Medium"/>
              <a:sym typeface="Inter Medium"/>
            </a:endParaRPr>
          </a:p>
          <a:p>
            <a:pPr marL="1209041" marR="0" lvl="1" indent="-604520" algn="l" rtl="0">
              <a:lnSpc>
                <a:spcPct val="120000"/>
              </a:lnSpc>
              <a:spcBef>
                <a:spcPts val="0"/>
              </a:spcBef>
              <a:spcAft>
                <a:spcPts val="0"/>
              </a:spcAft>
              <a:buClr>
                <a:srgbClr val="C2D076"/>
              </a:buClr>
              <a:buSzPts val="5600"/>
              <a:buFont typeface="Inter Medium"/>
              <a:buAutoNum type="arabicPeriod"/>
            </a:pPr>
            <a:r>
              <a:rPr lang="en-US" sz="5600" i="0" u="none" strike="noStrike" cap="none">
                <a:solidFill>
                  <a:srgbClr val="C2D076"/>
                </a:solidFill>
                <a:latin typeface="Inter Medium"/>
                <a:ea typeface="Inter Medium"/>
                <a:cs typeface="Inter Medium"/>
                <a:sym typeface="Inter Medium"/>
              </a:rPr>
              <a:t>App Description</a:t>
            </a:r>
            <a:endParaRPr>
              <a:latin typeface="Inter Medium"/>
              <a:ea typeface="Inter Medium"/>
              <a:cs typeface="Inter Medium"/>
              <a:sym typeface="Inter Medium"/>
            </a:endParaRPr>
          </a:p>
          <a:p>
            <a:pPr marL="1209041" marR="0" lvl="1" indent="-604520" algn="l" rtl="0">
              <a:lnSpc>
                <a:spcPct val="120000"/>
              </a:lnSpc>
              <a:spcBef>
                <a:spcPts val="0"/>
              </a:spcBef>
              <a:spcAft>
                <a:spcPts val="0"/>
              </a:spcAft>
              <a:buClr>
                <a:srgbClr val="C2D076"/>
              </a:buClr>
              <a:buSzPts val="5600"/>
              <a:buFont typeface="Inter Medium"/>
              <a:buAutoNum type="arabicPeriod"/>
            </a:pPr>
            <a:r>
              <a:rPr lang="en-US" sz="5600">
                <a:solidFill>
                  <a:srgbClr val="C2D076"/>
                </a:solidFill>
                <a:latin typeface="Inter Medium"/>
                <a:ea typeface="Inter Medium"/>
                <a:cs typeface="Inter Medium"/>
                <a:sym typeface="Inter Medium"/>
              </a:rPr>
              <a:t>Timeline</a:t>
            </a:r>
            <a:endParaRPr>
              <a:latin typeface="Inter Medium"/>
              <a:ea typeface="Inter Medium"/>
              <a:cs typeface="Inter Medium"/>
              <a:sym typeface="Inter Medium"/>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2D076"/>
        </a:solidFill>
        <a:effectLst/>
      </p:bgPr>
    </p:bg>
    <p:spTree>
      <p:nvGrpSpPr>
        <p:cNvPr id="1" name="Shape 49"/>
        <p:cNvGrpSpPr/>
        <p:nvPr/>
      </p:nvGrpSpPr>
      <p:grpSpPr>
        <a:xfrm>
          <a:off x="0" y="0"/>
          <a:ext cx="0" cy="0"/>
          <a:chOff x="0" y="0"/>
          <a:chExt cx="0" cy="0"/>
        </a:xfrm>
      </p:grpSpPr>
      <p:sp>
        <p:nvSpPr>
          <p:cNvPr id="50" name="Google Shape;50;p9"/>
          <p:cNvSpPr txBox="1"/>
          <p:nvPr/>
        </p:nvSpPr>
        <p:spPr>
          <a:xfrm>
            <a:off x="1028699" y="4636453"/>
            <a:ext cx="9793975" cy="135408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799" i="0" u="none" strike="noStrike" cap="none">
                <a:solidFill>
                  <a:srgbClr val="001514"/>
                </a:solidFill>
                <a:latin typeface="Inter"/>
                <a:ea typeface="Inter"/>
                <a:cs typeface="Inter"/>
                <a:sym typeface="Inter"/>
              </a:rPr>
              <a:t>Timeline</a:t>
            </a:r>
            <a:endParaRPr>
              <a:latin typeface="Inter"/>
              <a:ea typeface="Inter"/>
              <a:cs typeface="Inter"/>
              <a:sym typeface="Inter"/>
            </a:endParaRPr>
          </a:p>
        </p:txBody>
      </p:sp>
    </p:spTree>
    <p:extLst>
      <p:ext uri="{BB962C8B-B14F-4D97-AF65-F5344CB8AC3E}">
        <p14:creationId xmlns:p14="http://schemas.microsoft.com/office/powerpoint/2010/main" val="13591339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115"/>
        <p:cNvGrpSpPr/>
        <p:nvPr/>
      </p:nvGrpSpPr>
      <p:grpSpPr>
        <a:xfrm>
          <a:off x="0" y="0"/>
          <a:ext cx="0" cy="0"/>
          <a:chOff x="0" y="0"/>
          <a:chExt cx="0" cy="0"/>
        </a:xfrm>
      </p:grpSpPr>
      <p:sp>
        <p:nvSpPr>
          <p:cNvPr id="127" name="Google Shape;127;p15"/>
          <p:cNvSpPr txBox="1"/>
          <p:nvPr/>
        </p:nvSpPr>
        <p:spPr>
          <a:xfrm>
            <a:off x="2015763" y="8400179"/>
            <a:ext cx="6923520" cy="4307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799">
                <a:solidFill>
                  <a:srgbClr val="C2D076"/>
                </a:solidFill>
                <a:latin typeface="Inter"/>
                <a:ea typeface="Inter"/>
                <a:sym typeface="Inter"/>
              </a:rPr>
              <a:t>Dec 4 : Finish project and upload </a:t>
            </a:r>
            <a:endParaRPr/>
          </a:p>
        </p:txBody>
      </p:sp>
      <p:cxnSp>
        <p:nvCxnSpPr>
          <p:cNvPr id="129" name="Google Shape;129;p15"/>
          <p:cNvCxnSpPr/>
          <p:nvPr/>
        </p:nvCxnSpPr>
        <p:spPr>
          <a:xfrm rot="10800000">
            <a:off x="1665027" y="1125841"/>
            <a:ext cx="0" cy="8229600"/>
          </a:xfrm>
          <a:prstGeom prst="straightConnector1">
            <a:avLst/>
          </a:prstGeom>
          <a:noFill/>
          <a:ln w="9525" cap="flat" cmpd="sng">
            <a:solidFill>
              <a:srgbClr val="C2D076"/>
            </a:solidFill>
            <a:prstDash val="solid"/>
            <a:round/>
            <a:headEnd type="none" w="sm" len="sm"/>
            <a:tailEnd type="none" w="sm" len="sm"/>
          </a:ln>
        </p:spPr>
      </p:cxnSp>
      <p:sp>
        <p:nvSpPr>
          <p:cNvPr id="2" name="Google Shape;127;p15">
            <a:extLst>
              <a:ext uri="{FF2B5EF4-FFF2-40B4-BE49-F238E27FC236}">
                <a16:creationId xmlns:a16="http://schemas.microsoft.com/office/drawing/2014/main" id="{2D9581D1-345A-79F5-CBA7-AC2DC5FDC673}"/>
              </a:ext>
            </a:extLst>
          </p:cNvPr>
          <p:cNvSpPr txBox="1"/>
          <p:nvPr/>
        </p:nvSpPr>
        <p:spPr>
          <a:xfrm>
            <a:off x="2015763" y="2086141"/>
            <a:ext cx="6923520" cy="4307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799">
                <a:solidFill>
                  <a:srgbClr val="C2D076"/>
                </a:solidFill>
                <a:latin typeface="Inter"/>
                <a:ea typeface="Inter"/>
                <a:sym typeface="Inter"/>
              </a:rPr>
              <a:t>Oct 25: Implement the login feature</a:t>
            </a:r>
            <a:endParaRPr/>
          </a:p>
        </p:txBody>
      </p:sp>
      <p:sp>
        <p:nvSpPr>
          <p:cNvPr id="3" name="Google Shape;127;p15">
            <a:extLst>
              <a:ext uri="{FF2B5EF4-FFF2-40B4-BE49-F238E27FC236}">
                <a16:creationId xmlns:a16="http://schemas.microsoft.com/office/drawing/2014/main" id="{0E203634-B159-1C6C-00AA-90E5BB362337}"/>
              </a:ext>
            </a:extLst>
          </p:cNvPr>
          <p:cNvSpPr txBox="1"/>
          <p:nvPr/>
        </p:nvSpPr>
        <p:spPr>
          <a:xfrm>
            <a:off x="2015763" y="3665910"/>
            <a:ext cx="6923520" cy="4307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799">
                <a:solidFill>
                  <a:srgbClr val="C2D076"/>
                </a:solidFill>
                <a:latin typeface="Inter"/>
                <a:ea typeface="Inter"/>
                <a:sym typeface="Inter"/>
              </a:rPr>
              <a:t>Nov 7: Implement the select chat feature</a:t>
            </a:r>
            <a:endParaRPr/>
          </a:p>
        </p:txBody>
      </p:sp>
      <p:sp>
        <p:nvSpPr>
          <p:cNvPr id="4" name="Google Shape;127;p15">
            <a:extLst>
              <a:ext uri="{FF2B5EF4-FFF2-40B4-BE49-F238E27FC236}">
                <a16:creationId xmlns:a16="http://schemas.microsoft.com/office/drawing/2014/main" id="{8C1084C4-72A0-FB44-299F-9F1319C86711}"/>
              </a:ext>
            </a:extLst>
          </p:cNvPr>
          <p:cNvSpPr txBox="1"/>
          <p:nvPr/>
        </p:nvSpPr>
        <p:spPr>
          <a:xfrm>
            <a:off x="2015763" y="5240641"/>
            <a:ext cx="6923520" cy="4307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799">
                <a:solidFill>
                  <a:srgbClr val="C2D076"/>
                </a:solidFill>
                <a:latin typeface="Inter"/>
                <a:ea typeface="Inter"/>
                <a:sym typeface="Inter"/>
              </a:rPr>
              <a:t>Nov 21: Implement the chat feature</a:t>
            </a:r>
            <a:endParaRPr/>
          </a:p>
        </p:txBody>
      </p:sp>
      <p:sp>
        <p:nvSpPr>
          <p:cNvPr id="5" name="Google Shape;127;p15">
            <a:extLst>
              <a:ext uri="{FF2B5EF4-FFF2-40B4-BE49-F238E27FC236}">
                <a16:creationId xmlns:a16="http://schemas.microsoft.com/office/drawing/2014/main" id="{9585D4C7-272B-0B75-3B43-DADBB6FB58B1}"/>
              </a:ext>
            </a:extLst>
          </p:cNvPr>
          <p:cNvSpPr txBox="1"/>
          <p:nvPr/>
        </p:nvSpPr>
        <p:spPr>
          <a:xfrm>
            <a:off x="2015763" y="6820410"/>
            <a:ext cx="6923520" cy="4307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799">
                <a:solidFill>
                  <a:srgbClr val="C2D076"/>
                </a:solidFill>
                <a:latin typeface="Inter"/>
                <a:ea typeface="Inter"/>
                <a:sym typeface="Inter"/>
              </a:rPr>
              <a:t>Nov 28: Implement the profile feature</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2D076"/>
        </a:solidFill>
        <a:effectLst/>
      </p:bgPr>
    </p:bg>
    <p:spTree>
      <p:nvGrpSpPr>
        <p:cNvPr id="1" name="Shape 49"/>
        <p:cNvGrpSpPr/>
        <p:nvPr/>
      </p:nvGrpSpPr>
      <p:grpSpPr>
        <a:xfrm>
          <a:off x="0" y="0"/>
          <a:ext cx="0" cy="0"/>
          <a:chOff x="0" y="0"/>
          <a:chExt cx="0" cy="0"/>
        </a:xfrm>
      </p:grpSpPr>
      <p:sp>
        <p:nvSpPr>
          <p:cNvPr id="50" name="Google Shape;50;p9"/>
          <p:cNvSpPr txBox="1"/>
          <p:nvPr/>
        </p:nvSpPr>
        <p:spPr>
          <a:xfrm>
            <a:off x="1028700" y="4636453"/>
            <a:ext cx="6718200" cy="1354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799" i="0" u="none" strike="noStrike" cap="none">
                <a:solidFill>
                  <a:srgbClr val="001514"/>
                </a:solidFill>
                <a:latin typeface="Inter"/>
                <a:ea typeface="Inter"/>
                <a:cs typeface="Inter"/>
                <a:sym typeface="Inter"/>
              </a:rPr>
              <a:t>About Us</a:t>
            </a:r>
            <a:endParaRPr>
              <a:latin typeface="Inter"/>
              <a:ea typeface="Inter"/>
              <a:cs typeface="Inter"/>
              <a:sym typeface="Inte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57"/>
        <p:cNvGrpSpPr/>
        <p:nvPr/>
      </p:nvGrpSpPr>
      <p:grpSpPr>
        <a:xfrm>
          <a:off x="0" y="0"/>
          <a:ext cx="0" cy="0"/>
          <a:chOff x="0" y="0"/>
          <a:chExt cx="0" cy="0"/>
        </a:xfrm>
      </p:grpSpPr>
      <p:sp>
        <p:nvSpPr>
          <p:cNvPr id="59" name="Google Shape;59;p10"/>
          <p:cNvSpPr txBox="1"/>
          <p:nvPr/>
        </p:nvSpPr>
        <p:spPr>
          <a:xfrm>
            <a:off x="1028700" y="3262767"/>
            <a:ext cx="74622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5600" b="0" i="0" u="none" strike="noStrike" cap="none">
                <a:solidFill>
                  <a:srgbClr val="C2D076"/>
                </a:solidFill>
                <a:latin typeface="Inter"/>
                <a:ea typeface="Inter"/>
                <a:cs typeface="Inter"/>
                <a:sym typeface="Inter"/>
              </a:rPr>
              <a:t>What is </a:t>
            </a:r>
            <a:r>
              <a:rPr lang="en-US" sz="5600">
                <a:solidFill>
                  <a:srgbClr val="C2D076"/>
                </a:solidFill>
                <a:latin typeface="Inter"/>
                <a:ea typeface="Inter"/>
                <a:sym typeface="Inter"/>
              </a:rPr>
              <a:t>Incognito?</a:t>
            </a:r>
            <a:endParaRPr/>
          </a:p>
        </p:txBody>
      </p:sp>
      <p:sp>
        <p:nvSpPr>
          <p:cNvPr id="60" name="Google Shape;60;p10"/>
          <p:cNvSpPr txBox="1"/>
          <p:nvPr/>
        </p:nvSpPr>
        <p:spPr>
          <a:xfrm>
            <a:off x="1028700" y="4071483"/>
            <a:ext cx="7462200" cy="387798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Inter Light"/>
                <a:ea typeface="Inter Light"/>
                <a:cs typeface="Inter Light"/>
                <a:sym typeface="Inter Light"/>
              </a:rPr>
              <a:t>Incognito is an anonymous chat platform designed for users who value privacy and secure communication. Here are the main features of Incognito:</a:t>
            </a:r>
          </a:p>
          <a:p>
            <a:pPr marL="0" marR="0" lvl="0" indent="0" algn="l" rtl="0">
              <a:lnSpc>
                <a:spcPct val="100000"/>
              </a:lnSpc>
              <a:spcBef>
                <a:spcPts val="0"/>
              </a:spcBef>
              <a:spcAft>
                <a:spcPts val="0"/>
              </a:spcAft>
              <a:buNone/>
            </a:pPr>
            <a:endParaRPr lang="en-US" sz="1800" b="0" i="0" u="none" strike="noStrike" cap="none">
              <a:solidFill>
                <a:srgbClr val="FFFFFF"/>
              </a:solidFill>
              <a:latin typeface="Inter Light"/>
              <a:ea typeface="Inter Light"/>
              <a:cs typeface="Inter Light"/>
              <a:sym typeface="Inter Light"/>
            </a:endParaRPr>
          </a:p>
          <a:p>
            <a:pPr marL="285750" marR="0" lvl="0" indent="-285750" algn="l" rtl="0">
              <a:lnSpc>
                <a:spcPct val="100000"/>
              </a:lnSpc>
              <a:spcBef>
                <a:spcPts val="0"/>
              </a:spcBef>
              <a:spcAft>
                <a:spcPts val="0"/>
              </a:spcAft>
              <a:buClr>
                <a:schemeClr val="bg1"/>
              </a:buClr>
              <a:buFont typeface="Wingdings" panose="05000000000000000000" pitchFamily="2" charset="2"/>
              <a:buChar char="l"/>
            </a:pPr>
            <a:r>
              <a:rPr lang="en-US" sz="1800" b="1">
                <a:solidFill>
                  <a:schemeClr val="bg1"/>
                </a:solidFill>
                <a:latin typeface="Inter Light"/>
                <a:ea typeface="Inter Light"/>
                <a:cs typeface="Inter Light"/>
                <a:sym typeface="Inter Light"/>
              </a:rPr>
              <a:t>Topic-Based Timed Chat Rooms</a:t>
            </a:r>
            <a:r>
              <a:rPr lang="en-US" sz="1800">
                <a:solidFill>
                  <a:schemeClr val="bg1"/>
                </a:solidFill>
                <a:latin typeface="Inter Light"/>
                <a:ea typeface="Inter Light"/>
                <a:cs typeface="Inter Light"/>
                <a:sym typeface="Inter Light"/>
              </a:rPr>
              <a:t>: chat rooms are created based on specific topics and hav time limit. Chat rooms will be closed once reach time limit.</a:t>
            </a:r>
          </a:p>
          <a:p>
            <a:pPr marL="285750" marR="0" lvl="0" indent="-285750" algn="l" rtl="0">
              <a:lnSpc>
                <a:spcPct val="100000"/>
              </a:lnSpc>
              <a:spcBef>
                <a:spcPts val="0"/>
              </a:spcBef>
              <a:spcAft>
                <a:spcPts val="0"/>
              </a:spcAft>
              <a:buClr>
                <a:schemeClr val="bg1"/>
              </a:buClr>
              <a:buFont typeface="Wingdings" panose="05000000000000000000" pitchFamily="2" charset="2"/>
              <a:buChar char="l"/>
            </a:pPr>
            <a:endParaRPr lang="en-US" sz="1800">
              <a:solidFill>
                <a:schemeClr val="bg1"/>
              </a:solidFill>
              <a:latin typeface="Inter Light"/>
              <a:ea typeface="Inter Light"/>
              <a:cs typeface="Inter Light"/>
              <a:sym typeface="Inter Light"/>
            </a:endParaRPr>
          </a:p>
          <a:p>
            <a:pPr marL="285750" marR="0" lvl="0" indent="-285750" algn="l" rtl="0">
              <a:lnSpc>
                <a:spcPct val="100000"/>
              </a:lnSpc>
              <a:spcBef>
                <a:spcPts val="0"/>
              </a:spcBef>
              <a:spcAft>
                <a:spcPts val="0"/>
              </a:spcAft>
              <a:buClr>
                <a:schemeClr val="bg1"/>
              </a:buClr>
              <a:buFont typeface="Wingdings" panose="05000000000000000000" pitchFamily="2" charset="2"/>
              <a:buChar char="l"/>
            </a:pPr>
            <a:r>
              <a:rPr lang="en-US" sz="1800" b="1">
                <a:solidFill>
                  <a:schemeClr val="bg1"/>
                </a:solidFill>
                <a:latin typeface="Inter Light"/>
                <a:ea typeface="Inter Light"/>
                <a:cs typeface="Inter Light"/>
                <a:sym typeface="Inter Light"/>
              </a:rPr>
              <a:t>Chat history will be destroyed</a:t>
            </a:r>
            <a:r>
              <a:rPr lang="en-US" sz="1800">
                <a:solidFill>
                  <a:schemeClr val="bg1"/>
                </a:solidFill>
                <a:latin typeface="Inter Light"/>
                <a:ea typeface="Inter Light"/>
                <a:cs typeface="Inter Light"/>
                <a:sym typeface="Inter Light"/>
              </a:rPr>
              <a:t>: once a chat room is closed, all messages in it will be permanently erased.</a:t>
            </a:r>
          </a:p>
          <a:p>
            <a:pPr marL="285750" marR="0" lvl="0" indent="-285750" algn="l" rtl="0">
              <a:lnSpc>
                <a:spcPct val="100000"/>
              </a:lnSpc>
              <a:spcBef>
                <a:spcPts val="0"/>
              </a:spcBef>
              <a:spcAft>
                <a:spcPts val="0"/>
              </a:spcAft>
              <a:buClr>
                <a:schemeClr val="bg1"/>
              </a:buClr>
              <a:buFont typeface="Wingdings" panose="05000000000000000000" pitchFamily="2" charset="2"/>
              <a:buChar char="l"/>
            </a:pPr>
            <a:endParaRPr lang="en-US" sz="1800">
              <a:solidFill>
                <a:schemeClr val="bg1"/>
              </a:solidFill>
              <a:latin typeface="Inter Light"/>
              <a:ea typeface="Inter Light"/>
              <a:cs typeface="Inter Light"/>
              <a:sym typeface="Inter Light"/>
            </a:endParaRPr>
          </a:p>
          <a:p>
            <a:pPr marL="285750" marR="0" lvl="0" indent="-285750" algn="l" rtl="0">
              <a:lnSpc>
                <a:spcPct val="100000"/>
              </a:lnSpc>
              <a:spcBef>
                <a:spcPts val="0"/>
              </a:spcBef>
              <a:spcAft>
                <a:spcPts val="0"/>
              </a:spcAft>
              <a:buClr>
                <a:schemeClr val="bg1"/>
              </a:buClr>
              <a:buFont typeface="Wingdings" panose="05000000000000000000" pitchFamily="2" charset="2"/>
              <a:buChar char="l"/>
            </a:pPr>
            <a:r>
              <a:rPr lang="en-US" sz="1800" b="1">
                <a:solidFill>
                  <a:schemeClr val="bg1"/>
                </a:solidFill>
                <a:latin typeface="Inter Light"/>
                <a:ea typeface="Inter Light"/>
                <a:cs typeface="Inter Light"/>
                <a:sym typeface="Inter Light"/>
              </a:rPr>
              <a:t>Group Chat Only</a:t>
            </a:r>
            <a:r>
              <a:rPr lang="en-US" sz="1800">
                <a:solidFill>
                  <a:schemeClr val="bg1"/>
                </a:solidFill>
                <a:latin typeface="Inter Light"/>
                <a:ea typeface="Inter Light"/>
                <a:cs typeface="Inter Light"/>
                <a:sym typeface="Inter Light"/>
              </a:rPr>
              <a:t>: Incognito does not support direct message. It only supports group chat.</a:t>
            </a:r>
            <a:endParaRPr lang="en-US" sz="1800" b="0" i="0" u="none" strike="noStrike" cap="none">
              <a:solidFill>
                <a:schemeClr val="bg1"/>
              </a:solidFill>
              <a:latin typeface="Inter Light"/>
              <a:ea typeface="Inter Light"/>
              <a:cs typeface="Inter Light"/>
              <a:sym typeface="Inter Light"/>
            </a:endParaRPr>
          </a:p>
          <a:p>
            <a:pPr marL="0" marR="0" lvl="0" indent="0" algn="l" rtl="0">
              <a:lnSpc>
                <a:spcPct val="100000"/>
              </a:lnSpc>
              <a:spcBef>
                <a:spcPts val="0"/>
              </a:spcBef>
              <a:spcAft>
                <a:spcPts val="0"/>
              </a:spcAft>
              <a:buNone/>
            </a:pPr>
            <a:endParaRPr lang="en-US" sz="1800" b="0" i="0" u="none" strike="noStrike" cap="none">
              <a:solidFill>
                <a:srgbClr val="FFFFFF"/>
              </a:solidFill>
              <a:latin typeface="Inter Light"/>
              <a:ea typeface="Inter Light"/>
              <a:cs typeface="Inter Light"/>
              <a:sym typeface="Inter Light"/>
            </a:endParaRPr>
          </a:p>
        </p:txBody>
      </p:sp>
      <p:pic>
        <p:nvPicPr>
          <p:cNvPr id="5" name="图片 4" descr="图片包含 人, 穿着, 站, 女人&#10;&#10;描述已自动生成">
            <a:extLst>
              <a:ext uri="{FF2B5EF4-FFF2-40B4-BE49-F238E27FC236}">
                <a16:creationId xmlns:a16="http://schemas.microsoft.com/office/drawing/2014/main" id="{E8F1B86B-DD4F-2DE9-3A64-C1BD834DDE2F}"/>
              </a:ext>
            </a:extLst>
          </p:cNvPr>
          <p:cNvPicPr>
            <a:picLocks noChangeAspect="1"/>
          </p:cNvPicPr>
          <p:nvPr/>
        </p:nvPicPr>
        <p:blipFill>
          <a:blip r:embed="rId3"/>
          <a:stretch>
            <a:fillRect/>
          </a:stretch>
        </p:blipFill>
        <p:spPr>
          <a:xfrm>
            <a:off x="10559955" y="1366908"/>
            <a:ext cx="5530755" cy="8296133"/>
          </a:xfrm>
          <a:prstGeom prst="round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2D076"/>
        </a:solidFill>
        <a:effectLst/>
      </p:bgPr>
    </p:bg>
    <p:spTree>
      <p:nvGrpSpPr>
        <p:cNvPr id="1" name="Shape 49"/>
        <p:cNvGrpSpPr/>
        <p:nvPr/>
      </p:nvGrpSpPr>
      <p:grpSpPr>
        <a:xfrm>
          <a:off x="0" y="0"/>
          <a:ext cx="0" cy="0"/>
          <a:chOff x="0" y="0"/>
          <a:chExt cx="0" cy="0"/>
        </a:xfrm>
      </p:grpSpPr>
      <p:sp>
        <p:nvSpPr>
          <p:cNvPr id="50" name="Google Shape;50;p9"/>
          <p:cNvSpPr txBox="1"/>
          <p:nvPr/>
        </p:nvSpPr>
        <p:spPr>
          <a:xfrm>
            <a:off x="1028699" y="4636453"/>
            <a:ext cx="9793975" cy="135408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799" i="0" u="none" strike="noStrike" cap="none">
                <a:solidFill>
                  <a:srgbClr val="001514"/>
                </a:solidFill>
                <a:latin typeface="Inter"/>
                <a:ea typeface="Inter"/>
                <a:cs typeface="Inter"/>
                <a:sym typeface="Inter"/>
              </a:rPr>
              <a:t>Target Audience</a:t>
            </a:r>
            <a:endParaRPr>
              <a:latin typeface="Inter"/>
              <a:ea typeface="Inter"/>
              <a:cs typeface="Inter"/>
              <a:sym typeface="Inter"/>
            </a:endParaRPr>
          </a:p>
        </p:txBody>
      </p:sp>
    </p:spTree>
    <p:extLst>
      <p:ext uri="{BB962C8B-B14F-4D97-AF65-F5344CB8AC3E}">
        <p14:creationId xmlns:p14="http://schemas.microsoft.com/office/powerpoint/2010/main" val="37356152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514"/>
        </a:solidFill>
        <a:effectLst/>
      </p:bgPr>
    </p:bg>
    <p:spTree>
      <p:nvGrpSpPr>
        <p:cNvPr id="1" name="Shape 90"/>
        <p:cNvGrpSpPr/>
        <p:nvPr/>
      </p:nvGrpSpPr>
      <p:grpSpPr>
        <a:xfrm>
          <a:off x="0" y="0"/>
          <a:ext cx="0" cy="0"/>
          <a:chOff x="0" y="0"/>
          <a:chExt cx="0" cy="0"/>
        </a:xfrm>
      </p:grpSpPr>
      <p:sp>
        <p:nvSpPr>
          <p:cNvPr id="91" name="Google Shape;91;p13"/>
          <p:cNvSpPr txBox="1"/>
          <p:nvPr/>
        </p:nvSpPr>
        <p:spPr>
          <a:xfrm>
            <a:off x="9581061" y="2048827"/>
            <a:ext cx="7555500" cy="689700"/>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5600" b="0" i="0" u="none" strike="noStrike" cap="none">
                <a:solidFill>
                  <a:srgbClr val="C2D076"/>
                </a:solidFill>
                <a:latin typeface="Inter"/>
                <a:ea typeface="Inter"/>
                <a:cs typeface="Inter"/>
                <a:sym typeface="Inter"/>
              </a:rPr>
              <a:t>Target Audience</a:t>
            </a:r>
            <a:endParaRPr/>
          </a:p>
        </p:txBody>
      </p:sp>
      <p:sp>
        <p:nvSpPr>
          <p:cNvPr id="94" name="Google Shape;94;p13"/>
          <p:cNvSpPr txBox="1"/>
          <p:nvPr/>
        </p:nvSpPr>
        <p:spPr>
          <a:xfrm>
            <a:off x="9581061" y="3086096"/>
            <a:ext cx="7555500" cy="4708981"/>
          </a:xfrm>
          <a:prstGeom prst="rect">
            <a:avLst/>
          </a:prstGeom>
          <a:noFill/>
          <a:ln>
            <a:noFill/>
          </a:ln>
        </p:spPr>
        <p:txBody>
          <a:bodyPr spcFirstLastPara="1" wrap="square" lIns="0" tIns="0" rIns="0" bIns="0" anchor="t" anchorCtr="0">
            <a:spAutoFit/>
          </a:bodyPr>
          <a:lstStyle/>
          <a:p>
            <a:pPr marL="0" marR="0" lvl="0" indent="0" rtl="0">
              <a:lnSpc>
                <a:spcPct val="100000"/>
              </a:lnSpc>
              <a:spcBef>
                <a:spcPts val="0"/>
              </a:spcBef>
              <a:spcAft>
                <a:spcPts val="0"/>
              </a:spcAft>
              <a:buNone/>
            </a:pPr>
            <a:r>
              <a:rPr lang="en-US" altLang="zh-CN" sz="1800" b="1">
                <a:solidFill>
                  <a:schemeClr val="bg1"/>
                </a:solidFill>
                <a:latin typeface="Inter Light" panose="02010600030101010101" charset="0"/>
                <a:ea typeface="Inter Light" panose="02010600030101010101" charset="0"/>
              </a:rPr>
              <a:t>Privacy-conscious users</a:t>
            </a:r>
            <a:br>
              <a:rPr lang="en-US" altLang="zh-CN" sz="1800">
                <a:solidFill>
                  <a:schemeClr val="bg1"/>
                </a:solidFill>
                <a:latin typeface="Inter Light" panose="02010600030101010101" charset="0"/>
                <a:ea typeface="Inter Light" panose="02010600030101010101" charset="0"/>
              </a:rPr>
            </a:br>
            <a:r>
              <a:rPr lang="en-US" altLang="zh-CN" sz="1800">
                <a:solidFill>
                  <a:schemeClr val="bg1"/>
                </a:solidFill>
                <a:latin typeface="Inter Light" panose="02010600030101010101" charset="0"/>
                <a:ea typeface="Inter Light" panose="02010600030101010101" charset="0"/>
              </a:rPr>
              <a:t>These individuals prioritize privacy and security in their communication. They want to ensure that their conversations are not saved or traceable, especially when sharing sensitive information.</a:t>
            </a:r>
          </a:p>
          <a:p>
            <a:pPr marL="0" marR="0" lvl="0" indent="0" rtl="0">
              <a:lnSpc>
                <a:spcPct val="100000"/>
              </a:lnSpc>
              <a:spcBef>
                <a:spcPts val="0"/>
              </a:spcBef>
              <a:spcAft>
                <a:spcPts val="0"/>
              </a:spcAft>
              <a:buNone/>
            </a:pP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r>
              <a:rPr lang="en-US" sz="1800" b="1">
                <a:solidFill>
                  <a:schemeClr val="bg1"/>
                </a:solidFill>
                <a:latin typeface="Inter Light" panose="02010600030101010101" charset="0"/>
                <a:ea typeface="Inter Light" panose="02010600030101010101" charset="0"/>
              </a:rPr>
              <a:t>Teens and young adults.</a:t>
            </a:r>
          </a:p>
          <a:p>
            <a:pPr marL="0" marR="0" lvl="0" indent="0" rtl="0">
              <a:lnSpc>
                <a:spcPct val="100000"/>
              </a:lnSpc>
              <a:spcBef>
                <a:spcPts val="0"/>
              </a:spcBef>
              <a:spcAft>
                <a:spcPts val="0"/>
              </a:spcAft>
              <a:buNone/>
            </a:pPr>
            <a:r>
              <a:rPr lang="en-US" sz="1800">
                <a:solidFill>
                  <a:schemeClr val="bg1"/>
                </a:solidFill>
                <a:latin typeface="Inter Light" panose="02010600030101010101" charset="0"/>
                <a:ea typeface="Inter Light" panose="02010600030101010101" charset="0"/>
              </a:rPr>
              <a:t>Users between the ages of 13 and 30 are likely to find the app appealing. They value anonymity, and the app’s ephemeral messaging allows them to express themselves freely without the fear of leaving a permanent record.</a:t>
            </a:r>
          </a:p>
          <a:p>
            <a:pPr marL="0" marR="0" lvl="0" indent="0" rtl="0">
              <a:lnSpc>
                <a:spcPct val="100000"/>
              </a:lnSpc>
              <a:spcBef>
                <a:spcPts val="0"/>
              </a:spcBef>
              <a:spcAft>
                <a:spcPts val="0"/>
              </a:spcAft>
              <a:buNone/>
            </a:pP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r>
              <a:rPr lang="en-US" sz="1800" b="1">
                <a:solidFill>
                  <a:schemeClr val="bg1"/>
                </a:solidFill>
                <a:latin typeface="Inter Light" panose="02010600030101010101" charset="0"/>
                <a:ea typeface="Inter Light" panose="02010600030101010101" charset="0"/>
              </a:rPr>
              <a:t>Users who want temporary chat</a:t>
            </a:r>
          </a:p>
          <a:p>
            <a:pPr marL="0" marR="0" lvl="0" indent="0" rtl="0">
              <a:lnSpc>
                <a:spcPct val="100000"/>
              </a:lnSpc>
              <a:spcBef>
                <a:spcPts val="0"/>
              </a:spcBef>
              <a:spcAft>
                <a:spcPts val="0"/>
              </a:spcAft>
              <a:buNone/>
            </a:pPr>
            <a:r>
              <a:rPr lang="en-US" sz="1800">
                <a:solidFill>
                  <a:schemeClr val="bg1"/>
                </a:solidFill>
                <a:latin typeface="Inter Light" panose="02010600030101010101" charset="0"/>
                <a:ea typeface="Inter Light" panose="02010600030101010101" charset="0"/>
              </a:rPr>
              <a:t>These users prefer temporary interactions with no need for maintaining long-term connections or archived conversations. Incognito serves as a platform for them to engage, get information, and move on without lingering chat histories.</a:t>
            </a:r>
          </a:p>
        </p:txBody>
      </p:sp>
      <p:pic>
        <p:nvPicPr>
          <p:cNvPr id="3" name="图片 2" descr="人手上拿着手机&#10;&#10;描述已自动生成">
            <a:extLst>
              <a:ext uri="{FF2B5EF4-FFF2-40B4-BE49-F238E27FC236}">
                <a16:creationId xmlns:a16="http://schemas.microsoft.com/office/drawing/2014/main" id="{278B5CEF-5956-65DB-5C47-00EDF76889AB}"/>
              </a:ext>
            </a:extLst>
          </p:cNvPr>
          <p:cNvPicPr>
            <a:picLocks noChangeAspect="1"/>
          </p:cNvPicPr>
          <p:nvPr/>
        </p:nvPicPr>
        <p:blipFill>
          <a:blip r:embed="rId3"/>
          <a:stretch>
            <a:fillRect/>
          </a:stretch>
        </p:blipFill>
        <p:spPr>
          <a:xfrm>
            <a:off x="839598" y="2412973"/>
            <a:ext cx="8191580" cy="5461053"/>
          </a:xfrm>
          <a:prstGeom prst="round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2D076"/>
        </a:solidFill>
        <a:effectLst/>
      </p:bgPr>
    </p:bg>
    <p:spTree>
      <p:nvGrpSpPr>
        <p:cNvPr id="1" name="Shape 49"/>
        <p:cNvGrpSpPr/>
        <p:nvPr/>
      </p:nvGrpSpPr>
      <p:grpSpPr>
        <a:xfrm>
          <a:off x="0" y="0"/>
          <a:ext cx="0" cy="0"/>
          <a:chOff x="0" y="0"/>
          <a:chExt cx="0" cy="0"/>
        </a:xfrm>
      </p:grpSpPr>
      <p:sp>
        <p:nvSpPr>
          <p:cNvPr id="50" name="Google Shape;50;p9"/>
          <p:cNvSpPr txBox="1"/>
          <p:nvPr/>
        </p:nvSpPr>
        <p:spPr>
          <a:xfrm>
            <a:off x="1028699" y="4636453"/>
            <a:ext cx="9793975" cy="135408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799" i="0" u="none" strike="noStrike" cap="none">
                <a:solidFill>
                  <a:srgbClr val="001514"/>
                </a:solidFill>
                <a:latin typeface="Inter"/>
                <a:ea typeface="Inter"/>
                <a:cs typeface="Inter"/>
                <a:sym typeface="Inter"/>
              </a:rPr>
              <a:t>Why Incognito</a:t>
            </a:r>
            <a:endParaRPr>
              <a:latin typeface="Inter"/>
              <a:ea typeface="Inter"/>
              <a:cs typeface="Inter"/>
              <a:sym typeface="Inter"/>
            </a:endParaRPr>
          </a:p>
        </p:txBody>
      </p:sp>
    </p:spTree>
    <p:extLst>
      <p:ext uri="{BB962C8B-B14F-4D97-AF65-F5344CB8AC3E}">
        <p14:creationId xmlns:p14="http://schemas.microsoft.com/office/powerpoint/2010/main" val="35924192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1" name="Google Shape;51;p9"/>
          <p:cNvSpPr txBox="1"/>
          <p:nvPr/>
        </p:nvSpPr>
        <p:spPr>
          <a:xfrm>
            <a:off x="1028700" y="424225"/>
            <a:ext cx="1739100" cy="184800"/>
          </a:xfrm>
          <a:prstGeom prst="rect">
            <a:avLst/>
          </a:prstGeom>
          <a:noFill/>
          <a:ln>
            <a:noFill/>
          </a:ln>
        </p:spPr>
        <p:txBody>
          <a:bodyPr spcFirstLastPara="1" wrap="square" lIns="0" tIns="0" rIns="0" bIns="0" anchor="t" anchorCtr="0">
            <a:spAutoFit/>
          </a:bodyPr>
          <a:lstStyle/>
          <a:p>
            <a:pPr marL="0" marR="0" lvl="0" indent="0" algn="l" rtl="0">
              <a:lnSpc>
                <a:spcPct val="139916"/>
              </a:lnSpc>
              <a:spcBef>
                <a:spcPts val="0"/>
              </a:spcBef>
              <a:spcAft>
                <a:spcPts val="0"/>
              </a:spcAft>
              <a:buNone/>
            </a:pPr>
            <a:r>
              <a:rPr lang="en-US" sz="1200" b="1" i="0" u="none" strike="noStrike" cap="none">
                <a:solidFill>
                  <a:srgbClr val="001514"/>
                </a:solidFill>
                <a:latin typeface="Inter Medium"/>
                <a:ea typeface="Inter Medium"/>
                <a:cs typeface="Inter Medium"/>
                <a:sym typeface="Inter Medium"/>
              </a:rPr>
              <a:t>SlidesCarnival</a:t>
            </a:r>
            <a:endParaRPr/>
          </a:p>
        </p:txBody>
      </p:sp>
      <p:sp>
        <p:nvSpPr>
          <p:cNvPr id="52" name="Google Shape;52;p9"/>
          <p:cNvSpPr txBox="1"/>
          <p:nvPr/>
        </p:nvSpPr>
        <p:spPr>
          <a:xfrm>
            <a:off x="8131775" y="424225"/>
            <a:ext cx="2024400" cy="184800"/>
          </a:xfrm>
          <a:prstGeom prst="rect">
            <a:avLst/>
          </a:prstGeom>
          <a:noFill/>
          <a:ln>
            <a:noFill/>
          </a:ln>
        </p:spPr>
        <p:txBody>
          <a:bodyPr spcFirstLastPara="1" wrap="square" lIns="0" tIns="0" rIns="0" bIns="0" anchor="t" anchorCtr="0">
            <a:spAutoFit/>
          </a:bodyPr>
          <a:lstStyle/>
          <a:p>
            <a:pPr marL="0" marR="0" lvl="0" indent="0" algn="ctr" rtl="0">
              <a:lnSpc>
                <a:spcPct val="139916"/>
              </a:lnSpc>
              <a:spcBef>
                <a:spcPts val="0"/>
              </a:spcBef>
              <a:spcAft>
                <a:spcPts val="0"/>
              </a:spcAft>
              <a:buNone/>
            </a:pPr>
            <a:r>
              <a:rPr lang="en-US" sz="1200" b="1" i="0" u="none" strike="noStrike" cap="none">
                <a:solidFill>
                  <a:srgbClr val="001514"/>
                </a:solidFill>
                <a:latin typeface="Inter Medium"/>
                <a:ea typeface="Inter Medium"/>
                <a:cs typeface="Inter Medium"/>
                <a:sym typeface="Inter Medium"/>
              </a:rPr>
              <a:t>Dark Minimalist</a:t>
            </a:r>
            <a:endParaRPr/>
          </a:p>
        </p:txBody>
      </p:sp>
      <p:sp>
        <p:nvSpPr>
          <p:cNvPr id="53" name="Google Shape;53;p9"/>
          <p:cNvSpPr txBox="1"/>
          <p:nvPr/>
        </p:nvSpPr>
        <p:spPr>
          <a:xfrm>
            <a:off x="15953575" y="424225"/>
            <a:ext cx="1305600" cy="184800"/>
          </a:xfrm>
          <a:prstGeom prst="rect">
            <a:avLst/>
          </a:prstGeom>
          <a:noFill/>
          <a:ln>
            <a:noFill/>
          </a:ln>
        </p:spPr>
        <p:txBody>
          <a:bodyPr spcFirstLastPara="1" wrap="square" lIns="0" tIns="0" rIns="0" bIns="0" anchor="t" anchorCtr="0">
            <a:spAutoFit/>
          </a:bodyPr>
          <a:lstStyle/>
          <a:p>
            <a:pPr marL="0" marR="0" lvl="0" indent="0" algn="r" rtl="0">
              <a:lnSpc>
                <a:spcPct val="139916"/>
              </a:lnSpc>
              <a:spcBef>
                <a:spcPts val="0"/>
              </a:spcBef>
              <a:spcAft>
                <a:spcPts val="0"/>
              </a:spcAft>
              <a:buNone/>
            </a:pPr>
            <a:r>
              <a:rPr lang="en-US" sz="1200" b="1" i="0" u="none" strike="noStrike" cap="none">
                <a:solidFill>
                  <a:srgbClr val="001514"/>
                </a:solidFill>
                <a:latin typeface="Inter Medium"/>
                <a:ea typeface="Inter Medium"/>
                <a:cs typeface="Inter Medium"/>
                <a:sym typeface="Inter Medium"/>
              </a:rPr>
              <a:t>08/12/2024</a:t>
            </a:r>
            <a:endParaRPr/>
          </a:p>
        </p:txBody>
      </p:sp>
      <p:sp>
        <p:nvSpPr>
          <p:cNvPr id="2" name="Google Shape;91;p13">
            <a:extLst>
              <a:ext uri="{FF2B5EF4-FFF2-40B4-BE49-F238E27FC236}">
                <a16:creationId xmlns:a16="http://schemas.microsoft.com/office/drawing/2014/main" id="{EB3A1CAF-FB56-2637-521E-D00FED7DFFBF}"/>
              </a:ext>
            </a:extLst>
          </p:cNvPr>
          <p:cNvSpPr txBox="1"/>
          <p:nvPr/>
        </p:nvSpPr>
        <p:spPr>
          <a:xfrm>
            <a:off x="4836335" y="609025"/>
            <a:ext cx="13451665" cy="689420"/>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5600">
                <a:solidFill>
                  <a:srgbClr val="C2D076"/>
                </a:solidFill>
                <a:latin typeface="Inter"/>
                <a:ea typeface="Inter"/>
                <a:sym typeface="Inter"/>
              </a:rPr>
              <a:t>Why we need Incognito</a:t>
            </a:r>
            <a:endParaRPr/>
          </a:p>
        </p:txBody>
      </p:sp>
      <p:sp>
        <p:nvSpPr>
          <p:cNvPr id="3" name="Google Shape;94;p13">
            <a:extLst>
              <a:ext uri="{FF2B5EF4-FFF2-40B4-BE49-F238E27FC236}">
                <a16:creationId xmlns:a16="http://schemas.microsoft.com/office/drawing/2014/main" id="{7A2E0EC3-B239-4F6E-1FF1-4E4094BF8F13}"/>
              </a:ext>
            </a:extLst>
          </p:cNvPr>
          <p:cNvSpPr txBox="1"/>
          <p:nvPr/>
        </p:nvSpPr>
        <p:spPr>
          <a:xfrm>
            <a:off x="2767800" y="1344745"/>
            <a:ext cx="12127284" cy="738664"/>
          </a:xfrm>
          <a:prstGeom prst="rect">
            <a:avLst/>
          </a:prstGeom>
          <a:noFill/>
          <a:ln>
            <a:noFill/>
          </a:ln>
        </p:spPr>
        <p:txBody>
          <a:bodyPr spcFirstLastPara="1" wrap="square" lIns="0" tIns="0" rIns="0" bIns="0" anchor="t" anchorCtr="0">
            <a:spAutoFit/>
          </a:bodyPr>
          <a:lstStyle/>
          <a:p>
            <a:pPr marL="0" marR="0" lvl="0" indent="0" rtl="0">
              <a:lnSpc>
                <a:spcPct val="100000"/>
              </a:lnSpc>
              <a:spcBef>
                <a:spcPts val="0"/>
              </a:spcBef>
              <a:spcAft>
                <a:spcPts val="0"/>
              </a:spcAft>
              <a:buNone/>
            </a:pPr>
            <a:r>
              <a:rPr lang="en-US" altLang="zh-CN" sz="2400">
                <a:solidFill>
                  <a:schemeClr val="bg1"/>
                </a:solidFill>
                <a:latin typeface="Inter Light" panose="02010600030101010101" charset="0"/>
                <a:ea typeface="Inter Light" panose="02010600030101010101" charset="0"/>
              </a:rPr>
              <a:t>Incognito brings different values from it competitors. Below is a comparison between Yik Yak (the most popular anonymous chat app currently) and Incognito.</a:t>
            </a:r>
            <a:endParaRPr lang="en-US" sz="2400">
              <a:solidFill>
                <a:schemeClr val="bg1"/>
              </a:solidFill>
              <a:latin typeface="Inter Light" panose="02010600030101010101" charset="0"/>
              <a:ea typeface="Inter Light" panose="02010600030101010101" charset="0"/>
            </a:endParaRPr>
          </a:p>
        </p:txBody>
      </p:sp>
      <p:pic>
        <p:nvPicPr>
          <p:cNvPr id="1026" name="Picture 2" descr="lookaside.fbsbx.com/lookaside/crawler/media/?media...">
            <a:extLst>
              <a:ext uri="{FF2B5EF4-FFF2-40B4-BE49-F238E27FC236}">
                <a16:creationId xmlns:a16="http://schemas.microsoft.com/office/drawing/2014/main" id="{2B5C2F16-1B7D-878E-F4D5-1D8A2A240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8550" y="2420661"/>
            <a:ext cx="1250178" cy="1250178"/>
          </a:xfrm>
          <a:prstGeom prst="roundRect">
            <a:avLst/>
          </a:prstGeom>
          <a:noFill/>
          <a:extLst>
            <a:ext uri="{909E8E84-426E-40DD-AFC4-6F175D3DCCD1}">
              <a14:hiddenFill xmlns:a14="http://schemas.microsoft.com/office/drawing/2010/main">
                <a:solidFill>
                  <a:srgbClr val="FFFFFF"/>
                </a:solidFill>
              </a14:hiddenFill>
            </a:ext>
          </a:extLst>
        </p:spPr>
      </p:pic>
      <p:sp>
        <p:nvSpPr>
          <p:cNvPr id="4" name="Google Shape;91;p13">
            <a:extLst>
              <a:ext uri="{FF2B5EF4-FFF2-40B4-BE49-F238E27FC236}">
                <a16:creationId xmlns:a16="http://schemas.microsoft.com/office/drawing/2014/main" id="{2868388B-A88A-7A63-1B6B-2EEF3892A424}"/>
              </a:ext>
            </a:extLst>
          </p:cNvPr>
          <p:cNvSpPr txBox="1"/>
          <p:nvPr/>
        </p:nvSpPr>
        <p:spPr>
          <a:xfrm>
            <a:off x="3561862" y="3885764"/>
            <a:ext cx="3251584" cy="492443"/>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4000">
                <a:solidFill>
                  <a:srgbClr val="C2D076"/>
                </a:solidFill>
                <a:latin typeface="Inter"/>
                <a:ea typeface="Inter"/>
                <a:sym typeface="Inter"/>
              </a:rPr>
              <a:t>Yik Yak</a:t>
            </a:r>
            <a:endParaRPr sz="1000"/>
          </a:p>
        </p:txBody>
      </p:sp>
      <p:pic>
        <p:nvPicPr>
          <p:cNvPr id="5" name="图片 4" descr="图标&#10;&#10;描述已自动生成">
            <a:extLst>
              <a:ext uri="{FF2B5EF4-FFF2-40B4-BE49-F238E27FC236}">
                <a16:creationId xmlns:a16="http://schemas.microsoft.com/office/drawing/2014/main" id="{441F8153-CF9A-D77B-6B85-87F5D7FEF4AD}"/>
              </a:ext>
            </a:extLst>
          </p:cNvPr>
          <p:cNvPicPr>
            <a:picLocks noChangeAspect="1"/>
          </p:cNvPicPr>
          <p:nvPr/>
        </p:nvPicPr>
        <p:blipFill>
          <a:blip r:embed="rId4"/>
          <a:stretch>
            <a:fillRect/>
          </a:stretch>
        </p:blipFill>
        <p:spPr>
          <a:xfrm>
            <a:off x="12362716" y="2420660"/>
            <a:ext cx="1250179" cy="1250179"/>
          </a:xfrm>
          <a:prstGeom prst="roundRect">
            <a:avLst/>
          </a:prstGeom>
        </p:spPr>
      </p:pic>
      <p:sp>
        <p:nvSpPr>
          <p:cNvPr id="6" name="Google Shape;91;p13">
            <a:extLst>
              <a:ext uri="{FF2B5EF4-FFF2-40B4-BE49-F238E27FC236}">
                <a16:creationId xmlns:a16="http://schemas.microsoft.com/office/drawing/2014/main" id="{7C48341B-3F5F-2490-3912-852D563095E8}"/>
              </a:ext>
            </a:extLst>
          </p:cNvPr>
          <p:cNvSpPr txBox="1"/>
          <p:nvPr/>
        </p:nvSpPr>
        <p:spPr>
          <a:xfrm>
            <a:off x="12038540" y="3935009"/>
            <a:ext cx="3148709" cy="443198"/>
          </a:xfrm>
          <a:prstGeom prst="rect">
            <a:avLst/>
          </a:prstGeom>
          <a:noFill/>
          <a:ln>
            <a:noFill/>
          </a:ln>
        </p:spPr>
        <p:txBody>
          <a:bodyPr spcFirstLastPara="1" wrap="square" lIns="0" tIns="0" rIns="0" bIns="0" anchor="t" anchorCtr="0">
            <a:spAutoFit/>
          </a:bodyPr>
          <a:lstStyle/>
          <a:p>
            <a:pPr marL="0" marR="0" lvl="0" indent="0" rtl="0">
              <a:lnSpc>
                <a:spcPct val="80000"/>
              </a:lnSpc>
              <a:spcBef>
                <a:spcPts val="0"/>
              </a:spcBef>
              <a:spcAft>
                <a:spcPts val="0"/>
              </a:spcAft>
              <a:buNone/>
            </a:pPr>
            <a:r>
              <a:rPr lang="en-US" sz="3600">
                <a:solidFill>
                  <a:srgbClr val="C2D076"/>
                </a:solidFill>
                <a:latin typeface="Inter"/>
                <a:ea typeface="Inter"/>
                <a:sym typeface="Inter"/>
              </a:rPr>
              <a:t>Incognito</a:t>
            </a:r>
            <a:endParaRPr sz="900"/>
          </a:p>
        </p:txBody>
      </p:sp>
      <p:sp>
        <p:nvSpPr>
          <p:cNvPr id="8" name="Google Shape;94;p13">
            <a:extLst>
              <a:ext uri="{FF2B5EF4-FFF2-40B4-BE49-F238E27FC236}">
                <a16:creationId xmlns:a16="http://schemas.microsoft.com/office/drawing/2014/main" id="{F86E7721-A403-1801-CDEE-1DDEA62C7DB5}"/>
              </a:ext>
            </a:extLst>
          </p:cNvPr>
          <p:cNvSpPr txBox="1"/>
          <p:nvPr/>
        </p:nvSpPr>
        <p:spPr>
          <a:xfrm>
            <a:off x="1898250" y="4703697"/>
            <a:ext cx="6686192" cy="4708981"/>
          </a:xfrm>
          <a:prstGeom prst="rect">
            <a:avLst/>
          </a:prstGeom>
          <a:noFill/>
          <a:ln>
            <a:noFill/>
          </a:ln>
        </p:spPr>
        <p:txBody>
          <a:bodyPr spcFirstLastPara="1" wrap="square" lIns="0" tIns="0" rIns="0" bIns="0" anchor="t" anchorCtr="0">
            <a:spAutoFit/>
          </a:bodyPr>
          <a:lstStyle/>
          <a:p>
            <a:pPr marR="0" lvl="0" rtl="0">
              <a:lnSpc>
                <a:spcPct val="100000"/>
              </a:lnSpc>
              <a:spcBef>
                <a:spcPts val="0"/>
              </a:spcBef>
              <a:spcAft>
                <a:spcPts val="0"/>
              </a:spcAft>
            </a:pPr>
            <a:r>
              <a:rPr lang="en-US" altLang="zh-CN" sz="1800" b="1">
                <a:solidFill>
                  <a:srgbClr val="FF0000"/>
                </a:solidFill>
                <a:latin typeface="Inter Light" panose="02010600030101010101" charset="0"/>
                <a:ea typeface="Inter Light" panose="02010600030101010101" charset="0"/>
              </a:rPr>
              <a:t>Group chat has no time restrictions</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altLang="zh-CN" sz="1800">
                <a:solidFill>
                  <a:schemeClr val="bg1"/>
                </a:solidFill>
                <a:latin typeface="Inter Light" panose="02010600030101010101" charset="0"/>
                <a:ea typeface="Inter Light" panose="02010600030101010101" charset="0"/>
              </a:rPr>
              <a:t>Users typically seek short-term casual conversations and may not want to be tied to a topic for an extended period. </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altLang="zh-CN" sz="1800">
                <a:solidFill>
                  <a:schemeClr val="bg1"/>
                </a:solidFill>
                <a:latin typeface="Inter Light" panose="02010600030101010101" charset="0"/>
                <a:ea typeface="Inter Light" panose="02010600030101010101" charset="0"/>
              </a:rPr>
              <a:t>Without time restrictions, inactive groups can dilute the user base by splitting attention across too many low-activity groups</a:t>
            </a: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r>
              <a:rPr lang="en-US" sz="1800" b="1">
                <a:solidFill>
                  <a:srgbClr val="FF0000"/>
                </a:solidFill>
                <a:latin typeface="Inter Light" panose="02010600030101010101" charset="0"/>
                <a:ea typeface="Inter Light" panose="02010600030101010101" charset="0"/>
              </a:rPr>
              <a:t>Chat history will not be deleted</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sz="1800">
                <a:solidFill>
                  <a:schemeClr val="bg1"/>
                </a:solidFill>
                <a:latin typeface="Inter Light" panose="02010600030101010101" charset="0"/>
                <a:ea typeface="Inter Light" panose="02010600030101010101" charset="0"/>
              </a:rPr>
              <a:t>Knowing that the conversations will be saved indefinitely could cause concern, especially for those who value privacy or wish to have more control over the longevity of their messages</a:t>
            </a:r>
          </a:p>
          <a:p>
            <a:pPr marL="0" marR="0" lvl="0" indent="0" rtl="0">
              <a:lnSpc>
                <a:spcPct val="100000"/>
              </a:lnSpc>
              <a:spcBef>
                <a:spcPts val="0"/>
              </a:spcBef>
              <a:spcAft>
                <a:spcPts val="0"/>
              </a:spcAft>
              <a:buNone/>
            </a:pP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r>
              <a:rPr lang="en-US" sz="1800" b="1">
                <a:solidFill>
                  <a:srgbClr val="FF0000"/>
                </a:solidFill>
                <a:latin typeface="Inter Light" panose="02010600030101010101" charset="0"/>
                <a:ea typeface="Inter Light" panose="02010600030101010101" charset="0"/>
              </a:rPr>
              <a:t>Student verification required</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sz="1800">
                <a:solidFill>
                  <a:schemeClr val="bg1"/>
                </a:solidFill>
                <a:latin typeface="Inter Light" panose="02010600030101010101" charset="0"/>
                <a:ea typeface="Inter Light" panose="02010600030101010101" charset="0"/>
              </a:rPr>
              <a:t>Student verification exposes users' privacy.</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altLang="zh-CN" sz="1800">
                <a:solidFill>
                  <a:schemeClr val="bg1"/>
                </a:solidFill>
                <a:latin typeface="Inter Light" panose="02010600030101010101" charset="0"/>
                <a:ea typeface="Inter Light" panose="02010600030101010101" charset="0"/>
              </a:rPr>
              <a:t>Student verification </a:t>
            </a:r>
            <a:r>
              <a:rPr lang="en-US" sz="1800">
                <a:solidFill>
                  <a:schemeClr val="bg1"/>
                </a:solidFill>
                <a:latin typeface="Inter Light" panose="02010600030101010101" charset="0"/>
                <a:ea typeface="Inter Light" panose="02010600030101010101" charset="0"/>
              </a:rPr>
              <a:t>restricts access to non-student users, potentially limiting the platform's broader user base</a:t>
            </a:r>
          </a:p>
        </p:txBody>
      </p:sp>
      <p:sp>
        <p:nvSpPr>
          <p:cNvPr id="9" name="Google Shape;94;p13">
            <a:extLst>
              <a:ext uri="{FF2B5EF4-FFF2-40B4-BE49-F238E27FC236}">
                <a16:creationId xmlns:a16="http://schemas.microsoft.com/office/drawing/2014/main" id="{39A105F1-1939-4377-28B1-12580C235548}"/>
              </a:ext>
            </a:extLst>
          </p:cNvPr>
          <p:cNvSpPr txBox="1"/>
          <p:nvPr/>
        </p:nvSpPr>
        <p:spPr>
          <a:xfrm>
            <a:off x="9644709" y="4703696"/>
            <a:ext cx="6686192" cy="4985980"/>
          </a:xfrm>
          <a:prstGeom prst="rect">
            <a:avLst/>
          </a:prstGeom>
          <a:noFill/>
          <a:ln>
            <a:noFill/>
          </a:ln>
        </p:spPr>
        <p:txBody>
          <a:bodyPr spcFirstLastPara="1" wrap="square" lIns="0" tIns="0" rIns="0" bIns="0" anchor="t" anchorCtr="0">
            <a:spAutoFit/>
          </a:bodyPr>
          <a:lstStyle/>
          <a:p>
            <a:pPr marR="0" lvl="0" rtl="0">
              <a:lnSpc>
                <a:spcPct val="100000"/>
              </a:lnSpc>
              <a:spcBef>
                <a:spcPts val="0"/>
              </a:spcBef>
              <a:spcAft>
                <a:spcPts val="0"/>
              </a:spcAft>
            </a:pPr>
            <a:r>
              <a:rPr lang="en-US" altLang="zh-CN" sz="1800" b="1">
                <a:solidFill>
                  <a:srgbClr val="00B050"/>
                </a:solidFill>
                <a:latin typeface="Inter Light" panose="02010600030101010101" charset="0"/>
                <a:ea typeface="Inter Light" panose="02010600030101010101" charset="0"/>
              </a:rPr>
              <a:t>Group chat has time restrictions</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altLang="zh-CN" sz="1800">
                <a:solidFill>
                  <a:schemeClr val="bg1"/>
                </a:solidFill>
                <a:latin typeface="Inter Light" panose="02010600030101010101" charset="0"/>
                <a:ea typeface="Inter Light" panose="02010600030101010101" charset="0"/>
              </a:rPr>
              <a:t>Users don't have to worry about being tied to a chat group long-term.</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altLang="zh-CN" sz="1800">
                <a:solidFill>
                  <a:schemeClr val="bg1"/>
                </a:solidFill>
                <a:latin typeface="Inter Light" panose="02010600030101010101" charset="0"/>
                <a:ea typeface="Inter Light" panose="02010600030101010101" charset="0"/>
              </a:rPr>
              <a:t>Time limits encourage users to actively participate in topics they are interested in.</a:t>
            </a:r>
          </a:p>
          <a:p>
            <a:pPr marL="285750" marR="0" lvl="0" indent="-285750" rtl="0">
              <a:lnSpc>
                <a:spcPct val="100000"/>
              </a:lnSpc>
              <a:spcBef>
                <a:spcPts val="0"/>
              </a:spcBef>
              <a:spcAft>
                <a:spcPts val="0"/>
              </a:spcAft>
              <a:buClr>
                <a:schemeClr val="bg1"/>
              </a:buClr>
              <a:buFont typeface="Arial" panose="020B0604020202020204" pitchFamily="34" charset="0"/>
              <a:buChar char="•"/>
            </a:pPr>
            <a:endParaRPr lang="en-US" sz="1800">
              <a:solidFill>
                <a:schemeClr val="bg1"/>
              </a:solidFill>
              <a:latin typeface="Inter Light" panose="02010600030101010101" charset="0"/>
              <a:ea typeface="Inter Light" panose="02010600030101010101" charset="0"/>
            </a:endParaRPr>
          </a:p>
          <a:p>
            <a:pPr marL="285750" marR="0" lvl="0" indent="-285750" rtl="0">
              <a:lnSpc>
                <a:spcPct val="100000"/>
              </a:lnSpc>
              <a:spcBef>
                <a:spcPts val="0"/>
              </a:spcBef>
              <a:spcAft>
                <a:spcPts val="0"/>
              </a:spcAft>
              <a:buClr>
                <a:schemeClr val="bg1"/>
              </a:buClr>
              <a:buFont typeface="Arial" panose="020B0604020202020204" pitchFamily="34" charset="0"/>
              <a:buChar char="•"/>
            </a:pP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r>
              <a:rPr lang="en-US" sz="1800" b="1">
                <a:solidFill>
                  <a:srgbClr val="00B050"/>
                </a:solidFill>
                <a:latin typeface="Inter Light" panose="02010600030101010101" charset="0"/>
                <a:ea typeface="Inter Light" panose="02010600030101010101" charset="0"/>
              </a:rPr>
              <a:t>Chat history will be deleted</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sz="1800">
                <a:solidFill>
                  <a:schemeClr val="bg1"/>
                </a:solidFill>
                <a:latin typeface="Inter Light" panose="02010600030101010101" charset="0"/>
                <a:ea typeface="Inter Light" panose="02010600030101010101" charset="0"/>
              </a:rPr>
              <a:t>Since chat history will be deleted, users don't need to worry about what they say.</a:t>
            </a:r>
          </a:p>
          <a:p>
            <a:pPr marL="285750" marR="0" lvl="0" indent="-285750" rtl="0">
              <a:lnSpc>
                <a:spcPct val="100000"/>
              </a:lnSpc>
              <a:spcBef>
                <a:spcPts val="0"/>
              </a:spcBef>
              <a:spcAft>
                <a:spcPts val="0"/>
              </a:spcAft>
              <a:buClr>
                <a:schemeClr val="bg1"/>
              </a:buClr>
              <a:buFont typeface="Arial" panose="020B0604020202020204" pitchFamily="34" charset="0"/>
              <a:buChar char="•"/>
            </a:pPr>
            <a:endParaRPr lang="en-US" sz="1800">
              <a:solidFill>
                <a:schemeClr val="bg1"/>
              </a:solidFill>
              <a:latin typeface="Inter Light" panose="02010600030101010101" charset="0"/>
              <a:ea typeface="Inter Light" panose="02010600030101010101" charset="0"/>
            </a:endParaRPr>
          </a:p>
          <a:p>
            <a:pPr marL="285750" marR="0" lvl="0" indent="-285750" rtl="0">
              <a:lnSpc>
                <a:spcPct val="100000"/>
              </a:lnSpc>
              <a:spcBef>
                <a:spcPts val="0"/>
              </a:spcBef>
              <a:spcAft>
                <a:spcPts val="0"/>
              </a:spcAft>
              <a:buClr>
                <a:schemeClr val="bg1"/>
              </a:buClr>
              <a:buFont typeface="Arial" panose="020B0604020202020204" pitchFamily="34" charset="0"/>
              <a:buChar char="•"/>
            </a:pPr>
            <a:endParaRPr lang="en-US" sz="1800">
              <a:solidFill>
                <a:schemeClr val="bg1"/>
              </a:solidFill>
              <a:latin typeface="Inter Light" panose="02010600030101010101" charset="0"/>
              <a:ea typeface="Inter Light" panose="02010600030101010101" charset="0"/>
            </a:endParaRPr>
          </a:p>
          <a:p>
            <a:pPr marL="285750" marR="0" lvl="0" indent="-285750" rtl="0">
              <a:lnSpc>
                <a:spcPct val="100000"/>
              </a:lnSpc>
              <a:spcBef>
                <a:spcPts val="0"/>
              </a:spcBef>
              <a:spcAft>
                <a:spcPts val="0"/>
              </a:spcAft>
              <a:buClr>
                <a:schemeClr val="bg1"/>
              </a:buClr>
              <a:buFont typeface="Arial" panose="020B0604020202020204" pitchFamily="34" charset="0"/>
              <a:buChar char="•"/>
            </a:pPr>
            <a:endParaRPr lang="en-US" sz="1800">
              <a:solidFill>
                <a:schemeClr val="bg1"/>
              </a:solidFill>
              <a:latin typeface="Inter Light" panose="02010600030101010101" charset="0"/>
              <a:ea typeface="Inter Light" panose="02010600030101010101" charset="0"/>
            </a:endParaRPr>
          </a:p>
          <a:p>
            <a:pPr marL="0" marR="0" lvl="0" indent="0" rtl="0">
              <a:lnSpc>
                <a:spcPct val="100000"/>
              </a:lnSpc>
              <a:spcBef>
                <a:spcPts val="0"/>
              </a:spcBef>
              <a:spcAft>
                <a:spcPts val="0"/>
              </a:spcAft>
              <a:buNone/>
            </a:pPr>
            <a:r>
              <a:rPr lang="en-US" sz="1800" b="1">
                <a:solidFill>
                  <a:srgbClr val="00B050"/>
                </a:solidFill>
                <a:latin typeface="Inter Light" panose="02010600030101010101" charset="0"/>
                <a:ea typeface="Inter Light" panose="02010600030101010101" charset="0"/>
              </a:rPr>
              <a:t>Verification is not required</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sz="1800">
                <a:solidFill>
                  <a:schemeClr val="bg1"/>
                </a:solidFill>
                <a:latin typeface="Inter Light" panose="02010600030101010101" charset="0"/>
                <a:ea typeface="Inter Light" panose="02010600030101010101" charset="0"/>
              </a:rPr>
              <a:t>This is an app for everyone.</a:t>
            </a:r>
          </a:p>
          <a:p>
            <a:pPr marL="285750" marR="0" lvl="0" indent="-285750" rtl="0">
              <a:lnSpc>
                <a:spcPct val="100000"/>
              </a:lnSpc>
              <a:spcBef>
                <a:spcPts val="0"/>
              </a:spcBef>
              <a:spcAft>
                <a:spcPts val="0"/>
              </a:spcAft>
              <a:buClr>
                <a:schemeClr val="bg1"/>
              </a:buClr>
              <a:buFont typeface="Arial" panose="020B0604020202020204" pitchFamily="34" charset="0"/>
              <a:buChar char="•"/>
            </a:pPr>
            <a:r>
              <a:rPr lang="en-US" altLang="zh-CN" sz="1800">
                <a:solidFill>
                  <a:schemeClr val="bg1"/>
                </a:solidFill>
                <a:latin typeface="Inter Light" panose="02010600030101010101" charset="0"/>
                <a:ea typeface="Inter Light" panose="02010600030101010101" charset="0"/>
              </a:rPr>
              <a:t>Requiring identity verification in an anonymous chat app is unnecessary. Such verification could become a barrier to users adopting the app.</a:t>
            </a:r>
            <a:endParaRPr lang="en-US" sz="1800">
              <a:solidFill>
                <a:schemeClr val="bg1"/>
              </a:solidFill>
              <a:latin typeface="Inter Light" panose="02010600030101010101" charset="0"/>
              <a:ea typeface="Inter Light" panose="02010600030101010101" charset="0"/>
            </a:endParaRPr>
          </a:p>
        </p:txBody>
      </p:sp>
    </p:spTree>
    <p:extLst>
      <p:ext uri="{BB962C8B-B14F-4D97-AF65-F5344CB8AC3E}">
        <p14:creationId xmlns:p14="http://schemas.microsoft.com/office/powerpoint/2010/main" val="25631740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2D076"/>
        </a:solidFill>
        <a:effectLst/>
      </p:bgPr>
    </p:bg>
    <p:spTree>
      <p:nvGrpSpPr>
        <p:cNvPr id="1" name="Shape 49"/>
        <p:cNvGrpSpPr/>
        <p:nvPr/>
      </p:nvGrpSpPr>
      <p:grpSpPr>
        <a:xfrm>
          <a:off x="0" y="0"/>
          <a:ext cx="0" cy="0"/>
          <a:chOff x="0" y="0"/>
          <a:chExt cx="0" cy="0"/>
        </a:xfrm>
      </p:grpSpPr>
      <p:sp>
        <p:nvSpPr>
          <p:cNvPr id="50" name="Google Shape;50;p9"/>
          <p:cNvSpPr txBox="1"/>
          <p:nvPr/>
        </p:nvSpPr>
        <p:spPr>
          <a:xfrm>
            <a:off x="1028699" y="4636453"/>
            <a:ext cx="9793975" cy="135408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799" i="0" u="none" strike="noStrike" cap="none">
                <a:solidFill>
                  <a:srgbClr val="001514"/>
                </a:solidFill>
                <a:latin typeface="Inter"/>
                <a:ea typeface="Inter"/>
                <a:cs typeface="Inter"/>
                <a:sym typeface="Inter"/>
              </a:rPr>
              <a:t>APP Design</a:t>
            </a:r>
            <a:endParaRPr>
              <a:latin typeface="Inter"/>
              <a:ea typeface="Inter"/>
              <a:cs typeface="Inter"/>
              <a:sym typeface="Inter"/>
            </a:endParaRPr>
          </a:p>
        </p:txBody>
      </p:sp>
    </p:spTree>
    <p:extLst>
      <p:ext uri="{BB962C8B-B14F-4D97-AF65-F5344CB8AC3E}">
        <p14:creationId xmlns:p14="http://schemas.microsoft.com/office/powerpoint/2010/main" val="96610429"/>
      </p:ext>
    </p:extLst>
  </p:cSld>
  <p:clrMapOvr>
    <a:masterClrMapping/>
  </p:clrMapOvr>
  <p:transition>
    <p:fade/>
  </p:transition>
</p:sld>
</file>

<file path=ppt/theme/theme1.xml><?xml version="1.0" encoding="utf-8"?>
<a:theme xmlns:a="http://schemas.openxmlformats.org/drawingml/2006/main" name="Dark Minimalis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1280</Words>
  <Application>Microsoft Office PowerPoint</Application>
  <PresentationFormat>自定义</PresentationFormat>
  <Paragraphs>103</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Inter Medium</vt:lpstr>
      <vt:lpstr>Arial</vt:lpstr>
      <vt:lpstr>Calibri</vt:lpstr>
      <vt:lpstr>Inter Light</vt:lpstr>
      <vt:lpstr>Inter</vt:lpstr>
      <vt:lpstr>Wingdings</vt:lpstr>
      <vt:lpstr>Dark Minimalist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Miaozhi Chen</cp:lastModifiedBy>
  <cp:revision>7</cp:revision>
  <dcterms:modified xsi:type="dcterms:W3CDTF">2024-10-13T01:06:31Z</dcterms:modified>
</cp:coreProperties>
</file>