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216" userDrawn="1">
          <p15:clr>
            <a:srgbClr val="A4A3A4"/>
          </p15:clr>
        </p15:guide>
        <p15:guide id="3" pos="4104" userDrawn="1">
          <p15:clr>
            <a:srgbClr val="A4A3A4"/>
          </p15:clr>
        </p15:guide>
        <p15:guide id="4" orient="horz"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62"/>
    <p:restoredTop sz="94655"/>
  </p:normalViewPr>
  <p:slideViewPr>
    <p:cSldViewPr snapToGrid="0" snapToObjects="1" showGuides="1">
      <p:cViewPr>
        <p:scale>
          <a:sx n="100" d="100"/>
          <a:sy n="100" d="100"/>
        </p:scale>
        <p:origin x="1072" y="144"/>
      </p:cViewPr>
      <p:guideLst>
        <p:guide orient="horz" pos="192"/>
        <p:guide pos="216"/>
        <p:guide pos="4104"/>
        <p:guide orient="horz" pos="60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B653C3E-0022-C142-8AF6-6D5B34020EF3}" type="datetimeFigureOut">
              <a:rPr lang="en-US" smtClean="0"/>
              <a:t>2/23/17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E5F3E-5938-DC4E-873E-898B91C46B2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53C3E-0022-C142-8AF6-6D5B34020EF3}" type="datetimeFigureOut">
              <a:rPr lang="en-US" smtClean="0"/>
              <a:t>2/23/17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E5F3E-5938-DC4E-873E-898B91C46B2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53C3E-0022-C142-8AF6-6D5B34020EF3}" type="datetimeFigureOut">
              <a:rPr lang="en-US" smtClean="0"/>
              <a:t>2/23/17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E5F3E-5938-DC4E-873E-898B91C46B2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53C3E-0022-C142-8AF6-6D5B34020EF3}" type="datetimeFigureOut">
              <a:rPr lang="en-US" smtClean="0"/>
              <a:t>2/23/17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E5F3E-5938-DC4E-873E-898B91C46B2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653C3E-0022-C142-8AF6-6D5B34020EF3}" type="datetimeFigureOut">
              <a:rPr lang="en-US" smtClean="0"/>
              <a:t>2/23/17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E5F3E-5938-DC4E-873E-898B91C46B2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653C3E-0022-C142-8AF6-6D5B34020EF3}" type="datetimeFigureOut">
              <a:rPr lang="en-US" smtClean="0"/>
              <a:t>2/23/17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DE5F3E-5938-DC4E-873E-898B91C46B2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653C3E-0022-C142-8AF6-6D5B34020EF3}" type="datetimeFigureOut">
              <a:rPr lang="en-US" smtClean="0"/>
              <a:t>2/23/17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DE5F3E-5938-DC4E-873E-898B91C46B2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653C3E-0022-C142-8AF6-6D5B34020EF3}" type="datetimeFigureOut">
              <a:rPr lang="en-US" smtClean="0"/>
              <a:t>2/23/17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DE5F3E-5938-DC4E-873E-898B91C46B2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53C3E-0022-C142-8AF6-6D5B34020EF3}" type="datetimeFigureOut">
              <a:rPr lang="en-US" smtClean="0"/>
              <a:t>2/23/17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DE5F3E-5938-DC4E-873E-898B91C46B2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653C3E-0022-C142-8AF6-6D5B34020EF3}" type="datetimeFigureOut">
              <a:rPr lang="en-US" smtClean="0"/>
              <a:t>2/23/17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DE5F3E-5938-DC4E-873E-898B91C46B2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653C3E-0022-C142-8AF6-6D5B34020EF3}" type="datetimeFigureOut">
              <a:rPr lang="en-US" smtClean="0"/>
              <a:t>2/23/17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DE5F3E-5938-DC4E-873E-898B91C46B2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3B653C3E-0022-C142-8AF6-6D5B34020EF3}" type="datetimeFigureOut">
              <a:rPr lang="en-US" smtClean="0"/>
              <a:t>2/23/17</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9DE5F3E-5938-DC4E-873E-898B91C46B24}" type="slidenum">
              <a:rPr lang="en-US" smtClean="0"/>
              <a:t>‹#›</a:t>
            </a:fld>
            <a:endParaRPr lang="en-US"/>
          </a:p>
        </p:txBody>
      </p:sp>
    </p:spTree>
    <p:extLst>
      <p:ext uri="{BB962C8B-B14F-4D97-AF65-F5344CB8AC3E}">
        <p14:creationId xmlns:p14="http://schemas.microsoft.com/office/powerpoint/2010/main" val="4498954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900" y="304800"/>
            <a:ext cx="6172200" cy="4632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Dataset to be Visualized</a:t>
            </a:r>
            <a:endParaRPr lang="en-US" dirty="0"/>
          </a:p>
        </p:txBody>
      </p:sp>
      <p:sp>
        <p:nvSpPr>
          <p:cNvPr id="4" name="TextBox 3"/>
          <p:cNvSpPr txBox="1"/>
          <p:nvPr/>
        </p:nvSpPr>
        <p:spPr>
          <a:xfrm>
            <a:off x="342900" y="768096"/>
            <a:ext cx="6172200" cy="5693866"/>
          </a:xfrm>
          <a:prstGeom prst="rect">
            <a:avLst/>
          </a:prstGeom>
          <a:noFill/>
        </p:spPr>
        <p:txBody>
          <a:bodyPr wrap="square" rtlCol="0">
            <a:spAutoFit/>
          </a:bodyPr>
          <a:lstStyle/>
          <a:p>
            <a:r>
              <a:rPr lang="en-US" sz="1400" dirty="0"/>
              <a:t>My dataset is about bad drivers in the US across different states. Is there some general pattern about bad drivers that I can explore? In addition, I want to explore which state has the worst drivers and how insurance company set the insurance premium across the states</a:t>
            </a:r>
            <a:r>
              <a:rPr lang="en-US" sz="1400" dirty="0" smtClean="0"/>
              <a:t>.</a:t>
            </a:r>
          </a:p>
          <a:p>
            <a:endParaRPr lang="en-US" sz="1400" dirty="0"/>
          </a:p>
          <a:p>
            <a:r>
              <a:rPr lang="en-US" sz="1400" dirty="0" smtClean="0"/>
              <a:t>Schema of the bad-driver dataset: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smtClean="0"/>
          </a:p>
          <a:p>
            <a:r>
              <a:rPr lang="en-US" sz="1400" b="1" dirty="0" smtClean="0"/>
              <a:t>State</a:t>
            </a:r>
            <a:r>
              <a:rPr lang="en-US" sz="1400" dirty="0" smtClean="0"/>
              <a:t> – US State names</a:t>
            </a:r>
          </a:p>
          <a:p>
            <a:r>
              <a:rPr lang="en-US" sz="1400" b="1" dirty="0" err="1" smtClean="0"/>
              <a:t>Geotype</a:t>
            </a:r>
            <a:r>
              <a:rPr lang="en-US" sz="1400" dirty="0" smtClean="0"/>
              <a:t> – Every state has a geography category indicating which area the state belongs to. (</a:t>
            </a:r>
            <a:r>
              <a:rPr lang="en-US" sz="1400" dirty="0" err="1" smtClean="0"/>
              <a:t>cw</a:t>
            </a:r>
            <a:r>
              <a:rPr lang="en-US" sz="1400" dirty="0" smtClean="0"/>
              <a:t> – Central Western, ne – Northeastern, s – Southern, w – Western)</a:t>
            </a:r>
          </a:p>
          <a:p>
            <a:r>
              <a:rPr lang="en-US" sz="1400" dirty="0" smtClean="0"/>
              <a:t>Fatal Per Billion Miles – Number of fatal collisions per billion miles in that state</a:t>
            </a:r>
          </a:p>
          <a:p>
            <a:r>
              <a:rPr lang="en-US" sz="1400" b="1" dirty="0" smtClean="0"/>
              <a:t>Speeding</a:t>
            </a:r>
            <a:r>
              <a:rPr lang="en-US" sz="1400" dirty="0" smtClean="0"/>
              <a:t> - Percentage Of Drivers Involved In Fatal Collisions Who Were Speeding</a:t>
            </a:r>
          </a:p>
          <a:p>
            <a:r>
              <a:rPr lang="en-US" sz="1400" b="1" dirty="0" smtClean="0"/>
              <a:t>Alcohol-Impaired</a:t>
            </a:r>
            <a:r>
              <a:rPr lang="en-US" sz="1400" dirty="0" smtClean="0"/>
              <a:t> - Percentage Of Drivers Involved In Fatal Collisions Who Were Alcohol-Impaired</a:t>
            </a:r>
          </a:p>
          <a:p>
            <a:r>
              <a:rPr lang="en-US" sz="1400" b="1" dirty="0" smtClean="0"/>
              <a:t>Distracted</a:t>
            </a:r>
            <a:r>
              <a:rPr lang="en-US" sz="1400" dirty="0" smtClean="0"/>
              <a:t> - Percentage Of Drivers Involved In Fatal Collisions Who Were Distracted</a:t>
            </a:r>
          </a:p>
          <a:p>
            <a:r>
              <a:rPr lang="en-US" sz="1400" b="1" dirty="0" smtClean="0"/>
              <a:t>No Previous Accidents </a:t>
            </a:r>
            <a:r>
              <a:rPr lang="en-US" sz="1400" dirty="0" smtClean="0"/>
              <a:t>- Percentage Of Drivers Involved In Fatal Collisions Who Had Not Been Involved In Any Previous Accidents</a:t>
            </a:r>
          </a:p>
          <a:p>
            <a:r>
              <a:rPr lang="en-US" sz="1400" b="1" dirty="0" smtClean="0"/>
              <a:t>Car Insurance Premium </a:t>
            </a:r>
            <a:r>
              <a:rPr lang="en-US" sz="1400" dirty="0" smtClean="0"/>
              <a:t>– How much the insurance company will pay </a:t>
            </a:r>
            <a:r>
              <a:rPr lang="en-US" sz="1400" dirty="0" smtClean="0"/>
              <a:t>($)</a:t>
            </a:r>
            <a:endParaRPr lang="en-US" sz="1400" dirty="0" smtClean="0"/>
          </a:p>
          <a:p>
            <a:r>
              <a:rPr lang="en-US" sz="1400" b="1" dirty="0" smtClean="0"/>
              <a:t>Insurance Incurred per Driver </a:t>
            </a:r>
            <a:r>
              <a:rPr lang="en-US" sz="1400" dirty="0" smtClean="0"/>
              <a:t>- Losses incurred by insurance companies for collisions per insured driver ($)</a:t>
            </a:r>
          </a:p>
        </p:txBody>
      </p:sp>
      <p:sp>
        <p:nvSpPr>
          <p:cNvPr id="7" name="Rectangle 6"/>
          <p:cNvSpPr/>
          <p:nvPr/>
        </p:nvSpPr>
        <p:spPr>
          <a:xfrm>
            <a:off x="342900" y="6693610"/>
            <a:ext cx="6172200" cy="4632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Visualization Techniques</a:t>
            </a:r>
            <a:endParaRPr lang="en-US" dirty="0"/>
          </a:p>
        </p:txBody>
      </p:sp>
      <p:sp>
        <p:nvSpPr>
          <p:cNvPr id="8" name="TextBox 7"/>
          <p:cNvSpPr txBox="1"/>
          <p:nvPr/>
        </p:nvSpPr>
        <p:spPr>
          <a:xfrm>
            <a:off x="342900" y="7156906"/>
            <a:ext cx="6172200" cy="523220"/>
          </a:xfrm>
          <a:prstGeom prst="rect">
            <a:avLst/>
          </a:prstGeom>
          <a:noFill/>
        </p:spPr>
        <p:txBody>
          <a:bodyPr wrap="square" rtlCol="0">
            <a:spAutoFit/>
          </a:bodyPr>
          <a:lstStyle/>
          <a:p>
            <a:r>
              <a:rPr lang="en-US" sz="1400" dirty="0" smtClean="0"/>
              <a:t>I am using D3 to visualize my dataset and I will mainly use 3 kinds of graphs to present my raw data and my analysis. They are map, bar chart, and scatter plot. </a:t>
            </a:r>
            <a:endParaRPr lang="en-US" sz="14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2259464"/>
            <a:ext cx="6172200" cy="1132781"/>
          </a:xfrm>
          <a:prstGeom prst="rect">
            <a:avLst/>
          </a:prstGeom>
        </p:spPr>
      </p:pic>
      <p:sp>
        <p:nvSpPr>
          <p:cNvPr id="11" name="Rectangle 10"/>
          <p:cNvSpPr/>
          <p:nvPr/>
        </p:nvSpPr>
        <p:spPr>
          <a:xfrm>
            <a:off x="406400" y="7742093"/>
            <a:ext cx="1689100" cy="4504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Map</a:t>
            </a:r>
            <a:endParaRPr lang="en-US" sz="1600" dirty="0"/>
          </a:p>
        </p:txBody>
      </p:sp>
      <p:sp>
        <p:nvSpPr>
          <p:cNvPr id="12" name="Rectangle 11"/>
          <p:cNvSpPr/>
          <p:nvPr/>
        </p:nvSpPr>
        <p:spPr>
          <a:xfrm>
            <a:off x="2584450" y="7742093"/>
            <a:ext cx="1689100" cy="4504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Bar Charts</a:t>
            </a:r>
            <a:endParaRPr lang="en-US" sz="1600" dirty="0"/>
          </a:p>
        </p:txBody>
      </p:sp>
      <p:sp>
        <p:nvSpPr>
          <p:cNvPr id="13" name="Rectangle 12"/>
          <p:cNvSpPr/>
          <p:nvPr/>
        </p:nvSpPr>
        <p:spPr>
          <a:xfrm>
            <a:off x="4762500" y="7742093"/>
            <a:ext cx="1689100" cy="4504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Scatter Plots</a:t>
            </a:r>
            <a:endParaRPr lang="en-US" sz="1600" dirty="0"/>
          </a:p>
        </p:txBody>
      </p:sp>
      <p:sp>
        <p:nvSpPr>
          <p:cNvPr id="14" name="TextBox 13"/>
          <p:cNvSpPr txBox="1"/>
          <p:nvPr/>
        </p:nvSpPr>
        <p:spPr>
          <a:xfrm>
            <a:off x="406400" y="8192535"/>
            <a:ext cx="1689100" cy="1200329"/>
          </a:xfrm>
          <a:prstGeom prst="rect">
            <a:avLst/>
          </a:prstGeom>
          <a:noFill/>
        </p:spPr>
        <p:txBody>
          <a:bodyPr wrap="square" rtlCol="0">
            <a:spAutoFit/>
          </a:bodyPr>
          <a:lstStyle/>
          <a:p>
            <a:pPr marL="171450" indent="-171450">
              <a:buFont typeface="Arial" charset="0"/>
              <a:buChar char="•"/>
            </a:pPr>
            <a:r>
              <a:rPr lang="en-US" sz="1200" dirty="0" smtClean="0"/>
              <a:t>Diverge color Scale mapping</a:t>
            </a:r>
          </a:p>
          <a:p>
            <a:pPr marL="171450" indent="-171450">
              <a:buFont typeface="Arial" charset="0"/>
              <a:buChar char="•"/>
            </a:pPr>
            <a:r>
              <a:rPr lang="en-US" sz="1200" dirty="0" smtClean="0"/>
              <a:t>Size mapping</a:t>
            </a:r>
          </a:p>
          <a:p>
            <a:pPr marL="171450" indent="-171450">
              <a:buFont typeface="Arial" charset="0"/>
              <a:buChar char="•"/>
            </a:pPr>
            <a:r>
              <a:rPr lang="en-US" sz="1200" dirty="0" smtClean="0"/>
              <a:t>Hover effect (Color change, </a:t>
            </a:r>
            <a:r>
              <a:rPr lang="en-US" sz="1200" dirty="0" err="1" smtClean="0"/>
              <a:t>svg:title</a:t>
            </a:r>
            <a:r>
              <a:rPr lang="en-US" sz="1200" dirty="0" smtClean="0"/>
              <a:t>)</a:t>
            </a:r>
          </a:p>
          <a:p>
            <a:pPr marL="171450" indent="-171450">
              <a:buFont typeface="Arial" charset="0"/>
              <a:buChar char="•"/>
            </a:pPr>
            <a:endParaRPr lang="en-US" sz="1200" dirty="0"/>
          </a:p>
        </p:txBody>
      </p:sp>
      <p:sp>
        <p:nvSpPr>
          <p:cNvPr id="15" name="TextBox 14"/>
          <p:cNvSpPr txBox="1"/>
          <p:nvPr/>
        </p:nvSpPr>
        <p:spPr>
          <a:xfrm>
            <a:off x="2584450" y="8192535"/>
            <a:ext cx="1689100" cy="1384995"/>
          </a:xfrm>
          <a:prstGeom prst="rect">
            <a:avLst/>
          </a:prstGeom>
          <a:noFill/>
        </p:spPr>
        <p:txBody>
          <a:bodyPr wrap="square" rtlCol="0">
            <a:spAutoFit/>
          </a:bodyPr>
          <a:lstStyle/>
          <a:p>
            <a:pPr marL="171450" indent="-171450">
              <a:buFont typeface="Arial" charset="0"/>
              <a:buChar char="•"/>
            </a:pPr>
            <a:r>
              <a:rPr lang="en-US" sz="1200" dirty="0" smtClean="0"/>
              <a:t>Ordinal color encodings</a:t>
            </a:r>
          </a:p>
          <a:p>
            <a:pPr marL="171450" indent="-171450">
              <a:buFont typeface="Arial" charset="0"/>
              <a:buChar char="•"/>
            </a:pPr>
            <a:r>
              <a:rPr lang="en-US" sz="1200" dirty="0" smtClean="0"/>
              <a:t>Selector to filter data</a:t>
            </a:r>
          </a:p>
          <a:p>
            <a:pPr marL="171450" indent="-171450">
              <a:buFont typeface="Arial" charset="0"/>
              <a:buChar char="•"/>
            </a:pPr>
            <a:r>
              <a:rPr lang="en-US" sz="1200" dirty="0" smtClean="0"/>
              <a:t>Hover effect (Color change, reference line generated)</a:t>
            </a:r>
          </a:p>
          <a:p>
            <a:pPr marL="171450" indent="-171450">
              <a:buFont typeface="Arial" charset="0"/>
              <a:buChar char="•"/>
            </a:pPr>
            <a:endParaRPr lang="en-US" sz="1200" dirty="0"/>
          </a:p>
        </p:txBody>
      </p:sp>
      <p:sp>
        <p:nvSpPr>
          <p:cNvPr id="16" name="TextBox 15"/>
          <p:cNvSpPr txBox="1"/>
          <p:nvPr/>
        </p:nvSpPr>
        <p:spPr>
          <a:xfrm>
            <a:off x="4762500" y="8192535"/>
            <a:ext cx="1689100" cy="1938992"/>
          </a:xfrm>
          <a:prstGeom prst="rect">
            <a:avLst/>
          </a:prstGeom>
          <a:noFill/>
        </p:spPr>
        <p:txBody>
          <a:bodyPr wrap="square" rtlCol="0">
            <a:spAutoFit/>
          </a:bodyPr>
          <a:lstStyle/>
          <a:p>
            <a:pPr marL="171450" indent="-171450">
              <a:buFont typeface="Arial" charset="0"/>
              <a:buChar char="•"/>
            </a:pPr>
            <a:r>
              <a:rPr lang="en-US" sz="1200" dirty="0" smtClean="0"/>
              <a:t>Selector to filter data</a:t>
            </a:r>
            <a:endParaRPr lang="en-US" sz="1200" dirty="0" smtClean="0"/>
          </a:p>
          <a:p>
            <a:pPr marL="171450" indent="-171450">
              <a:buFont typeface="Arial" charset="0"/>
              <a:buChar char="•"/>
            </a:pPr>
            <a:r>
              <a:rPr lang="en-US" sz="1200" dirty="0" smtClean="0"/>
              <a:t>Automated regression generated (Trend line)</a:t>
            </a:r>
          </a:p>
          <a:p>
            <a:pPr marL="171450" indent="-171450">
              <a:buFont typeface="Arial" charset="0"/>
              <a:buChar char="•"/>
            </a:pPr>
            <a:r>
              <a:rPr lang="en-US" sz="1200" dirty="0" smtClean="0"/>
              <a:t>Hover effect (Color change, State name reminder)</a:t>
            </a:r>
          </a:p>
          <a:p>
            <a:pPr marL="171450" indent="-171450">
              <a:buFont typeface="Arial" charset="0"/>
              <a:buChar char="•"/>
            </a:pPr>
            <a:r>
              <a:rPr lang="en-US" sz="1200" dirty="0" smtClean="0"/>
              <a:t>Ordinal color encodings</a:t>
            </a:r>
          </a:p>
          <a:p>
            <a:pPr marL="171450" indent="-171450">
              <a:buFont typeface="Arial" charset="0"/>
              <a:buChar char="•"/>
            </a:pPr>
            <a:endParaRPr lang="en-US" sz="1200" dirty="0"/>
          </a:p>
        </p:txBody>
      </p:sp>
    </p:spTree>
    <p:extLst>
      <p:ext uri="{BB962C8B-B14F-4D97-AF65-F5344CB8AC3E}">
        <p14:creationId xmlns:p14="http://schemas.microsoft.com/office/powerpoint/2010/main" val="556132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254000"/>
            <a:ext cx="6172200" cy="4632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Storyboard</a:t>
            </a:r>
            <a:endParaRPr lang="en-US" dirty="0"/>
          </a:p>
        </p:txBody>
      </p:sp>
      <p:sp>
        <p:nvSpPr>
          <p:cNvPr id="4" name="Rectangle 3"/>
          <p:cNvSpPr/>
          <p:nvPr/>
        </p:nvSpPr>
        <p:spPr>
          <a:xfrm>
            <a:off x="342900" y="1263940"/>
            <a:ext cx="2616200" cy="20095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42899" y="4264607"/>
            <a:ext cx="2616201" cy="2171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42897" y="7434074"/>
            <a:ext cx="2616201" cy="18811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647" y="7556282"/>
            <a:ext cx="2298700" cy="169634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670" y="1511822"/>
            <a:ext cx="2384928" cy="1449869"/>
          </a:xfrm>
          <a:prstGeom prst="rect">
            <a:avLst/>
          </a:prstGeom>
        </p:spPr>
      </p:pic>
      <p:sp>
        <p:nvSpPr>
          <p:cNvPr id="10" name="TextBox 9"/>
          <p:cNvSpPr txBox="1"/>
          <p:nvPr/>
        </p:nvSpPr>
        <p:spPr>
          <a:xfrm>
            <a:off x="3090870" y="837571"/>
            <a:ext cx="3424229" cy="2862322"/>
          </a:xfrm>
          <a:prstGeom prst="rect">
            <a:avLst/>
          </a:prstGeom>
          <a:noFill/>
        </p:spPr>
        <p:txBody>
          <a:bodyPr wrap="square" rtlCol="0">
            <a:spAutoFit/>
          </a:bodyPr>
          <a:lstStyle/>
          <a:p>
            <a:r>
              <a:rPr lang="en-US" sz="1200" dirty="0" smtClean="0"/>
              <a:t>The </a:t>
            </a:r>
            <a:r>
              <a:rPr lang="en-US" sz="1200" dirty="0"/>
              <a:t>map can help us find some potential pattern of geographical distribution. </a:t>
            </a:r>
            <a:endParaRPr lang="en-US" sz="1200" dirty="0" smtClean="0"/>
          </a:p>
          <a:p>
            <a:pPr marL="171450" indent="-171450">
              <a:buFont typeface="Arial" charset="0"/>
              <a:buChar char="•"/>
            </a:pPr>
            <a:r>
              <a:rPr lang="en-US" sz="1200" dirty="0" smtClean="0"/>
              <a:t>I </a:t>
            </a:r>
            <a:r>
              <a:rPr lang="en-US" sz="1200" dirty="0"/>
              <a:t>map the number of fatal collision per billion miles </a:t>
            </a:r>
            <a:r>
              <a:rPr lang="en-US" sz="1200" dirty="0" smtClean="0"/>
              <a:t>to a diverging color scale to see which state has above or below average number of fatal collisions. And we can easily get that there is an obvious geographical distribution pattern. Southern area seems to have more fatal collisions per billion miles.</a:t>
            </a:r>
          </a:p>
          <a:p>
            <a:pPr marL="171450" indent="-171450">
              <a:buFont typeface="Arial" charset="0"/>
              <a:buChar char="•"/>
            </a:pPr>
            <a:r>
              <a:rPr lang="en-US" sz="1200" dirty="0" smtClean="0"/>
              <a:t>I also map the insurance incurred amount per driver to the size of the circles to see whether it has some geographical distribution pattern.</a:t>
            </a:r>
          </a:p>
          <a:p>
            <a:pPr marL="171450" indent="-171450">
              <a:buFont typeface="Arial" charset="0"/>
              <a:buChar char="•"/>
            </a:pPr>
            <a:r>
              <a:rPr lang="en-US" sz="1200" dirty="0" smtClean="0"/>
              <a:t>There is a hover effect that when you hover the point, you can know the detailed statistics of that specific state.</a:t>
            </a:r>
            <a:endParaRPr lang="en-US" sz="1200"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399" y="4437196"/>
            <a:ext cx="2417199" cy="1863506"/>
          </a:xfrm>
          <a:prstGeom prst="rect">
            <a:avLst/>
          </a:prstGeom>
        </p:spPr>
      </p:pic>
      <p:sp>
        <p:nvSpPr>
          <p:cNvPr id="12" name="TextBox 11"/>
          <p:cNvSpPr txBox="1"/>
          <p:nvPr/>
        </p:nvSpPr>
        <p:spPr>
          <a:xfrm>
            <a:off x="3090871" y="3734630"/>
            <a:ext cx="3424229" cy="3231654"/>
          </a:xfrm>
          <a:prstGeom prst="rect">
            <a:avLst/>
          </a:prstGeom>
          <a:noFill/>
        </p:spPr>
        <p:txBody>
          <a:bodyPr wrap="square" rtlCol="0">
            <a:spAutoFit/>
          </a:bodyPr>
          <a:lstStyle/>
          <a:p>
            <a:r>
              <a:rPr lang="en-US" sz="1200" dirty="0" smtClean="0"/>
              <a:t>It seems there is a geographical distribution pattern about bad drivers. in order to better explore other patterns across the regions, I grouped the data by their geography regions and used different colors to encode the 4 regions, Central Western, Northeastern, Southern and Western.</a:t>
            </a:r>
          </a:p>
          <a:p>
            <a:pPr marL="171450" indent="-171450">
              <a:buFont typeface="Arial" charset="0"/>
              <a:buChar char="•"/>
            </a:pPr>
            <a:r>
              <a:rPr lang="en-US" sz="1200" dirty="0" smtClean="0"/>
              <a:t>The left bar chart is used to explore the causes of fatal collisions across states. We can use a selector to check out the percentage of different causes of fatal collisions, including speeding, alcohol-impaired and distracted. </a:t>
            </a:r>
          </a:p>
          <a:p>
            <a:pPr marL="171450" indent="-171450">
              <a:buFont typeface="Arial" charset="0"/>
              <a:buChar char="•"/>
            </a:pPr>
            <a:r>
              <a:rPr lang="en-US" sz="1200" dirty="0" smtClean="0"/>
              <a:t>The Right bar chart is used to present the percentage of drivers not having any previous accidents, also grouped by states.</a:t>
            </a:r>
          </a:p>
          <a:p>
            <a:pPr marL="171450" indent="-171450">
              <a:buFont typeface="Arial" charset="0"/>
              <a:buChar char="•"/>
            </a:pPr>
            <a:r>
              <a:rPr lang="en-US" sz="1200" dirty="0" smtClean="0"/>
              <a:t>For both bar charts, there is a hover effect that will generate a reference line to help reader read the values and compare with other bars.</a:t>
            </a:r>
            <a:endParaRPr lang="en-US" sz="1200" dirty="0"/>
          </a:p>
        </p:txBody>
      </p:sp>
      <p:sp>
        <p:nvSpPr>
          <p:cNvPr id="13" name="TextBox 12"/>
          <p:cNvSpPr txBox="1"/>
          <p:nvPr/>
        </p:nvSpPr>
        <p:spPr>
          <a:xfrm>
            <a:off x="3090870" y="7001021"/>
            <a:ext cx="3424230" cy="3046988"/>
          </a:xfrm>
          <a:prstGeom prst="rect">
            <a:avLst/>
          </a:prstGeom>
          <a:noFill/>
        </p:spPr>
        <p:txBody>
          <a:bodyPr wrap="square" rtlCol="0">
            <a:spAutoFit/>
          </a:bodyPr>
          <a:lstStyle/>
          <a:p>
            <a:r>
              <a:rPr lang="en-US" sz="1200" dirty="0" smtClean="0"/>
              <a:t>After having a better understanding what kind of bad drivers each state has, we can examine the relationship between the number of fatal collision and car insurance premium paid by insurance company.</a:t>
            </a:r>
          </a:p>
          <a:p>
            <a:pPr marL="171450" indent="-171450">
              <a:buFont typeface="Arial" charset="0"/>
              <a:buChar char="•"/>
            </a:pPr>
            <a:r>
              <a:rPr lang="en-US" sz="1200" dirty="0" smtClean="0"/>
              <a:t>To better perceive difference between different regions, we can use the selector to filter data by a specific region, and the trend line and its equation will vary accordingly. </a:t>
            </a:r>
            <a:r>
              <a:rPr lang="en-US" sz="1200" dirty="0"/>
              <a:t>T</a:t>
            </a:r>
            <a:r>
              <a:rPr lang="en-US" sz="1200" dirty="0" smtClean="0"/>
              <a:t>hrough this, reader can explore the regional phenomenon freely.</a:t>
            </a:r>
          </a:p>
          <a:p>
            <a:pPr marL="171450" indent="-171450">
              <a:buFont typeface="Arial" charset="0"/>
              <a:buChar char="•"/>
            </a:pPr>
            <a:r>
              <a:rPr lang="en-US" sz="1200" dirty="0" smtClean="0"/>
              <a:t>Reader can brush the graph to get a closer look at a specific interval. In this case, reader can have a better understanding about the variance and outliers information.</a:t>
            </a:r>
          </a:p>
          <a:p>
            <a:pPr marL="171450" indent="-171450">
              <a:buFont typeface="Arial" charset="0"/>
              <a:buChar char="•"/>
            </a:pPr>
            <a:endParaRPr lang="en-US" sz="1200" dirty="0"/>
          </a:p>
        </p:txBody>
      </p:sp>
      <p:cxnSp>
        <p:nvCxnSpPr>
          <p:cNvPr id="15" name="Straight Connector 14"/>
          <p:cNvCxnSpPr/>
          <p:nvPr/>
        </p:nvCxnSpPr>
        <p:spPr>
          <a:xfrm>
            <a:off x="3090870" y="3752353"/>
            <a:ext cx="3418685"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3090870" y="7001021"/>
            <a:ext cx="3418685"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3090870" y="837571"/>
            <a:ext cx="3418685" cy="0"/>
          </a:xfrm>
          <a:prstGeom prst="line">
            <a:avLst/>
          </a:prstGeom>
        </p:spPr>
        <p:style>
          <a:lnRef idx="1">
            <a:schemeClr val="dk1"/>
          </a:lnRef>
          <a:fillRef idx="0">
            <a:schemeClr val="dk1"/>
          </a:fillRef>
          <a:effectRef idx="0">
            <a:schemeClr val="dk1"/>
          </a:effectRef>
          <a:fontRef idx="minor">
            <a:schemeClr val="tx1"/>
          </a:fontRef>
        </p:style>
      </p:cxnSp>
      <p:sp>
        <p:nvSpPr>
          <p:cNvPr id="18" name="Rectangle 17"/>
          <p:cNvSpPr/>
          <p:nvPr/>
        </p:nvSpPr>
        <p:spPr>
          <a:xfrm>
            <a:off x="755647" y="964897"/>
            <a:ext cx="1790700" cy="324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Overall perception</a:t>
            </a:r>
            <a:endParaRPr lang="en-US" sz="1600" dirty="0">
              <a:solidFill>
                <a:schemeClr val="tx1"/>
              </a:solidFill>
            </a:endParaRPr>
          </a:p>
        </p:txBody>
      </p:sp>
      <p:sp>
        <p:nvSpPr>
          <p:cNvPr id="19" name="Rectangle 18"/>
          <p:cNvSpPr/>
          <p:nvPr/>
        </p:nvSpPr>
        <p:spPr>
          <a:xfrm>
            <a:off x="599023" y="3972551"/>
            <a:ext cx="2103948" cy="324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rPr>
              <a:t>Dig deeper into details</a:t>
            </a:r>
            <a:endParaRPr lang="en-US" sz="1600" dirty="0">
              <a:solidFill>
                <a:schemeClr val="tx1"/>
              </a:solidFill>
            </a:endParaRPr>
          </a:p>
        </p:txBody>
      </p:sp>
      <p:sp>
        <p:nvSpPr>
          <p:cNvPr id="20" name="Rectangle 19"/>
          <p:cNvSpPr/>
          <p:nvPr/>
        </p:nvSpPr>
        <p:spPr>
          <a:xfrm>
            <a:off x="755647" y="7135334"/>
            <a:ext cx="1790700" cy="324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Regression Analysis</a:t>
            </a:r>
            <a:endParaRPr lang="en-US" sz="1600" dirty="0">
              <a:solidFill>
                <a:schemeClr val="tx1"/>
              </a:solidFill>
            </a:endParaRPr>
          </a:p>
        </p:txBody>
      </p:sp>
    </p:spTree>
    <p:extLst>
      <p:ext uri="{BB962C8B-B14F-4D97-AF65-F5344CB8AC3E}">
        <p14:creationId xmlns:p14="http://schemas.microsoft.com/office/powerpoint/2010/main" val="98503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189</TotalTime>
  <Words>673</Words>
  <Application>Microsoft Macintosh PowerPoint</Application>
  <PresentationFormat>A4 Paper (210x297 mm)</PresentationFormat>
  <Paragraphs>50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Calibri</vt:lpstr>
      <vt:lpstr>Calibri Light</vt:lpstr>
      <vt:lpstr>Arial</vt:lpstr>
      <vt:lpstr>Office Theme</vt:lpstr>
      <vt:lpstr>PowerPoint Presentation</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 Chen</dc:creator>
  <cp:lastModifiedBy>Wang Chen</cp:lastModifiedBy>
  <cp:revision>19</cp:revision>
  <dcterms:created xsi:type="dcterms:W3CDTF">2017-02-23T19:06:39Z</dcterms:created>
  <dcterms:modified xsi:type="dcterms:W3CDTF">2017-02-23T22:15:44Z</dcterms:modified>
</cp:coreProperties>
</file>