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7" r:id="rId2"/>
    <p:sldId id="260" r:id="rId3"/>
    <p:sldId id="258" r:id="rId4"/>
    <p:sldId id="261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04" userDrawn="1">
          <p15:clr>
            <a:srgbClr val="A4A3A4"/>
          </p15:clr>
        </p15:guide>
        <p15:guide id="2" pos="234" userDrawn="1">
          <p15:clr>
            <a:srgbClr val="A4A3A4"/>
          </p15:clr>
        </p15:guide>
        <p15:guide id="3" orient="horz" pos="216" userDrawn="1">
          <p15:clr>
            <a:srgbClr val="A4A3A4"/>
          </p15:clr>
        </p15:guide>
        <p15:guide id="4" pos="5526" userDrawn="1">
          <p15:clr>
            <a:srgbClr val="A4A3A4"/>
          </p15:clr>
        </p15:guide>
        <p15:guide id="5" pos="12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2A26"/>
    <a:srgbClr val="9E4C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84"/>
    <p:restoredTop sz="94674"/>
  </p:normalViewPr>
  <p:slideViewPr>
    <p:cSldViewPr snapToGrid="0" snapToObjects="1" showGuides="1">
      <p:cViewPr varScale="1">
        <p:scale>
          <a:sx n="94" d="100"/>
          <a:sy n="94" d="100"/>
        </p:scale>
        <p:origin x="1768" y="192"/>
      </p:cViewPr>
      <p:guideLst>
        <p:guide orient="horz" pos="4104"/>
        <p:guide pos="234"/>
        <p:guide orient="horz" pos="216"/>
        <p:guide pos="5526"/>
        <p:guide pos="12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67B066-B213-6046-9110-3EA74D97BF9A}" type="datetimeFigureOut">
              <a:rPr lang="en-US" smtClean="0"/>
              <a:t>3/2/17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13AC64-1BB1-CC43-9BFB-8756F6059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56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9C05-D65E-104D-93D6-ACC583C9292F}" type="datetimeFigureOut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EDB1-BCE2-5F42-B03E-5F34580C7F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9C05-D65E-104D-93D6-ACC583C9292F}" type="datetimeFigureOut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EDB1-BCE2-5F42-B03E-5F34580C7F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9C05-D65E-104D-93D6-ACC583C9292F}" type="datetimeFigureOut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EDB1-BCE2-5F42-B03E-5F34580C7F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9C05-D65E-104D-93D6-ACC583C9292F}" type="datetimeFigureOut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EDB1-BCE2-5F42-B03E-5F34580C7F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9C05-D65E-104D-93D6-ACC583C9292F}" type="datetimeFigureOut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EDB1-BCE2-5F42-B03E-5F34580C7F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9C05-D65E-104D-93D6-ACC583C9292F}" type="datetimeFigureOut">
              <a:rPr lang="en-US" smtClean="0"/>
              <a:t>3/2/17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EDB1-BCE2-5F42-B03E-5F34580C7F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9C05-D65E-104D-93D6-ACC583C9292F}" type="datetimeFigureOut">
              <a:rPr lang="en-US" smtClean="0"/>
              <a:t>3/2/17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EDB1-BCE2-5F42-B03E-5F34580C7F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9C05-D65E-104D-93D6-ACC583C9292F}" type="datetimeFigureOut">
              <a:rPr lang="en-US" smtClean="0"/>
              <a:t>3/2/17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EDB1-BCE2-5F42-B03E-5F34580C7F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9C05-D65E-104D-93D6-ACC583C9292F}" type="datetimeFigureOut">
              <a:rPr lang="en-US" smtClean="0"/>
              <a:t>3/2/17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EDB1-BCE2-5F42-B03E-5F34580C7F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9C05-D65E-104D-93D6-ACC583C9292F}" type="datetimeFigureOut">
              <a:rPr lang="en-US" smtClean="0"/>
              <a:t>3/2/17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EDB1-BCE2-5F42-B03E-5F34580C7F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9C05-D65E-104D-93D6-ACC583C9292F}" type="datetimeFigureOut">
              <a:rPr lang="en-US" smtClean="0"/>
              <a:t>3/2/17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EDB1-BCE2-5F42-B03E-5F34580C7F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79C05-D65E-104D-93D6-ACC583C9292F}" type="datetimeFigureOut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3EDB1-BCE2-5F42-B03E-5F34580C7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3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E4C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331355" cy="687773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917990" y="1114426"/>
            <a:ext cx="3854536" cy="4629150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INFX562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Interactive Information Visualization</a:t>
            </a:r>
          </a:p>
          <a:p>
            <a:pPr algn="ctr"/>
            <a:endParaRPr lang="en-US" sz="1350" dirty="0">
              <a:solidFill>
                <a:schemeClr val="tx1"/>
              </a:solidFill>
            </a:endParaRPr>
          </a:p>
          <a:p>
            <a:pPr algn="ctr"/>
            <a:endParaRPr lang="en-US" sz="1350" dirty="0">
              <a:solidFill>
                <a:schemeClr val="tx1"/>
              </a:solidFill>
            </a:endParaRPr>
          </a:p>
          <a:p>
            <a:pPr algn="ctr"/>
            <a:endParaRPr lang="en-US" sz="1350" dirty="0">
              <a:solidFill>
                <a:schemeClr val="tx1"/>
              </a:solidFill>
            </a:endParaRPr>
          </a:p>
          <a:p>
            <a:pPr algn="ctr"/>
            <a:endParaRPr lang="en-US" sz="1350" dirty="0">
              <a:solidFill>
                <a:schemeClr val="tx1"/>
              </a:solidFill>
            </a:endParaRPr>
          </a:p>
          <a:p>
            <a:pPr algn="ctr"/>
            <a:endParaRPr lang="en-US" sz="1350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Interactive Visualization of</a:t>
            </a:r>
          </a:p>
          <a:p>
            <a:pPr algn="ctr"/>
            <a:endParaRPr lang="en-US" sz="1350" dirty="0">
              <a:solidFill>
                <a:schemeClr val="tx1"/>
              </a:solidFill>
            </a:endParaRPr>
          </a:p>
          <a:p>
            <a:pPr algn="ctr"/>
            <a:r>
              <a:rPr lang="en-US" sz="2700" b="1" dirty="0">
                <a:solidFill>
                  <a:schemeClr val="tx1"/>
                </a:solidFill>
              </a:rPr>
              <a:t>Fatal Collisions </a:t>
            </a:r>
          </a:p>
          <a:p>
            <a:pPr algn="ctr"/>
            <a:r>
              <a:rPr lang="en-US" sz="2700" b="1" dirty="0">
                <a:solidFill>
                  <a:schemeClr val="tx1"/>
                </a:solidFill>
              </a:rPr>
              <a:t>A</a:t>
            </a:r>
            <a:r>
              <a:rPr lang="en-US" sz="2700" b="1" dirty="0">
                <a:solidFill>
                  <a:schemeClr val="tx1"/>
                </a:solidFill>
              </a:rPr>
              <a:t>cross the States</a:t>
            </a:r>
            <a:endParaRPr lang="en-US" sz="1350" dirty="0">
              <a:solidFill>
                <a:schemeClr val="tx1"/>
              </a:solidFill>
            </a:endParaRPr>
          </a:p>
          <a:p>
            <a:pPr algn="ctr"/>
            <a:endParaRPr lang="en-US" sz="1350" dirty="0">
              <a:solidFill>
                <a:schemeClr val="tx1"/>
              </a:solidFill>
            </a:endParaRPr>
          </a:p>
          <a:p>
            <a:pPr algn="ctr"/>
            <a:endParaRPr lang="en-US" sz="1350" dirty="0">
              <a:solidFill>
                <a:schemeClr val="tx1"/>
              </a:solidFill>
            </a:endParaRPr>
          </a:p>
          <a:p>
            <a:pPr algn="ctr"/>
            <a:endParaRPr lang="en-US" sz="1350" dirty="0">
              <a:solidFill>
                <a:schemeClr val="tx1"/>
              </a:solidFill>
            </a:endParaRPr>
          </a:p>
          <a:p>
            <a:pPr algn="ctr"/>
            <a:r>
              <a:rPr lang="en-US" sz="1350" dirty="0">
                <a:solidFill>
                  <a:schemeClr val="tx1"/>
                </a:solidFill>
              </a:rPr>
              <a:t>Wang Chen</a:t>
            </a:r>
          </a:p>
          <a:p>
            <a:pPr algn="ctr"/>
            <a:r>
              <a:rPr lang="en-US" sz="1350" dirty="0">
                <a:solidFill>
                  <a:schemeClr val="tx1"/>
                </a:solidFill>
              </a:rPr>
              <a:t>1627262</a:t>
            </a:r>
          </a:p>
        </p:txBody>
      </p:sp>
    </p:spTree>
    <p:extLst>
      <p:ext uri="{BB962C8B-B14F-4D97-AF65-F5344CB8AC3E}">
        <p14:creationId xmlns:p14="http://schemas.microsoft.com/office/powerpoint/2010/main" val="210302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57251"/>
            <a:ext cx="9144000" cy="902369"/>
          </a:xfrm>
          <a:prstGeom prst="rect">
            <a:avLst/>
          </a:prstGeom>
          <a:solidFill>
            <a:srgbClr val="762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/>
              <a:t>Schema of Data</a:t>
            </a:r>
            <a:endParaRPr lang="en-US" sz="27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827327"/>
              </p:ext>
            </p:extLst>
          </p:nvPr>
        </p:nvGraphicFramePr>
        <p:xfrm>
          <a:off x="371475" y="2065074"/>
          <a:ext cx="8401050" cy="3726121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625767"/>
                <a:gridCol w="6775283"/>
              </a:tblGrid>
              <a:tr h="43865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State</a:t>
                      </a:r>
                      <a:endParaRPr lang="en-US" sz="1400" dirty="0"/>
                    </a:p>
                  </a:txBody>
                  <a:tcPr marL="68580" marR="68580" marT="34290" marB="34290" anchor="ctr">
                    <a:solidFill>
                      <a:srgbClr val="762A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US states</a:t>
                      </a:r>
                      <a:r>
                        <a:rPr lang="en-US" sz="1400" baseline="0" dirty="0" smtClean="0"/>
                        <a:t> names</a:t>
                      </a:r>
                      <a:endParaRPr lang="en-US" sz="1400" dirty="0"/>
                    </a:p>
                  </a:txBody>
                  <a:tcPr marL="68580" marR="68580" marT="34290" marB="34290" anchor="ctr"/>
                </a:tc>
              </a:tr>
              <a:tr h="542256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Geotype</a:t>
                      </a:r>
                      <a:endParaRPr lang="en-US" sz="1400" dirty="0"/>
                    </a:p>
                  </a:txBody>
                  <a:tcPr marL="68580" marR="68580" marT="34290" marB="34290" anchor="ctr">
                    <a:solidFill>
                      <a:srgbClr val="762A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Every state has a geography category indicating which area the state belongs to. (</a:t>
                      </a:r>
                      <a:r>
                        <a:rPr lang="en-US" sz="1400" dirty="0" err="1" smtClean="0"/>
                        <a:t>cw</a:t>
                      </a:r>
                      <a:r>
                        <a:rPr lang="en-US" sz="1400" dirty="0" smtClean="0"/>
                        <a:t> – Central Western, ne – Northeastern, s – Southern, w – Western)</a:t>
                      </a:r>
                    </a:p>
                  </a:txBody>
                  <a:tcPr marL="68580" marR="68580" marT="34290" marB="34290" anchor="ctr"/>
                </a:tc>
              </a:tr>
              <a:tr h="438653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FatalPerBillionMiles</a:t>
                      </a:r>
                      <a:endParaRPr lang="en-US" sz="1400" dirty="0"/>
                    </a:p>
                  </a:txBody>
                  <a:tcPr marL="68580" marR="68580" marT="34290" marB="34290" anchor="ctr">
                    <a:solidFill>
                      <a:srgbClr val="762A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Number of fatal collisions per billion miles in that state</a:t>
                      </a:r>
                    </a:p>
                  </a:txBody>
                  <a:tcPr marL="68580" marR="68580" marT="34290" marB="34290" anchor="ctr"/>
                </a:tc>
              </a:tr>
              <a:tr h="43865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Speeding</a:t>
                      </a:r>
                      <a:endParaRPr lang="en-US" sz="1400" dirty="0"/>
                    </a:p>
                  </a:txBody>
                  <a:tcPr marL="68580" marR="68580" marT="34290" marB="34290" anchor="ctr">
                    <a:solidFill>
                      <a:srgbClr val="762A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Percentage Of Drivers Involved In Fatal Collisions Who Were Speeding</a:t>
                      </a:r>
                      <a:endParaRPr lang="en-US" sz="1400" dirty="0"/>
                    </a:p>
                  </a:txBody>
                  <a:tcPr marL="68580" marR="68580" marT="34290" marB="34290" anchor="ctr"/>
                </a:tc>
              </a:tr>
              <a:tr h="43865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Alcohol-Impaired</a:t>
                      </a:r>
                      <a:endParaRPr lang="en-US" sz="1400" dirty="0"/>
                    </a:p>
                  </a:txBody>
                  <a:tcPr marL="68580" marR="68580" marT="34290" marB="34290" anchor="ctr">
                    <a:solidFill>
                      <a:srgbClr val="762A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Percentage Of Drivers Involved In Fatal Collisions Who Were Alcohol-Impaired</a:t>
                      </a:r>
                    </a:p>
                  </a:txBody>
                  <a:tcPr marL="68580" marR="68580" marT="34290" marB="34290" anchor="ctr"/>
                </a:tc>
              </a:tr>
              <a:tr h="43865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Distracted</a:t>
                      </a:r>
                      <a:endParaRPr lang="en-US" sz="1400" dirty="0"/>
                    </a:p>
                  </a:txBody>
                  <a:tcPr marL="68580" marR="68580" marT="34290" marB="34290" anchor="ctr">
                    <a:solidFill>
                      <a:srgbClr val="762A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Percentage Of Drivers Involved In Fatal Collisions Who Were Distracted</a:t>
                      </a:r>
                      <a:endParaRPr lang="en-US" sz="1400" dirty="0"/>
                    </a:p>
                  </a:txBody>
                  <a:tcPr marL="68580" marR="68580" marT="34290" marB="34290" anchor="ctr"/>
                </a:tc>
              </a:tr>
              <a:tr h="4800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Car Insurance Premiums</a:t>
                      </a:r>
                      <a:endParaRPr lang="en-US" sz="1400" dirty="0"/>
                    </a:p>
                  </a:txBody>
                  <a:tcPr marL="68580" marR="68580" marT="34290" marB="34290" anchor="ctr">
                    <a:solidFill>
                      <a:srgbClr val="762A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How much the insurance company will pay ($)</a:t>
                      </a:r>
                      <a:endParaRPr lang="en-US" sz="1400" dirty="0"/>
                    </a:p>
                  </a:txBody>
                  <a:tcPr marL="68580" marR="68580" marT="34290" marB="34290" anchor="ctr"/>
                </a:tc>
              </a:tr>
              <a:tr h="4800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Insurance Incurred per Driver</a:t>
                      </a:r>
                      <a:endParaRPr lang="en-US" sz="1400" dirty="0"/>
                    </a:p>
                  </a:txBody>
                  <a:tcPr marL="68580" marR="68580" marT="34290" marB="34290" anchor="ctr">
                    <a:solidFill>
                      <a:srgbClr val="762A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Losses incurred by insurance companies for collisions per insured driver ($)</a:t>
                      </a:r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753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57250"/>
            <a:ext cx="2353962" cy="5143500"/>
          </a:xfrm>
          <a:prstGeom prst="rect">
            <a:avLst/>
          </a:prstGeom>
          <a:solidFill>
            <a:srgbClr val="762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Rectangle 2"/>
          <p:cNvSpPr/>
          <p:nvPr/>
        </p:nvSpPr>
        <p:spPr>
          <a:xfrm>
            <a:off x="371475" y="2012280"/>
            <a:ext cx="1628775" cy="10061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b="1" dirty="0">
                <a:solidFill>
                  <a:srgbClr val="762A26"/>
                </a:solidFill>
              </a:rPr>
              <a:t>Overview of the dataset</a:t>
            </a:r>
          </a:p>
          <a:p>
            <a:pPr algn="ctr"/>
            <a:endParaRPr lang="en-US" sz="900" dirty="0">
              <a:solidFill>
                <a:srgbClr val="762A26"/>
              </a:solidFill>
            </a:endParaRPr>
          </a:p>
          <a:p>
            <a:pPr algn="ctr"/>
            <a:r>
              <a:rPr lang="en-US" sz="1350" dirty="0">
                <a:solidFill>
                  <a:srgbClr val="762A26"/>
                </a:solidFill>
              </a:rPr>
              <a:t>Geographical </a:t>
            </a:r>
            <a:r>
              <a:rPr lang="en-US" altLang="zh-CN" sz="1350" dirty="0">
                <a:solidFill>
                  <a:srgbClr val="762A26"/>
                </a:solidFill>
              </a:rPr>
              <a:t>distribution</a:t>
            </a:r>
            <a:r>
              <a:rPr lang="zh-CN" altLang="en-US" sz="1350" dirty="0">
                <a:solidFill>
                  <a:srgbClr val="762A26"/>
                </a:solidFill>
              </a:rPr>
              <a:t> </a:t>
            </a:r>
            <a:r>
              <a:rPr lang="en-US" sz="1350" dirty="0">
                <a:solidFill>
                  <a:srgbClr val="762A26"/>
                </a:solidFill>
              </a:rPr>
              <a:t>pattern</a:t>
            </a:r>
            <a:endParaRPr lang="en-US" sz="1350" dirty="0">
              <a:solidFill>
                <a:srgbClr val="762A26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1475" y="4737435"/>
            <a:ext cx="1619894" cy="10061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solidFill>
                  <a:srgbClr val="762A26"/>
                </a:solidFill>
              </a:rPr>
              <a:t>Regression Analysis</a:t>
            </a:r>
          </a:p>
          <a:p>
            <a:pPr algn="ctr"/>
            <a:endParaRPr lang="en-US" sz="900" dirty="0">
              <a:solidFill>
                <a:srgbClr val="762A26"/>
              </a:solidFill>
            </a:endParaRPr>
          </a:p>
          <a:p>
            <a:pPr algn="ctr"/>
            <a:r>
              <a:rPr lang="en-US" sz="1350" dirty="0">
                <a:solidFill>
                  <a:srgbClr val="762A26"/>
                </a:solidFill>
              </a:rPr>
              <a:t>Insurance pricing policy</a:t>
            </a:r>
            <a:endParaRPr lang="en-US" sz="1350" dirty="0">
              <a:solidFill>
                <a:srgbClr val="762A26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1475" y="3374857"/>
            <a:ext cx="1628775" cy="10061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solidFill>
                  <a:srgbClr val="762A26"/>
                </a:solidFill>
              </a:rPr>
              <a:t>Dig deeper into details</a:t>
            </a:r>
          </a:p>
          <a:p>
            <a:pPr algn="ctr"/>
            <a:endParaRPr lang="en-US" sz="900" dirty="0">
              <a:solidFill>
                <a:srgbClr val="762A26"/>
              </a:solidFill>
            </a:endParaRPr>
          </a:p>
          <a:p>
            <a:pPr algn="ctr"/>
            <a:r>
              <a:rPr lang="en-US" sz="1350" dirty="0">
                <a:solidFill>
                  <a:srgbClr val="762A26"/>
                </a:solidFill>
              </a:rPr>
              <a:t>Causes of fatal collisions</a:t>
            </a:r>
            <a:endParaRPr lang="en-US" sz="1350" dirty="0">
              <a:solidFill>
                <a:srgbClr val="762A26"/>
              </a:solidFill>
            </a:endParaRPr>
          </a:p>
        </p:txBody>
      </p:sp>
      <p:sp>
        <p:nvSpPr>
          <p:cNvPr id="6" name="Triangle 5"/>
          <p:cNvSpPr/>
          <p:nvPr/>
        </p:nvSpPr>
        <p:spPr>
          <a:xfrm rot="16200000">
            <a:off x="2065816" y="2385118"/>
            <a:ext cx="315828" cy="26046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ectangle 6"/>
          <p:cNvSpPr/>
          <p:nvPr/>
        </p:nvSpPr>
        <p:spPr>
          <a:xfrm>
            <a:off x="156410" y="1061786"/>
            <a:ext cx="2067320" cy="666246"/>
          </a:xfrm>
          <a:prstGeom prst="rect">
            <a:avLst/>
          </a:prstGeom>
          <a:solidFill>
            <a:srgbClr val="762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>
                <a:solidFill>
                  <a:schemeClr val="bg1"/>
                </a:solidFill>
              </a:rPr>
              <a:t>Interactive EDA</a:t>
            </a:r>
            <a:endParaRPr lang="en-US" sz="2700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039370" y="2515349"/>
            <a:ext cx="252663" cy="0"/>
          </a:xfrm>
          <a:prstGeom prst="line">
            <a:avLst/>
          </a:prstGeom>
          <a:ln w="25400">
            <a:solidFill>
              <a:srgbClr val="762A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050650" y="3877927"/>
            <a:ext cx="252663" cy="0"/>
          </a:xfrm>
          <a:prstGeom prst="line">
            <a:avLst/>
          </a:prstGeom>
          <a:ln w="25400">
            <a:solidFill>
              <a:srgbClr val="762A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039370" y="5144252"/>
            <a:ext cx="252663" cy="0"/>
          </a:xfrm>
          <a:prstGeom prst="line">
            <a:avLst/>
          </a:prstGeom>
          <a:ln w="25400">
            <a:solidFill>
              <a:srgbClr val="762A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71475" y="3374857"/>
            <a:ext cx="1628775" cy="1006141"/>
          </a:xfrm>
          <a:prstGeom prst="rect">
            <a:avLst/>
          </a:prstGeom>
          <a:solidFill>
            <a:srgbClr val="762A26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rgbClr val="762A2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71475" y="4737435"/>
            <a:ext cx="1628775" cy="1011782"/>
          </a:xfrm>
          <a:prstGeom prst="rect">
            <a:avLst/>
          </a:prstGeom>
          <a:solidFill>
            <a:srgbClr val="762A26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rgbClr val="762A26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209" y="1631780"/>
            <a:ext cx="655320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07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57250"/>
            <a:ext cx="2353962" cy="5143500"/>
          </a:xfrm>
          <a:prstGeom prst="rect">
            <a:avLst/>
          </a:prstGeom>
          <a:solidFill>
            <a:srgbClr val="762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Rectangle 2"/>
          <p:cNvSpPr/>
          <p:nvPr/>
        </p:nvSpPr>
        <p:spPr>
          <a:xfrm>
            <a:off x="371475" y="2012280"/>
            <a:ext cx="1628775" cy="10061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b="1" dirty="0">
                <a:solidFill>
                  <a:srgbClr val="762A26"/>
                </a:solidFill>
              </a:rPr>
              <a:t>Overview of the dataset</a:t>
            </a:r>
          </a:p>
          <a:p>
            <a:pPr algn="ctr"/>
            <a:endParaRPr lang="en-US" sz="900" dirty="0">
              <a:solidFill>
                <a:srgbClr val="762A26"/>
              </a:solidFill>
            </a:endParaRPr>
          </a:p>
          <a:p>
            <a:pPr algn="ctr"/>
            <a:r>
              <a:rPr lang="en-US" sz="1350" dirty="0">
                <a:solidFill>
                  <a:srgbClr val="762A26"/>
                </a:solidFill>
              </a:rPr>
              <a:t>Geographical </a:t>
            </a:r>
            <a:r>
              <a:rPr lang="en-US" altLang="zh-CN" sz="1350" dirty="0">
                <a:solidFill>
                  <a:srgbClr val="762A26"/>
                </a:solidFill>
              </a:rPr>
              <a:t>distribution</a:t>
            </a:r>
            <a:r>
              <a:rPr lang="zh-CN" altLang="en-US" sz="1350" dirty="0">
                <a:solidFill>
                  <a:srgbClr val="762A26"/>
                </a:solidFill>
              </a:rPr>
              <a:t> </a:t>
            </a:r>
            <a:r>
              <a:rPr lang="en-US" sz="1350" dirty="0">
                <a:solidFill>
                  <a:srgbClr val="762A26"/>
                </a:solidFill>
              </a:rPr>
              <a:t>pattern</a:t>
            </a:r>
            <a:endParaRPr lang="en-US" sz="1350" dirty="0">
              <a:solidFill>
                <a:srgbClr val="762A26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1475" y="4737435"/>
            <a:ext cx="1619894" cy="10061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solidFill>
                  <a:srgbClr val="762A26"/>
                </a:solidFill>
              </a:rPr>
              <a:t>Regression Analysis</a:t>
            </a:r>
          </a:p>
          <a:p>
            <a:pPr algn="ctr"/>
            <a:endParaRPr lang="en-US" sz="900" dirty="0">
              <a:solidFill>
                <a:srgbClr val="762A26"/>
              </a:solidFill>
            </a:endParaRPr>
          </a:p>
          <a:p>
            <a:pPr algn="ctr"/>
            <a:r>
              <a:rPr lang="en-US" sz="1350" dirty="0">
                <a:solidFill>
                  <a:srgbClr val="762A26"/>
                </a:solidFill>
              </a:rPr>
              <a:t>Insurance pricing policy</a:t>
            </a:r>
            <a:endParaRPr lang="en-US" sz="1350" dirty="0">
              <a:solidFill>
                <a:srgbClr val="762A26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1475" y="3374857"/>
            <a:ext cx="1628775" cy="10061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solidFill>
                  <a:srgbClr val="762A26"/>
                </a:solidFill>
              </a:rPr>
              <a:t>Dig deeper into details</a:t>
            </a:r>
          </a:p>
          <a:p>
            <a:pPr algn="ctr"/>
            <a:endParaRPr lang="en-US" sz="900" dirty="0">
              <a:solidFill>
                <a:srgbClr val="762A26"/>
              </a:solidFill>
            </a:endParaRPr>
          </a:p>
          <a:p>
            <a:pPr algn="ctr"/>
            <a:r>
              <a:rPr lang="en-US" sz="1350" dirty="0">
                <a:solidFill>
                  <a:srgbClr val="762A26"/>
                </a:solidFill>
              </a:rPr>
              <a:t>Causes of fatal collisions</a:t>
            </a:r>
            <a:endParaRPr lang="en-US" sz="1350" dirty="0">
              <a:solidFill>
                <a:srgbClr val="762A26"/>
              </a:solidFill>
            </a:endParaRPr>
          </a:p>
        </p:txBody>
      </p:sp>
      <p:sp>
        <p:nvSpPr>
          <p:cNvPr id="6" name="Triangle 5"/>
          <p:cNvSpPr/>
          <p:nvPr/>
        </p:nvSpPr>
        <p:spPr>
          <a:xfrm rot="16200000">
            <a:off x="2083579" y="3747694"/>
            <a:ext cx="315828" cy="26046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ectangle 6"/>
          <p:cNvSpPr/>
          <p:nvPr/>
        </p:nvSpPr>
        <p:spPr>
          <a:xfrm>
            <a:off x="156410" y="1061786"/>
            <a:ext cx="2067320" cy="666246"/>
          </a:xfrm>
          <a:prstGeom prst="rect">
            <a:avLst/>
          </a:prstGeom>
          <a:solidFill>
            <a:srgbClr val="762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>
                <a:solidFill>
                  <a:schemeClr val="bg1"/>
                </a:solidFill>
              </a:rPr>
              <a:t>Interactive EDA</a:t>
            </a:r>
            <a:endParaRPr lang="en-US" sz="2700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039370" y="2515349"/>
            <a:ext cx="252663" cy="0"/>
          </a:xfrm>
          <a:prstGeom prst="line">
            <a:avLst/>
          </a:prstGeom>
          <a:ln w="25400">
            <a:solidFill>
              <a:srgbClr val="762A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050650" y="3877927"/>
            <a:ext cx="252663" cy="0"/>
          </a:xfrm>
          <a:prstGeom prst="line">
            <a:avLst/>
          </a:prstGeom>
          <a:ln w="25400">
            <a:solidFill>
              <a:srgbClr val="762A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039370" y="5144252"/>
            <a:ext cx="252663" cy="0"/>
          </a:xfrm>
          <a:prstGeom prst="line">
            <a:avLst/>
          </a:prstGeom>
          <a:ln w="25400">
            <a:solidFill>
              <a:srgbClr val="762A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71475" y="4731794"/>
            <a:ext cx="1628775" cy="1017422"/>
          </a:xfrm>
          <a:prstGeom prst="rect">
            <a:avLst/>
          </a:prstGeom>
          <a:solidFill>
            <a:srgbClr val="762A26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rgbClr val="762A26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71475" y="2012280"/>
            <a:ext cx="1628775" cy="1011781"/>
          </a:xfrm>
          <a:prstGeom prst="rect">
            <a:avLst/>
          </a:prstGeom>
          <a:solidFill>
            <a:srgbClr val="762A26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rgbClr val="762A26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437" y="1169753"/>
            <a:ext cx="6238089" cy="433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78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57250"/>
            <a:ext cx="2353962" cy="5143500"/>
          </a:xfrm>
          <a:prstGeom prst="rect">
            <a:avLst/>
          </a:prstGeom>
          <a:solidFill>
            <a:srgbClr val="762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Rectangle 2"/>
          <p:cNvSpPr/>
          <p:nvPr/>
        </p:nvSpPr>
        <p:spPr>
          <a:xfrm>
            <a:off x="371475" y="2012280"/>
            <a:ext cx="1628775" cy="10061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b="1" dirty="0">
                <a:solidFill>
                  <a:srgbClr val="762A26"/>
                </a:solidFill>
              </a:rPr>
              <a:t>Overview of the dataset</a:t>
            </a:r>
          </a:p>
          <a:p>
            <a:pPr algn="ctr"/>
            <a:endParaRPr lang="en-US" sz="900" dirty="0">
              <a:solidFill>
                <a:srgbClr val="762A26"/>
              </a:solidFill>
            </a:endParaRPr>
          </a:p>
          <a:p>
            <a:pPr algn="ctr"/>
            <a:r>
              <a:rPr lang="en-US" sz="1350" dirty="0">
                <a:solidFill>
                  <a:srgbClr val="762A26"/>
                </a:solidFill>
              </a:rPr>
              <a:t>Geographical </a:t>
            </a:r>
            <a:r>
              <a:rPr lang="en-US" altLang="zh-CN" sz="1350" dirty="0">
                <a:solidFill>
                  <a:srgbClr val="762A26"/>
                </a:solidFill>
              </a:rPr>
              <a:t>distribution</a:t>
            </a:r>
            <a:r>
              <a:rPr lang="zh-CN" altLang="en-US" sz="1350" dirty="0">
                <a:solidFill>
                  <a:srgbClr val="762A26"/>
                </a:solidFill>
              </a:rPr>
              <a:t> </a:t>
            </a:r>
            <a:r>
              <a:rPr lang="en-US" sz="1350" dirty="0">
                <a:solidFill>
                  <a:srgbClr val="762A26"/>
                </a:solidFill>
              </a:rPr>
              <a:t>pattern</a:t>
            </a:r>
            <a:endParaRPr lang="en-US" sz="1350" dirty="0">
              <a:solidFill>
                <a:srgbClr val="762A26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1475" y="4737435"/>
            <a:ext cx="1619894" cy="10061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solidFill>
                  <a:srgbClr val="762A26"/>
                </a:solidFill>
              </a:rPr>
              <a:t>Regression Analysis</a:t>
            </a:r>
          </a:p>
          <a:p>
            <a:pPr algn="ctr"/>
            <a:endParaRPr lang="en-US" sz="900" dirty="0">
              <a:solidFill>
                <a:srgbClr val="762A26"/>
              </a:solidFill>
            </a:endParaRPr>
          </a:p>
          <a:p>
            <a:pPr algn="ctr"/>
            <a:r>
              <a:rPr lang="en-US" sz="1350" dirty="0">
                <a:solidFill>
                  <a:srgbClr val="762A26"/>
                </a:solidFill>
              </a:rPr>
              <a:t>Insurance pricing policy</a:t>
            </a:r>
            <a:endParaRPr lang="en-US" sz="1350" dirty="0">
              <a:solidFill>
                <a:srgbClr val="762A26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1475" y="3374857"/>
            <a:ext cx="1628775" cy="10061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solidFill>
                  <a:srgbClr val="762A26"/>
                </a:solidFill>
              </a:rPr>
              <a:t>Dig deeper into details</a:t>
            </a:r>
          </a:p>
          <a:p>
            <a:pPr algn="ctr"/>
            <a:endParaRPr lang="en-US" sz="900" dirty="0">
              <a:solidFill>
                <a:srgbClr val="762A26"/>
              </a:solidFill>
            </a:endParaRPr>
          </a:p>
          <a:p>
            <a:pPr algn="ctr"/>
            <a:r>
              <a:rPr lang="en-US" sz="1350" dirty="0">
                <a:solidFill>
                  <a:srgbClr val="762A26"/>
                </a:solidFill>
              </a:rPr>
              <a:t>Causes of fatal collisions</a:t>
            </a:r>
            <a:endParaRPr lang="en-US" sz="1350" dirty="0">
              <a:solidFill>
                <a:srgbClr val="762A26"/>
              </a:solidFill>
            </a:endParaRPr>
          </a:p>
        </p:txBody>
      </p:sp>
      <p:sp>
        <p:nvSpPr>
          <p:cNvPr id="6" name="Triangle 5"/>
          <p:cNvSpPr/>
          <p:nvPr/>
        </p:nvSpPr>
        <p:spPr>
          <a:xfrm rot="16200000">
            <a:off x="2074697" y="5110273"/>
            <a:ext cx="315828" cy="26046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ectangle 6"/>
          <p:cNvSpPr/>
          <p:nvPr/>
        </p:nvSpPr>
        <p:spPr>
          <a:xfrm>
            <a:off x="156410" y="1061786"/>
            <a:ext cx="2067320" cy="666246"/>
          </a:xfrm>
          <a:prstGeom prst="rect">
            <a:avLst/>
          </a:prstGeom>
          <a:solidFill>
            <a:srgbClr val="762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>
                <a:solidFill>
                  <a:schemeClr val="bg1"/>
                </a:solidFill>
              </a:rPr>
              <a:t>Interactive EDA</a:t>
            </a:r>
            <a:endParaRPr lang="en-US" sz="2700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039370" y="2515349"/>
            <a:ext cx="252663" cy="0"/>
          </a:xfrm>
          <a:prstGeom prst="line">
            <a:avLst/>
          </a:prstGeom>
          <a:ln w="25400">
            <a:solidFill>
              <a:srgbClr val="762A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050650" y="3877927"/>
            <a:ext cx="252663" cy="0"/>
          </a:xfrm>
          <a:prstGeom prst="line">
            <a:avLst/>
          </a:prstGeom>
          <a:ln w="25400">
            <a:solidFill>
              <a:srgbClr val="762A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039370" y="5144252"/>
            <a:ext cx="252663" cy="0"/>
          </a:xfrm>
          <a:prstGeom prst="line">
            <a:avLst/>
          </a:prstGeom>
          <a:ln w="25400">
            <a:solidFill>
              <a:srgbClr val="762A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71475" y="2012280"/>
            <a:ext cx="1628775" cy="1011781"/>
          </a:xfrm>
          <a:prstGeom prst="rect">
            <a:avLst/>
          </a:prstGeom>
          <a:solidFill>
            <a:srgbClr val="762A26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rgbClr val="762A26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71475" y="3374857"/>
            <a:ext cx="1628775" cy="1012532"/>
          </a:xfrm>
          <a:prstGeom prst="rect">
            <a:avLst/>
          </a:prstGeom>
          <a:solidFill>
            <a:srgbClr val="762A26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rgbClr val="762A26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438" y="1377613"/>
            <a:ext cx="7437755" cy="402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2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2116</TotalTime>
  <Words>191</Words>
  <Application>Microsoft Macintosh PowerPoint</Application>
  <PresentationFormat>On-screen Show (4:3)</PresentationFormat>
  <Paragraphs>63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宋体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Chen</dc:creator>
  <cp:lastModifiedBy>Wang Chen</cp:lastModifiedBy>
  <cp:revision>20</cp:revision>
  <dcterms:created xsi:type="dcterms:W3CDTF">2017-02-26T21:53:19Z</dcterms:created>
  <dcterms:modified xsi:type="dcterms:W3CDTF">2017-03-02T17:53:28Z</dcterms:modified>
</cp:coreProperties>
</file>