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1" d="100"/>
          <a:sy n="61" d="100"/>
        </p:scale>
        <p:origin x="10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167424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144378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09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28723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4491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3136169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572230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82174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88231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111E4-30F5-453C-846C-C3EF4F162BE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10040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0111E4-30F5-453C-846C-C3EF4F162BEF}"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110741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0111E4-30F5-453C-846C-C3EF4F162BEF}" type="datetimeFigureOut">
              <a:rPr lang="en-US" smtClean="0"/>
              <a:t>8/23/2025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235349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0111E4-30F5-453C-846C-C3EF4F162BEF}" type="datetimeFigureOut">
              <a:rPr lang="en-US" smtClean="0"/>
              <a:t>8/23/2025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406232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111E4-30F5-453C-846C-C3EF4F162BEF}" type="datetimeFigureOut">
              <a:rPr lang="en-US" smtClean="0"/>
              <a:t>8/23/2025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1999777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111E4-30F5-453C-846C-C3EF4F162BEF}"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57533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0111E4-30F5-453C-846C-C3EF4F162BEF}"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F5F9E-B89F-4241-BD49-E4C4FBA351B6}" type="slidenum">
              <a:rPr lang="en-US" smtClean="0"/>
              <a:t>‹#›</a:t>
            </a:fld>
            <a:endParaRPr lang="en-US"/>
          </a:p>
        </p:txBody>
      </p:sp>
    </p:spTree>
    <p:extLst>
      <p:ext uri="{BB962C8B-B14F-4D97-AF65-F5344CB8AC3E}">
        <p14:creationId xmlns:p14="http://schemas.microsoft.com/office/powerpoint/2010/main" val="54634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0111E4-30F5-453C-846C-C3EF4F162BEF}" type="datetimeFigureOut">
              <a:rPr lang="en-US" smtClean="0"/>
              <a:t>8/23/2025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2F5F9E-B89F-4241-BD49-E4C4FBA351B6}" type="slidenum">
              <a:rPr lang="en-US" smtClean="0"/>
              <a:t>‹#›</a:t>
            </a:fld>
            <a:endParaRPr lang="en-US"/>
          </a:p>
        </p:txBody>
      </p:sp>
    </p:spTree>
    <p:extLst>
      <p:ext uri="{BB962C8B-B14F-4D97-AF65-F5344CB8AC3E}">
        <p14:creationId xmlns:p14="http://schemas.microsoft.com/office/powerpoint/2010/main" val="298962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nieljohnsonk10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B091-92AB-083D-7CD0-E4915AD802BE}"/>
              </a:ext>
            </a:extLst>
          </p:cNvPr>
          <p:cNvSpPr>
            <a:spLocks noGrp="1"/>
          </p:cNvSpPr>
          <p:nvPr>
            <p:ph type="ctrTitle"/>
          </p:nvPr>
        </p:nvSpPr>
        <p:spPr/>
        <p:txBody>
          <a:bodyPr/>
          <a:lstStyle/>
          <a:p>
            <a:r>
              <a:rPr lang="en-US" b="1" dirty="0"/>
              <a:t>Retail Store Transaction Analysis</a:t>
            </a:r>
          </a:p>
        </p:txBody>
      </p:sp>
      <p:sp>
        <p:nvSpPr>
          <p:cNvPr id="3" name="Subtitle 2">
            <a:extLst>
              <a:ext uri="{FF2B5EF4-FFF2-40B4-BE49-F238E27FC236}">
                <a16:creationId xmlns:a16="http://schemas.microsoft.com/office/drawing/2014/main" id="{5EA375A6-92BF-936A-8EEB-218B187E453F}"/>
              </a:ext>
            </a:extLst>
          </p:cNvPr>
          <p:cNvSpPr>
            <a:spLocks noGrp="1"/>
          </p:cNvSpPr>
          <p:nvPr>
            <p:ph type="subTitle" idx="1"/>
          </p:nvPr>
        </p:nvSpPr>
        <p:spPr/>
        <p:txBody>
          <a:bodyPr>
            <a:normAutofit fontScale="85000" lnSpcReduction="10000"/>
          </a:bodyPr>
          <a:lstStyle/>
          <a:p>
            <a:r>
              <a:rPr lang="en-US" sz="2800" b="1" dirty="0"/>
              <a:t>Portfolio Project | Excel Dashboard &amp; Data Insights</a:t>
            </a:r>
          </a:p>
          <a:p>
            <a:r>
              <a:rPr lang="en-US" b="1" dirty="0"/>
              <a:t>Johnson Daniel</a:t>
            </a:r>
          </a:p>
          <a:p>
            <a:r>
              <a:rPr lang="en-US" b="1" dirty="0"/>
              <a:t>Email: </a:t>
            </a:r>
            <a:r>
              <a:rPr lang="en-US" b="1" dirty="0">
                <a:hlinkClick r:id="rId2"/>
              </a:rPr>
              <a:t>danieljohnsonk101@gmail.com</a:t>
            </a:r>
            <a:endParaRPr lang="en-US" b="1" dirty="0"/>
          </a:p>
          <a:p>
            <a:endParaRPr lang="en-US" b="1" dirty="0"/>
          </a:p>
          <a:p>
            <a:endParaRPr lang="en-US" dirty="0"/>
          </a:p>
        </p:txBody>
      </p:sp>
    </p:spTree>
    <p:extLst>
      <p:ext uri="{BB962C8B-B14F-4D97-AF65-F5344CB8AC3E}">
        <p14:creationId xmlns:p14="http://schemas.microsoft.com/office/powerpoint/2010/main" val="297603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0650-F724-076C-BAA4-437C536BA0D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1AA20CD-1F63-85C5-23E4-5565DBE83A34}"/>
              </a:ext>
            </a:extLst>
          </p:cNvPr>
          <p:cNvSpPr>
            <a:spLocks noGrp="1"/>
          </p:cNvSpPr>
          <p:nvPr>
            <p:ph idx="1"/>
          </p:nvPr>
        </p:nvSpPr>
        <p:spPr/>
        <p:txBody>
          <a:bodyPr>
            <a:normAutofit/>
          </a:bodyPr>
          <a:lstStyle/>
          <a:p>
            <a:r>
              <a:rPr lang="en-US" sz="2400" b="1" dirty="0">
                <a:solidFill>
                  <a:schemeClr val="accent1">
                    <a:lumMod val="75000"/>
                  </a:schemeClr>
                </a:solidFill>
              </a:rPr>
              <a:t>Boost Morning Sales</a:t>
            </a:r>
            <a:r>
              <a:rPr lang="en-US" sz="2400" dirty="0">
                <a:solidFill>
                  <a:schemeClr val="accent1">
                    <a:lumMod val="75000"/>
                  </a:schemeClr>
                </a:solidFill>
              </a:rPr>
              <a:t>: Offer early bird discount and office hour promo.</a:t>
            </a:r>
          </a:p>
          <a:p>
            <a:r>
              <a:rPr lang="en-US" sz="2400" b="1" dirty="0">
                <a:solidFill>
                  <a:schemeClr val="accent1">
                    <a:lumMod val="75000"/>
                  </a:schemeClr>
                </a:solidFill>
              </a:rPr>
              <a:t>Reward Top performers</a:t>
            </a:r>
            <a:r>
              <a:rPr lang="en-US" sz="2400" dirty="0">
                <a:solidFill>
                  <a:schemeClr val="accent1">
                    <a:lumMod val="75000"/>
                  </a:schemeClr>
                </a:solidFill>
              </a:rPr>
              <a:t>: Incentives for top cashier and managers to maintain motivation.</a:t>
            </a:r>
          </a:p>
          <a:p>
            <a:r>
              <a:rPr lang="en-US" sz="2400" b="1" dirty="0">
                <a:solidFill>
                  <a:schemeClr val="accent1">
                    <a:lumMod val="75000"/>
                  </a:schemeClr>
                </a:solidFill>
              </a:rPr>
              <a:t>Optimize Payment</a:t>
            </a:r>
            <a:r>
              <a:rPr lang="en-US" sz="2400" dirty="0">
                <a:solidFill>
                  <a:schemeClr val="accent1">
                    <a:lumMod val="75000"/>
                  </a:schemeClr>
                </a:solidFill>
              </a:rPr>
              <a:t>: Improve POS and digital  systems for debit/credit users.</a:t>
            </a:r>
          </a:p>
          <a:p>
            <a:r>
              <a:rPr lang="en-US" sz="2400" b="1" dirty="0">
                <a:solidFill>
                  <a:schemeClr val="accent1">
                    <a:lumMod val="75000"/>
                  </a:schemeClr>
                </a:solidFill>
              </a:rPr>
              <a:t>Plan for Q4 Growth: </a:t>
            </a:r>
            <a:r>
              <a:rPr lang="en-US" sz="2400" dirty="0">
                <a:solidFill>
                  <a:schemeClr val="accent1">
                    <a:lumMod val="75000"/>
                  </a:schemeClr>
                </a:solidFill>
              </a:rPr>
              <a:t>Early holiday campaigns can maximize revenue</a:t>
            </a:r>
          </a:p>
        </p:txBody>
      </p:sp>
    </p:spTree>
    <p:extLst>
      <p:ext uri="{BB962C8B-B14F-4D97-AF65-F5344CB8AC3E}">
        <p14:creationId xmlns:p14="http://schemas.microsoft.com/office/powerpoint/2010/main" val="295885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F6F5F5-4A7E-EC26-5855-D5C39CAE6BCF}"/>
              </a:ext>
            </a:extLst>
          </p:cNvPr>
          <p:cNvSpPr txBox="1"/>
          <p:nvPr/>
        </p:nvSpPr>
        <p:spPr>
          <a:xfrm>
            <a:off x="4549666" y="157654"/>
            <a:ext cx="3092668" cy="461665"/>
          </a:xfrm>
          <a:prstGeom prst="rect">
            <a:avLst/>
          </a:prstGeom>
          <a:noFill/>
        </p:spPr>
        <p:txBody>
          <a:bodyPr wrap="square" rtlCol="0">
            <a:spAutoFit/>
          </a:bodyPr>
          <a:lstStyle/>
          <a:p>
            <a:r>
              <a:rPr lang="en-US" sz="2400" dirty="0">
                <a:solidFill>
                  <a:schemeClr val="accent1">
                    <a:lumMod val="75000"/>
                  </a:schemeClr>
                </a:solidFill>
              </a:rPr>
              <a:t>Ledger Key System</a:t>
            </a:r>
          </a:p>
        </p:txBody>
      </p:sp>
      <p:pic>
        <p:nvPicPr>
          <p:cNvPr id="6" name="Picture 5">
            <a:extLst>
              <a:ext uri="{FF2B5EF4-FFF2-40B4-BE49-F238E27FC236}">
                <a16:creationId xmlns:a16="http://schemas.microsoft.com/office/drawing/2014/main" id="{E1C304BC-0C78-D731-DBD5-EF2990BB1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635" y="961697"/>
            <a:ext cx="9364717" cy="4572000"/>
          </a:xfrm>
          <a:prstGeom prst="rect">
            <a:avLst/>
          </a:prstGeom>
        </p:spPr>
      </p:pic>
    </p:spTree>
    <p:extLst>
      <p:ext uri="{BB962C8B-B14F-4D97-AF65-F5344CB8AC3E}">
        <p14:creationId xmlns:p14="http://schemas.microsoft.com/office/powerpoint/2010/main" val="259700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B691-32FD-BA0C-1816-479B4B1EC94E}"/>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A0DB26D9-1DB8-9D03-123E-1BC048E55270}"/>
              </a:ext>
            </a:extLst>
          </p:cNvPr>
          <p:cNvSpPr>
            <a:spLocks noGrp="1"/>
          </p:cNvSpPr>
          <p:nvPr>
            <p:ph idx="1"/>
          </p:nvPr>
        </p:nvSpPr>
        <p:spPr/>
        <p:txBody>
          <a:bodyPr>
            <a:normAutofit/>
          </a:bodyPr>
          <a:lstStyle/>
          <a:p>
            <a:pPr marL="0" indent="0">
              <a:buNone/>
            </a:pPr>
            <a:r>
              <a:rPr lang="en-US" sz="2400" dirty="0">
                <a:solidFill>
                  <a:schemeClr val="accent1">
                    <a:lumMod val="75000"/>
                  </a:schemeClr>
                </a:solidFill>
              </a:rPr>
              <a:t>The objective of this project was to analyze retail transaction data to uncover sales trends, identify top performers, optimize payment systems and improve financial transparency using an Excel dashboard and data analysis technique.</a:t>
            </a:r>
          </a:p>
          <a:p>
            <a:pPr marL="0" indent="0">
              <a:buNone/>
            </a:pPr>
            <a:endParaRPr lang="en-US" sz="2400" dirty="0">
              <a:solidFill>
                <a:schemeClr val="accent1">
                  <a:lumMod val="75000"/>
                </a:schemeClr>
              </a:solidFill>
            </a:endParaRPr>
          </a:p>
        </p:txBody>
      </p:sp>
    </p:spTree>
    <p:extLst>
      <p:ext uri="{BB962C8B-B14F-4D97-AF65-F5344CB8AC3E}">
        <p14:creationId xmlns:p14="http://schemas.microsoft.com/office/powerpoint/2010/main" val="376952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CFF4-075F-5E6A-F9E2-DFF7E65F0881}"/>
              </a:ext>
            </a:extLst>
          </p:cNvPr>
          <p:cNvSpPr>
            <a:spLocks noGrp="1"/>
          </p:cNvSpPr>
          <p:nvPr>
            <p:ph type="title"/>
          </p:nvPr>
        </p:nvSpPr>
        <p:spPr/>
        <p:txBody>
          <a:bodyPr/>
          <a:lstStyle/>
          <a:p>
            <a:r>
              <a:rPr lang="en-US" b="1" dirty="0"/>
              <a:t>Tool Used</a:t>
            </a:r>
            <a:br>
              <a:rPr lang="en-US" dirty="0"/>
            </a:br>
            <a:endParaRPr lang="en-US" dirty="0"/>
          </a:p>
        </p:txBody>
      </p:sp>
      <p:sp>
        <p:nvSpPr>
          <p:cNvPr id="3" name="Content Placeholder 2">
            <a:extLst>
              <a:ext uri="{FF2B5EF4-FFF2-40B4-BE49-F238E27FC236}">
                <a16:creationId xmlns:a16="http://schemas.microsoft.com/office/drawing/2014/main" id="{E8EF0868-4E3E-D189-EAA8-78E2BCC1C40B}"/>
              </a:ext>
            </a:extLst>
          </p:cNvPr>
          <p:cNvSpPr>
            <a:spLocks noGrp="1"/>
          </p:cNvSpPr>
          <p:nvPr>
            <p:ph idx="1"/>
          </p:nvPr>
        </p:nvSpPr>
        <p:spPr/>
        <p:txBody>
          <a:bodyPr/>
          <a:lstStyle/>
          <a:p>
            <a:r>
              <a:rPr lang="en-US" sz="2400" dirty="0">
                <a:solidFill>
                  <a:schemeClr val="accent1">
                    <a:lumMod val="75000"/>
                  </a:schemeClr>
                </a:solidFill>
              </a:rPr>
              <a:t>Microsoft Excel(PivotTables, Slicer, Charts)</a:t>
            </a:r>
          </a:p>
          <a:p>
            <a:r>
              <a:rPr lang="en-US" sz="2400" dirty="0">
                <a:solidFill>
                  <a:schemeClr val="accent1">
                    <a:lumMod val="75000"/>
                  </a:schemeClr>
                </a:solidFill>
              </a:rPr>
              <a:t>CONCAT for Ledger Key Creation </a:t>
            </a:r>
          </a:p>
          <a:p>
            <a:r>
              <a:rPr lang="en-US" sz="2400" dirty="0">
                <a:solidFill>
                  <a:schemeClr val="accent1">
                    <a:lumMod val="75000"/>
                  </a:schemeClr>
                </a:solidFill>
              </a:rPr>
              <a:t>Data Cleaning and Transformation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499775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3CC9-EE9F-E2D1-50D0-6FD9529667E6}"/>
              </a:ext>
            </a:extLst>
          </p:cNvPr>
          <p:cNvSpPr>
            <a:spLocks noGrp="1"/>
          </p:cNvSpPr>
          <p:nvPr>
            <p:ph type="title"/>
          </p:nvPr>
        </p:nvSpPr>
        <p:spPr/>
        <p:txBody>
          <a:bodyPr/>
          <a:lstStyle/>
          <a:p>
            <a:r>
              <a:rPr lang="en-US" dirty="0"/>
              <a:t>Problem Statement &amp; Business Objectives</a:t>
            </a:r>
          </a:p>
        </p:txBody>
      </p:sp>
      <p:sp>
        <p:nvSpPr>
          <p:cNvPr id="3" name="Content Placeholder 2">
            <a:extLst>
              <a:ext uri="{FF2B5EF4-FFF2-40B4-BE49-F238E27FC236}">
                <a16:creationId xmlns:a16="http://schemas.microsoft.com/office/drawing/2014/main" id="{2968E7F7-0319-39AB-2D04-7204AABD5381}"/>
              </a:ext>
            </a:extLst>
          </p:cNvPr>
          <p:cNvSpPr>
            <a:spLocks noGrp="1"/>
          </p:cNvSpPr>
          <p:nvPr>
            <p:ph idx="1"/>
          </p:nvPr>
        </p:nvSpPr>
        <p:spPr/>
        <p:txBody>
          <a:bodyPr/>
          <a:lstStyle/>
          <a:p>
            <a:pPr marL="0" indent="0">
              <a:buNone/>
            </a:pPr>
            <a:endParaRPr lang="en-US" dirty="0"/>
          </a:p>
          <a:p>
            <a:r>
              <a:rPr lang="en-US" sz="2400" dirty="0">
                <a:solidFill>
                  <a:schemeClr val="accent1">
                    <a:lumMod val="75000"/>
                  </a:schemeClr>
                </a:solidFill>
              </a:rPr>
              <a:t>Identify peak sales periods for better staffing and inventory.</a:t>
            </a:r>
          </a:p>
          <a:p>
            <a:r>
              <a:rPr lang="en-US" sz="2400" dirty="0">
                <a:solidFill>
                  <a:schemeClr val="accent1">
                    <a:lumMod val="75000"/>
                  </a:schemeClr>
                </a:solidFill>
              </a:rPr>
              <a:t>Recognize top-performing cashiers and store managers.</a:t>
            </a:r>
          </a:p>
          <a:p>
            <a:r>
              <a:rPr lang="en-US" sz="2400" dirty="0">
                <a:solidFill>
                  <a:schemeClr val="accent1">
                    <a:lumMod val="75000"/>
                  </a:schemeClr>
                </a:solidFill>
              </a:rPr>
              <a:t>Segment by payment type for optimized systems</a:t>
            </a:r>
          </a:p>
          <a:p>
            <a:r>
              <a:rPr lang="en-US" sz="2400" dirty="0">
                <a:solidFill>
                  <a:schemeClr val="accent1">
                    <a:lumMod val="75000"/>
                  </a:schemeClr>
                </a:solidFill>
              </a:rPr>
              <a:t>Ensure robust financial tracking using ledger keys.</a:t>
            </a:r>
          </a:p>
        </p:txBody>
      </p:sp>
    </p:spTree>
    <p:extLst>
      <p:ext uri="{BB962C8B-B14F-4D97-AF65-F5344CB8AC3E}">
        <p14:creationId xmlns:p14="http://schemas.microsoft.com/office/powerpoint/2010/main" val="2816519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3E00-4BD1-1898-1D8F-397A0B444603}"/>
              </a:ext>
            </a:extLst>
          </p:cNvPr>
          <p:cNvSpPr>
            <a:spLocks noGrp="1"/>
          </p:cNvSpPr>
          <p:nvPr>
            <p:ph type="title"/>
          </p:nvPr>
        </p:nvSpPr>
        <p:spPr/>
        <p:txBody>
          <a:bodyPr/>
          <a:lstStyle/>
          <a:p>
            <a:r>
              <a:rPr lang="en-US" dirty="0"/>
              <a:t>Key Questions</a:t>
            </a:r>
          </a:p>
        </p:txBody>
      </p:sp>
      <p:sp>
        <p:nvSpPr>
          <p:cNvPr id="3" name="Content Placeholder 2">
            <a:extLst>
              <a:ext uri="{FF2B5EF4-FFF2-40B4-BE49-F238E27FC236}">
                <a16:creationId xmlns:a16="http://schemas.microsoft.com/office/drawing/2014/main" id="{E6900FD6-ABB3-A2F1-D097-48E636D9A28B}"/>
              </a:ext>
            </a:extLst>
          </p:cNvPr>
          <p:cNvSpPr>
            <a:spLocks noGrp="1"/>
          </p:cNvSpPr>
          <p:nvPr>
            <p:ph idx="1"/>
          </p:nvPr>
        </p:nvSpPr>
        <p:spPr/>
        <p:txBody>
          <a:bodyPr>
            <a:normAutofit/>
          </a:bodyPr>
          <a:lstStyle/>
          <a:p>
            <a:r>
              <a:rPr lang="en-US" sz="2400" dirty="0">
                <a:solidFill>
                  <a:schemeClr val="accent1">
                    <a:lumMod val="75000"/>
                  </a:schemeClr>
                </a:solidFill>
              </a:rPr>
              <a:t>What are the peak sales during the time of the day?</a:t>
            </a:r>
          </a:p>
          <a:p>
            <a:r>
              <a:rPr lang="en-US" sz="2400" dirty="0">
                <a:solidFill>
                  <a:schemeClr val="accent1">
                    <a:lumMod val="75000"/>
                  </a:schemeClr>
                </a:solidFill>
              </a:rPr>
              <a:t>Who are the top-performing cashiers and store managers?</a:t>
            </a:r>
          </a:p>
          <a:p>
            <a:r>
              <a:rPr lang="en-US" sz="2400" dirty="0">
                <a:solidFill>
                  <a:schemeClr val="accent1">
                    <a:lumMod val="75000"/>
                  </a:schemeClr>
                </a:solidFill>
              </a:rPr>
              <a:t>Which payment methods are the most preferred?</a:t>
            </a:r>
          </a:p>
          <a:p>
            <a:r>
              <a:rPr lang="en-US" sz="2400" dirty="0">
                <a:solidFill>
                  <a:schemeClr val="accent1">
                    <a:lumMod val="75000"/>
                  </a:schemeClr>
                </a:solidFill>
              </a:rPr>
              <a:t>How can ledger keys ensure transaction accuracy?</a:t>
            </a:r>
          </a:p>
        </p:txBody>
      </p:sp>
    </p:spTree>
    <p:extLst>
      <p:ext uri="{BB962C8B-B14F-4D97-AF65-F5344CB8AC3E}">
        <p14:creationId xmlns:p14="http://schemas.microsoft.com/office/powerpoint/2010/main" val="358578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C74E52-E9A9-F794-FEEA-76F0D43C5139}"/>
              </a:ext>
            </a:extLst>
          </p:cNvPr>
          <p:cNvSpPr txBox="1"/>
          <p:nvPr/>
        </p:nvSpPr>
        <p:spPr>
          <a:xfrm>
            <a:off x="3090041" y="0"/>
            <a:ext cx="5691352" cy="461665"/>
          </a:xfrm>
          <a:prstGeom prst="rect">
            <a:avLst/>
          </a:prstGeom>
          <a:noFill/>
        </p:spPr>
        <p:txBody>
          <a:bodyPr wrap="square" rtlCol="0">
            <a:spAutoFit/>
          </a:bodyPr>
          <a:lstStyle/>
          <a:p>
            <a:pPr algn="ctr"/>
            <a:r>
              <a:rPr lang="en-US" sz="2400" dirty="0">
                <a:solidFill>
                  <a:schemeClr val="accent1">
                    <a:lumMod val="75000"/>
                  </a:schemeClr>
                </a:solidFill>
              </a:rPr>
              <a:t>Dashboard Snapshot</a:t>
            </a:r>
          </a:p>
        </p:txBody>
      </p:sp>
      <p:pic>
        <p:nvPicPr>
          <p:cNvPr id="6" name="Picture 5">
            <a:extLst>
              <a:ext uri="{FF2B5EF4-FFF2-40B4-BE49-F238E27FC236}">
                <a16:creationId xmlns:a16="http://schemas.microsoft.com/office/drawing/2014/main" id="{5ABB3585-60D2-1A1E-2C14-9E6B4A3EB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0787" y="1799997"/>
            <a:ext cx="3410426" cy="3258005"/>
          </a:xfrm>
          <a:prstGeom prst="rect">
            <a:avLst/>
          </a:prstGeom>
        </p:spPr>
      </p:pic>
      <p:pic>
        <p:nvPicPr>
          <p:cNvPr id="8" name="Picture 7">
            <a:extLst>
              <a:ext uri="{FF2B5EF4-FFF2-40B4-BE49-F238E27FC236}">
                <a16:creationId xmlns:a16="http://schemas.microsoft.com/office/drawing/2014/main" id="{69ADA40E-F45A-D2CC-B147-D51DFD259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77" y="799733"/>
            <a:ext cx="10183646" cy="5258534"/>
          </a:xfrm>
          <a:prstGeom prst="rect">
            <a:avLst/>
          </a:prstGeom>
        </p:spPr>
      </p:pic>
    </p:spTree>
    <p:extLst>
      <p:ext uri="{BB962C8B-B14F-4D97-AF65-F5344CB8AC3E}">
        <p14:creationId xmlns:p14="http://schemas.microsoft.com/office/powerpoint/2010/main" val="274408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816A-E733-537E-5DDE-00226CC158EC}"/>
              </a:ext>
            </a:extLst>
          </p:cNvPr>
          <p:cNvSpPr>
            <a:spLocks noGrp="1"/>
          </p:cNvSpPr>
          <p:nvPr>
            <p:ph type="title"/>
          </p:nvPr>
        </p:nvSpPr>
        <p:spPr/>
        <p:txBody>
          <a:bodyPr/>
          <a:lstStyle/>
          <a:p>
            <a:r>
              <a:rPr lang="en-US" b="1" dirty="0"/>
              <a:t>Analysis &amp; Insights</a:t>
            </a:r>
          </a:p>
        </p:txBody>
      </p:sp>
      <p:sp>
        <p:nvSpPr>
          <p:cNvPr id="3" name="Content Placeholder 2">
            <a:extLst>
              <a:ext uri="{FF2B5EF4-FFF2-40B4-BE49-F238E27FC236}">
                <a16:creationId xmlns:a16="http://schemas.microsoft.com/office/drawing/2014/main" id="{EC81F149-CBF1-85EF-2541-F01A5A6330B3}"/>
              </a:ext>
            </a:extLst>
          </p:cNvPr>
          <p:cNvSpPr>
            <a:spLocks noGrp="1"/>
          </p:cNvSpPr>
          <p:nvPr>
            <p:ph idx="1"/>
          </p:nvPr>
        </p:nvSpPr>
        <p:spPr/>
        <p:txBody>
          <a:bodyPr>
            <a:normAutofit/>
          </a:bodyPr>
          <a:lstStyle/>
          <a:p>
            <a:pPr marL="0" indent="0">
              <a:buNone/>
            </a:pPr>
            <a:r>
              <a:rPr lang="en-US" sz="2400" dirty="0">
                <a:solidFill>
                  <a:schemeClr val="accent1">
                    <a:lumMod val="75000"/>
                  </a:schemeClr>
                </a:solidFill>
              </a:rPr>
              <a:t> </a:t>
            </a:r>
            <a:r>
              <a:rPr lang="en-US" sz="2400" b="1" dirty="0">
                <a:solidFill>
                  <a:schemeClr val="accent1">
                    <a:lumMod val="75000"/>
                  </a:schemeClr>
                </a:solidFill>
              </a:rPr>
              <a:t>Sales Trend by Time</a:t>
            </a:r>
          </a:p>
          <a:p>
            <a:r>
              <a:rPr lang="en-US" sz="2400" dirty="0">
                <a:solidFill>
                  <a:schemeClr val="accent1">
                    <a:lumMod val="75000"/>
                  </a:schemeClr>
                </a:solidFill>
              </a:rPr>
              <a:t>Evening : 39% (highest) </a:t>
            </a:r>
          </a:p>
          <a:p>
            <a:r>
              <a:rPr lang="en-US" sz="2400" dirty="0">
                <a:solidFill>
                  <a:schemeClr val="accent1">
                    <a:lumMod val="75000"/>
                  </a:schemeClr>
                </a:solidFill>
              </a:rPr>
              <a:t>Afternoon: 36%</a:t>
            </a:r>
          </a:p>
          <a:p>
            <a:r>
              <a:rPr lang="en-US" sz="2400" dirty="0">
                <a:solidFill>
                  <a:schemeClr val="accent1">
                    <a:lumMod val="75000"/>
                  </a:schemeClr>
                </a:solidFill>
              </a:rPr>
              <a:t>Morning: 25% (growth opportunity)</a:t>
            </a:r>
          </a:p>
          <a:p>
            <a:pPr marL="0" indent="0">
              <a:buNone/>
            </a:pPr>
            <a:r>
              <a:rPr lang="en-US" sz="2400" b="1" dirty="0">
                <a:solidFill>
                  <a:schemeClr val="accent1">
                    <a:lumMod val="75000"/>
                  </a:schemeClr>
                </a:solidFill>
              </a:rPr>
              <a:t>Top Performers</a:t>
            </a:r>
          </a:p>
          <a:p>
            <a:r>
              <a:rPr lang="en-US" sz="2400" dirty="0">
                <a:solidFill>
                  <a:schemeClr val="accent1">
                    <a:lumMod val="75000"/>
                  </a:schemeClr>
                </a:solidFill>
              </a:rPr>
              <a:t>Cashier 1: $459k</a:t>
            </a:r>
          </a:p>
          <a:p>
            <a:r>
              <a:rPr lang="en-US" sz="2400" dirty="0">
                <a:solidFill>
                  <a:schemeClr val="accent1">
                    <a:lumMod val="75000"/>
                  </a:schemeClr>
                </a:solidFill>
              </a:rPr>
              <a:t>Manager Noah: $608k</a:t>
            </a:r>
          </a:p>
          <a:p>
            <a:endParaRPr lang="en-US" dirty="0"/>
          </a:p>
        </p:txBody>
      </p:sp>
    </p:spTree>
    <p:extLst>
      <p:ext uri="{BB962C8B-B14F-4D97-AF65-F5344CB8AC3E}">
        <p14:creationId xmlns:p14="http://schemas.microsoft.com/office/powerpoint/2010/main" val="137673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E298-99BC-F475-94A2-90EAFC4EF313}"/>
              </a:ext>
            </a:extLst>
          </p:cNvPr>
          <p:cNvSpPr>
            <a:spLocks noGrp="1"/>
          </p:cNvSpPr>
          <p:nvPr>
            <p:ph type="title"/>
          </p:nvPr>
        </p:nvSpPr>
        <p:spPr/>
        <p:txBody>
          <a:bodyPr/>
          <a:lstStyle/>
          <a:p>
            <a:r>
              <a:rPr lang="en-US" dirty="0" err="1"/>
              <a:t>cont</a:t>
            </a:r>
            <a:br>
              <a:rPr lang="en-US" dirty="0"/>
            </a:br>
            <a:endParaRPr lang="en-US" dirty="0"/>
          </a:p>
        </p:txBody>
      </p:sp>
      <p:sp>
        <p:nvSpPr>
          <p:cNvPr id="3" name="Content Placeholder 2">
            <a:extLst>
              <a:ext uri="{FF2B5EF4-FFF2-40B4-BE49-F238E27FC236}">
                <a16:creationId xmlns:a16="http://schemas.microsoft.com/office/drawing/2014/main" id="{DE0B1A4A-23FE-DE96-C59A-67AECEA25A70}"/>
              </a:ext>
            </a:extLst>
          </p:cNvPr>
          <p:cNvSpPr>
            <a:spLocks noGrp="1"/>
          </p:cNvSpPr>
          <p:nvPr>
            <p:ph idx="1"/>
          </p:nvPr>
        </p:nvSpPr>
        <p:spPr/>
        <p:txBody>
          <a:bodyPr>
            <a:noAutofit/>
          </a:bodyPr>
          <a:lstStyle/>
          <a:p>
            <a:pPr marL="0" indent="0">
              <a:buNone/>
            </a:pPr>
            <a:r>
              <a:rPr lang="en-US" sz="2400" b="1" dirty="0">
                <a:solidFill>
                  <a:schemeClr val="accent1">
                    <a:lumMod val="75000"/>
                  </a:schemeClr>
                </a:solidFill>
              </a:rPr>
              <a:t> Lowest Performers</a:t>
            </a:r>
          </a:p>
          <a:p>
            <a:r>
              <a:rPr lang="en-US" sz="2400" dirty="0">
                <a:solidFill>
                  <a:schemeClr val="accent1">
                    <a:lumMod val="75000"/>
                  </a:schemeClr>
                </a:solidFill>
              </a:rPr>
              <a:t>Cashier 4: $417K</a:t>
            </a:r>
          </a:p>
          <a:p>
            <a:r>
              <a:rPr lang="en-US" sz="2400" dirty="0">
                <a:solidFill>
                  <a:schemeClr val="accent1">
                    <a:lumMod val="75000"/>
                  </a:schemeClr>
                </a:solidFill>
              </a:rPr>
              <a:t>Manager Liam: $471</a:t>
            </a:r>
          </a:p>
          <a:p>
            <a:pPr marL="0" indent="0">
              <a:buNone/>
            </a:pPr>
            <a:r>
              <a:rPr lang="en-US" sz="2400" b="1" dirty="0">
                <a:solidFill>
                  <a:schemeClr val="accent1">
                    <a:lumMod val="75000"/>
                  </a:schemeClr>
                </a:solidFill>
              </a:rPr>
              <a:t> Payment Segmentation</a:t>
            </a:r>
          </a:p>
          <a:p>
            <a:r>
              <a:rPr lang="en-US" sz="2400" dirty="0">
                <a:solidFill>
                  <a:schemeClr val="accent1">
                    <a:lumMod val="75000"/>
                  </a:schemeClr>
                </a:solidFill>
              </a:rPr>
              <a:t>Debit Cards: $498k(Dominant)</a:t>
            </a:r>
          </a:p>
          <a:p>
            <a:r>
              <a:rPr lang="en-US" sz="2400" dirty="0">
                <a:solidFill>
                  <a:schemeClr val="accent1">
                    <a:lumMod val="75000"/>
                  </a:schemeClr>
                </a:solidFill>
              </a:rPr>
              <a:t>Credit Cards: $474k</a:t>
            </a:r>
          </a:p>
          <a:p>
            <a:r>
              <a:rPr lang="en-US" sz="2400" dirty="0">
                <a:solidFill>
                  <a:schemeClr val="accent1">
                    <a:lumMod val="75000"/>
                  </a:schemeClr>
                </a:solidFill>
              </a:rPr>
              <a:t>Cash: $416k</a:t>
            </a:r>
          </a:p>
          <a:p>
            <a:r>
              <a:rPr lang="en-US" sz="2400" dirty="0">
                <a:solidFill>
                  <a:schemeClr val="accent1">
                    <a:lumMod val="75000"/>
                  </a:schemeClr>
                </a:solidFill>
              </a:rPr>
              <a:t>Gift Cards: $382k(Lowest)</a:t>
            </a:r>
          </a:p>
        </p:txBody>
      </p:sp>
    </p:spTree>
    <p:extLst>
      <p:ext uri="{BB962C8B-B14F-4D97-AF65-F5344CB8AC3E}">
        <p14:creationId xmlns:p14="http://schemas.microsoft.com/office/powerpoint/2010/main" val="380628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87C5-6D02-4199-17CF-400DCD0CA086}"/>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a16="http://schemas.microsoft.com/office/drawing/2014/main" id="{1D621828-AA1A-FDFF-D45C-B1E47B9384BB}"/>
              </a:ext>
            </a:extLst>
          </p:cNvPr>
          <p:cNvSpPr>
            <a:spLocks noGrp="1"/>
          </p:cNvSpPr>
          <p:nvPr>
            <p:ph idx="1"/>
          </p:nvPr>
        </p:nvSpPr>
        <p:spPr/>
        <p:txBody>
          <a:bodyPr/>
          <a:lstStyle/>
          <a:p>
            <a:pPr marL="0" indent="0">
              <a:buNone/>
            </a:pPr>
            <a:r>
              <a:rPr lang="en-US" sz="2400" dirty="0">
                <a:solidFill>
                  <a:schemeClr val="accent1">
                    <a:lumMod val="75000"/>
                  </a:schemeClr>
                </a:solidFill>
              </a:rPr>
              <a:t> </a:t>
            </a:r>
            <a:r>
              <a:rPr lang="en-US" sz="2400" b="1" dirty="0">
                <a:solidFill>
                  <a:schemeClr val="accent1">
                    <a:lumMod val="75000"/>
                  </a:schemeClr>
                </a:solidFill>
              </a:rPr>
              <a:t>Yearly, Monthly &amp; Quarterly Trends</a:t>
            </a:r>
          </a:p>
          <a:p>
            <a:r>
              <a:rPr lang="en-US" sz="2400" dirty="0">
                <a:solidFill>
                  <a:schemeClr val="accent1">
                    <a:lumMod val="75000"/>
                  </a:schemeClr>
                </a:solidFill>
              </a:rPr>
              <a:t>2023: 42% of the total sales(Best performing year)</a:t>
            </a:r>
          </a:p>
          <a:p>
            <a:r>
              <a:rPr lang="en-US" sz="2400" dirty="0">
                <a:solidFill>
                  <a:schemeClr val="accent1">
                    <a:lumMod val="75000"/>
                  </a:schemeClr>
                </a:solidFill>
              </a:rPr>
              <a:t>May: $252K(Peak month)</a:t>
            </a:r>
          </a:p>
          <a:p>
            <a:r>
              <a:rPr lang="en-US" sz="2400" dirty="0">
                <a:solidFill>
                  <a:schemeClr val="accent1">
                    <a:lumMod val="75000"/>
                  </a:schemeClr>
                </a:solidFill>
              </a:rPr>
              <a:t>Q2: $695K(Best quarter)</a:t>
            </a:r>
          </a:p>
          <a:p>
            <a:r>
              <a:rPr lang="en-US" sz="2400" dirty="0">
                <a:solidFill>
                  <a:schemeClr val="accent1">
                    <a:lumMod val="75000"/>
                  </a:schemeClr>
                </a:solidFill>
              </a:rPr>
              <a:t>Q3: $370K(Lowest Quarter)</a:t>
            </a:r>
          </a:p>
          <a:p>
            <a:pPr marL="0" indent="0">
              <a:buNone/>
            </a:pPr>
            <a:r>
              <a:rPr lang="en-US" dirty="0"/>
              <a:t> </a:t>
            </a:r>
          </a:p>
        </p:txBody>
      </p:sp>
    </p:spTree>
    <p:extLst>
      <p:ext uri="{BB962C8B-B14F-4D97-AF65-F5344CB8AC3E}">
        <p14:creationId xmlns:p14="http://schemas.microsoft.com/office/powerpoint/2010/main" val="19976816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TotalTime>
  <Words>342</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Retail Store Transaction Analysis</vt:lpstr>
      <vt:lpstr>Project Overview</vt:lpstr>
      <vt:lpstr>Tool Used </vt:lpstr>
      <vt:lpstr>Problem Statement &amp; Business Objectives</vt:lpstr>
      <vt:lpstr>Key Questions</vt:lpstr>
      <vt:lpstr>PowerPoint Presentation</vt:lpstr>
      <vt:lpstr>Analysis &amp; Insights</vt:lpstr>
      <vt:lpstr>cont </vt:lpstr>
      <vt:lpstr>cont</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Johnson Daniel</dc:creator>
  <cp:lastModifiedBy>Johnson Daniel</cp:lastModifiedBy>
  <cp:revision>1</cp:revision>
  <dcterms:created xsi:type="dcterms:W3CDTF">2025-08-23T12:08:21Z</dcterms:created>
  <dcterms:modified xsi:type="dcterms:W3CDTF">2025-08-23T13:50:13Z</dcterms:modified>
</cp:coreProperties>
</file>