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4" r:id="rId4"/>
    <p:sldId id="266" r:id="rId5"/>
    <p:sldId id="319" r:id="rId6"/>
    <p:sldId id="318" r:id="rId7"/>
    <p:sldId id="267" r:id="rId8"/>
    <p:sldId id="269" r:id="rId9"/>
    <p:sldId id="265" r:id="rId10"/>
    <p:sldId id="259" r:id="rId11"/>
    <p:sldId id="262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320" r:id="rId20"/>
    <p:sldId id="290" r:id="rId21"/>
    <p:sldId id="272" r:id="rId22"/>
    <p:sldId id="321" r:id="rId23"/>
    <p:sldId id="322" r:id="rId24"/>
    <p:sldId id="291" r:id="rId25"/>
    <p:sldId id="288" r:id="rId26"/>
    <p:sldId id="315" r:id="rId27"/>
    <p:sldId id="273" r:id="rId28"/>
    <p:sldId id="292" r:id="rId29"/>
    <p:sldId id="313" r:id="rId30"/>
    <p:sldId id="274" r:id="rId31"/>
    <p:sldId id="293" r:id="rId32"/>
    <p:sldId id="301" r:id="rId33"/>
    <p:sldId id="300" r:id="rId34"/>
    <p:sldId id="299" r:id="rId35"/>
    <p:sldId id="302" r:id="rId36"/>
    <p:sldId id="303" r:id="rId37"/>
    <p:sldId id="310" r:id="rId38"/>
    <p:sldId id="314" r:id="rId39"/>
    <p:sldId id="275" r:id="rId40"/>
    <p:sldId id="308" r:id="rId41"/>
    <p:sldId id="306" r:id="rId42"/>
    <p:sldId id="316" r:id="rId43"/>
    <p:sldId id="276" r:id="rId44"/>
    <p:sldId id="307" r:id="rId45"/>
    <p:sldId id="304" r:id="rId46"/>
    <p:sldId id="305" r:id="rId47"/>
    <p:sldId id="311" r:id="rId48"/>
    <p:sldId id="317" r:id="rId49"/>
    <p:sldId id="277" r:id="rId50"/>
    <p:sldId id="309" r:id="rId51"/>
    <p:sldId id="296" r:id="rId52"/>
    <p:sldId id="270" r:id="rId53"/>
    <p:sldId id="26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92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3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0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9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sqlserver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45644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36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10099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D255-9FF7-408D-B61F-C29C366197A4}"/>
              </a:ext>
            </a:extLst>
          </p:cNvPr>
          <p:cNvSpPr txBox="1"/>
          <p:nvPr/>
        </p:nvSpPr>
        <p:spPr>
          <a:xfrm>
            <a:off x="399266" y="2839147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select clause </a:t>
            </a:r>
            <a:r>
              <a:rPr lang="en-US" sz="2400" dirty="0"/>
              <a:t>determines which columns will be included in the query’s result</a:t>
            </a:r>
          </a:p>
        </p:txBody>
      </p:sp>
    </p:spTree>
    <p:extLst>
      <p:ext uri="{BB962C8B-B14F-4D97-AF65-F5344CB8AC3E}">
        <p14:creationId xmlns:p14="http://schemas.microsoft.com/office/powerpoint/2010/main" val="1181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CAC64-E367-41A4-9C5E-6A3B05AAEF5C}"/>
              </a:ext>
            </a:extLst>
          </p:cNvPr>
          <p:cNvSpPr txBox="1"/>
          <p:nvPr/>
        </p:nvSpPr>
        <p:spPr>
          <a:xfrm>
            <a:off x="399266" y="3429000"/>
            <a:ext cx="32050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from clause </a:t>
            </a:r>
            <a:r>
              <a:rPr lang="en-US" sz="2400" dirty="0"/>
              <a:t>determines which tables to retrieve data from and how they should be joined</a:t>
            </a:r>
          </a:p>
        </p:txBody>
      </p:sp>
    </p:spTree>
    <p:extLst>
      <p:ext uri="{BB962C8B-B14F-4D97-AF65-F5344CB8AC3E}">
        <p14:creationId xmlns:p14="http://schemas.microsoft.com/office/powerpoint/2010/main" val="10933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DAD1-3547-45B4-9AE8-82C7C8028266}"/>
              </a:ext>
            </a:extLst>
          </p:cNvPr>
          <p:cNvSpPr txBox="1"/>
          <p:nvPr/>
        </p:nvSpPr>
        <p:spPr>
          <a:xfrm>
            <a:off x="320189" y="4207029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where clause </a:t>
            </a:r>
            <a:r>
              <a:rPr lang="en-US" sz="2400" dirty="0"/>
              <a:t>filters out unwanted rows of data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8208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1558C-6D57-4A81-9900-132DE84BDC8C}"/>
              </a:ext>
            </a:extLst>
          </p:cNvPr>
          <p:cNvSpPr txBox="1"/>
          <p:nvPr/>
        </p:nvSpPr>
        <p:spPr>
          <a:xfrm>
            <a:off x="286707" y="1902378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group by clause </a:t>
            </a:r>
            <a:r>
              <a:rPr lang="en-US" sz="2400" dirty="0"/>
              <a:t>groups rows together by common column values</a:t>
            </a:r>
          </a:p>
        </p:txBody>
      </p:sp>
    </p:spTree>
    <p:extLst>
      <p:ext uri="{BB962C8B-B14F-4D97-AF65-F5344CB8AC3E}">
        <p14:creationId xmlns:p14="http://schemas.microsoft.com/office/powerpoint/2010/main" val="3671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31F9-AE84-4E0F-AEAB-133654445172}"/>
              </a:ext>
            </a:extLst>
          </p:cNvPr>
          <p:cNvSpPr txBox="1"/>
          <p:nvPr/>
        </p:nvSpPr>
        <p:spPr>
          <a:xfrm>
            <a:off x="324628" y="1978354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having clause </a:t>
            </a:r>
            <a:r>
              <a:rPr lang="en-US" sz="2400" dirty="0"/>
              <a:t>filters out unwanted groups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6676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COLUMN_1;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2348F-EBAA-451A-835F-4B8DA3AA4318}"/>
              </a:ext>
            </a:extLst>
          </p:cNvPr>
          <p:cNvSpPr txBox="1"/>
          <p:nvPr/>
        </p:nvSpPr>
        <p:spPr>
          <a:xfrm>
            <a:off x="399266" y="2795869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order by clause </a:t>
            </a:r>
            <a:r>
              <a:rPr lang="en-US" sz="2400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9634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Course Overview and Structure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 Workbench Overview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Should I learn SQL?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Relational Databases?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Select Clause</a:t>
            </a:r>
          </a:p>
        </p:txBody>
      </p:sp>
    </p:spTree>
    <p:extLst>
      <p:ext uri="{BB962C8B-B14F-4D97-AF65-F5344CB8AC3E}">
        <p14:creationId xmlns:p14="http://schemas.microsoft.com/office/powerpoint/2010/main" val="25919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determines which columns will be included in the query’s result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is one of two required clauses along with the </a:t>
            </a:r>
            <a:r>
              <a:rPr lang="en-US" sz="2200" i="1" dirty="0"/>
              <a:t>from clause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Select clause can include column names, strings, expressions, function calls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18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/>
              <a:t>Concatenate</a:t>
            </a:r>
            <a:r>
              <a:rPr lang="en-US" sz="2200" dirty="0"/>
              <a:t>: COLUMN_A || COLUMN_B</a:t>
            </a:r>
            <a:endParaRPr lang="en-US" sz="600" dirty="0"/>
          </a:p>
          <a:p>
            <a:pPr>
              <a:lnSpc>
                <a:spcPct val="170000"/>
              </a:lnSpc>
            </a:pPr>
            <a:r>
              <a:rPr lang="en-US" sz="2200" b="1" dirty="0"/>
              <a:t>Addition</a:t>
            </a:r>
            <a:r>
              <a:rPr lang="en-US" sz="2200" dirty="0"/>
              <a:t>: COLUMN_A +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Subtraction</a:t>
            </a:r>
            <a:r>
              <a:rPr lang="en-US" sz="2200" dirty="0"/>
              <a:t>: COLUMN_A -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Multiplication</a:t>
            </a:r>
            <a:r>
              <a:rPr lang="en-US" sz="2200" dirty="0"/>
              <a:t>: COLUMN_A *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Division</a:t>
            </a:r>
            <a:r>
              <a:rPr lang="en-US" sz="2200" dirty="0"/>
              <a:t>: COLUMN_A / COLUMN_B</a:t>
            </a: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297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/>
              <a:t>SQL</a:t>
            </a:r>
            <a:r>
              <a:rPr lang="en-US" sz="2200" b="1" dirty="0"/>
              <a:t> </a:t>
            </a:r>
            <a:r>
              <a:rPr lang="en-US" sz="2200" dirty="0"/>
              <a:t>has several useful functions that can be used in the select clause and elsewhere in your query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Here is an </a:t>
            </a:r>
            <a:r>
              <a:rPr lang="en-US" sz="2200" dirty="0">
                <a:hlinkClick r:id="rId3"/>
              </a:rPr>
              <a:t>exhaustive list</a:t>
            </a:r>
            <a:endParaRPr lang="en-US" sz="2200" dirty="0"/>
          </a:p>
          <a:p>
            <a:pPr>
              <a:lnSpc>
                <a:spcPct val="17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Select absolute value:  </a:t>
            </a:r>
            <a:r>
              <a:rPr lang="en-US" sz="1800" b="1" dirty="0"/>
              <a:t>SELECT ABS(COLUMN_1)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Round to 2 decimal places: </a:t>
            </a:r>
            <a:r>
              <a:rPr lang="en-US" sz="1800" b="1" dirty="0"/>
              <a:t>SELECT ROUND(COLUMN_1, 2)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105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431155" cy="4664629"/>
          </a:xfrm>
        </p:spPr>
        <p:txBody>
          <a:bodyPr>
            <a:normAutofit/>
          </a:bodyPr>
          <a:lstStyle/>
          <a:p>
            <a:r>
              <a:rPr lang="en-US" sz="2100" dirty="0"/>
              <a:t>Retrieve every column in a table:</a:t>
            </a:r>
            <a:r>
              <a:rPr lang="en-US" sz="2100" b="1" dirty="0"/>
              <a:t>  SELECT *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row count of a table: </a:t>
            </a:r>
            <a:r>
              <a:rPr lang="en-US" sz="2100" b="1" dirty="0"/>
              <a:t> SELECT COUNT (*)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Create aliases (or labels) for a column in the query output: 		</a:t>
            </a:r>
            <a:r>
              <a:rPr lang="en-US" sz="2100" b="1" dirty="0"/>
              <a:t> SELECT COLUMN AS First_Column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unique values of a column: </a:t>
            </a:r>
            <a:r>
              <a:rPr lang="en-US" sz="2100" b="1" dirty="0"/>
              <a:t>SELECT DISTINCT COLUMN </a:t>
            </a:r>
            <a:endParaRPr lang="en-US" sz="2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739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78173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97245-0C3D-435D-8DDD-6DF6A705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01672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from clause determines which </a:t>
            </a:r>
            <a:r>
              <a:rPr lang="en-US" sz="2200" i="1" dirty="0"/>
              <a:t>tables</a:t>
            </a:r>
            <a:r>
              <a:rPr lang="en-US" sz="2200" dirty="0"/>
              <a:t> to retrieve data from and how they should be </a:t>
            </a:r>
            <a:r>
              <a:rPr lang="en-US" sz="2200" i="1" dirty="0"/>
              <a:t>joined </a:t>
            </a:r>
            <a:r>
              <a:rPr lang="en-US" sz="2200" dirty="0"/>
              <a:t>together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i="1" dirty="0"/>
              <a:t>Tables</a:t>
            </a:r>
            <a:r>
              <a:rPr lang="en-US" sz="2200" dirty="0"/>
              <a:t> can mean many things! </a:t>
            </a:r>
          </a:p>
          <a:p>
            <a:pPr lvl="1"/>
            <a:r>
              <a:rPr lang="en-US" sz="2000" dirty="0"/>
              <a:t>Permanent, temporary, derived, virtual tables (more on that later)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Tables are linked together with </a:t>
            </a:r>
            <a:r>
              <a:rPr lang="en-US" sz="2200" i="1" dirty="0"/>
              <a:t>joins </a:t>
            </a:r>
            <a:r>
              <a:rPr lang="en-US" sz="2200" dirty="0"/>
              <a:t>that leverage </a:t>
            </a:r>
            <a:r>
              <a:rPr lang="en-US" sz="2200" i="1" dirty="0"/>
              <a:t>keys </a:t>
            </a:r>
            <a:r>
              <a:rPr lang="en-US" sz="2200" dirty="0"/>
              <a:t>in each table (more on this later as well!)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72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1.2</a:t>
            </a:r>
          </a:p>
        </p:txBody>
      </p:sp>
    </p:spTree>
    <p:extLst>
      <p:ext uri="{BB962C8B-B14F-4D97-AF65-F5344CB8AC3E}">
        <p14:creationId xmlns:p14="http://schemas.microsoft.com/office/powerpoint/2010/main" val="169961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16720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150247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little bit about myself…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graduated from UNC Chapel Hill in 2014 and received my MS in Business Analytics at Fordham University in 2016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currently work as an analytical consultant at SAS in Cary and previously worked for IBM (use a lot of SQL in both roles!)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Outside of work I enjoy playing soccer, running and spending time with my cat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000" i="1" dirty="0"/>
              <a:t>where clause </a:t>
            </a:r>
            <a:r>
              <a:rPr lang="en-US" sz="2000" dirty="0"/>
              <a:t>filters out unwanted rows of data based on </a:t>
            </a:r>
            <a:r>
              <a:rPr lang="en-US" sz="2000" i="1" dirty="0"/>
              <a:t>conditions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where clause can include as many conditions as you want</a:t>
            </a: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conditions can be combined using parenthesis and AND/OR logic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67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equality/inequality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ranges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F7EFD56-EC15-4207-B7C2-C82501CE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2132"/>
              </p:ext>
            </p:extLst>
          </p:nvPr>
        </p:nvGraphicFramePr>
        <p:xfrm>
          <a:off x="911668" y="2278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&lt;&gt;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F20D89F-7708-4C6F-9731-66365C5B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2799"/>
              </p:ext>
            </p:extLst>
          </p:nvPr>
        </p:nvGraphicFramePr>
        <p:xfrm>
          <a:off x="911668" y="457999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Less than or 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20 and 30 (inclusive)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BETWEEN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 </a:t>
                      </a:r>
                      <a:r>
                        <a:rPr lang="en-US" sz="1800" b="1" u="sng" dirty="0"/>
                        <a:t>AND</a:t>
                      </a:r>
                      <a:r>
                        <a:rPr lang="en-US" sz="1800" b="1" dirty="0"/>
                        <a:t>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membership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wildcards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7D0085-8CDB-483B-B394-DADF7265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8587"/>
              </p:ext>
            </p:extLst>
          </p:nvPr>
        </p:nvGraphicFramePr>
        <p:xfrm>
          <a:off x="1018201" y="23428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A, B or 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A, B,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IN </a:t>
                      </a:r>
                      <a:r>
                        <a:rPr lang="en-US" sz="1800" b="1" dirty="0"/>
                        <a:t>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D7882B-C867-4698-8313-FC40B4B7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0428"/>
              </p:ext>
            </p:extLst>
          </p:nvPr>
        </p:nvGraphicFramePr>
        <p:xfrm>
          <a:off x="1018201" y="45744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Begins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‘S%’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Does not end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LIKE</a:t>
                      </a:r>
                      <a:r>
                        <a:rPr lang="en-US" sz="1800" b="1" dirty="0"/>
                        <a:t> ‘%S’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Contains substring ‘</a:t>
                      </a:r>
                      <a:r>
                        <a:rPr lang="en-US" sz="1800" dirty="0" err="1"/>
                        <a:t>sas</a:t>
                      </a:r>
                      <a:r>
                        <a:rPr lang="en-US" sz="1800" dirty="0"/>
                        <a:t>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‘%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 a 3 letter string with b in the second position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‘_b_’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6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NULLs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dirty="0"/>
              <a:t>Important to remember when dealing with nulls!</a:t>
            </a:r>
            <a:endParaRPr lang="en-US" sz="2200" b="1" dirty="0"/>
          </a:p>
          <a:p>
            <a:pPr lvl="1"/>
            <a:r>
              <a:rPr lang="en-US" sz="2000" dirty="0"/>
              <a:t>A value can </a:t>
            </a:r>
            <a:r>
              <a:rPr lang="en-US" sz="2000" i="1" dirty="0"/>
              <a:t>be null </a:t>
            </a:r>
            <a:r>
              <a:rPr lang="en-US" sz="2000" dirty="0"/>
              <a:t>but it cannot </a:t>
            </a:r>
            <a:r>
              <a:rPr lang="en-US" sz="2000" i="1" dirty="0"/>
              <a:t>equal null</a:t>
            </a:r>
          </a:p>
          <a:p>
            <a:pPr lvl="1"/>
            <a:r>
              <a:rPr lang="en-US" sz="2000" dirty="0"/>
              <a:t>Two nulls are never equal to one another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A5C21-2065-4134-9FCA-3FC16DF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54960"/>
              </p:ext>
            </p:extLst>
          </p:nvPr>
        </p:nvGraphicFramePr>
        <p:xfrm>
          <a:off x="911668" y="2319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NOT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IS NOT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1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1.3</a:t>
            </a:r>
          </a:p>
        </p:txBody>
      </p:sp>
    </p:spTree>
    <p:extLst>
      <p:ext uri="{BB962C8B-B14F-4D97-AF65-F5344CB8AC3E}">
        <p14:creationId xmlns:p14="http://schemas.microsoft.com/office/powerpoint/2010/main" val="79627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210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0221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0508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9099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107478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132CB-23B0-4DF4-A1C7-CB19FCBDF81B}"/>
              </a:ext>
            </a:extLst>
          </p:cNvPr>
          <p:cNvSpPr/>
          <p:nvPr/>
        </p:nvSpPr>
        <p:spPr>
          <a:xfrm>
            <a:off x="1074781" y="4757342"/>
            <a:ext cx="2831394" cy="16002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357896"/>
            <a:ext cx="9524904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databases data is stored at the most </a:t>
            </a:r>
            <a:r>
              <a:rPr lang="en-US" sz="2200" i="1" dirty="0"/>
              <a:t>granular level </a:t>
            </a:r>
            <a:r>
              <a:rPr lang="en-US" sz="2200" dirty="0"/>
              <a:t>and so far we have only accessed data in its original and most granular and raw form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</a:t>
            </a:r>
            <a:r>
              <a:rPr lang="en-US" sz="2200" i="1" dirty="0"/>
              <a:t> group by clause </a:t>
            </a:r>
            <a:r>
              <a:rPr lang="en-US" sz="2200" dirty="0"/>
              <a:t>allows us to manipulate our data via grouping or aggregation across common column values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 group by clause is typically used with an </a:t>
            </a:r>
            <a:r>
              <a:rPr lang="en-US" sz="2200" i="1" dirty="0"/>
              <a:t>aggregate function </a:t>
            </a:r>
            <a:r>
              <a:rPr lang="en-US" sz="2200" dirty="0"/>
              <a:t>but does not need to be</a:t>
            </a:r>
          </a:p>
          <a:p>
            <a:pPr lvl="1"/>
            <a:r>
              <a:rPr lang="en-US" sz="2000" dirty="0"/>
              <a:t>Available Aggregate Functions: MAX(), MIN(), AVG(), SUM(), COUNT()</a:t>
            </a:r>
          </a:p>
          <a:p>
            <a:pPr lvl="1"/>
            <a:r>
              <a:rPr lang="en-US" sz="2000" dirty="0"/>
              <a:t>An aggregate function used without a </a:t>
            </a:r>
            <a:r>
              <a:rPr lang="en-US" sz="2000" i="1" dirty="0"/>
              <a:t>group by </a:t>
            </a:r>
            <a:r>
              <a:rPr lang="en-US" sz="2000" dirty="0"/>
              <a:t>aggregates entire dataset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2F3B8-A369-4101-954C-0E02E79E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90" y="5427213"/>
            <a:ext cx="2705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174"/>
            <a:ext cx="9370792" cy="4574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5 week course, each week is a different unit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Each week consists of a lecture (Tuesday) and a lab (Thursday)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Lectures will be a mixture of slides and demos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Labs will be fully interactive and consist of SQL practice problems that you will complete and submit during class time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2000" dirty="0"/>
              <a:t>Office hours are Wednesdays from 5:30 – 7:00 via zoom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All course info can be found on the course GitHub page!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Group by statements with multiple columns are necessary when aggregating across more than one column</a:t>
            </a:r>
          </a:p>
          <a:p>
            <a:pPr lvl="1"/>
            <a:r>
              <a:rPr lang="en-US" sz="2000" dirty="0"/>
              <a:t>Every column in select clause that is being aggregated across needs to be included in group by statement!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r>
              <a:rPr lang="en-US" sz="2200" i="1" dirty="0"/>
              <a:t>Numeric placeholders </a:t>
            </a:r>
            <a:r>
              <a:rPr lang="en-US" sz="2200" dirty="0"/>
              <a:t>are excellent when grouping by more than 1 columns…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B2DC-5E9A-43A9-88C2-6669A465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020484"/>
            <a:ext cx="3036250" cy="876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4AEDA-62AA-4D2C-BF70-484DCE69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31" y="5007800"/>
            <a:ext cx="3310716" cy="88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FC2C-7FE0-423A-AE53-DF9EF21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40" y="3170214"/>
            <a:ext cx="3036250" cy="8760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B13B71-897D-4E36-9375-E4C90C1974C0}"/>
              </a:ext>
            </a:extLst>
          </p:cNvPr>
          <p:cNvSpPr/>
          <p:nvPr/>
        </p:nvSpPr>
        <p:spPr>
          <a:xfrm>
            <a:off x="4101483" y="5415379"/>
            <a:ext cx="70133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8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1.4</a:t>
            </a:r>
          </a:p>
        </p:txBody>
      </p:sp>
    </p:spTree>
    <p:extLst>
      <p:ext uri="{BB962C8B-B14F-4D97-AF65-F5344CB8AC3E}">
        <p14:creationId xmlns:p14="http://schemas.microsoft.com/office/powerpoint/2010/main" val="228901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Having Clause</a:t>
            </a:r>
          </a:p>
        </p:txBody>
      </p:sp>
    </p:spTree>
    <p:extLst>
      <p:ext uri="{BB962C8B-B14F-4D97-AF65-F5344CB8AC3E}">
        <p14:creationId xmlns:p14="http://schemas.microsoft.com/office/powerpoint/2010/main" val="74776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31974-69F4-4E8E-ADC6-C396C0458409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</a:t>
            </a:r>
            <a:r>
              <a:rPr lang="en-US" sz="2200" u="sng" dirty="0"/>
              <a:t>groups</a:t>
            </a:r>
            <a:r>
              <a:rPr lang="en-US" sz="2200" dirty="0"/>
              <a:t> based on conditions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While 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the </a:t>
            </a:r>
            <a:r>
              <a:rPr lang="en-US" sz="2200" i="1" dirty="0"/>
              <a:t>group by clause </a:t>
            </a:r>
            <a:r>
              <a:rPr lang="en-US" sz="2200" dirty="0"/>
              <a:t>filters out unwanted groups after aggregation</a:t>
            </a:r>
          </a:p>
          <a:p>
            <a:pPr lvl="1"/>
            <a:r>
              <a:rPr lang="en-US" sz="2000" dirty="0"/>
              <a:t>Important distinction!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Queries can include both a </a:t>
            </a:r>
            <a:r>
              <a:rPr lang="en-US" sz="2200" i="1" dirty="0"/>
              <a:t>where clause </a:t>
            </a:r>
            <a:r>
              <a:rPr lang="en-US" sz="2200" dirty="0"/>
              <a:t>and a </a:t>
            </a:r>
            <a:r>
              <a:rPr lang="en-US" sz="2200" i="1" dirty="0"/>
              <a:t>having clause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24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1.5</a:t>
            </a:r>
          </a:p>
        </p:txBody>
      </p:sp>
    </p:spTree>
    <p:extLst>
      <p:ext uri="{BB962C8B-B14F-4D97-AF65-F5344CB8AC3E}">
        <p14:creationId xmlns:p14="http://schemas.microsoft.com/office/powerpoint/2010/main" val="109665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BCE3E4-EC4C-436C-A2F1-44F03E507966}"/>
              </a:ext>
            </a:extLst>
          </p:cNvPr>
          <p:cNvSpPr/>
          <p:nvPr/>
        </p:nvSpPr>
        <p:spPr>
          <a:xfrm>
            <a:off x="4892178" y="1964192"/>
            <a:ext cx="3517379" cy="200791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896414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order by clause </a:t>
            </a:r>
            <a:r>
              <a:rPr lang="en-US" sz="2200" dirty="0"/>
              <a:t>sorts the output of the query by one or multiple columns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By default, the </a:t>
            </a:r>
            <a:r>
              <a:rPr lang="en-US" sz="2200" i="1" dirty="0"/>
              <a:t>order by clause </a:t>
            </a:r>
            <a:r>
              <a:rPr lang="en-US" sz="2200" dirty="0"/>
              <a:t>sorts in ascending order but can sort in descending order as well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Numeric placeholders also work great here!</a:t>
            </a:r>
            <a:endParaRPr lang="en-US" sz="2200" i="1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9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278324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This is a pass/fail course.  Grade breakdown is as follows: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Labs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Mid Term Assignments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Final Assignment (33% of Grade)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96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1.6</a:t>
            </a:r>
          </a:p>
        </p:txBody>
      </p:sp>
    </p:spTree>
    <p:extLst>
      <p:ext uri="{BB962C8B-B14F-4D97-AF65-F5344CB8AC3E}">
        <p14:creationId xmlns:p14="http://schemas.microsoft.com/office/powerpoint/2010/main" val="1722636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92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1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011197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Spend time with provided code as opposed to provided slides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Write your own code from scratch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Ask questions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168002" cy="4574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MySQL Workbench is the querying tool we will be using for this course (type SQL code into the tool and get data back!)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000" dirty="0"/>
              <a:t>MySQL Workbench sits on top of MySQL Server which is a widely used open-source relational database management system (RDBMS)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b="1" dirty="0"/>
              <a:t>Everyone should have it installed by now and be connected to data!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More info and usage tips and tricks can be found in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427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</a:t>
            </a:r>
            <a:r>
              <a:rPr lang="en-US" sz="2000" b="1" dirty="0"/>
              <a:t>Structured Querying 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Initially developed at IBM in the early 1970’s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how we communicate with databases!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can use SQL to pull, edit, or add information to a database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typed into a querying tool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342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Universally used across industries!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analysts, scientists and engineers use it and so can you!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more barriers between you and your data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Databases are interesting and worth having conversations with ;)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50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12564</TotalTime>
  <Words>2127</Words>
  <Application>Microsoft Office PowerPoint</Application>
  <PresentationFormat>Widescreen</PresentationFormat>
  <Paragraphs>393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Calibri</vt:lpstr>
      <vt:lpstr>Trebuchet MS</vt:lpstr>
      <vt:lpstr>Wingdings</vt:lpstr>
      <vt:lpstr>Wingdings 3</vt:lpstr>
      <vt:lpstr>Facet</vt:lpstr>
      <vt:lpstr>SQL for Data Querying and Analysis</vt:lpstr>
      <vt:lpstr>Agenda</vt:lpstr>
      <vt:lpstr>Introduction!</vt:lpstr>
      <vt:lpstr>Course Overview</vt:lpstr>
      <vt:lpstr>Grading</vt:lpstr>
      <vt:lpstr>How to Succeed!</vt:lpstr>
      <vt:lpstr>MySQL Workbench</vt:lpstr>
      <vt:lpstr>What is SQL?</vt:lpstr>
      <vt:lpstr>Why should you learn SQL?</vt:lpstr>
      <vt:lpstr>What are Relational Databases?</vt:lpstr>
      <vt:lpstr>Let’s Code!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SQL Syntax Best Practices</vt:lpstr>
      <vt:lpstr>Select Clause</vt:lpstr>
      <vt:lpstr>Select Clause</vt:lpstr>
      <vt:lpstr>Select Clause - Expressions</vt:lpstr>
      <vt:lpstr>Select Clause - Functions</vt:lpstr>
      <vt:lpstr>Select Clause Uses</vt:lpstr>
      <vt:lpstr>Demo Set 1.1</vt:lpstr>
      <vt:lpstr>From Clause</vt:lpstr>
      <vt:lpstr>From Clause</vt:lpstr>
      <vt:lpstr>Demo Set 1.2</vt:lpstr>
      <vt:lpstr>Where Clause</vt:lpstr>
      <vt:lpstr>Where Clause</vt:lpstr>
      <vt:lpstr>Where Clause Uses</vt:lpstr>
      <vt:lpstr>Where Clause Uses Cont.</vt:lpstr>
      <vt:lpstr>Where Clause Uses Cont.</vt:lpstr>
      <vt:lpstr>Demo Set 1.3</vt:lpstr>
      <vt:lpstr>Pop Quiz!</vt:lpstr>
      <vt:lpstr>Which query retrieves the name and age columns from the CUSTOMER table of every customer that is at least 25 years old and whose name begins with G? </vt:lpstr>
      <vt:lpstr>Which query retrieves the name and age columns from the CUSTOMER table of every customer that is at least 25 years old and whose name begins with G? </vt:lpstr>
      <vt:lpstr>Group By Clause</vt:lpstr>
      <vt:lpstr>Group By Clause</vt:lpstr>
      <vt:lpstr>Grouping by Multiple Columns</vt:lpstr>
      <vt:lpstr>Demo Set 1.4</vt:lpstr>
      <vt:lpstr>Having Clause</vt:lpstr>
      <vt:lpstr>Having Clause</vt:lpstr>
      <vt:lpstr>Demo Set 1.5</vt:lpstr>
      <vt:lpstr>Pop Quiz!</vt:lpstr>
      <vt:lpstr>Which query runs successfully?</vt:lpstr>
      <vt:lpstr>Which query runs successfully?</vt:lpstr>
      <vt:lpstr>Order By Clause</vt:lpstr>
      <vt:lpstr>Order By Clause</vt:lpstr>
      <vt:lpstr>Demo Set 1.6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67</cp:revision>
  <dcterms:created xsi:type="dcterms:W3CDTF">2022-05-16T22:13:08Z</dcterms:created>
  <dcterms:modified xsi:type="dcterms:W3CDTF">2022-08-22T00:29:57Z</dcterms:modified>
</cp:coreProperties>
</file>