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1" r:id="rId6"/>
    <p:sldId id="260" r:id="rId7"/>
    <p:sldId id="262"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75653"/>
  </p:normalViewPr>
  <p:slideViewPr>
    <p:cSldViewPr snapToGrid="0" snapToObjects="1">
      <p:cViewPr varScale="1">
        <p:scale>
          <a:sx n="94" d="100"/>
          <a:sy n="94" d="100"/>
        </p:scale>
        <p:origin x="1512"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F81D25-BCB2-1941-BE33-EE789C54605F}" type="datetimeFigureOut">
              <a:rPr kumimoji="1" lang="zh-TW" altLang="en-US" smtClean="0"/>
              <a:t>2024/9/17</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TW" altLang="en-US"/>
              <a:t>編輯母片文字樣式
第二層
第三層
第四層
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72225-E8FE-244E-9DB7-C7912DCFC722}" type="slidenum">
              <a:rPr kumimoji="1" lang="zh-TW" altLang="en-US" smtClean="0"/>
              <a:t>‹#›</a:t>
            </a:fld>
            <a:endParaRPr kumimoji="1" lang="zh-TW" altLang="en-US"/>
          </a:p>
        </p:txBody>
      </p:sp>
    </p:spTree>
    <p:extLst>
      <p:ext uri="{BB962C8B-B14F-4D97-AF65-F5344CB8AC3E}">
        <p14:creationId xmlns:p14="http://schemas.microsoft.com/office/powerpoint/2010/main" val="4011265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 altLang="zh-TW" sz="1200" b="0" i="0" kern="1200" dirty="0">
                <a:solidFill>
                  <a:schemeClr val="tx1"/>
                </a:solidFill>
                <a:effectLst/>
                <a:latin typeface="+mn-lt"/>
                <a:ea typeface="+mn-ea"/>
                <a:cs typeface="+mn-cs"/>
              </a:rPr>
              <a:t>1. SMOTE generates synthetic samples rather than repeated original samples, which helps reduce the risk of overfitting because the model does not rely on repeated data from only a few classes.</a:t>
            </a:r>
          </a:p>
          <a:p>
            <a:endParaRPr lang="en" altLang="zh-TW" sz="1200" b="0" i="0" kern="1200" dirty="0">
              <a:solidFill>
                <a:schemeClr val="tx1"/>
              </a:solidFill>
              <a:effectLst/>
              <a:latin typeface="+mn-lt"/>
              <a:ea typeface="+mn-ea"/>
              <a:cs typeface="+mn-cs"/>
            </a:endParaRPr>
          </a:p>
          <a:p>
            <a:r>
              <a:rPr lang="en" altLang="zh-TW" sz="1200" b="0" i="0" kern="1200" dirty="0">
                <a:solidFill>
                  <a:schemeClr val="tx1"/>
                </a:solidFill>
                <a:effectLst/>
                <a:latin typeface="+mn-lt"/>
                <a:ea typeface="+mn-ea"/>
                <a:cs typeface="+mn-cs"/>
              </a:rPr>
              <a:t>2. </a:t>
            </a:r>
            <a:r>
              <a:rPr lang="en" altLang="zh-TW" dirty="0"/>
              <a:t>By increasing the number of minority class samples, SMOTE enables the model to learn more features of the minority class, thereby improving the prediction performance of the minority class.</a:t>
            </a:r>
          </a:p>
          <a:p>
            <a:endParaRPr lang="en"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TW" sz="1200" b="0" i="0" kern="1200" dirty="0">
                <a:solidFill>
                  <a:schemeClr val="tx1"/>
                </a:solidFill>
                <a:effectLst/>
                <a:latin typeface="+mn-lt"/>
                <a:ea typeface="+mn-ea"/>
                <a:cs typeface="+mn-cs"/>
              </a:rPr>
              <a:t>3.</a:t>
            </a:r>
            <a:r>
              <a:rPr lang="en" altLang="zh-TW" dirty="0"/>
              <a:t>SMOTE can effectively balance the number of samples in the minority and majority classes in the data set, thereby improving the accuracy and stability of the model when dealing with imbalanced data sets.</a:t>
            </a:r>
          </a:p>
          <a:p>
            <a:endParaRPr lang="en" altLang="zh-TW" sz="1200" b="0" i="0" kern="1200" dirty="0">
              <a:solidFill>
                <a:schemeClr val="tx1"/>
              </a:solidFill>
              <a:effectLst/>
              <a:latin typeface="+mn-lt"/>
              <a:ea typeface="+mn-ea"/>
              <a:cs typeface="+mn-cs"/>
            </a:endParaRPr>
          </a:p>
          <a:p>
            <a:endParaRPr lang="en" altLang="zh-TW"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TW" dirty="0"/>
              <a:t>The synthetic samples generated by SMOTE are based on interpolation between existing samples, which may introduce noise in some cases, especially when there are anomalies or errors in minority class samples.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TW" dirty="0"/>
              <a:t>Synthetic samples may blur the boundaries between different categories, making it possible for the model to have difficulty learning category distinctions, especially when there are overlapping category regions in the dataset.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TW" dirty="0"/>
              <a:t>SMOTE requires calculating distances between samples when generating synthetic samples, which may increase computational cost and memory usage, especially for large data sets.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 altLang="zh-TW" dirty="0"/>
          </a:p>
          <a:p>
            <a:endParaRPr lang="en" altLang="zh-TW" sz="1200" b="0" i="0" kern="1200" dirty="0">
              <a:solidFill>
                <a:schemeClr val="tx1"/>
              </a:solidFill>
              <a:effectLst/>
              <a:latin typeface="+mn-lt"/>
              <a:ea typeface="+mn-ea"/>
              <a:cs typeface="+mn-cs"/>
            </a:endParaRPr>
          </a:p>
          <a:p>
            <a:br>
              <a:rPr lang="en" altLang="zh-TW" sz="1200" b="0" i="0" kern="1200" dirty="0">
                <a:solidFill>
                  <a:schemeClr val="tx1"/>
                </a:solidFill>
                <a:effectLst/>
                <a:latin typeface="+mn-lt"/>
                <a:ea typeface="+mn-ea"/>
                <a:cs typeface="+mn-cs"/>
              </a:rPr>
            </a:br>
            <a:endParaRPr lang="en"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A1772225-E8FE-244E-9DB7-C7912DCFC722}" type="slidenum">
              <a:rPr kumimoji="1" lang="zh-TW" altLang="en-US" smtClean="0"/>
              <a:t>6</a:t>
            </a:fld>
            <a:endParaRPr kumimoji="1" lang="zh-TW" altLang="en-US"/>
          </a:p>
        </p:txBody>
      </p:sp>
    </p:spTree>
    <p:extLst>
      <p:ext uri="{BB962C8B-B14F-4D97-AF65-F5344CB8AC3E}">
        <p14:creationId xmlns:p14="http://schemas.microsoft.com/office/powerpoint/2010/main" val="705913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8A84DA-48A5-0345-B935-866552A6A98B}"/>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93B28098-050D-C840-ADD4-88034BACC4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A8AED474-5B3A-544E-BB69-B73B251AB753}"/>
              </a:ext>
            </a:extLst>
          </p:cNvPr>
          <p:cNvSpPr>
            <a:spLocks noGrp="1"/>
          </p:cNvSpPr>
          <p:nvPr>
            <p:ph type="dt" sz="half" idx="10"/>
          </p:nvPr>
        </p:nvSpPr>
        <p:spPr/>
        <p:txBody>
          <a:bodyPr/>
          <a:lstStyle/>
          <a:p>
            <a:fld id="{347337AA-4664-4F4B-878B-4FEA716674F8}" type="datetimeFigureOut">
              <a:rPr kumimoji="1" lang="zh-TW" altLang="en-US" smtClean="0"/>
              <a:t>2024/9/17</a:t>
            </a:fld>
            <a:endParaRPr kumimoji="1" lang="zh-TW" altLang="en-US"/>
          </a:p>
        </p:txBody>
      </p:sp>
      <p:sp>
        <p:nvSpPr>
          <p:cNvPr id="5" name="頁尾版面配置區 4">
            <a:extLst>
              <a:ext uri="{FF2B5EF4-FFF2-40B4-BE49-F238E27FC236}">
                <a16:creationId xmlns:a16="http://schemas.microsoft.com/office/drawing/2014/main" id="{4296530E-9C46-E445-8D2E-A1540C26D445}"/>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F45B3ED6-BF6C-DD41-935F-DD582F0DFA79}"/>
              </a:ext>
            </a:extLst>
          </p:cNvPr>
          <p:cNvSpPr>
            <a:spLocks noGrp="1"/>
          </p:cNvSpPr>
          <p:nvPr>
            <p:ph type="sldNum" sz="quarter" idx="12"/>
          </p:nvPr>
        </p:nvSpPr>
        <p:spPr/>
        <p:txBody>
          <a:bodyPr/>
          <a:lstStyle/>
          <a:p>
            <a:fld id="{DEC5B2A9-6960-0E4F-8F31-00C7AF5F3B47}" type="slidenum">
              <a:rPr kumimoji="1" lang="zh-TW" altLang="en-US" smtClean="0"/>
              <a:t>‹#›</a:t>
            </a:fld>
            <a:endParaRPr kumimoji="1" lang="zh-TW" altLang="en-US"/>
          </a:p>
        </p:txBody>
      </p:sp>
    </p:spTree>
    <p:extLst>
      <p:ext uri="{BB962C8B-B14F-4D97-AF65-F5344CB8AC3E}">
        <p14:creationId xmlns:p14="http://schemas.microsoft.com/office/powerpoint/2010/main" val="3073269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1D5607-251C-174B-B944-6284CE8C0FE9}"/>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4C75585B-50B7-4C4F-9771-94509E851543}"/>
              </a:ext>
            </a:extLst>
          </p:cNvPr>
          <p:cNvSpPr>
            <a:spLocks noGrp="1"/>
          </p:cNvSpPr>
          <p:nvPr>
            <p:ph type="body" orient="vert" idx="1"/>
          </p:nvPr>
        </p:nvSpPr>
        <p:spPr/>
        <p:txBody>
          <a:bodyPr vert="eaVert"/>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86B2CCA4-3AD9-A84E-BA5E-3FBBAEF1806C}"/>
              </a:ext>
            </a:extLst>
          </p:cNvPr>
          <p:cNvSpPr>
            <a:spLocks noGrp="1"/>
          </p:cNvSpPr>
          <p:nvPr>
            <p:ph type="dt" sz="half" idx="10"/>
          </p:nvPr>
        </p:nvSpPr>
        <p:spPr/>
        <p:txBody>
          <a:bodyPr/>
          <a:lstStyle/>
          <a:p>
            <a:fld id="{347337AA-4664-4F4B-878B-4FEA716674F8}" type="datetimeFigureOut">
              <a:rPr kumimoji="1" lang="zh-TW" altLang="en-US" smtClean="0"/>
              <a:t>2024/9/17</a:t>
            </a:fld>
            <a:endParaRPr kumimoji="1" lang="zh-TW" altLang="en-US"/>
          </a:p>
        </p:txBody>
      </p:sp>
      <p:sp>
        <p:nvSpPr>
          <p:cNvPr id="5" name="頁尾版面配置區 4">
            <a:extLst>
              <a:ext uri="{FF2B5EF4-FFF2-40B4-BE49-F238E27FC236}">
                <a16:creationId xmlns:a16="http://schemas.microsoft.com/office/drawing/2014/main" id="{7B28D1FE-2F33-CF47-993F-11E33B9482DE}"/>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7BE6509A-CC2E-0141-8C61-2B224A5A15BB}"/>
              </a:ext>
            </a:extLst>
          </p:cNvPr>
          <p:cNvSpPr>
            <a:spLocks noGrp="1"/>
          </p:cNvSpPr>
          <p:nvPr>
            <p:ph type="sldNum" sz="quarter" idx="12"/>
          </p:nvPr>
        </p:nvSpPr>
        <p:spPr/>
        <p:txBody>
          <a:bodyPr/>
          <a:lstStyle/>
          <a:p>
            <a:fld id="{DEC5B2A9-6960-0E4F-8F31-00C7AF5F3B47}" type="slidenum">
              <a:rPr kumimoji="1" lang="zh-TW" altLang="en-US" smtClean="0"/>
              <a:t>‹#›</a:t>
            </a:fld>
            <a:endParaRPr kumimoji="1" lang="zh-TW" altLang="en-US"/>
          </a:p>
        </p:txBody>
      </p:sp>
    </p:spTree>
    <p:extLst>
      <p:ext uri="{BB962C8B-B14F-4D97-AF65-F5344CB8AC3E}">
        <p14:creationId xmlns:p14="http://schemas.microsoft.com/office/powerpoint/2010/main" val="45954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867543C-35AA-3347-BC74-5E4D15DF6697}"/>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55A04E39-C4F1-5F45-9B65-2434CE317561}"/>
              </a:ext>
            </a:extLst>
          </p:cNvPr>
          <p:cNvSpPr>
            <a:spLocks noGrp="1"/>
          </p:cNvSpPr>
          <p:nvPr>
            <p:ph type="body" orient="vert" idx="1"/>
          </p:nvPr>
        </p:nvSpPr>
        <p:spPr>
          <a:xfrm>
            <a:off x="838200" y="365125"/>
            <a:ext cx="7734300" cy="5811838"/>
          </a:xfrm>
        </p:spPr>
        <p:txBody>
          <a:bodyPr vert="eaVert"/>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9EB656C9-951A-8F4E-A89B-72ECF72AC587}"/>
              </a:ext>
            </a:extLst>
          </p:cNvPr>
          <p:cNvSpPr>
            <a:spLocks noGrp="1"/>
          </p:cNvSpPr>
          <p:nvPr>
            <p:ph type="dt" sz="half" idx="10"/>
          </p:nvPr>
        </p:nvSpPr>
        <p:spPr/>
        <p:txBody>
          <a:bodyPr/>
          <a:lstStyle/>
          <a:p>
            <a:fld id="{347337AA-4664-4F4B-878B-4FEA716674F8}" type="datetimeFigureOut">
              <a:rPr kumimoji="1" lang="zh-TW" altLang="en-US" smtClean="0"/>
              <a:t>2024/9/17</a:t>
            </a:fld>
            <a:endParaRPr kumimoji="1" lang="zh-TW" altLang="en-US"/>
          </a:p>
        </p:txBody>
      </p:sp>
      <p:sp>
        <p:nvSpPr>
          <p:cNvPr id="5" name="頁尾版面配置區 4">
            <a:extLst>
              <a:ext uri="{FF2B5EF4-FFF2-40B4-BE49-F238E27FC236}">
                <a16:creationId xmlns:a16="http://schemas.microsoft.com/office/drawing/2014/main" id="{9941B055-AC90-D549-8A58-42A93F1162C9}"/>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5E4525D-6253-674B-BA67-E7F3D40C3A53}"/>
              </a:ext>
            </a:extLst>
          </p:cNvPr>
          <p:cNvSpPr>
            <a:spLocks noGrp="1"/>
          </p:cNvSpPr>
          <p:nvPr>
            <p:ph type="sldNum" sz="quarter" idx="12"/>
          </p:nvPr>
        </p:nvSpPr>
        <p:spPr/>
        <p:txBody>
          <a:bodyPr/>
          <a:lstStyle/>
          <a:p>
            <a:fld id="{DEC5B2A9-6960-0E4F-8F31-00C7AF5F3B47}" type="slidenum">
              <a:rPr kumimoji="1" lang="zh-TW" altLang="en-US" smtClean="0"/>
              <a:t>‹#›</a:t>
            </a:fld>
            <a:endParaRPr kumimoji="1" lang="zh-TW" altLang="en-US"/>
          </a:p>
        </p:txBody>
      </p:sp>
    </p:spTree>
    <p:extLst>
      <p:ext uri="{BB962C8B-B14F-4D97-AF65-F5344CB8AC3E}">
        <p14:creationId xmlns:p14="http://schemas.microsoft.com/office/powerpoint/2010/main" val="2962107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95119C-AA75-6B4B-B479-97F642EA38E1}"/>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44E942AA-7176-714F-B82C-82115D491EF9}"/>
              </a:ext>
            </a:extLst>
          </p:cNvPr>
          <p:cNvSpPr>
            <a:spLocks noGrp="1"/>
          </p:cNvSpPr>
          <p:nvPr>
            <p:ph idx="1"/>
          </p:nvPr>
        </p:nvSpPr>
        <p:spPr/>
        <p:txBody>
          <a:bodyPr/>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4BF6BDC8-15F1-104A-9FD0-2D162F29AAE3}"/>
              </a:ext>
            </a:extLst>
          </p:cNvPr>
          <p:cNvSpPr>
            <a:spLocks noGrp="1"/>
          </p:cNvSpPr>
          <p:nvPr>
            <p:ph type="dt" sz="half" idx="10"/>
          </p:nvPr>
        </p:nvSpPr>
        <p:spPr/>
        <p:txBody>
          <a:bodyPr/>
          <a:lstStyle/>
          <a:p>
            <a:fld id="{347337AA-4664-4F4B-878B-4FEA716674F8}" type="datetimeFigureOut">
              <a:rPr kumimoji="1" lang="zh-TW" altLang="en-US" smtClean="0"/>
              <a:t>2024/9/17</a:t>
            </a:fld>
            <a:endParaRPr kumimoji="1" lang="zh-TW" altLang="en-US"/>
          </a:p>
        </p:txBody>
      </p:sp>
      <p:sp>
        <p:nvSpPr>
          <p:cNvPr id="5" name="頁尾版面配置區 4">
            <a:extLst>
              <a:ext uri="{FF2B5EF4-FFF2-40B4-BE49-F238E27FC236}">
                <a16:creationId xmlns:a16="http://schemas.microsoft.com/office/drawing/2014/main" id="{1FDEBF50-AD07-8C48-A22E-43133F7CD100}"/>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B824242A-2757-2245-B20D-56E412F5EBCF}"/>
              </a:ext>
            </a:extLst>
          </p:cNvPr>
          <p:cNvSpPr>
            <a:spLocks noGrp="1"/>
          </p:cNvSpPr>
          <p:nvPr>
            <p:ph type="sldNum" sz="quarter" idx="12"/>
          </p:nvPr>
        </p:nvSpPr>
        <p:spPr/>
        <p:txBody>
          <a:bodyPr/>
          <a:lstStyle/>
          <a:p>
            <a:fld id="{DEC5B2A9-6960-0E4F-8F31-00C7AF5F3B47}" type="slidenum">
              <a:rPr kumimoji="1" lang="zh-TW" altLang="en-US" smtClean="0"/>
              <a:t>‹#›</a:t>
            </a:fld>
            <a:endParaRPr kumimoji="1" lang="zh-TW" altLang="en-US"/>
          </a:p>
        </p:txBody>
      </p:sp>
    </p:spTree>
    <p:extLst>
      <p:ext uri="{BB962C8B-B14F-4D97-AF65-F5344CB8AC3E}">
        <p14:creationId xmlns:p14="http://schemas.microsoft.com/office/powerpoint/2010/main" val="1542429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44D56E-4F8F-3146-B22D-36F8B377F921}"/>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2D61A732-7710-0742-B76D-637493DE55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BE019615-29C8-2C4D-A853-6E834BC104EB}"/>
              </a:ext>
            </a:extLst>
          </p:cNvPr>
          <p:cNvSpPr>
            <a:spLocks noGrp="1"/>
          </p:cNvSpPr>
          <p:nvPr>
            <p:ph type="dt" sz="half" idx="10"/>
          </p:nvPr>
        </p:nvSpPr>
        <p:spPr/>
        <p:txBody>
          <a:bodyPr/>
          <a:lstStyle/>
          <a:p>
            <a:fld id="{347337AA-4664-4F4B-878B-4FEA716674F8}" type="datetimeFigureOut">
              <a:rPr kumimoji="1" lang="zh-TW" altLang="en-US" smtClean="0"/>
              <a:t>2024/9/17</a:t>
            </a:fld>
            <a:endParaRPr kumimoji="1" lang="zh-TW" altLang="en-US"/>
          </a:p>
        </p:txBody>
      </p:sp>
      <p:sp>
        <p:nvSpPr>
          <p:cNvPr id="5" name="頁尾版面配置區 4">
            <a:extLst>
              <a:ext uri="{FF2B5EF4-FFF2-40B4-BE49-F238E27FC236}">
                <a16:creationId xmlns:a16="http://schemas.microsoft.com/office/drawing/2014/main" id="{BD2CF84B-26FF-774C-8AA7-C3628E4B4112}"/>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62D6B340-31FD-A24F-A68B-0CA7082C93BB}"/>
              </a:ext>
            </a:extLst>
          </p:cNvPr>
          <p:cNvSpPr>
            <a:spLocks noGrp="1"/>
          </p:cNvSpPr>
          <p:nvPr>
            <p:ph type="sldNum" sz="quarter" idx="12"/>
          </p:nvPr>
        </p:nvSpPr>
        <p:spPr/>
        <p:txBody>
          <a:bodyPr/>
          <a:lstStyle/>
          <a:p>
            <a:fld id="{DEC5B2A9-6960-0E4F-8F31-00C7AF5F3B47}" type="slidenum">
              <a:rPr kumimoji="1" lang="zh-TW" altLang="en-US" smtClean="0"/>
              <a:t>‹#›</a:t>
            </a:fld>
            <a:endParaRPr kumimoji="1" lang="zh-TW" altLang="en-US"/>
          </a:p>
        </p:txBody>
      </p:sp>
    </p:spTree>
    <p:extLst>
      <p:ext uri="{BB962C8B-B14F-4D97-AF65-F5344CB8AC3E}">
        <p14:creationId xmlns:p14="http://schemas.microsoft.com/office/powerpoint/2010/main" val="145170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EB7828-3E8C-244F-9320-FF11EC352E57}"/>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4E056ED3-BFC3-1E45-B2CC-1EE707B52C10}"/>
              </a:ext>
            </a:extLst>
          </p:cNvPr>
          <p:cNvSpPr>
            <a:spLocks noGrp="1"/>
          </p:cNvSpPr>
          <p:nvPr>
            <p:ph sz="half" idx="1"/>
          </p:nvPr>
        </p:nvSpPr>
        <p:spPr>
          <a:xfrm>
            <a:off x="838200" y="1825625"/>
            <a:ext cx="5181600" cy="4351338"/>
          </a:xfrm>
        </p:spPr>
        <p:txBody>
          <a:bodyPr/>
          <a:lstStyle/>
          <a:p>
            <a:r>
              <a:rPr kumimoji="1" lang="zh-TW" altLang="en-US"/>
              <a:t>編輯母片文字樣式
第二層
第三層
第四層
第五層</a:t>
            </a:r>
          </a:p>
        </p:txBody>
      </p:sp>
      <p:sp>
        <p:nvSpPr>
          <p:cNvPr id="4" name="內容版面配置區 3">
            <a:extLst>
              <a:ext uri="{FF2B5EF4-FFF2-40B4-BE49-F238E27FC236}">
                <a16:creationId xmlns:a16="http://schemas.microsoft.com/office/drawing/2014/main" id="{466FEC4F-8FF3-7249-B2FD-AA0574EE472B}"/>
              </a:ext>
            </a:extLst>
          </p:cNvPr>
          <p:cNvSpPr>
            <a:spLocks noGrp="1"/>
          </p:cNvSpPr>
          <p:nvPr>
            <p:ph sz="half" idx="2"/>
          </p:nvPr>
        </p:nvSpPr>
        <p:spPr>
          <a:xfrm>
            <a:off x="6172200" y="1825625"/>
            <a:ext cx="5181600" cy="4351338"/>
          </a:xfrm>
        </p:spPr>
        <p:txBody>
          <a:bodyPr/>
          <a:lstStyle/>
          <a:p>
            <a:r>
              <a:rPr kumimoji="1" lang="zh-TW" altLang="en-US"/>
              <a:t>編輯母片文字樣式
第二層
第三層
第四層
第五層</a:t>
            </a:r>
          </a:p>
        </p:txBody>
      </p:sp>
      <p:sp>
        <p:nvSpPr>
          <p:cNvPr id="5" name="日期版面配置區 4">
            <a:extLst>
              <a:ext uri="{FF2B5EF4-FFF2-40B4-BE49-F238E27FC236}">
                <a16:creationId xmlns:a16="http://schemas.microsoft.com/office/drawing/2014/main" id="{A31AE910-0CDC-2E46-93B7-022BE0433902}"/>
              </a:ext>
            </a:extLst>
          </p:cNvPr>
          <p:cNvSpPr>
            <a:spLocks noGrp="1"/>
          </p:cNvSpPr>
          <p:nvPr>
            <p:ph type="dt" sz="half" idx="10"/>
          </p:nvPr>
        </p:nvSpPr>
        <p:spPr/>
        <p:txBody>
          <a:bodyPr/>
          <a:lstStyle/>
          <a:p>
            <a:fld id="{347337AA-4664-4F4B-878B-4FEA716674F8}" type="datetimeFigureOut">
              <a:rPr kumimoji="1" lang="zh-TW" altLang="en-US" smtClean="0"/>
              <a:t>2024/9/17</a:t>
            </a:fld>
            <a:endParaRPr kumimoji="1" lang="zh-TW" altLang="en-US"/>
          </a:p>
        </p:txBody>
      </p:sp>
      <p:sp>
        <p:nvSpPr>
          <p:cNvPr id="6" name="頁尾版面配置區 5">
            <a:extLst>
              <a:ext uri="{FF2B5EF4-FFF2-40B4-BE49-F238E27FC236}">
                <a16:creationId xmlns:a16="http://schemas.microsoft.com/office/drawing/2014/main" id="{41FBD960-7ED1-0343-B27B-326BDB568EF0}"/>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09619680-187D-2B45-AE67-AD2C07BE0BBD}"/>
              </a:ext>
            </a:extLst>
          </p:cNvPr>
          <p:cNvSpPr>
            <a:spLocks noGrp="1"/>
          </p:cNvSpPr>
          <p:nvPr>
            <p:ph type="sldNum" sz="quarter" idx="12"/>
          </p:nvPr>
        </p:nvSpPr>
        <p:spPr/>
        <p:txBody>
          <a:bodyPr/>
          <a:lstStyle/>
          <a:p>
            <a:fld id="{DEC5B2A9-6960-0E4F-8F31-00C7AF5F3B47}" type="slidenum">
              <a:rPr kumimoji="1" lang="zh-TW" altLang="en-US" smtClean="0"/>
              <a:t>‹#›</a:t>
            </a:fld>
            <a:endParaRPr kumimoji="1" lang="zh-TW" altLang="en-US"/>
          </a:p>
        </p:txBody>
      </p:sp>
    </p:spTree>
    <p:extLst>
      <p:ext uri="{BB962C8B-B14F-4D97-AF65-F5344CB8AC3E}">
        <p14:creationId xmlns:p14="http://schemas.microsoft.com/office/powerpoint/2010/main" val="129595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6CD14B-4C1A-124B-ADC9-82824DEF2C27}"/>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274B969B-EB94-8D45-85DD-883725F0BD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TW" altLang="en-US"/>
              <a:t>編輯母片文字樣式
第二層
第三層
第四層
第五層</a:t>
            </a:r>
          </a:p>
        </p:txBody>
      </p:sp>
      <p:sp>
        <p:nvSpPr>
          <p:cNvPr id="4" name="內容版面配置區 3">
            <a:extLst>
              <a:ext uri="{FF2B5EF4-FFF2-40B4-BE49-F238E27FC236}">
                <a16:creationId xmlns:a16="http://schemas.microsoft.com/office/drawing/2014/main" id="{7CC00D1B-9916-FF45-BD7B-297E7AAB2DED}"/>
              </a:ext>
            </a:extLst>
          </p:cNvPr>
          <p:cNvSpPr>
            <a:spLocks noGrp="1"/>
          </p:cNvSpPr>
          <p:nvPr>
            <p:ph sz="half" idx="2"/>
          </p:nvPr>
        </p:nvSpPr>
        <p:spPr>
          <a:xfrm>
            <a:off x="839788" y="2505075"/>
            <a:ext cx="5157787" cy="3684588"/>
          </a:xfrm>
        </p:spPr>
        <p:txBody>
          <a:bodyPr/>
          <a:lstStyle/>
          <a:p>
            <a:r>
              <a:rPr kumimoji="1" lang="zh-TW" altLang="en-US"/>
              <a:t>編輯母片文字樣式
第二層
第三層
第四層
第五層</a:t>
            </a:r>
          </a:p>
        </p:txBody>
      </p:sp>
      <p:sp>
        <p:nvSpPr>
          <p:cNvPr id="5" name="文字版面配置區 4">
            <a:extLst>
              <a:ext uri="{FF2B5EF4-FFF2-40B4-BE49-F238E27FC236}">
                <a16:creationId xmlns:a16="http://schemas.microsoft.com/office/drawing/2014/main" id="{4EB0E4C5-6EB0-7A41-BD50-83F7479EB2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TW" altLang="en-US"/>
              <a:t>編輯母片文字樣式
第二層
第三層
第四層
第五層</a:t>
            </a:r>
          </a:p>
        </p:txBody>
      </p:sp>
      <p:sp>
        <p:nvSpPr>
          <p:cNvPr id="6" name="內容版面配置區 5">
            <a:extLst>
              <a:ext uri="{FF2B5EF4-FFF2-40B4-BE49-F238E27FC236}">
                <a16:creationId xmlns:a16="http://schemas.microsoft.com/office/drawing/2014/main" id="{4E68E08A-FEBC-9F4D-A974-3748E170F058}"/>
              </a:ext>
            </a:extLst>
          </p:cNvPr>
          <p:cNvSpPr>
            <a:spLocks noGrp="1"/>
          </p:cNvSpPr>
          <p:nvPr>
            <p:ph sz="quarter" idx="4"/>
          </p:nvPr>
        </p:nvSpPr>
        <p:spPr>
          <a:xfrm>
            <a:off x="6172200" y="2505075"/>
            <a:ext cx="5183188" cy="3684588"/>
          </a:xfrm>
        </p:spPr>
        <p:txBody>
          <a:bodyPr/>
          <a:lstStyle/>
          <a:p>
            <a:r>
              <a:rPr kumimoji="1" lang="zh-TW" altLang="en-US"/>
              <a:t>編輯母片文字樣式
第二層
第三層
第四層
第五層</a:t>
            </a:r>
          </a:p>
        </p:txBody>
      </p:sp>
      <p:sp>
        <p:nvSpPr>
          <p:cNvPr id="7" name="日期版面配置區 6">
            <a:extLst>
              <a:ext uri="{FF2B5EF4-FFF2-40B4-BE49-F238E27FC236}">
                <a16:creationId xmlns:a16="http://schemas.microsoft.com/office/drawing/2014/main" id="{07CF2066-06E5-FF49-BE23-B0D05B520593}"/>
              </a:ext>
            </a:extLst>
          </p:cNvPr>
          <p:cNvSpPr>
            <a:spLocks noGrp="1"/>
          </p:cNvSpPr>
          <p:nvPr>
            <p:ph type="dt" sz="half" idx="10"/>
          </p:nvPr>
        </p:nvSpPr>
        <p:spPr/>
        <p:txBody>
          <a:bodyPr/>
          <a:lstStyle/>
          <a:p>
            <a:fld id="{347337AA-4664-4F4B-878B-4FEA716674F8}" type="datetimeFigureOut">
              <a:rPr kumimoji="1" lang="zh-TW" altLang="en-US" smtClean="0"/>
              <a:t>2024/9/17</a:t>
            </a:fld>
            <a:endParaRPr kumimoji="1" lang="zh-TW" altLang="en-US"/>
          </a:p>
        </p:txBody>
      </p:sp>
      <p:sp>
        <p:nvSpPr>
          <p:cNvPr id="8" name="頁尾版面配置區 7">
            <a:extLst>
              <a:ext uri="{FF2B5EF4-FFF2-40B4-BE49-F238E27FC236}">
                <a16:creationId xmlns:a16="http://schemas.microsoft.com/office/drawing/2014/main" id="{2E72A4F5-4137-2344-A853-F1F6ABE351BD}"/>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052A316D-0B2C-6A44-BF00-94822DA02A04}"/>
              </a:ext>
            </a:extLst>
          </p:cNvPr>
          <p:cNvSpPr>
            <a:spLocks noGrp="1"/>
          </p:cNvSpPr>
          <p:nvPr>
            <p:ph type="sldNum" sz="quarter" idx="12"/>
          </p:nvPr>
        </p:nvSpPr>
        <p:spPr/>
        <p:txBody>
          <a:bodyPr/>
          <a:lstStyle/>
          <a:p>
            <a:fld id="{DEC5B2A9-6960-0E4F-8F31-00C7AF5F3B47}" type="slidenum">
              <a:rPr kumimoji="1" lang="zh-TW" altLang="en-US" smtClean="0"/>
              <a:t>‹#›</a:t>
            </a:fld>
            <a:endParaRPr kumimoji="1" lang="zh-TW" altLang="en-US"/>
          </a:p>
        </p:txBody>
      </p:sp>
    </p:spTree>
    <p:extLst>
      <p:ext uri="{BB962C8B-B14F-4D97-AF65-F5344CB8AC3E}">
        <p14:creationId xmlns:p14="http://schemas.microsoft.com/office/powerpoint/2010/main" val="3466971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2A7A71-3215-3147-8398-4E769F15CB1E}"/>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52FE92EB-082B-3E4A-B3D9-5C113C1A0F5B}"/>
              </a:ext>
            </a:extLst>
          </p:cNvPr>
          <p:cNvSpPr>
            <a:spLocks noGrp="1"/>
          </p:cNvSpPr>
          <p:nvPr>
            <p:ph type="dt" sz="half" idx="10"/>
          </p:nvPr>
        </p:nvSpPr>
        <p:spPr/>
        <p:txBody>
          <a:bodyPr/>
          <a:lstStyle/>
          <a:p>
            <a:fld id="{347337AA-4664-4F4B-878B-4FEA716674F8}" type="datetimeFigureOut">
              <a:rPr kumimoji="1" lang="zh-TW" altLang="en-US" smtClean="0"/>
              <a:t>2024/9/17</a:t>
            </a:fld>
            <a:endParaRPr kumimoji="1" lang="zh-TW" altLang="en-US"/>
          </a:p>
        </p:txBody>
      </p:sp>
      <p:sp>
        <p:nvSpPr>
          <p:cNvPr id="4" name="頁尾版面配置區 3">
            <a:extLst>
              <a:ext uri="{FF2B5EF4-FFF2-40B4-BE49-F238E27FC236}">
                <a16:creationId xmlns:a16="http://schemas.microsoft.com/office/drawing/2014/main" id="{9D3B7329-36BA-F548-B302-0F40511D6F2A}"/>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460777F6-20AE-874A-912B-2616D3343D4E}"/>
              </a:ext>
            </a:extLst>
          </p:cNvPr>
          <p:cNvSpPr>
            <a:spLocks noGrp="1"/>
          </p:cNvSpPr>
          <p:nvPr>
            <p:ph type="sldNum" sz="quarter" idx="12"/>
          </p:nvPr>
        </p:nvSpPr>
        <p:spPr/>
        <p:txBody>
          <a:bodyPr/>
          <a:lstStyle/>
          <a:p>
            <a:fld id="{DEC5B2A9-6960-0E4F-8F31-00C7AF5F3B47}" type="slidenum">
              <a:rPr kumimoji="1" lang="zh-TW" altLang="en-US" smtClean="0"/>
              <a:t>‹#›</a:t>
            </a:fld>
            <a:endParaRPr kumimoji="1" lang="zh-TW" altLang="en-US"/>
          </a:p>
        </p:txBody>
      </p:sp>
    </p:spTree>
    <p:extLst>
      <p:ext uri="{BB962C8B-B14F-4D97-AF65-F5344CB8AC3E}">
        <p14:creationId xmlns:p14="http://schemas.microsoft.com/office/powerpoint/2010/main" val="3239916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858894C9-E0B3-DE40-8F1C-9D7417A6548F}"/>
              </a:ext>
            </a:extLst>
          </p:cNvPr>
          <p:cNvSpPr>
            <a:spLocks noGrp="1"/>
          </p:cNvSpPr>
          <p:nvPr>
            <p:ph type="dt" sz="half" idx="10"/>
          </p:nvPr>
        </p:nvSpPr>
        <p:spPr/>
        <p:txBody>
          <a:bodyPr/>
          <a:lstStyle/>
          <a:p>
            <a:fld id="{347337AA-4664-4F4B-878B-4FEA716674F8}" type="datetimeFigureOut">
              <a:rPr kumimoji="1" lang="zh-TW" altLang="en-US" smtClean="0"/>
              <a:t>2024/9/17</a:t>
            </a:fld>
            <a:endParaRPr kumimoji="1" lang="zh-TW" altLang="en-US"/>
          </a:p>
        </p:txBody>
      </p:sp>
      <p:sp>
        <p:nvSpPr>
          <p:cNvPr id="3" name="頁尾版面配置區 2">
            <a:extLst>
              <a:ext uri="{FF2B5EF4-FFF2-40B4-BE49-F238E27FC236}">
                <a16:creationId xmlns:a16="http://schemas.microsoft.com/office/drawing/2014/main" id="{8836C76F-5F78-D34B-B286-8B5B4063BF2A}"/>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84DF6740-2471-BD48-8689-77DA6175E76F}"/>
              </a:ext>
            </a:extLst>
          </p:cNvPr>
          <p:cNvSpPr>
            <a:spLocks noGrp="1"/>
          </p:cNvSpPr>
          <p:nvPr>
            <p:ph type="sldNum" sz="quarter" idx="12"/>
          </p:nvPr>
        </p:nvSpPr>
        <p:spPr/>
        <p:txBody>
          <a:bodyPr/>
          <a:lstStyle/>
          <a:p>
            <a:fld id="{DEC5B2A9-6960-0E4F-8F31-00C7AF5F3B47}" type="slidenum">
              <a:rPr kumimoji="1" lang="zh-TW" altLang="en-US" smtClean="0"/>
              <a:t>‹#›</a:t>
            </a:fld>
            <a:endParaRPr kumimoji="1" lang="zh-TW" altLang="en-US"/>
          </a:p>
        </p:txBody>
      </p:sp>
    </p:spTree>
    <p:extLst>
      <p:ext uri="{BB962C8B-B14F-4D97-AF65-F5344CB8AC3E}">
        <p14:creationId xmlns:p14="http://schemas.microsoft.com/office/powerpoint/2010/main" val="570202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B0BC77-7102-144F-AC4B-194F061B8BAF}"/>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09E1B3F2-22D1-2746-8FB4-C9B8C35B67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TW" altLang="en-US"/>
              <a:t>編輯母片文字樣式
第二層
第三層
第四層
第五層</a:t>
            </a:r>
          </a:p>
        </p:txBody>
      </p:sp>
      <p:sp>
        <p:nvSpPr>
          <p:cNvPr id="4" name="文字版面配置區 3">
            <a:extLst>
              <a:ext uri="{FF2B5EF4-FFF2-40B4-BE49-F238E27FC236}">
                <a16:creationId xmlns:a16="http://schemas.microsoft.com/office/drawing/2014/main" id="{D66F24F5-96B1-3D4E-8407-59441CF71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TW" altLang="en-US"/>
              <a:t>編輯母片文字樣式
第二層
第三層
第四層
第五層</a:t>
            </a:r>
          </a:p>
        </p:txBody>
      </p:sp>
      <p:sp>
        <p:nvSpPr>
          <p:cNvPr id="5" name="日期版面配置區 4">
            <a:extLst>
              <a:ext uri="{FF2B5EF4-FFF2-40B4-BE49-F238E27FC236}">
                <a16:creationId xmlns:a16="http://schemas.microsoft.com/office/drawing/2014/main" id="{EF3342E3-B1BC-854E-8572-29896DBB3496}"/>
              </a:ext>
            </a:extLst>
          </p:cNvPr>
          <p:cNvSpPr>
            <a:spLocks noGrp="1"/>
          </p:cNvSpPr>
          <p:nvPr>
            <p:ph type="dt" sz="half" idx="10"/>
          </p:nvPr>
        </p:nvSpPr>
        <p:spPr/>
        <p:txBody>
          <a:bodyPr/>
          <a:lstStyle/>
          <a:p>
            <a:fld id="{347337AA-4664-4F4B-878B-4FEA716674F8}" type="datetimeFigureOut">
              <a:rPr kumimoji="1" lang="zh-TW" altLang="en-US" smtClean="0"/>
              <a:t>2024/9/17</a:t>
            </a:fld>
            <a:endParaRPr kumimoji="1" lang="zh-TW" altLang="en-US"/>
          </a:p>
        </p:txBody>
      </p:sp>
      <p:sp>
        <p:nvSpPr>
          <p:cNvPr id="6" name="頁尾版面配置區 5">
            <a:extLst>
              <a:ext uri="{FF2B5EF4-FFF2-40B4-BE49-F238E27FC236}">
                <a16:creationId xmlns:a16="http://schemas.microsoft.com/office/drawing/2014/main" id="{5B78C9D7-96D2-4246-8325-ECDC78F7927D}"/>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BBD2519A-611E-EA40-A8DF-0458E54CB38B}"/>
              </a:ext>
            </a:extLst>
          </p:cNvPr>
          <p:cNvSpPr>
            <a:spLocks noGrp="1"/>
          </p:cNvSpPr>
          <p:nvPr>
            <p:ph type="sldNum" sz="quarter" idx="12"/>
          </p:nvPr>
        </p:nvSpPr>
        <p:spPr/>
        <p:txBody>
          <a:bodyPr/>
          <a:lstStyle/>
          <a:p>
            <a:fld id="{DEC5B2A9-6960-0E4F-8F31-00C7AF5F3B47}" type="slidenum">
              <a:rPr kumimoji="1" lang="zh-TW" altLang="en-US" smtClean="0"/>
              <a:t>‹#›</a:t>
            </a:fld>
            <a:endParaRPr kumimoji="1" lang="zh-TW" altLang="en-US"/>
          </a:p>
        </p:txBody>
      </p:sp>
    </p:spTree>
    <p:extLst>
      <p:ext uri="{BB962C8B-B14F-4D97-AF65-F5344CB8AC3E}">
        <p14:creationId xmlns:p14="http://schemas.microsoft.com/office/powerpoint/2010/main" val="549393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EE2948-5382-5C4C-A613-D81BCD6F682B}"/>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A5439CB8-1C1E-6644-9202-33D524F548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4856B0F8-815A-9D40-B162-1B2CD3051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TW" altLang="en-US"/>
              <a:t>編輯母片文字樣式
第二層
第三層
第四層
第五層</a:t>
            </a:r>
          </a:p>
        </p:txBody>
      </p:sp>
      <p:sp>
        <p:nvSpPr>
          <p:cNvPr id="5" name="日期版面配置區 4">
            <a:extLst>
              <a:ext uri="{FF2B5EF4-FFF2-40B4-BE49-F238E27FC236}">
                <a16:creationId xmlns:a16="http://schemas.microsoft.com/office/drawing/2014/main" id="{B8F8AE48-F8FB-914A-B370-463BAEC2A16A}"/>
              </a:ext>
            </a:extLst>
          </p:cNvPr>
          <p:cNvSpPr>
            <a:spLocks noGrp="1"/>
          </p:cNvSpPr>
          <p:nvPr>
            <p:ph type="dt" sz="half" idx="10"/>
          </p:nvPr>
        </p:nvSpPr>
        <p:spPr/>
        <p:txBody>
          <a:bodyPr/>
          <a:lstStyle/>
          <a:p>
            <a:fld id="{347337AA-4664-4F4B-878B-4FEA716674F8}" type="datetimeFigureOut">
              <a:rPr kumimoji="1" lang="zh-TW" altLang="en-US" smtClean="0"/>
              <a:t>2024/9/17</a:t>
            </a:fld>
            <a:endParaRPr kumimoji="1" lang="zh-TW" altLang="en-US"/>
          </a:p>
        </p:txBody>
      </p:sp>
      <p:sp>
        <p:nvSpPr>
          <p:cNvPr id="6" name="頁尾版面配置區 5">
            <a:extLst>
              <a:ext uri="{FF2B5EF4-FFF2-40B4-BE49-F238E27FC236}">
                <a16:creationId xmlns:a16="http://schemas.microsoft.com/office/drawing/2014/main" id="{844A0EDC-0A5A-C843-8D7D-7A28913D3280}"/>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E39ECCFE-2EE0-314A-A57E-4668AF2B748C}"/>
              </a:ext>
            </a:extLst>
          </p:cNvPr>
          <p:cNvSpPr>
            <a:spLocks noGrp="1"/>
          </p:cNvSpPr>
          <p:nvPr>
            <p:ph type="sldNum" sz="quarter" idx="12"/>
          </p:nvPr>
        </p:nvSpPr>
        <p:spPr/>
        <p:txBody>
          <a:bodyPr/>
          <a:lstStyle/>
          <a:p>
            <a:fld id="{DEC5B2A9-6960-0E4F-8F31-00C7AF5F3B47}" type="slidenum">
              <a:rPr kumimoji="1" lang="zh-TW" altLang="en-US" smtClean="0"/>
              <a:t>‹#›</a:t>
            </a:fld>
            <a:endParaRPr kumimoji="1" lang="zh-TW" altLang="en-US"/>
          </a:p>
        </p:txBody>
      </p:sp>
    </p:spTree>
    <p:extLst>
      <p:ext uri="{BB962C8B-B14F-4D97-AF65-F5344CB8AC3E}">
        <p14:creationId xmlns:p14="http://schemas.microsoft.com/office/powerpoint/2010/main" val="3401785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D3C41D4-C5E7-254A-B643-C269E550CB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620FFCF7-283B-6D48-A19A-DE22F842D0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B3FFA25B-37E1-A644-A31B-0DB9504B1F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7337AA-4664-4F4B-878B-4FEA716674F8}" type="datetimeFigureOut">
              <a:rPr kumimoji="1" lang="zh-TW" altLang="en-US" smtClean="0"/>
              <a:t>2024/9/17</a:t>
            </a:fld>
            <a:endParaRPr kumimoji="1" lang="zh-TW" altLang="en-US"/>
          </a:p>
        </p:txBody>
      </p:sp>
      <p:sp>
        <p:nvSpPr>
          <p:cNvPr id="5" name="頁尾版面配置區 4">
            <a:extLst>
              <a:ext uri="{FF2B5EF4-FFF2-40B4-BE49-F238E27FC236}">
                <a16:creationId xmlns:a16="http://schemas.microsoft.com/office/drawing/2014/main" id="{C90DBF36-878B-0243-9A03-50517B43A8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AC525863-F22F-8E47-A805-2F11A981FB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5B2A9-6960-0E4F-8F31-00C7AF5F3B47}" type="slidenum">
              <a:rPr kumimoji="1" lang="zh-TW" altLang="en-US" smtClean="0"/>
              <a:t>‹#›</a:t>
            </a:fld>
            <a:endParaRPr kumimoji="1" lang="zh-TW" altLang="en-US"/>
          </a:p>
        </p:txBody>
      </p:sp>
    </p:spTree>
    <p:extLst>
      <p:ext uri="{BB962C8B-B14F-4D97-AF65-F5344CB8AC3E}">
        <p14:creationId xmlns:p14="http://schemas.microsoft.com/office/powerpoint/2010/main" val="4272453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edium.com/@parthdholakiya180/smote-synthetic-minority-over-sampling-technique-4d5a5d69d720" TargetMode="External"/><Relationship Id="rId2" Type="http://schemas.openxmlformats.org/officeDocument/2006/relationships/hyperlink" Target="https://iq.opengenus.org/smote-for-imbalanced-datas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E30780-B23F-B741-8A42-1648E52B9B0F}"/>
              </a:ext>
            </a:extLst>
          </p:cNvPr>
          <p:cNvSpPr>
            <a:spLocks noGrp="1"/>
          </p:cNvSpPr>
          <p:nvPr>
            <p:ph type="ctrTitle"/>
          </p:nvPr>
        </p:nvSpPr>
        <p:spPr>
          <a:xfrm>
            <a:off x="1524000" y="1751013"/>
            <a:ext cx="9144000" cy="2387600"/>
          </a:xfrm>
        </p:spPr>
        <p:txBody>
          <a:bodyPr>
            <a:normAutofit fontScale="90000"/>
          </a:bodyPr>
          <a:lstStyle/>
          <a:p>
            <a:r>
              <a:rPr lang="en" altLang="zh-TW" dirty="0">
                <a:solidFill>
                  <a:schemeClr val="accent1"/>
                </a:solidFill>
              </a:rPr>
              <a:t>Data Science Engineering</a:t>
            </a:r>
            <a:br>
              <a:rPr lang="en" altLang="zh-TW" dirty="0">
                <a:solidFill>
                  <a:schemeClr val="accent1"/>
                </a:solidFill>
              </a:rPr>
            </a:br>
            <a:r>
              <a:rPr lang="en" altLang="zh-TW" dirty="0">
                <a:solidFill>
                  <a:schemeClr val="accent1"/>
                </a:solidFill>
              </a:rPr>
              <a:t>Methods and Tools – INFO 6105</a:t>
            </a:r>
            <a:br>
              <a:rPr lang="en" altLang="zh-TW" dirty="0"/>
            </a:br>
            <a:br>
              <a:rPr lang="en" altLang="zh-TW" dirty="0"/>
            </a:br>
            <a:br>
              <a:rPr lang="en" altLang="zh-TW" dirty="0"/>
            </a:br>
            <a:r>
              <a:rPr kumimoji="1" lang="en-US" altLang="zh-TW" b="1" dirty="0"/>
              <a:t>SMOTE</a:t>
            </a:r>
            <a:r>
              <a:rPr kumimoji="1" lang="en-US" altLang="zh-TW" sz="2800" b="1" dirty="0"/>
              <a:t>(</a:t>
            </a:r>
            <a:r>
              <a:rPr lang="en" altLang="zh-TW" sz="2800" b="1" dirty="0"/>
              <a:t>Synthetic Minority Over-sampling Technique)</a:t>
            </a:r>
            <a:endParaRPr kumimoji="1" lang="zh-TW" altLang="en-US" sz="2800" b="1" dirty="0"/>
          </a:p>
        </p:txBody>
      </p:sp>
      <p:sp>
        <p:nvSpPr>
          <p:cNvPr id="3" name="副標題 2">
            <a:extLst>
              <a:ext uri="{FF2B5EF4-FFF2-40B4-BE49-F238E27FC236}">
                <a16:creationId xmlns:a16="http://schemas.microsoft.com/office/drawing/2014/main" id="{D1B5AF6F-7C96-BF48-8E01-89104FA6A659}"/>
              </a:ext>
            </a:extLst>
          </p:cNvPr>
          <p:cNvSpPr>
            <a:spLocks noGrp="1"/>
          </p:cNvSpPr>
          <p:nvPr>
            <p:ph type="subTitle" idx="1"/>
          </p:nvPr>
        </p:nvSpPr>
        <p:spPr>
          <a:xfrm>
            <a:off x="2452048" y="5970896"/>
            <a:ext cx="9144000" cy="887104"/>
          </a:xfrm>
        </p:spPr>
        <p:txBody>
          <a:bodyPr>
            <a:normAutofit/>
          </a:bodyPr>
          <a:lstStyle/>
          <a:p>
            <a:endParaRPr kumimoji="1" lang="en-US" altLang="zh-TW" dirty="0"/>
          </a:p>
          <a:p>
            <a:r>
              <a:rPr kumimoji="1" lang="en-US" altLang="zh-TW" dirty="0"/>
              <a:t>						Presented by: Chi-Yao Hsiao</a:t>
            </a:r>
            <a:endParaRPr kumimoji="1" lang="zh-TW" altLang="en-US" dirty="0"/>
          </a:p>
        </p:txBody>
      </p:sp>
    </p:spTree>
    <p:extLst>
      <p:ext uri="{BB962C8B-B14F-4D97-AF65-F5344CB8AC3E}">
        <p14:creationId xmlns:p14="http://schemas.microsoft.com/office/powerpoint/2010/main" val="1438868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C5E76C-E00C-C14F-8985-5A9964767C8D}"/>
              </a:ext>
            </a:extLst>
          </p:cNvPr>
          <p:cNvSpPr>
            <a:spLocks noGrp="1"/>
          </p:cNvSpPr>
          <p:nvPr>
            <p:ph type="title"/>
          </p:nvPr>
        </p:nvSpPr>
        <p:spPr/>
        <p:txBody>
          <a:bodyPr/>
          <a:lstStyle/>
          <a:p>
            <a:r>
              <a:rPr kumimoji="1" lang="en-US" altLang="zh-TW" dirty="0"/>
              <a:t>Over-Sampling </a:t>
            </a:r>
            <a:r>
              <a:rPr kumimoji="1" lang="en-US" altLang="zh-TW" dirty="0" err="1"/>
              <a:t>v.s</a:t>
            </a:r>
            <a:r>
              <a:rPr kumimoji="1" lang="en-US" altLang="zh-TW" dirty="0"/>
              <a:t>. Under-Sampling</a:t>
            </a:r>
            <a:endParaRPr kumimoji="1" lang="zh-TW" altLang="en-US" dirty="0"/>
          </a:p>
        </p:txBody>
      </p:sp>
      <p:graphicFrame>
        <p:nvGraphicFramePr>
          <p:cNvPr id="4" name="內容版面配置區 3">
            <a:extLst>
              <a:ext uri="{FF2B5EF4-FFF2-40B4-BE49-F238E27FC236}">
                <a16:creationId xmlns:a16="http://schemas.microsoft.com/office/drawing/2014/main" id="{DB9108CC-908C-2040-99A9-252B0D7BF15F}"/>
              </a:ext>
            </a:extLst>
          </p:cNvPr>
          <p:cNvGraphicFramePr>
            <a:graphicFrameLocks noGrp="1"/>
          </p:cNvGraphicFramePr>
          <p:nvPr>
            <p:ph idx="1"/>
            <p:extLst>
              <p:ext uri="{D42A27DB-BD31-4B8C-83A1-F6EECF244321}">
                <p14:modId xmlns:p14="http://schemas.microsoft.com/office/powerpoint/2010/main" val="2167587617"/>
              </p:ext>
            </p:extLst>
          </p:nvPr>
        </p:nvGraphicFramePr>
        <p:xfrm>
          <a:off x="639337" y="1690688"/>
          <a:ext cx="2429108" cy="4389120"/>
        </p:xfrm>
        <a:graphic>
          <a:graphicData uri="http://schemas.openxmlformats.org/drawingml/2006/table">
            <a:tbl>
              <a:tblPr firstRow="1" bandRow="1">
                <a:tableStyleId>{5C22544A-7EE6-4342-B048-85BDC9FD1C3A}</a:tableStyleId>
              </a:tblPr>
              <a:tblGrid>
                <a:gridCol w="1214554">
                  <a:extLst>
                    <a:ext uri="{9D8B030D-6E8A-4147-A177-3AD203B41FA5}">
                      <a16:colId xmlns:a16="http://schemas.microsoft.com/office/drawing/2014/main" val="1576790751"/>
                    </a:ext>
                  </a:extLst>
                </a:gridCol>
                <a:gridCol w="1214554">
                  <a:extLst>
                    <a:ext uri="{9D8B030D-6E8A-4147-A177-3AD203B41FA5}">
                      <a16:colId xmlns:a16="http://schemas.microsoft.com/office/drawing/2014/main" val="901185858"/>
                    </a:ext>
                  </a:extLst>
                </a:gridCol>
              </a:tblGrid>
              <a:tr h="354448">
                <a:tc>
                  <a:txBody>
                    <a:bodyPr/>
                    <a:lstStyle/>
                    <a:p>
                      <a:r>
                        <a:rPr lang="en-US" altLang="zh-TW" dirty="0" err="1"/>
                        <a:t>Person_id</a:t>
                      </a:r>
                      <a:endParaRPr lang="zh-TW" altLang="en-US" dirty="0"/>
                    </a:p>
                  </a:txBody>
                  <a:tcPr/>
                </a:tc>
                <a:tc>
                  <a:txBody>
                    <a:bodyPr/>
                    <a:lstStyle/>
                    <a:p>
                      <a:r>
                        <a:rPr lang="en-US" altLang="zh-TW" dirty="0"/>
                        <a:t>Diabetes</a:t>
                      </a:r>
                      <a:endParaRPr lang="zh-TW" altLang="en-US" dirty="0"/>
                    </a:p>
                  </a:txBody>
                  <a:tcPr/>
                </a:tc>
                <a:extLst>
                  <a:ext uri="{0D108BD9-81ED-4DB2-BD59-A6C34878D82A}">
                    <a16:rowId xmlns:a16="http://schemas.microsoft.com/office/drawing/2014/main" val="2847772970"/>
                  </a:ext>
                </a:extLst>
              </a:tr>
              <a:tr h="354448">
                <a:tc>
                  <a:txBody>
                    <a:bodyPr/>
                    <a:lstStyle/>
                    <a:p>
                      <a:r>
                        <a:rPr lang="en-US" altLang="zh-TW" dirty="0"/>
                        <a:t>A</a:t>
                      </a:r>
                    </a:p>
                  </a:txBody>
                  <a:tcPr/>
                </a:tc>
                <a:tc>
                  <a:txBody>
                    <a:bodyPr/>
                    <a:lstStyle/>
                    <a:p>
                      <a:r>
                        <a:rPr lang="en-US" altLang="zh-TW" dirty="0"/>
                        <a:t>0</a:t>
                      </a:r>
                    </a:p>
                  </a:txBody>
                  <a:tcPr/>
                </a:tc>
                <a:extLst>
                  <a:ext uri="{0D108BD9-81ED-4DB2-BD59-A6C34878D82A}">
                    <a16:rowId xmlns:a16="http://schemas.microsoft.com/office/drawing/2014/main" val="1776393891"/>
                  </a:ext>
                </a:extLst>
              </a:tr>
              <a:tr h="354448">
                <a:tc>
                  <a:txBody>
                    <a:bodyPr/>
                    <a:lstStyle/>
                    <a:p>
                      <a:r>
                        <a:rPr lang="en-US" altLang="zh-TW" dirty="0"/>
                        <a:t>B</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317887692"/>
                  </a:ext>
                </a:extLst>
              </a:tr>
              <a:tr h="354448">
                <a:tc>
                  <a:txBody>
                    <a:bodyPr/>
                    <a:lstStyle/>
                    <a:p>
                      <a:r>
                        <a:rPr lang="en-US" altLang="zh-TW" dirty="0"/>
                        <a:t>C</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1527733151"/>
                  </a:ext>
                </a:extLst>
              </a:tr>
              <a:tr h="354448">
                <a:tc>
                  <a:txBody>
                    <a:bodyPr/>
                    <a:lstStyle/>
                    <a:p>
                      <a:r>
                        <a:rPr lang="en-US" altLang="zh-TW" dirty="0"/>
                        <a:t>D</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2622965350"/>
                  </a:ext>
                </a:extLst>
              </a:tr>
              <a:tr h="354448">
                <a:tc>
                  <a:txBody>
                    <a:bodyPr/>
                    <a:lstStyle/>
                    <a:p>
                      <a:r>
                        <a:rPr lang="en-US" altLang="zh-TW" dirty="0"/>
                        <a:t>E</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1423492933"/>
                  </a:ext>
                </a:extLst>
              </a:tr>
              <a:tr h="354448">
                <a:tc>
                  <a:txBody>
                    <a:bodyPr/>
                    <a:lstStyle/>
                    <a:p>
                      <a:r>
                        <a:rPr lang="en-US" altLang="zh-TW" dirty="0"/>
                        <a:t>F</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1701260665"/>
                  </a:ext>
                </a:extLst>
              </a:tr>
              <a:tr h="354448">
                <a:tc>
                  <a:txBody>
                    <a:bodyPr/>
                    <a:lstStyle/>
                    <a:p>
                      <a:r>
                        <a:rPr lang="en-US" altLang="zh-TW" dirty="0"/>
                        <a:t>G</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617917830"/>
                  </a:ext>
                </a:extLst>
              </a:tr>
              <a:tr h="354448">
                <a:tc>
                  <a:txBody>
                    <a:bodyPr/>
                    <a:lstStyle/>
                    <a:p>
                      <a:r>
                        <a:rPr lang="en-US" altLang="zh-TW" dirty="0"/>
                        <a:t>H</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2345248964"/>
                  </a:ext>
                </a:extLst>
              </a:tr>
              <a:tr h="354448">
                <a:tc>
                  <a:txBody>
                    <a:bodyPr/>
                    <a:lstStyle/>
                    <a:p>
                      <a:r>
                        <a:rPr lang="en-US" altLang="zh-TW" dirty="0"/>
                        <a:t>I</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4540360"/>
                  </a:ext>
                </a:extLst>
              </a:tr>
              <a:tr h="354448">
                <a:tc>
                  <a:txBody>
                    <a:bodyPr/>
                    <a:lstStyle/>
                    <a:p>
                      <a:r>
                        <a:rPr lang="en-US" altLang="zh-TW" dirty="0"/>
                        <a:t>J</a:t>
                      </a:r>
                      <a:endParaRPr lang="zh-TW" altLang="en-US" dirty="0"/>
                    </a:p>
                  </a:txBody>
                  <a:tcPr/>
                </a:tc>
                <a:tc>
                  <a:txBody>
                    <a:bodyPr/>
                    <a:lstStyle/>
                    <a:p>
                      <a:r>
                        <a:rPr lang="en-US" altLang="zh-TW" dirty="0"/>
                        <a:t>1</a:t>
                      </a:r>
                      <a:endParaRPr lang="zh-TW" altLang="en-US" dirty="0"/>
                    </a:p>
                  </a:txBody>
                  <a:tcPr/>
                </a:tc>
                <a:extLst>
                  <a:ext uri="{0D108BD9-81ED-4DB2-BD59-A6C34878D82A}">
                    <a16:rowId xmlns:a16="http://schemas.microsoft.com/office/drawing/2014/main" val="197458375"/>
                  </a:ext>
                </a:extLst>
              </a:tr>
              <a:tr h="354448">
                <a:tc>
                  <a:txBody>
                    <a:bodyPr/>
                    <a:lstStyle/>
                    <a:p>
                      <a:r>
                        <a:rPr lang="en-US" altLang="zh-TW" dirty="0"/>
                        <a:t>K</a:t>
                      </a:r>
                      <a:endParaRPr lang="zh-TW" altLang="en-US" dirty="0"/>
                    </a:p>
                  </a:txBody>
                  <a:tcPr/>
                </a:tc>
                <a:tc>
                  <a:txBody>
                    <a:bodyPr/>
                    <a:lstStyle/>
                    <a:p>
                      <a:r>
                        <a:rPr lang="en-US" altLang="zh-TW" dirty="0"/>
                        <a:t>1</a:t>
                      </a:r>
                      <a:endParaRPr lang="zh-TW" altLang="en-US" dirty="0"/>
                    </a:p>
                  </a:txBody>
                  <a:tcPr/>
                </a:tc>
                <a:extLst>
                  <a:ext uri="{0D108BD9-81ED-4DB2-BD59-A6C34878D82A}">
                    <a16:rowId xmlns:a16="http://schemas.microsoft.com/office/drawing/2014/main" val="337000030"/>
                  </a:ext>
                </a:extLst>
              </a:tr>
            </a:tbl>
          </a:graphicData>
        </a:graphic>
      </p:graphicFrame>
      <p:sp>
        <p:nvSpPr>
          <p:cNvPr id="5" name="文字方塊 4">
            <a:extLst>
              <a:ext uri="{FF2B5EF4-FFF2-40B4-BE49-F238E27FC236}">
                <a16:creationId xmlns:a16="http://schemas.microsoft.com/office/drawing/2014/main" id="{54361308-4808-F64F-8A29-3871069D608A}"/>
              </a:ext>
            </a:extLst>
          </p:cNvPr>
          <p:cNvSpPr txBox="1"/>
          <p:nvPr/>
        </p:nvSpPr>
        <p:spPr>
          <a:xfrm>
            <a:off x="3345366" y="1717169"/>
            <a:ext cx="9582616" cy="830997"/>
          </a:xfrm>
          <a:prstGeom prst="rect">
            <a:avLst/>
          </a:prstGeom>
          <a:noFill/>
        </p:spPr>
        <p:txBody>
          <a:bodyPr wrap="square" rtlCol="0">
            <a:spAutoFit/>
          </a:bodyPr>
          <a:lstStyle/>
          <a:p>
            <a:r>
              <a:rPr kumimoji="1" lang="en-US" altLang="zh-TW" sz="2400" dirty="0"/>
              <a:t>This is typical </a:t>
            </a:r>
            <a:r>
              <a:rPr kumimoji="1" lang="en-US" altLang="zh-TW" sz="2400" dirty="0">
                <a:solidFill>
                  <a:srgbClr val="FF0000"/>
                </a:solidFill>
              </a:rPr>
              <a:t>imbalanced</a:t>
            </a:r>
            <a:r>
              <a:rPr kumimoji="1" lang="en-US" altLang="zh-TW" sz="2400" dirty="0"/>
              <a:t> data </a:t>
            </a:r>
          </a:p>
          <a:p>
            <a:r>
              <a:rPr kumimoji="1" lang="en-US" altLang="zh-TW" sz="2400" dirty="0"/>
              <a:t>which contain only 2 people have diabetes.</a:t>
            </a:r>
            <a:endParaRPr kumimoji="1" lang="zh-TW" altLang="en-US" sz="2400" dirty="0"/>
          </a:p>
        </p:txBody>
      </p:sp>
      <p:sp>
        <p:nvSpPr>
          <p:cNvPr id="6" name="矩形 5">
            <a:extLst>
              <a:ext uri="{FF2B5EF4-FFF2-40B4-BE49-F238E27FC236}">
                <a16:creationId xmlns:a16="http://schemas.microsoft.com/office/drawing/2014/main" id="{75F480E9-0A94-174E-B4B9-3DD9930187D7}"/>
              </a:ext>
            </a:extLst>
          </p:cNvPr>
          <p:cNvSpPr/>
          <p:nvPr/>
        </p:nvSpPr>
        <p:spPr>
          <a:xfrm>
            <a:off x="3458738" y="3419622"/>
            <a:ext cx="9123555" cy="2246769"/>
          </a:xfrm>
          <a:prstGeom prst="rect">
            <a:avLst/>
          </a:prstGeom>
        </p:spPr>
        <p:txBody>
          <a:bodyPr wrap="square">
            <a:spAutoFit/>
          </a:bodyPr>
          <a:lstStyle/>
          <a:p>
            <a:r>
              <a:rPr lang="en" altLang="zh-TW" sz="2800" b="1" dirty="0"/>
              <a:t>Over-sampling</a:t>
            </a:r>
            <a:r>
              <a:rPr lang="en" altLang="zh-TW" sz="2800" dirty="0"/>
              <a:t>: Increasing the number of samples in the </a:t>
            </a:r>
            <a:r>
              <a:rPr lang="en" altLang="zh-TW" sz="2800" dirty="0">
                <a:solidFill>
                  <a:srgbClr val="FF0000"/>
                </a:solidFill>
              </a:rPr>
              <a:t>minority class</a:t>
            </a:r>
            <a:r>
              <a:rPr lang="en" altLang="zh-TW" sz="2800" dirty="0"/>
              <a:t> to balance the dataset.</a:t>
            </a:r>
          </a:p>
          <a:p>
            <a:endParaRPr lang="en" altLang="zh-TW" sz="2800" b="1" dirty="0"/>
          </a:p>
          <a:p>
            <a:r>
              <a:rPr lang="en" altLang="zh-TW" sz="2800" b="1" dirty="0"/>
              <a:t>Under-sampling</a:t>
            </a:r>
            <a:r>
              <a:rPr lang="en" altLang="zh-TW" sz="2800" dirty="0"/>
              <a:t>: Reducing the number of samples in the </a:t>
            </a:r>
            <a:r>
              <a:rPr lang="en" altLang="zh-TW" sz="2800" dirty="0">
                <a:solidFill>
                  <a:srgbClr val="FF0000"/>
                </a:solidFill>
              </a:rPr>
              <a:t>majority class</a:t>
            </a:r>
            <a:r>
              <a:rPr lang="en" altLang="zh-TW" sz="2800" dirty="0"/>
              <a:t> to balance the dataset.</a:t>
            </a:r>
            <a:endParaRPr lang="zh-TW" altLang="en-US" sz="2800" dirty="0"/>
          </a:p>
        </p:txBody>
      </p:sp>
      <p:graphicFrame>
        <p:nvGraphicFramePr>
          <p:cNvPr id="10" name="內容版面配置區 3">
            <a:extLst>
              <a:ext uri="{FF2B5EF4-FFF2-40B4-BE49-F238E27FC236}">
                <a16:creationId xmlns:a16="http://schemas.microsoft.com/office/drawing/2014/main" id="{6F68D673-397C-1A46-8EDA-A19AF3859F1B}"/>
              </a:ext>
            </a:extLst>
          </p:cNvPr>
          <p:cNvGraphicFramePr>
            <a:graphicFrameLocks/>
          </p:cNvGraphicFramePr>
          <p:nvPr>
            <p:extLst>
              <p:ext uri="{D42A27DB-BD31-4B8C-83A1-F6EECF244321}">
                <p14:modId xmlns:p14="http://schemas.microsoft.com/office/powerpoint/2010/main" val="1235106829"/>
              </p:ext>
            </p:extLst>
          </p:nvPr>
        </p:nvGraphicFramePr>
        <p:xfrm>
          <a:off x="249044" y="127782"/>
          <a:ext cx="2429108" cy="6583680"/>
        </p:xfrm>
        <a:graphic>
          <a:graphicData uri="http://schemas.openxmlformats.org/drawingml/2006/table">
            <a:tbl>
              <a:tblPr firstRow="1" bandRow="1">
                <a:tableStyleId>{5C22544A-7EE6-4342-B048-85BDC9FD1C3A}</a:tableStyleId>
              </a:tblPr>
              <a:tblGrid>
                <a:gridCol w="1214554">
                  <a:extLst>
                    <a:ext uri="{9D8B030D-6E8A-4147-A177-3AD203B41FA5}">
                      <a16:colId xmlns:a16="http://schemas.microsoft.com/office/drawing/2014/main" val="1576790751"/>
                    </a:ext>
                  </a:extLst>
                </a:gridCol>
                <a:gridCol w="1214554">
                  <a:extLst>
                    <a:ext uri="{9D8B030D-6E8A-4147-A177-3AD203B41FA5}">
                      <a16:colId xmlns:a16="http://schemas.microsoft.com/office/drawing/2014/main" val="901185858"/>
                    </a:ext>
                  </a:extLst>
                </a:gridCol>
              </a:tblGrid>
              <a:tr h="315728">
                <a:tc>
                  <a:txBody>
                    <a:bodyPr/>
                    <a:lstStyle/>
                    <a:p>
                      <a:r>
                        <a:rPr lang="en-US" altLang="zh-TW" dirty="0" err="1"/>
                        <a:t>Person_id</a:t>
                      </a:r>
                      <a:endParaRPr lang="zh-TW" altLang="en-US" dirty="0"/>
                    </a:p>
                  </a:txBody>
                  <a:tcPr/>
                </a:tc>
                <a:tc>
                  <a:txBody>
                    <a:bodyPr/>
                    <a:lstStyle/>
                    <a:p>
                      <a:r>
                        <a:rPr lang="en-US" altLang="zh-TW" dirty="0"/>
                        <a:t>Diabetes</a:t>
                      </a:r>
                      <a:endParaRPr lang="zh-TW" altLang="en-US" dirty="0"/>
                    </a:p>
                  </a:txBody>
                  <a:tcPr/>
                </a:tc>
                <a:extLst>
                  <a:ext uri="{0D108BD9-81ED-4DB2-BD59-A6C34878D82A}">
                    <a16:rowId xmlns:a16="http://schemas.microsoft.com/office/drawing/2014/main" val="2847772970"/>
                  </a:ext>
                </a:extLst>
              </a:tr>
              <a:tr h="354448">
                <a:tc>
                  <a:txBody>
                    <a:bodyPr/>
                    <a:lstStyle/>
                    <a:p>
                      <a:r>
                        <a:rPr lang="en-US" altLang="zh-TW" dirty="0"/>
                        <a:t>A</a:t>
                      </a:r>
                    </a:p>
                  </a:txBody>
                  <a:tcPr/>
                </a:tc>
                <a:tc>
                  <a:txBody>
                    <a:bodyPr/>
                    <a:lstStyle/>
                    <a:p>
                      <a:r>
                        <a:rPr lang="en-US" altLang="zh-TW" dirty="0"/>
                        <a:t>0</a:t>
                      </a:r>
                    </a:p>
                  </a:txBody>
                  <a:tcPr/>
                </a:tc>
                <a:extLst>
                  <a:ext uri="{0D108BD9-81ED-4DB2-BD59-A6C34878D82A}">
                    <a16:rowId xmlns:a16="http://schemas.microsoft.com/office/drawing/2014/main" val="1776393891"/>
                  </a:ext>
                </a:extLst>
              </a:tr>
              <a:tr h="354448">
                <a:tc>
                  <a:txBody>
                    <a:bodyPr/>
                    <a:lstStyle/>
                    <a:p>
                      <a:r>
                        <a:rPr lang="en-US" altLang="zh-TW" dirty="0"/>
                        <a:t>B</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317887692"/>
                  </a:ext>
                </a:extLst>
              </a:tr>
              <a:tr h="354448">
                <a:tc>
                  <a:txBody>
                    <a:bodyPr/>
                    <a:lstStyle/>
                    <a:p>
                      <a:r>
                        <a:rPr lang="en-US" altLang="zh-TW" dirty="0"/>
                        <a:t>C</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1527733151"/>
                  </a:ext>
                </a:extLst>
              </a:tr>
              <a:tr h="354448">
                <a:tc>
                  <a:txBody>
                    <a:bodyPr/>
                    <a:lstStyle/>
                    <a:p>
                      <a:r>
                        <a:rPr lang="en-US" altLang="zh-TW" dirty="0"/>
                        <a:t>D</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2622965350"/>
                  </a:ext>
                </a:extLst>
              </a:tr>
              <a:tr h="354448">
                <a:tc>
                  <a:txBody>
                    <a:bodyPr/>
                    <a:lstStyle/>
                    <a:p>
                      <a:r>
                        <a:rPr lang="en-US" altLang="zh-TW" dirty="0"/>
                        <a:t>E</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1423492933"/>
                  </a:ext>
                </a:extLst>
              </a:tr>
              <a:tr h="354448">
                <a:tc>
                  <a:txBody>
                    <a:bodyPr/>
                    <a:lstStyle/>
                    <a:p>
                      <a:r>
                        <a:rPr lang="en-US" altLang="zh-TW" dirty="0"/>
                        <a:t>F</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1701260665"/>
                  </a:ext>
                </a:extLst>
              </a:tr>
              <a:tr h="354448">
                <a:tc>
                  <a:txBody>
                    <a:bodyPr/>
                    <a:lstStyle/>
                    <a:p>
                      <a:r>
                        <a:rPr lang="en-US" altLang="zh-TW" dirty="0"/>
                        <a:t>G</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617917830"/>
                  </a:ext>
                </a:extLst>
              </a:tr>
              <a:tr h="354448">
                <a:tc>
                  <a:txBody>
                    <a:bodyPr/>
                    <a:lstStyle/>
                    <a:p>
                      <a:r>
                        <a:rPr lang="en-US" altLang="zh-TW" dirty="0"/>
                        <a:t>H</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2345248964"/>
                  </a:ext>
                </a:extLst>
              </a:tr>
              <a:tr h="354448">
                <a:tc>
                  <a:txBody>
                    <a:bodyPr/>
                    <a:lstStyle/>
                    <a:p>
                      <a:r>
                        <a:rPr lang="en-US" altLang="zh-TW" dirty="0"/>
                        <a:t>I</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4540360"/>
                  </a:ext>
                </a:extLst>
              </a:tr>
              <a:tr h="354448">
                <a:tc>
                  <a:txBody>
                    <a:bodyPr/>
                    <a:lstStyle/>
                    <a:p>
                      <a:r>
                        <a:rPr lang="en-US" altLang="zh-TW" dirty="0"/>
                        <a:t>J</a:t>
                      </a:r>
                      <a:endParaRPr lang="zh-TW" altLang="en-US" dirty="0"/>
                    </a:p>
                  </a:txBody>
                  <a:tcPr/>
                </a:tc>
                <a:tc>
                  <a:txBody>
                    <a:bodyPr/>
                    <a:lstStyle/>
                    <a:p>
                      <a:r>
                        <a:rPr lang="en-US" altLang="zh-TW" dirty="0"/>
                        <a:t>1</a:t>
                      </a:r>
                      <a:endParaRPr lang="zh-TW" altLang="en-US" dirty="0"/>
                    </a:p>
                  </a:txBody>
                  <a:tcPr/>
                </a:tc>
                <a:extLst>
                  <a:ext uri="{0D108BD9-81ED-4DB2-BD59-A6C34878D82A}">
                    <a16:rowId xmlns:a16="http://schemas.microsoft.com/office/drawing/2014/main" val="197458375"/>
                  </a:ext>
                </a:extLst>
              </a:tr>
              <a:tr h="354448">
                <a:tc>
                  <a:txBody>
                    <a:bodyPr/>
                    <a:lstStyle/>
                    <a:p>
                      <a:r>
                        <a:rPr lang="en-US" altLang="zh-TW" dirty="0"/>
                        <a:t>K</a:t>
                      </a:r>
                      <a:endParaRPr lang="zh-TW" altLang="en-US" dirty="0"/>
                    </a:p>
                  </a:txBody>
                  <a:tcPr/>
                </a:tc>
                <a:tc>
                  <a:txBody>
                    <a:bodyPr/>
                    <a:lstStyle/>
                    <a:p>
                      <a:r>
                        <a:rPr lang="en-US" altLang="zh-TW" dirty="0"/>
                        <a:t>1</a:t>
                      </a:r>
                      <a:endParaRPr lang="zh-TW" altLang="en-US" dirty="0"/>
                    </a:p>
                  </a:txBody>
                  <a:tcPr/>
                </a:tc>
                <a:extLst>
                  <a:ext uri="{0D108BD9-81ED-4DB2-BD59-A6C34878D82A}">
                    <a16:rowId xmlns:a16="http://schemas.microsoft.com/office/drawing/2014/main" val="337000030"/>
                  </a:ext>
                </a:extLst>
              </a:tr>
              <a:tr h="354448">
                <a:tc>
                  <a:txBody>
                    <a:bodyPr/>
                    <a:lstStyle/>
                    <a:p>
                      <a:r>
                        <a:rPr lang="en-US" altLang="zh-TW" dirty="0">
                          <a:solidFill>
                            <a:srgbClr val="FF0000"/>
                          </a:solidFill>
                        </a:rPr>
                        <a:t>J’</a:t>
                      </a:r>
                      <a:endParaRPr lang="zh-TW" altLang="en-US" dirty="0">
                        <a:solidFill>
                          <a:srgbClr val="FF0000"/>
                        </a:solidFill>
                      </a:endParaRPr>
                    </a:p>
                  </a:txBody>
                  <a:tcPr/>
                </a:tc>
                <a:tc>
                  <a:txBody>
                    <a:bodyPr/>
                    <a:lstStyle/>
                    <a:p>
                      <a:r>
                        <a:rPr lang="en-US" altLang="zh-TW" dirty="0">
                          <a:solidFill>
                            <a:srgbClr val="FF0000"/>
                          </a:solidFill>
                        </a:rPr>
                        <a:t>1</a:t>
                      </a:r>
                      <a:endParaRPr lang="zh-TW" altLang="en-US" dirty="0">
                        <a:solidFill>
                          <a:srgbClr val="FF0000"/>
                        </a:solidFill>
                      </a:endParaRPr>
                    </a:p>
                  </a:txBody>
                  <a:tcPr/>
                </a:tc>
                <a:extLst>
                  <a:ext uri="{0D108BD9-81ED-4DB2-BD59-A6C34878D82A}">
                    <a16:rowId xmlns:a16="http://schemas.microsoft.com/office/drawing/2014/main" val="545799126"/>
                  </a:ext>
                </a:extLst>
              </a:tr>
              <a:tr h="354448">
                <a:tc>
                  <a:txBody>
                    <a:bodyPr/>
                    <a:lstStyle/>
                    <a:p>
                      <a:r>
                        <a:rPr lang="en-US" altLang="zh-TW" dirty="0">
                          <a:solidFill>
                            <a:srgbClr val="FF0000"/>
                          </a:solidFill>
                        </a:rPr>
                        <a:t>K’</a:t>
                      </a:r>
                      <a:endParaRPr lang="zh-TW" altLang="en-US" dirty="0">
                        <a:solidFill>
                          <a:srgbClr val="FF0000"/>
                        </a:solidFill>
                      </a:endParaRPr>
                    </a:p>
                  </a:txBody>
                  <a:tcPr/>
                </a:tc>
                <a:tc>
                  <a:txBody>
                    <a:bodyPr/>
                    <a:lstStyle/>
                    <a:p>
                      <a:r>
                        <a:rPr lang="en-US" altLang="zh-TW" dirty="0">
                          <a:solidFill>
                            <a:srgbClr val="FF0000"/>
                          </a:solidFill>
                        </a:rPr>
                        <a:t>1</a:t>
                      </a:r>
                      <a:endParaRPr lang="zh-TW" altLang="en-US" dirty="0">
                        <a:solidFill>
                          <a:srgbClr val="FF0000"/>
                        </a:solidFill>
                      </a:endParaRPr>
                    </a:p>
                  </a:txBody>
                  <a:tcPr/>
                </a:tc>
                <a:extLst>
                  <a:ext uri="{0D108BD9-81ED-4DB2-BD59-A6C34878D82A}">
                    <a16:rowId xmlns:a16="http://schemas.microsoft.com/office/drawing/2014/main" val="4165059421"/>
                  </a:ext>
                </a:extLst>
              </a:tr>
              <a:tr h="354448">
                <a:tc>
                  <a:txBody>
                    <a:bodyPr/>
                    <a:lstStyle/>
                    <a:p>
                      <a:r>
                        <a:rPr lang="en-US" altLang="zh-TW" dirty="0">
                          <a:solidFill>
                            <a:srgbClr val="FF0000"/>
                          </a:solidFill>
                        </a:rPr>
                        <a:t>J’’</a:t>
                      </a:r>
                      <a:endParaRPr lang="zh-TW" altLang="en-US" dirty="0">
                        <a:solidFill>
                          <a:srgbClr val="FF0000"/>
                        </a:solidFill>
                      </a:endParaRPr>
                    </a:p>
                  </a:txBody>
                  <a:tcPr/>
                </a:tc>
                <a:tc>
                  <a:txBody>
                    <a:bodyPr/>
                    <a:lstStyle/>
                    <a:p>
                      <a:r>
                        <a:rPr lang="en-US" altLang="zh-TW" dirty="0">
                          <a:solidFill>
                            <a:srgbClr val="FF0000"/>
                          </a:solidFill>
                        </a:rPr>
                        <a:t>1</a:t>
                      </a:r>
                      <a:endParaRPr lang="zh-TW" altLang="en-US" dirty="0">
                        <a:solidFill>
                          <a:srgbClr val="FF0000"/>
                        </a:solidFill>
                      </a:endParaRPr>
                    </a:p>
                  </a:txBody>
                  <a:tcPr/>
                </a:tc>
                <a:extLst>
                  <a:ext uri="{0D108BD9-81ED-4DB2-BD59-A6C34878D82A}">
                    <a16:rowId xmlns:a16="http://schemas.microsoft.com/office/drawing/2014/main" val="488213378"/>
                  </a:ext>
                </a:extLst>
              </a:tr>
              <a:tr h="354448">
                <a:tc>
                  <a:txBody>
                    <a:bodyPr/>
                    <a:lstStyle/>
                    <a:p>
                      <a:r>
                        <a:rPr lang="en-US" altLang="zh-TW" dirty="0">
                          <a:solidFill>
                            <a:srgbClr val="FF0000"/>
                          </a:solidFill>
                        </a:rPr>
                        <a:t>K’’</a:t>
                      </a:r>
                      <a:endParaRPr lang="zh-TW" altLang="en-US" dirty="0">
                        <a:solidFill>
                          <a:srgbClr val="FF0000"/>
                        </a:solidFill>
                      </a:endParaRPr>
                    </a:p>
                  </a:txBody>
                  <a:tcPr/>
                </a:tc>
                <a:tc>
                  <a:txBody>
                    <a:bodyPr/>
                    <a:lstStyle/>
                    <a:p>
                      <a:r>
                        <a:rPr lang="en-US" altLang="zh-TW" dirty="0">
                          <a:solidFill>
                            <a:srgbClr val="FF0000"/>
                          </a:solidFill>
                        </a:rPr>
                        <a:t>1</a:t>
                      </a:r>
                      <a:endParaRPr lang="zh-TW" altLang="en-US" dirty="0">
                        <a:solidFill>
                          <a:srgbClr val="FF0000"/>
                        </a:solidFill>
                      </a:endParaRPr>
                    </a:p>
                  </a:txBody>
                  <a:tcPr/>
                </a:tc>
                <a:extLst>
                  <a:ext uri="{0D108BD9-81ED-4DB2-BD59-A6C34878D82A}">
                    <a16:rowId xmlns:a16="http://schemas.microsoft.com/office/drawing/2014/main" val="854772427"/>
                  </a:ext>
                </a:extLst>
              </a:tr>
              <a:tr h="354448">
                <a:tc>
                  <a:txBody>
                    <a:bodyPr/>
                    <a:lstStyle/>
                    <a:p>
                      <a:r>
                        <a:rPr lang="en-US" altLang="zh-TW" dirty="0">
                          <a:solidFill>
                            <a:srgbClr val="FF0000"/>
                          </a:solidFill>
                        </a:rPr>
                        <a:t>J‘’’</a:t>
                      </a:r>
                      <a:endParaRPr lang="zh-TW" altLang="en-US" dirty="0">
                        <a:solidFill>
                          <a:srgbClr val="FF0000"/>
                        </a:solidFill>
                      </a:endParaRPr>
                    </a:p>
                  </a:txBody>
                  <a:tcPr/>
                </a:tc>
                <a:tc>
                  <a:txBody>
                    <a:bodyPr/>
                    <a:lstStyle/>
                    <a:p>
                      <a:r>
                        <a:rPr lang="en-US" altLang="zh-TW" dirty="0">
                          <a:solidFill>
                            <a:srgbClr val="FF0000"/>
                          </a:solidFill>
                        </a:rPr>
                        <a:t>1</a:t>
                      </a:r>
                      <a:endParaRPr lang="zh-TW" altLang="en-US" dirty="0">
                        <a:solidFill>
                          <a:srgbClr val="FF0000"/>
                        </a:solidFill>
                      </a:endParaRPr>
                    </a:p>
                  </a:txBody>
                  <a:tcPr/>
                </a:tc>
                <a:extLst>
                  <a:ext uri="{0D108BD9-81ED-4DB2-BD59-A6C34878D82A}">
                    <a16:rowId xmlns:a16="http://schemas.microsoft.com/office/drawing/2014/main" val="2875357820"/>
                  </a:ext>
                </a:extLst>
              </a:tr>
              <a:tr h="354448">
                <a:tc>
                  <a:txBody>
                    <a:bodyPr/>
                    <a:lstStyle/>
                    <a:p>
                      <a:r>
                        <a:rPr lang="en-US" altLang="zh-TW" dirty="0">
                          <a:solidFill>
                            <a:srgbClr val="FF0000"/>
                          </a:solidFill>
                        </a:rPr>
                        <a:t>K’’’</a:t>
                      </a:r>
                      <a:endParaRPr lang="zh-TW" altLang="en-US" dirty="0">
                        <a:solidFill>
                          <a:srgbClr val="FF0000"/>
                        </a:solidFill>
                      </a:endParaRPr>
                    </a:p>
                  </a:txBody>
                  <a:tcPr/>
                </a:tc>
                <a:tc>
                  <a:txBody>
                    <a:bodyPr/>
                    <a:lstStyle/>
                    <a:p>
                      <a:r>
                        <a:rPr lang="en-US" altLang="zh-TW" dirty="0">
                          <a:solidFill>
                            <a:srgbClr val="FF0000"/>
                          </a:solidFill>
                        </a:rPr>
                        <a:t>1</a:t>
                      </a:r>
                      <a:endParaRPr lang="zh-TW" altLang="en-US" dirty="0">
                        <a:solidFill>
                          <a:srgbClr val="FF0000"/>
                        </a:solidFill>
                      </a:endParaRPr>
                    </a:p>
                  </a:txBody>
                  <a:tcPr/>
                </a:tc>
                <a:extLst>
                  <a:ext uri="{0D108BD9-81ED-4DB2-BD59-A6C34878D82A}">
                    <a16:rowId xmlns:a16="http://schemas.microsoft.com/office/drawing/2014/main" val="1391728416"/>
                  </a:ext>
                </a:extLst>
              </a:tr>
            </a:tbl>
          </a:graphicData>
        </a:graphic>
      </p:graphicFrame>
      <p:graphicFrame>
        <p:nvGraphicFramePr>
          <p:cNvPr id="11" name="內容版面配置區 3">
            <a:extLst>
              <a:ext uri="{FF2B5EF4-FFF2-40B4-BE49-F238E27FC236}">
                <a16:creationId xmlns:a16="http://schemas.microsoft.com/office/drawing/2014/main" id="{1FA2190E-E360-2349-89A2-EEEDF39B1858}"/>
              </a:ext>
            </a:extLst>
          </p:cNvPr>
          <p:cNvGraphicFramePr>
            <a:graphicFrameLocks/>
          </p:cNvGraphicFramePr>
          <p:nvPr>
            <p:extLst>
              <p:ext uri="{D42A27DB-BD31-4B8C-83A1-F6EECF244321}">
                <p14:modId xmlns:p14="http://schemas.microsoft.com/office/powerpoint/2010/main" val="3038293740"/>
              </p:ext>
            </p:extLst>
          </p:nvPr>
        </p:nvGraphicFramePr>
        <p:xfrm>
          <a:off x="9513848" y="153886"/>
          <a:ext cx="2429108" cy="4389120"/>
        </p:xfrm>
        <a:graphic>
          <a:graphicData uri="http://schemas.openxmlformats.org/drawingml/2006/table">
            <a:tbl>
              <a:tblPr firstRow="1" bandRow="1">
                <a:tableStyleId>{5C22544A-7EE6-4342-B048-85BDC9FD1C3A}</a:tableStyleId>
              </a:tblPr>
              <a:tblGrid>
                <a:gridCol w="1214554">
                  <a:extLst>
                    <a:ext uri="{9D8B030D-6E8A-4147-A177-3AD203B41FA5}">
                      <a16:colId xmlns:a16="http://schemas.microsoft.com/office/drawing/2014/main" val="1576790751"/>
                    </a:ext>
                  </a:extLst>
                </a:gridCol>
                <a:gridCol w="1214554">
                  <a:extLst>
                    <a:ext uri="{9D8B030D-6E8A-4147-A177-3AD203B41FA5}">
                      <a16:colId xmlns:a16="http://schemas.microsoft.com/office/drawing/2014/main" val="901185858"/>
                    </a:ext>
                  </a:extLst>
                </a:gridCol>
              </a:tblGrid>
              <a:tr h="354448">
                <a:tc>
                  <a:txBody>
                    <a:bodyPr/>
                    <a:lstStyle/>
                    <a:p>
                      <a:r>
                        <a:rPr lang="en-US" altLang="zh-TW" dirty="0" err="1"/>
                        <a:t>Person_id</a:t>
                      </a:r>
                      <a:endParaRPr lang="zh-TW" altLang="en-US" dirty="0"/>
                    </a:p>
                  </a:txBody>
                  <a:tcPr/>
                </a:tc>
                <a:tc>
                  <a:txBody>
                    <a:bodyPr/>
                    <a:lstStyle/>
                    <a:p>
                      <a:r>
                        <a:rPr lang="en-US" altLang="zh-TW" dirty="0"/>
                        <a:t>Diabetes</a:t>
                      </a:r>
                      <a:endParaRPr lang="zh-TW" altLang="en-US" dirty="0"/>
                    </a:p>
                  </a:txBody>
                  <a:tcPr/>
                </a:tc>
                <a:extLst>
                  <a:ext uri="{0D108BD9-81ED-4DB2-BD59-A6C34878D82A}">
                    <a16:rowId xmlns:a16="http://schemas.microsoft.com/office/drawing/2014/main" val="2847772970"/>
                  </a:ext>
                </a:extLst>
              </a:tr>
              <a:tr h="354448">
                <a:tc>
                  <a:txBody>
                    <a:bodyPr/>
                    <a:lstStyle/>
                    <a:p>
                      <a:r>
                        <a:rPr lang="en-US" altLang="zh-TW" dirty="0"/>
                        <a:t>A</a:t>
                      </a:r>
                    </a:p>
                  </a:txBody>
                  <a:tcPr/>
                </a:tc>
                <a:tc>
                  <a:txBody>
                    <a:bodyPr/>
                    <a:lstStyle/>
                    <a:p>
                      <a:r>
                        <a:rPr lang="en-US" altLang="zh-TW" dirty="0"/>
                        <a:t>0</a:t>
                      </a:r>
                    </a:p>
                  </a:txBody>
                  <a:tcPr/>
                </a:tc>
                <a:extLst>
                  <a:ext uri="{0D108BD9-81ED-4DB2-BD59-A6C34878D82A}">
                    <a16:rowId xmlns:a16="http://schemas.microsoft.com/office/drawing/2014/main" val="1776393891"/>
                  </a:ext>
                </a:extLst>
              </a:tr>
              <a:tr h="354448">
                <a:tc>
                  <a:txBody>
                    <a:bodyPr/>
                    <a:lstStyle/>
                    <a:p>
                      <a:r>
                        <a:rPr lang="en-US" altLang="zh-TW" dirty="0"/>
                        <a:t>B</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317887692"/>
                  </a:ext>
                </a:extLst>
              </a:tr>
              <a:tr h="354448">
                <a:tc>
                  <a:txBody>
                    <a:bodyPr/>
                    <a:lstStyle/>
                    <a:p>
                      <a:r>
                        <a:rPr lang="en-US" altLang="zh-TW" u="none" strike="sngStrike" dirty="0">
                          <a:solidFill>
                            <a:srgbClr val="FF0000"/>
                          </a:solidFill>
                        </a:rPr>
                        <a:t>C</a:t>
                      </a:r>
                      <a:endParaRPr lang="zh-TW" altLang="en-US" u="none" strike="sngStrike" dirty="0">
                        <a:solidFill>
                          <a:srgbClr val="FF0000"/>
                        </a:solidFill>
                      </a:endParaRPr>
                    </a:p>
                  </a:txBody>
                  <a:tcPr/>
                </a:tc>
                <a:tc>
                  <a:txBody>
                    <a:bodyPr/>
                    <a:lstStyle/>
                    <a:p>
                      <a:r>
                        <a:rPr lang="en-US" altLang="zh-TW" u="none" strike="sngStrike" dirty="0">
                          <a:solidFill>
                            <a:srgbClr val="FF0000"/>
                          </a:solidFill>
                        </a:rPr>
                        <a:t>0</a:t>
                      </a:r>
                      <a:endParaRPr lang="zh-TW" altLang="en-US" u="none" strike="sngStrike" dirty="0">
                        <a:solidFill>
                          <a:srgbClr val="FF0000"/>
                        </a:solidFill>
                      </a:endParaRPr>
                    </a:p>
                  </a:txBody>
                  <a:tcPr/>
                </a:tc>
                <a:extLst>
                  <a:ext uri="{0D108BD9-81ED-4DB2-BD59-A6C34878D82A}">
                    <a16:rowId xmlns:a16="http://schemas.microsoft.com/office/drawing/2014/main" val="1527733151"/>
                  </a:ext>
                </a:extLst>
              </a:tr>
              <a:tr h="354448">
                <a:tc>
                  <a:txBody>
                    <a:bodyPr/>
                    <a:lstStyle/>
                    <a:p>
                      <a:r>
                        <a:rPr lang="en-US" altLang="zh-TW" u="none" strike="sngStrike" dirty="0">
                          <a:solidFill>
                            <a:srgbClr val="FF0000"/>
                          </a:solidFill>
                        </a:rPr>
                        <a:t>D</a:t>
                      </a:r>
                      <a:endParaRPr lang="zh-TW" altLang="en-US" u="none" strike="sngStrike" dirty="0">
                        <a:solidFill>
                          <a:srgbClr val="FF0000"/>
                        </a:solidFill>
                      </a:endParaRPr>
                    </a:p>
                  </a:txBody>
                  <a:tcPr/>
                </a:tc>
                <a:tc>
                  <a:txBody>
                    <a:bodyPr/>
                    <a:lstStyle/>
                    <a:p>
                      <a:r>
                        <a:rPr lang="en-US" altLang="zh-TW" u="none" strike="sngStrike" dirty="0">
                          <a:solidFill>
                            <a:srgbClr val="FF0000"/>
                          </a:solidFill>
                        </a:rPr>
                        <a:t>0</a:t>
                      </a:r>
                      <a:endParaRPr lang="zh-TW" altLang="en-US" u="none" strike="sngStrike" dirty="0">
                        <a:solidFill>
                          <a:srgbClr val="FF0000"/>
                        </a:solidFill>
                      </a:endParaRPr>
                    </a:p>
                  </a:txBody>
                  <a:tcPr/>
                </a:tc>
                <a:extLst>
                  <a:ext uri="{0D108BD9-81ED-4DB2-BD59-A6C34878D82A}">
                    <a16:rowId xmlns:a16="http://schemas.microsoft.com/office/drawing/2014/main" val="2622965350"/>
                  </a:ext>
                </a:extLst>
              </a:tr>
              <a:tr h="354448">
                <a:tc>
                  <a:txBody>
                    <a:bodyPr/>
                    <a:lstStyle/>
                    <a:p>
                      <a:r>
                        <a:rPr lang="en-US" altLang="zh-TW" u="none" strike="sngStrike" dirty="0">
                          <a:solidFill>
                            <a:srgbClr val="FF0000"/>
                          </a:solidFill>
                        </a:rPr>
                        <a:t>E</a:t>
                      </a:r>
                      <a:endParaRPr lang="zh-TW" altLang="en-US" u="none" strike="sngStrike" dirty="0">
                        <a:solidFill>
                          <a:srgbClr val="FF0000"/>
                        </a:solidFill>
                      </a:endParaRPr>
                    </a:p>
                  </a:txBody>
                  <a:tcPr/>
                </a:tc>
                <a:tc>
                  <a:txBody>
                    <a:bodyPr/>
                    <a:lstStyle/>
                    <a:p>
                      <a:r>
                        <a:rPr lang="en-US" altLang="zh-TW" u="none" strike="sngStrike" dirty="0">
                          <a:solidFill>
                            <a:srgbClr val="FF0000"/>
                          </a:solidFill>
                        </a:rPr>
                        <a:t>0</a:t>
                      </a:r>
                      <a:endParaRPr lang="zh-TW" altLang="en-US" u="none" strike="sngStrike" dirty="0">
                        <a:solidFill>
                          <a:srgbClr val="FF0000"/>
                        </a:solidFill>
                      </a:endParaRPr>
                    </a:p>
                  </a:txBody>
                  <a:tcPr/>
                </a:tc>
                <a:extLst>
                  <a:ext uri="{0D108BD9-81ED-4DB2-BD59-A6C34878D82A}">
                    <a16:rowId xmlns:a16="http://schemas.microsoft.com/office/drawing/2014/main" val="1423492933"/>
                  </a:ext>
                </a:extLst>
              </a:tr>
              <a:tr h="354448">
                <a:tc>
                  <a:txBody>
                    <a:bodyPr/>
                    <a:lstStyle/>
                    <a:p>
                      <a:r>
                        <a:rPr lang="en-US" altLang="zh-TW" u="none" strike="sngStrike" dirty="0">
                          <a:solidFill>
                            <a:srgbClr val="FF0000"/>
                          </a:solidFill>
                        </a:rPr>
                        <a:t>F</a:t>
                      </a:r>
                      <a:endParaRPr lang="zh-TW" altLang="en-US" u="none" strike="sngStrike" dirty="0">
                        <a:solidFill>
                          <a:srgbClr val="FF0000"/>
                        </a:solidFill>
                      </a:endParaRPr>
                    </a:p>
                  </a:txBody>
                  <a:tcPr/>
                </a:tc>
                <a:tc>
                  <a:txBody>
                    <a:bodyPr/>
                    <a:lstStyle/>
                    <a:p>
                      <a:r>
                        <a:rPr lang="en-US" altLang="zh-TW" u="none" strike="sngStrike" dirty="0">
                          <a:solidFill>
                            <a:srgbClr val="FF0000"/>
                          </a:solidFill>
                        </a:rPr>
                        <a:t>0</a:t>
                      </a:r>
                      <a:endParaRPr lang="zh-TW" altLang="en-US" u="none" strike="sngStrike" dirty="0">
                        <a:solidFill>
                          <a:srgbClr val="FF0000"/>
                        </a:solidFill>
                      </a:endParaRPr>
                    </a:p>
                  </a:txBody>
                  <a:tcPr/>
                </a:tc>
                <a:extLst>
                  <a:ext uri="{0D108BD9-81ED-4DB2-BD59-A6C34878D82A}">
                    <a16:rowId xmlns:a16="http://schemas.microsoft.com/office/drawing/2014/main" val="1701260665"/>
                  </a:ext>
                </a:extLst>
              </a:tr>
              <a:tr h="354448">
                <a:tc>
                  <a:txBody>
                    <a:bodyPr/>
                    <a:lstStyle/>
                    <a:p>
                      <a:r>
                        <a:rPr lang="en-US" altLang="zh-TW" u="none" strike="sngStrike" dirty="0">
                          <a:solidFill>
                            <a:srgbClr val="FF0000"/>
                          </a:solidFill>
                        </a:rPr>
                        <a:t>G</a:t>
                      </a:r>
                      <a:endParaRPr lang="zh-TW" altLang="en-US" u="none" strike="sngStrike" dirty="0">
                        <a:solidFill>
                          <a:srgbClr val="FF0000"/>
                        </a:solidFill>
                      </a:endParaRPr>
                    </a:p>
                  </a:txBody>
                  <a:tcPr/>
                </a:tc>
                <a:tc>
                  <a:txBody>
                    <a:bodyPr/>
                    <a:lstStyle/>
                    <a:p>
                      <a:r>
                        <a:rPr lang="en-US" altLang="zh-TW" u="none" strike="sngStrike" dirty="0">
                          <a:solidFill>
                            <a:srgbClr val="FF0000"/>
                          </a:solidFill>
                        </a:rPr>
                        <a:t>0</a:t>
                      </a:r>
                      <a:endParaRPr lang="zh-TW" altLang="en-US" u="none" strike="sngStrike" dirty="0">
                        <a:solidFill>
                          <a:srgbClr val="FF0000"/>
                        </a:solidFill>
                      </a:endParaRPr>
                    </a:p>
                  </a:txBody>
                  <a:tcPr/>
                </a:tc>
                <a:extLst>
                  <a:ext uri="{0D108BD9-81ED-4DB2-BD59-A6C34878D82A}">
                    <a16:rowId xmlns:a16="http://schemas.microsoft.com/office/drawing/2014/main" val="617917830"/>
                  </a:ext>
                </a:extLst>
              </a:tr>
              <a:tr h="354448">
                <a:tc>
                  <a:txBody>
                    <a:bodyPr/>
                    <a:lstStyle/>
                    <a:p>
                      <a:r>
                        <a:rPr lang="en-US" altLang="zh-TW" u="none" strike="sngStrike" dirty="0">
                          <a:solidFill>
                            <a:srgbClr val="FF0000"/>
                          </a:solidFill>
                        </a:rPr>
                        <a:t>H</a:t>
                      </a:r>
                      <a:endParaRPr lang="zh-TW" altLang="en-US" u="none" strike="sngStrike" dirty="0">
                        <a:solidFill>
                          <a:srgbClr val="FF0000"/>
                        </a:solidFill>
                      </a:endParaRPr>
                    </a:p>
                  </a:txBody>
                  <a:tcPr/>
                </a:tc>
                <a:tc>
                  <a:txBody>
                    <a:bodyPr/>
                    <a:lstStyle/>
                    <a:p>
                      <a:r>
                        <a:rPr lang="en-US" altLang="zh-TW" u="none" strike="sngStrike" dirty="0">
                          <a:solidFill>
                            <a:srgbClr val="FF0000"/>
                          </a:solidFill>
                        </a:rPr>
                        <a:t>0</a:t>
                      </a:r>
                      <a:endParaRPr lang="zh-TW" altLang="en-US" u="none" strike="sngStrike" dirty="0">
                        <a:solidFill>
                          <a:srgbClr val="FF0000"/>
                        </a:solidFill>
                      </a:endParaRPr>
                    </a:p>
                  </a:txBody>
                  <a:tcPr/>
                </a:tc>
                <a:extLst>
                  <a:ext uri="{0D108BD9-81ED-4DB2-BD59-A6C34878D82A}">
                    <a16:rowId xmlns:a16="http://schemas.microsoft.com/office/drawing/2014/main" val="2345248964"/>
                  </a:ext>
                </a:extLst>
              </a:tr>
              <a:tr h="354448">
                <a:tc>
                  <a:txBody>
                    <a:bodyPr/>
                    <a:lstStyle/>
                    <a:p>
                      <a:r>
                        <a:rPr lang="en-US" altLang="zh-TW" u="none" strike="sngStrike" dirty="0">
                          <a:solidFill>
                            <a:srgbClr val="FF0000"/>
                          </a:solidFill>
                        </a:rPr>
                        <a:t>I</a:t>
                      </a:r>
                      <a:endParaRPr lang="zh-TW" altLang="en-US" u="none" strike="sngStrike" dirty="0">
                        <a:solidFill>
                          <a:srgbClr val="FF0000"/>
                        </a:solidFill>
                      </a:endParaRPr>
                    </a:p>
                  </a:txBody>
                  <a:tcPr/>
                </a:tc>
                <a:tc>
                  <a:txBody>
                    <a:bodyPr/>
                    <a:lstStyle/>
                    <a:p>
                      <a:r>
                        <a:rPr lang="en-US" altLang="zh-TW" u="none" strike="sngStrike" dirty="0">
                          <a:solidFill>
                            <a:srgbClr val="FF0000"/>
                          </a:solidFill>
                        </a:rPr>
                        <a:t>0</a:t>
                      </a:r>
                      <a:endParaRPr lang="zh-TW" altLang="en-US" u="none" strike="sngStrike" dirty="0">
                        <a:solidFill>
                          <a:srgbClr val="FF0000"/>
                        </a:solidFill>
                      </a:endParaRPr>
                    </a:p>
                  </a:txBody>
                  <a:tcPr/>
                </a:tc>
                <a:extLst>
                  <a:ext uri="{0D108BD9-81ED-4DB2-BD59-A6C34878D82A}">
                    <a16:rowId xmlns:a16="http://schemas.microsoft.com/office/drawing/2014/main" val="4540360"/>
                  </a:ext>
                </a:extLst>
              </a:tr>
              <a:tr h="354448">
                <a:tc>
                  <a:txBody>
                    <a:bodyPr/>
                    <a:lstStyle/>
                    <a:p>
                      <a:r>
                        <a:rPr lang="en-US" altLang="zh-TW" dirty="0"/>
                        <a:t>J</a:t>
                      </a:r>
                      <a:endParaRPr lang="zh-TW" altLang="en-US" dirty="0"/>
                    </a:p>
                  </a:txBody>
                  <a:tcPr/>
                </a:tc>
                <a:tc>
                  <a:txBody>
                    <a:bodyPr/>
                    <a:lstStyle/>
                    <a:p>
                      <a:r>
                        <a:rPr lang="en-US" altLang="zh-TW" dirty="0"/>
                        <a:t>1</a:t>
                      </a:r>
                      <a:endParaRPr lang="zh-TW" altLang="en-US" dirty="0"/>
                    </a:p>
                  </a:txBody>
                  <a:tcPr/>
                </a:tc>
                <a:extLst>
                  <a:ext uri="{0D108BD9-81ED-4DB2-BD59-A6C34878D82A}">
                    <a16:rowId xmlns:a16="http://schemas.microsoft.com/office/drawing/2014/main" val="197458375"/>
                  </a:ext>
                </a:extLst>
              </a:tr>
              <a:tr h="354448">
                <a:tc>
                  <a:txBody>
                    <a:bodyPr/>
                    <a:lstStyle/>
                    <a:p>
                      <a:r>
                        <a:rPr lang="en-US" altLang="zh-TW" dirty="0"/>
                        <a:t>K</a:t>
                      </a:r>
                      <a:endParaRPr lang="zh-TW" altLang="en-US" dirty="0"/>
                    </a:p>
                  </a:txBody>
                  <a:tcPr/>
                </a:tc>
                <a:tc>
                  <a:txBody>
                    <a:bodyPr/>
                    <a:lstStyle/>
                    <a:p>
                      <a:r>
                        <a:rPr lang="en-US" altLang="zh-TW" dirty="0"/>
                        <a:t>1</a:t>
                      </a:r>
                      <a:endParaRPr lang="zh-TW" altLang="en-US" dirty="0"/>
                    </a:p>
                  </a:txBody>
                  <a:tcPr/>
                </a:tc>
                <a:extLst>
                  <a:ext uri="{0D108BD9-81ED-4DB2-BD59-A6C34878D82A}">
                    <a16:rowId xmlns:a16="http://schemas.microsoft.com/office/drawing/2014/main" val="337000030"/>
                  </a:ext>
                </a:extLst>
              </a:tr>
            </a:tbl>
          </a:graphicData>
        </a:graphic>
      </p:graphicFrame>
    </p:spTree>
    <p:extLst>
      <p:ext uri="{BB962C8B-B14F-4D97-AF65-F5344CB8AC3E}">
        <p14:creationId xmlns:p14="http://schemas.microsoft.com/office/powerpoint/2010/main" val="55305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BE4F94-FCB3-4743-ABF3-A76AAB18A16F}"/>
              </a:ext>
            </a:extLst>
          </p:cNvPr>
          <p:cNvSpPr>
            <a:spLocks noGrp="1"/>
          </p:cNvSpPr>
          <p:nvPr>
            <p:ph type="title"/>
          </p:nvPr>
        </p:nvSpPr>
        <p:spPr>
          <a:xfrm>
            <a:off x="798443" y="365125"/>
            <a:ext cx="10515600" cy="1325563"/>
          </a:xfrm>
        </p:spPr>
        <p:txBody>
          <a:bodyPr/>
          <a:lstStyle/>
          <a:p>
            <a:r>
              <a:rPr kumimoji="1" lang="en-US" altLang="zh-TW" dirty="0"/>
              <a:t>Definition of </a:t>
            </a:r>
            <a:r>
              <a:rPr kumimoji="1" lang="en-US" altLang="zh-TW" dirty="0">
                <a:solidFill>
                  <a:srgbClr val="FF0000"/>
                </a:solidFill>
              </a:rPr>
              <a:t>SMOTE</a:t>
            </a:r>
            <a:endParaRPr kumimoji="1" lang="zh-TW" altLang="en-US" dirty="0">
              <a:solidFill>
                <a:srgbClr val="FF0000"/>
              </a:solidFill>
            </a:endParaRPr>
          </a:p>
        </p:txBody>
      </p:sp>
      <p:sp>
        <p:nvSpPr>
          <p:cNvPr id="3" name="內容版面配置區 2">
            <a:extLst>
              <a:ext uri="{FF2B5EF4-FFF2-40B4-BE49-F238E27FC236}">
                <a16:creationId xmlns:a16="http://schemas.microsoft.com/office/drawing/2014/main" id="{DB2B13C8-8E7F-B84D-B27D-95E9DB789756}"/>
              </a:ext>
            </a:extLst>
          </p:cNvPr>
          <p:cNvSpPr>
            <a:spLocks noGrp="1"/>
          </p:cNvSpPr>
          <p:nvPr>
            <p:ph idx="1"/>
          </p:nvPr>
        </p:nvSpPr>
        <p:spPr>
          <a:xfrm>
            <a:off x="559905" y="1878634"/>
            <a:ext cx="11526078" cy="4351338"/>
          </a:xfrm>
        </p:spPr>
        <p:txBody>
          <a:bodyPr>
            <a:normAutofit/>
          </a:bodyPr>
          <a:lstStyle/>
          <a:p>
            <a:r>
              <a:rPr lang="en" altLang="zh-TW" sz="3200" dirty="0"/>
              <a:t>creates </a:t>
            </a:r>
            <a:r>
              <a:rPr lang="en" altLang="zh-TW" sz="3200" dirty="0">
                <a:solidFill>
                  <a:srgbClr val="FF0000"/>
                </a:solidFill>
              </a:rPr>
              <a:t>synthetic</a:t>
            </a:r>
            <a:r>
              <a:rPr lang="en" altLang="zh-TW" sz="3200" dirty="0"/>
              <a:t> samples for the </a:t>
            </a:r>
            <a:r>
              <a:rPr lang="en" altLang="zh-TW" sz="3200" dirty="0">
                <a:solidFill>
                  <a:srgbClr val="FF0000"/>
                </a:solidFill>
              </a:rPr>
              <a:t>minority class</a:t>
            </a:r>
            <a:r>
              <a:rPr lang="en" altLang="zh-TW" sz="3200" dirty="0"/>
              <a:t> </a:t>
            </a:r>
            <a:r>
              <a:rPr lang="en" altLang="zh-TW" sz="3200" dirty="0">
                <a:solidFill>
                  <a:srgbClr val="FF0000"/>
                </a:solidFill>
              </a:rPr>
              <a:t>by interpolating </a:t>
            </a:r>
            <a:r>
              <a:rPr lang="en" altLang="zh-TW" sz="3200" dirty="0"/>
              <a:t>between existing data points, helps balance the dataset without </a:t>
            </a:r>
            <a:r>
              <a:rPr lang="en" altLang="zh-TW" sz="3200" dirty="0">
                <a:solidFill>
                  <a:srgbClr val="FF0000"/>
                </a:solidFill>
              </a:rPr>
              <a:t>simply</a:t>
            </a:r>
            <a:r>
              <a:rPr lang="en" altLang="zh-TW" sz="3200" dirty="0"/>
              <a:t> duplicating samples.</a:t>
            </a:r>
          </a:p>
        </p:txBody>
      </p:sp>
      <p:pic>
        <p:nvPicPr>
          <p:cNvPr id="4" name="圖片 3">
            <a:extLst>
              <a:ext uri="{FF2B5EF4-FFF2-40B4-BE49-F238E27FC236}">
                <a16:creationId xmlns:a16="http://schemas.microsoft.com/office/drawing/2014/main" id="{22BD188A-D7EE-3A40-996B-61944C62FF32}"/>
              </a:ext>
            </a:extLst>
          </p:cNvPr>
          <p:cNvPicPr>
            <a:picLocks noChangeAspect="1"/>
          </p:cNvPicPr>
          <p:nvPr/>
        </p:nvPicPr>
        <p:blipFill>
          <a:blip r:embed="rId2"/>
          <a:stretch>
            <a:fillRect/>
          </a:stretch>
        </p:blipFill>
        <p:spPr>
          <a:xfrm>
            <a:off x="1355724" y="3232772"/>
            <a:ext cx="9738960" cy="3625228"/>
          </a:xfrm>
          <a:prstGeom prst="rect">
            <a:avLst/>
          </a:prstGeom>
        </p:spPr>
      </p:pic>
    </p:spTree>
    <p:extLst>
      <p:ext uri="{BB962C8B-B14F-4D97-AF65-F5344CB8AC3E}">
        <p14:creationId xmlns:p14="http://schemas.microsoft.com/office/powerpoint/2010/main" val="135591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C1474F-AC6A-6B4B-B4FB-EAB6BA74C8BC}"/>
              </a:ext>
            </a:extLst>
          </p:cNvPr>
          <p:cNvSpPr>
            <a:spLocks noGrp="1"/>
          </p:cNvSpPr>
          <p:nvPr>
            <p:ph type="title"/>
          </p:nvPr>
        </p:nvSpPr>
        <p:spPr/>
        <p:txBody>
          <a:bodyPr/>
          <a:lstStyle/>
          <a:p>
            <a:r>
              <a:rPr kumimoji="1" lang="en-US" altLang="zh-TW" dirty="0"/>
              <a:t>Example of </a:t>
            </a:r>
            <a:r>
              <a:rPr kumimoji="1" lang="en-US" altLang="zh-TW" dirty="0">
                <a:solidFill>
                  <a:srgbClr val="FF0000"/>
                </a:solidFill>
              </a:rPr>
              <a:t>SMOTE</a:t>
            </a:r>
            <a:endParaRPr kumimoji="1" lang="zh-TW" altLang="en-US" dirty="0">
              <a:solidFill>
                <a:srgbClr val="FF0000"/>
              </a:solidFill>
            </a:endParaRPr>
          </a:p>
        </p:txBody>
      </p:sp>
      <p:graphicFrame>
        <p:nvGraphicFramePr>
          <p:cNvPr id="4" name="內容版面配置區 3">
            <a:extLst>
              <a:ext uri="{FF2B5EF4-FFF2-40B4-BE49-F238E27FC236}">
                <a16:creationId xmlns:a16="http://schemas.microsoft.com/office/drawing/2014/main" id="{E5432814-A47D-3A48-92DB-DCC1CEC868D5}"/>
              </a:ext>
            </a:extLst>
          </p:cNvPr>
          <p:cNvGraphicFramePr>
            <a:graphicFrameLocks noGrp="1"/>
          </p:cNvGraphicFramePr>
          <p:nvPr>
            <p:ph idx="1"/>
            <p:extLst>
              <p:ext uri="{D42A27DB-BD31-4B8C-83A1-F6EECF244321}">
                <p14:modId xmlns:p14="http://schemas.microsoft.com/office/powerpoint/2010/main" val="3903144147"/>
              </p:ext>
            </p:extLst>
          </p:nvPr>
        </p:nvGraphicFramePr>
        <p:xfrm>
          <a:off x="6205331" y="20568"/>
          <a:ext cx="5801140" cy="2966720"/>
        </p:xfrm>
        <a:graphic>
          <a:graphicData uri="http://schemas.openxmlformats.org/drawingml/2006/table">
            <a:tbl>
              <a:tblPr firstRow="1" bandRow="1">
                <a:tableStyleId>{5C22544A-7EE6-4342-B048-85BDC9FD1C3A}</a:tableStyleId>
              </a:tblPr>
              <a:tblGrid>
                <a:gridCol w="1160228">
                  <a:extLst>
                    <a:ext uri="{9D8B030D-6E8A-4147-A177-3AD203B41FA5}">
                      <a16:colId xmlns:a16="http://schemas.microsoft.com/office/drawing/2014/main" val="1183620635"/>
                    </a:ext>
                  </a:extLst>
                </a:gridCol>
                <a:gridCol w="1447137">
                  <a:extLst>
                    <a:ext uri="{9D8B030D-6E8A-4147-A177-3AD203B41FA5}">
                      <a16:colId xmlns:a16="http://schemas.microsoft.com/office/drawing/2014/main" val="958822414"/>
                    </a:ext>
                  </a:extLst>
                </a:gridCol>
                <a:gridCol w="873319">
                  <a:extLst>
                    <a:ext uri="{9D8B030D-6E8A-4147-A177-3AD203B41FA5}">
                      <a16:colId xmlns:a16="http://schemas.microsoft.com/office/drawing/2014/main" val="3321515072"/>
                    </a:ext>
                  </a:extLst>
                </a:gridCol>
                <a:gridCol w="1160228">
                  <a:extLst>
                    <a:ext uri="{9D8B030D-6E8A-4147-A177-3AD203B41FA5}">
                      <a16:colId xmlns:a16="http://schemas.microsoft.com/office/drawing/2014/main" val="1691370853"/>
                    </a:ext>
                  </a:extLst>
                </a:gridCol>
                <a:gridCol w="1160228">
                  <a:extLst>
                    <a:ext uri="{9D8B030D-6E8A-4147-A177-3AD203B41FA5}">
                      <a16:colId xmlns:a16="http://schemas.microsoft.com/office/drawing/2014/main" val="3774037476"/>
                    </a:ext>
                  </a:extLst>
                </a:gridCol>
              </a:tblGrid>
              <a:tr h="370840">
                <a:tc>
                  <a:txBody>
                    <a:bodyPr/>
                    <a:lstStyle/>
                    <a:p>
                      <a:r>
                        <a:rPr lang="en-US" altLang="zh-TW" dirty="0" err="1"/>
                        <a:t>Person_id</a:t>
                      </a:r>
                      <a:endParaRPr lang="zh-TW" altLang="en-US" dirty="0"/>
                    </a:p>
                  </a:txBody>
                  <a:tcPr/>
                </a:tc>
                <a:tc>
                  <a:txBody>
                    <a:bodyPr/>
                    <a:lstStyle/>
                    <a:p>
                      <a:r>
                        <a:rPr lang="en-US" altLang="zh-TW" dirty="0"/>
                        <a:t>Age</a:t>
                      </a:r>
                      <a:endParaRPr lang="zh-TW" altLang="en-US" dirty="0"/>
                    </a:p>
                  </a:txBody>
                  <a:tcPr/>
                </a:tc>
                <a:tc>
                  <a:txBody>
                    <a:bodyPr/>
                    <a:lstStyle/>
                    <a:p>
                      <a:r>
                        <a:rPr lang="en-US" altLang="zh-TW" dirty="0"/>
                        <a:t>Smoke</a:t>
                      </a:r>
                      <a:endParaRPr lang="zh-TW" altLang="en-US" dirty="0"/>
                    </a:p>
                  </a:txBody>
                  <a:tcPr/>
                </a:tc>
                <a:tc>
                  <a:txBody>
                    <a:bodyPr/>
                    <a:lstStyle/>
                    <a:p>
                      <a:r>
                        <a:rPr lang="en-US" altLang="zh-TW" dirty="0"/>
                        <a:t>BMI</a:t>
                      </a:r>
                      <a:endParaRPr lang="zh-TW" altLang="en-US" dirty="0"/>
                    </a:p>
                  </a:txBody>
                  <a:tcPr/>
                </a:tc>
                <a:tc>
                  <a:txBody>
                    <a:bodyPr/>
                    <a:lstStyle/>
                    <a:p>
                      <a:r>
                        <a:rPr lang="en-US" altLang="zh-TW" dirty="0"/>
                        <a:t>Diabetes</a:t>
                      </a:r>
                      <a:endParaRPr lang="zh-TW" altLang="en-US" dirty="0"/>
                    </a:p>
                  </a:txBody>
                  <a:tcPr/>
                </a:tc>
                <a:extLst>
                  <a:ext uri="{0D108BD9-81ED-4DB2-BD59-A6C34878D82A}">
                    <a16:rowId xmlns:a16="http://schemas.microsoft.com/office/drawing/2014/main" val="1663605705"/>
                  </a:ext>
                </a:extLst>
              </a:tr>
              <a:tr h="370840">
                <a:tc>
                  <a:txBody>
                    <a:bodyPr/>
                    <a:lstStyle/>
                    <a:p>
                      <a:r>
                        <a:rPr lang="en-US" altLang="zh-TW" dirty="0"/>
                        <a:t>A</a:t>
                      </a:r>
                      <a:endParaRPr lang="zh-TW" altLang="en-US" dirty="0"/>
                    </a:p>
                  </a:txBody>
                  <a:tcPr/>
                </a:tc>
                <a:tc>
                  <a:txBody>
                    <a:bodyPr/>
                    <a:lstStyle/>
                    <a:p>
                      <a:r>
                        <a:rPr lang="en-US" altLang="zh-TW" dirty="0"/>
                        <a:t>11</a:t>
                      </a:r>
                      <a:endParaRPr lang="zh-TW" altLang="en-US" dirty="0"/>
                    </a:p>
                  </a:txBody>
                  <a:tcPr/>
                </a:tc>
                <a:tc>
                  <a:txBody>
                    <a:bodyPr/>
                    <a:lstStyle/>
                    <a:p>
                      <a:r>
                        <a:rPr lang="en-US" altLang="zh-TW" dirty="0"/>
                        <a:t>0</a:t>
                      </a:r>
                      <a:endParaRPr lang="zh-TW" altLang="en-US" dirty="0"/>
                    </a:p>
                  </a:txBody>
                  <a:tcPr/>
                </a:tc>
                <a:tc>
                  <a:txBody>
                    <a:bodyPr/>
                    <a:lstStyle/>
                    <a:p>
                      <a:r>
                        <a:rPr lang="en-US" altLang="zh-TW" dirty="0"/>
                        <a:t>22.1</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436528248"/>
                  </a:ext>
                </a:extLst>
              </a:tr>
              <a:tr h="370840">
                <a:tc>
                  <a:txBody>
                    <a:bodyPr/>
                    <a:lstStyle/>
                    <a:p>
                      <a:r>
                        <a:rPr lang="en-US" altLang="zh-TW" dirty="0"/>
                        <a:t>B</a:t>
                      </a:r>
                      <a:endParaRPr lang="zh-TW" altLang="en-US" dirty="0"/>
                    </a:p>
                  </a:txBody>
                  <a:tcPr/>
                </a:tc>
                <a:tc>
                  <a:txBody>
                    <a:bodyPr/>
                    <a:lstStyle/>
                    <a:p>
                      <a:r>
                        <a:rPr lang="en-US" altLang="zh-TW" dirty="0"/>
                        <a:t>15</a:t>
                      </a:r>
                      <a:endParaRPr lang="zh-TW" altLang="en-US" dirty="0"/>
                    </a:p>
                  </a:txBody>
                  <a:tcPr/>
                </a:tc>
                <a:tc>
                  <a:txBody>
                    <a:bodyPr/>
                    <a:lstStyle/>
                    <a:p>
                      <a:r>
                        <a:rPr lang="en-US" altLang="zh-TW" dirty="0"/>
                        <a:t>0</a:t>
                      </a:r>
                      <a:endParaRPr lang="zh-TW" altLang="en-US" dirty="0"/>
                    </a:p>
                  </a:txBody>
                  <a:tcPr/>
                </a:tc>
                <a:tc>
                  <a:txBody>
                    <a:bodyPr/>
                    <a:lstStyle/>
                    <a:p>
                      <a:r>
                        <a:rPr lang="en-US" altLang="zh-TW" dirty="0"/>
                        <a:t>25</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3400048110"/>
                  </a:ext>
                </a:extLst>
              </a:tr>
              <a:tr h="370840">
                <a:tc>
                  <a:txBody>
                    <a:bodyPr/>
                    <a:lstStyle/>
                    <a:p>
                      <a:r>
                        <a:rPr lang="en-US" altLang="zh-TW" dirty="0"/>
                        <a:t>C</a:t>
                      </a:r>
                      <a:endParaRPr lang="zh-TW" altLang="en-US" dirty="0"/>
                    </a:p>
                  </a:txBody>
                  <a:tcPr/>
                </a:tc>
                <a:tc>
                  <a:txBody>
                    <a:bodyPr/>
                    <a:lstStyle/>
                    <a:p>
                      <a:r>
                        <a:rPr lang="en-US" altLang="zh-TW" dirty="0"/>
                        <a:t>23</a:t>
                      </a:r>
                      <a:endParaRPr lang="zh-TW" altLang="en-US" dirty="0"/>
                    </a:p>
                  </a:txBody>
                  <a:tcPr/>
                </a:tc>
                <a:tc>
                  <a:txBody>
                    <a:bodyPr/>
                    <a:lstStyle/>
                    <a:p>
                      <a:r>
                        <a:rPr lang="en-US" altLang="zh-TW" dirty="0"/>
                        <a:t>0</a:t>
                      </a:r>
                      <a:endParaRPr lang="zh-TW" altLang="en-US" dirty="0"/>
                    </a:p>
                  </a:txBody>
                  <a:tcPr/>
                </a:tc>
                <a:tc>
                  <a:txBody>
                    <a:bodyPr/>
                    <a:lstStyle/>
                    <a:p>
                      <a:r>
                        <a:rPr lang="en-US" altLang="zh-TW" dirty="0"/>
                        <a:t>23</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3673542101"/>
                  </a:ext>
                </a:extLst>
              </a:tr>
              <a:tr h="370840">
                <a:tc>
                  <a:txBody>
                    <a:bodyPr/>
                    <a:lstStyle/>
                    <a:p>
                      <a:r>
                        <a:rPr lang="en-US" altLang="zh-TW" dirty="0"/>
                        <a:t>D</a:t>
                      </a:r>
                      <a:endParaRPr lang="zh-TW" altLang="en-US" dirty="0"/>
                    </a:p>
                  </a:txBody>
                  <a:tcPr/>
                </a:tc>
                <a:tc>
                  <a:txBody>
                    <a:bodyPr/>
                    <a:lstStyle/>
                    <a:p>
                      <a:r>
                        <a:rPr lang="en-US" altLang="zh-TW" dirty="0"/>
                        <a:t>28</a:t>
                      </a:r>
                      <a:endParaRPr lang="zh-TW" altLang="en-US" dirty="0"/>
                    </a:p>
                  </a:txBody>
                  <a:tcPr/>
                </a:tc>
                <a:tc>
                  <a:txBody>
                    <a:bodyPr/>
                    <a:lstStyle/>
                    <a:p>
                      <a:r>
                        <a:rPr lang="en-US" altLang="zh-TW" dirty="0"/>
                        <a:t>1</a:t>
                      </a:r>
                      <a:endParaRPr lang="zh-TW" altLang="en-US" dirty="0"/>
                    </a:p>
                  </a:txBody>
                  <a:tcPr/>
                </a:tc>
                <a:tc>
                  <a:txBody>
                    <a:bodyPr/>
                    <a:lstStyle/>
                    <a:p>
                      <a:r>
                        <a:rPr lang="en-US" altLang="zh-TW" dirty="0"/>
                        <a:t>30.5</a:t>
                      </a:r>
                      <a:endParaRPr lang="zh-TW" altLang="en-US" dirty="0"/>
                    </a:p>
                  </a:txBody>
                  <a:tcPr/>
                </a:tc>
                <a:tc>
                  <a:txBody>
                    <a:bodyPr/>
                    <a:lstStyle/>
                    <a:p>
                      <a:r>
                        <a:rPr lang="en-US" altLang="zh-TW" dirty="0"/>
                        <a:t>1</a:t>
                      </a:r>
                      <a:endParaRPr lang="zh-TW" altLang="en-US" dirty="0"/>
                    </a:p>
                  </a:txBody>
                  <a:tcPr/>
                </a:tc>
                <a:extLst>
                  <a:ext uri="{0D108BD9-81ED-4DB2-BD59-A6C34878D82A}">
                    <a16:rowId xmlns:a16="http://schemas.microsoft.com/office/drawing/2014/main" val="1395587058"/>
                  </a:ext>
                </a:extLst>
              </a:tr>
              <a:tr h="370840">
                <a:tc>
                  <a:txBody>
                    <a:bodyPr/>
                    <a:lstStyle/>
                    <a:p>
                      <a:r>
                        <a:rPr lang="en-US" altLang="zh-TW" dirty="0"/>
                        <a:t>E</a:t>
                      </a:r>
                      <a:endParaRPr lang="zh-TW" altLang="en-US" dirty="0"/>
                    </a:p>
                  </a:txBody>
                  <a:tcPr/>
                </a:tc>
                <a:tc>
                  <a:txBody>
                    <a:bodyPr/>
                    <a:lstStyle/>
                    <a:p>
                      <a:r>
                        <a:rPr lang="en-US" altLang="zh-TW" dirty="0"/>
                        <a:t>33</a:t>
                      </a:r>
                      <a:endParaRPr lang="zh-TW" altLang="en-US" dirty="0"/>
                    </a:p>
                  </a:txBody>
                  <a:tcPr/>
                </a:tc>
                <a:tc>
                  <a:txBody>
                    <a:bodyPr/>
                    <a:lstStyle/>
                    <a:p>
                      <a:r>
                        <a:rPr lang="en-US" altLang="zh-TW" dirty="0"/>
                        <a:t>1</a:t>
                      </a:r>
                      <a:endParaRPr lang="zh-TW" altLang="en-US" dirty="0"/>
                    </a:p>
                  </a:txBody>
                  <a:tcPr/>
                </a:tc>
                <a:tc>
                  <a:txBody>
                    <a:bodyPr/>
                    <a:lstStyle/>
                    <a:p>
                      <a:r>
                        <a:rPr lang="en-US" altLang="zh-TW" dirty="0"/>
                        <a:t>28.6</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533346122"/>
                  </a:ext>
                </a:extLst>
              </a:tr>
              <a:tr h="370840">
                <a:tc>
                  <a:txBody>
                    <a:bodyPr/>
                    <a:lstStyle/>
                    <a:p>
                      <a:r>
                        <a:rPr lang="en-US" altLang="zh-TW" dirty="0"/>
                        <a:t>F</a:t>
                      </a:r>
                      <a:endParaRPr lang="zh-TW" altLang="en-US" dirty="0"/>
                    </a:p>
                  </a:txBody>
                  <a:tcPr/>
                </a:tc>
                <a:tc>
                  <a:txBody>
                    <a:bodyPr/>
                    <a:lstStyle/>
                    <a:p>
                      <a:r>
                        <a:rPr lang="en-US" altLang="zh-TW" dirty="0"/>
                        <a:t>42</a:t>
                      </a:r>
                      <a:endParaRPr lang="zh-TW" altLang="en-US" dirty="0"/>
                    </a:p>
                  </a:txBody>
                  <a:tcPr/>
                </a:tc>
                <a:tc>
                  <a:txBody>
                    <a:bodyPr/>
                    <a:lstStyle/>
                    <a:p>
                      <a:r>
                        <a:rPr lang="en-US" altLang="zh-TW" dirty="0"/>
                        <a:t>1</a:t>
                      </a:r>
                      <a:endParaRPr lang="zh-TW" altLang="en-US" dirty="0"/>
                    </a:p>
                  </a:txBody>
                  <a:tcPr/>
                </a:tc>
                <a:tc>
                  <a:txBody>
                    <a:bodyPr/>
                    <a:lstStyle/>
                    <a:p>
                      <a:r>
                        <a:rPr lang="en-US" altLang="zh-TW" dirty="0"/>
                        <a:t>35</a:t>
                      </a:r>
                      <a:endParaRPr lang="zh-TW" altLang="en-US" dirty="0"/>
                    </a:p>
                  </a:txBody>
                  <a:tcPr/>
                </a:tc>
                <a:tc>
                  <a:txBody>
                    <a:bodyPr/>
                    <a:lstStyle/>
                    <a:p>
                      <a:r>
                        <a:rPr lang="en-US" altLang="zh-TW" dirty="0"/>
                        <a:t>1</a:t>
                      </a:r>
                      <a:endParaRPr lang="zh-TW" altLang="en-US" dirty="0"/>
                    </a:p>
                  </a:txBody>
                  <a:tcPr/>
                </a:tc>
                <a:extLst>
                  <a:ext uri="{0D108BD9-81ED-4DB2-BD59-A6C34878D82A}">
                    <a16:rowId xmlns:a16="http://schemas.microsoft.com/office/drawing/2014/main" val="1737422962"/>
                  </a:ext>
                </a:extLst>
              </a:tr>
              <a:tr h="370840">
                <a:tc>
                  <a:txBody>
                    <a:bodyPr/>
                    <a:lstStyle/>
                    <a:p>
                      <a:r>
                        <a:rPr lang="en-US" altLang="zh-TW" dirty="0"/>
                        <a:t>G</a:t>
                      </a:r>
                      <a:endParaRPr lang="zh-TW" altLang="en-US" dirty="0"/>
                    </a:p>
                  </a:txBody>
                  <a:tcPr/>
                </a:tc>
                <a:tc>
                  <a:txBody>
                    <a:bodyPr/>
                    <a:lstStyle/>
                    <a:p>
                      <a:r>
                        <a:rPr lang="en-US" altLang="zh-TW" dirty="0"/>
                        <a:t>50</a:t>
                      </a:r>
                      <a:endParaRPr lang="zh-TW" altLang="en-US" dirty="0"/>
                    </a:p>
                  </a:txBody>
                  <a:tcPr/>
                </a:tc>
                <a:tc>
                  <a:txBody>
                    <a:bodyPr/>
                    <a:lstStyle/>
                    <a:p>
                      <a:r>
                        <a:rPr lang="en-US" altLang="zh-TW" dirty="0"/>
                        <a:t>1</a:t>
                      </a:r>
                      <a:endParaRPr lang="zh-TW" altLang="en-US" dirty="0"/>
                    </a:p>
                  </a:txBody>
                  <a:tcPr/>
                </a:tc>
                <a:tc>
                  <a:txBody>
                    <a:bodyPr/>
                    <a:lstStyle/>
                    <a:p>
                      <a:r>
                        <a:rPr lang="en-US" altLang="zh-TW" dirty="0"/>
                        <a:t>18</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3671779378"/>
                  </a:ext>
                </a:extLst>
              </a:tr>
            </a:tbl>
          </a:graphicData>
        </a:graphic>
      </p:graphicFrame>
      <p:graphicFrame>
        <p:nvGraphicFramePr>
          <p:cNvPr id="5" name="內容版面配置區 3">
            <a:extLst>
              <a:ext uri="{FF2B5EF4-FFF2-40B4-BE49-F238E27FC236}">
                <a16:creationId xmlns:a16="http://schemas.microsoft.com/office/drawing/2014/main" id="{C769D164-C51A-CB4A-B8EA-BB0E84AFDDCB}"/>
              </a:ext>
            </a:extLst>
          </p:cNvPr>
          <p:cNvGraphicFramePr>
            <a:graphicFrameLocks/>
          </p:cNvGraphicFramePr>
          <p:nvPr>
            <p:extLst>
              <p:ext uri="{D42A27DB-BD31-4B8C-83A1-F6EECF244321}">
                <p14:modId xmlns:p14="http://schemas.microsoft.com/office/powerpoint/2010/main" val="3769895708"/>
              </p:ext>
            </p:extLst>
          </p:nvPr>
        </p:nvGraphicFramePr>
        <p:xfrm>
          <a:off x="122709" y="2428903"/>
          <a:ext cx="5814265" cy="4074160"/>
        </p:xfrm>
        <a:graphic>
          <a:graphicData uri="http://schemas.openxmlformats.org/drawingml/2006/table">
            <a:tbl>
              <a:tblPr firstRow="1" bandRow="1">
                <a:tableStyleId>{5C22544A-7EE6-4342-B048-85BDC9FD1C3A}</a:tableStyleId>
              </a:tblPr>
              <a:tblGrid>
                <a:gridCol w="1173353">
                  <a:extLst>
                    <a:ext uri="{9D8B030D-6E8A-4147-A177-3AD203B41FA5}">
                      <a16:colId xmlns:a16="http://schemas.microsoft.com/office/drawing/2014/main" val="1183620635"/>
                    </a:ext>
                  </a:extLst>
                </a:gridCol>
                <a:gridCol w="1160228">
                  <a:extLst>
                    <a:ext uri="{9D8B030D-6E8A-4147-A177-3AD203B41FA5}">
                      <a16:colId xmlns:a16="http://schemas.microsoft.com/office/drawing/2014/main" val="958822414"/>
                    </a:ext>
                  </a:extLst>
                </a:gridCol>
                <a:gridCol w="1160228">
                  <a:extLst>
                    <a:ext uri="{9D8B030D-6E8A-4147-A177-3AD203B41FA5}">
                      <a16:colId xmlns:a16="http://schemas.microsoft.com/office/drawing/2014/main" val="3321515072"/>
                    </a:ext>
                  </a:extLst>
                </a:gridCol>
                <a:gridCol w="1160228">
                  <a:extLst>
                    <a:ext uri="{9D8B030D-6E8A-4147-A177-3AD203B41FA5}">
                      <a16:colId xmlns:a16="http://schemas.microsoft.com/office/drawing/2014/main" val="1691370853"/>
                    </a:ext>
                  </a:extLst>
                </a:gridCol>
                <a:gridCol w="1160228">
                  <a:extLst>
                    <a:ext uri="{9D8B030D-6E8A-4147-A177-3AD203B41FA5}">
                      <a16:colId xmlns:a16="http://schemas.microsoft.com/office/drawing/2014/main" val="3774037476"/>
                    </a:ext>
                  </a:extLst>
                </a:gridCol>
              </a:tblGrid>
              <a:tr h="0">
                <a:tc>
                  <a:txBody>
                    <a:bodyPr/>
                    <a:lstStyle/>
                    <a:p>
                      <a:r>
                        <a:rPr lang="en-US" altLang="zh-TW" dirty="0" err="1"/>
                        <a:t>Person_id</a:t>
                      </a:r>
                      <a:endParaRPr lang="zh-TW" altLang="en-US" dirty="0"/>
                    </a:p>
                  </a:txBody>
                  <a:tcPr/>
                </a:tc>
                <a:tc>
                  <a:txBody>
                    <a:bodyPr/>
                    <a:lstStyle/>
                    <a:p>
                      <a:r>
                        <a:rPr lang="en-US" altLang="zh-TW" dirty="0"/>
                        <a:t>Age</a:t>
                      </a:r>
                      <a:endParaRPr lang="zh-TW" altLang="en-US" dirty="0"/>
                    </a:p>
                  </a:txBody>
                  <a:tcPr/>
                </a:tc>
                <a:tc>
                  <a:txBody>
                    <a:bodyPr/>
                    <a:lstStyle/>
                    <a:p>
                      <a:r>
                        <a:rPr lang="en-US" altLang="zh-TW" dirty="0"/>
                        <a:t>Smoke</a:t>
                      </a:r>
                      <a:endParaRPr lang="zh-TW" altLang="en-US" dirty="0"/>
                    </a:p>
                  </a:txBody>
                  <a:tcPr/>
                </a:tc>
                <a:tc>
                  <a:txBody>
                    <a:bodyPr/>
                    <a:lstStyle/>
                    <a:p>
                      <a:r>
                        <a:rPr lang="en-US" altLang="zh-TW" dirty="0"/>
                        <a:t>BMI</a:t>
                      </a:r>
                      <a:endParaRPr lang="zh-TW" altLang="en-US" dirty="0"/>
                    </a:p>
                  </a:txBody>
                  <a:tcPr/>
                </a:tc>
                <a:tc>
                  <a:txBody>
                    <a:bodyPr/>
                    <a:lstStyle/>
                    <a:p>
                      <a:r>
                        <a:rPr lang="en-US" altLang="zh-TW" dirty="0"/>
                        <a:t>Diabetes</a:t>
                      </a:r>
                      <a:endParaRPr lang="zh-TW" altLang="en-US" dirty="0"/>
                    </a:p>
                  </a:txBody>
                  <a:tcPr/>
                </a:tc>
                <a:extLst>
                  <a:ext uri="{0D108BD9-81ED-4DB2-BD59-A6C34878D82A}">
                    <a16:rowId xmlns:a16="http://schemas.microsoft.com/office/drawing/2014/main" val="1663605705"/>
                  </a:ext>
                </a:extLst>
              </a:tr>
              <a:tr h="370840">
                <a:tc>
                  <a:txBody>
                    <a:bodyPr/>
                    <a:lstStyle/>
                    <a:p>
                      <a:r>
                        <a:rPr lang="en-US" altLang="zh-TW" dirty="0"/>
                        <a:t>A</a:t>
                      </a:r>
                      <a:endParaRPr lang="zh-TW" altLang="en-US" dirty="0"/>
                    </a:p>
                  </a:txBody>
                  <a:tcPr/>
                </a:tc>
                <a:tc>
                  <a:txBody>
                    <a:bodyPr/>
                    <a:lstStyle/>
                    <a:p>
                      <a:r>
                        <a:rPr lang="en-US" altLang="zh-TW" dirty="0"/>
                        <a:t>11</a:t>
                      </a:r>
                      <a:endParaRPr lang="zh-TW" altLang="en-US" dirty="0"/>
                    </a:p>
                  </a:txBody>
                  <a:tcPr/>
                </a:tc>
                <a:tc>
                  <a:txBody>
                    <a:bodyPr/>
                    <a:lstStyle/>
                    <a:p>
                      <a:r>
                        <a:rPr lang="en-US" altLang="zh-TW" dirty="0"/>
                        <a:t>0</a:t>
                      </a:r>
                      <a:endParaRPr lang="zh-TW" altLang="en-US" dirty="0"/>
                    </a:p>
                  </a:txBody>
                  <a:tcPr/>
                </a:tc>
                <a:tc>
                  <a:txBody>
                    <a:bodyPr/>
                    <a:lstStyle/>
                    <a:p>
                      <a:r>
                        <a:rPr lang="en-US" altLang="zh-TW" dirty="0"/>
                        <a:t>22.1</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436528248"/>
                  </a:ext>
                </a:extLst>
              </a:tr>
              <a:tr h="370840">
                <a:tc>
                  <a:txBody>
                    <a:bodyPr/>
                    <a:lstStyle/>
                    <a:p>
                      <a:r>
                        <a:rPr lang="en-US" altLang="zh-TW" dirty="0"/>
                        <a:t>B</a:t>
                      </a:r>
                      <a:endParaRPr lang="zh-TW" altLang="en-US" dirty="0"/>
                    </a:p>
                  </a:txBody>
                  <a:tcPr/>
                </a:tc>
                <a:tc>
                  <a:txBody>
                    <a:bodyPr/>
                    <a:lstStyle/>
                    <a:p>
                      <a:r>
                        <a:rPr lang="en-US" altLang="zh-TW" dirty="0"/>
                        <a:t>15</a:t>
                      </a:r>
                      <a:endParaRPr lang="zh-TW" altLang="en-US" dirty="0"/>
                    </a:p>
                  </a:txBody>
                  <a:tcPr/>
                </a:tc>
                <a:tc>
                  <a:txBody>
                    <a:bodyPr/>
                    <a:lstStyle/>
                    <a:p>
                      <a:r>
                        <a:rPr lang="en-US" altLang="zh-TW" dirty="0"/>
                        <a:t>0</a:t>
                      </a:r>
                      <a:endParaRPr lang="zh-TW" altLang="en-US" dirty="0"/>
                    </a:p>
                  </a:txBody>
                  <a:tcPr/>
                </a:tc>
                <a:tc>
                  <a:txBody>
                    <a:bodyPr/>
                    <a:lstStyle/>
                    <a:p>
                      <a:r>
                        <a:rPr lang="en-US" altLang="zh-TW" dirty="0"/>
                        <a:t>25</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3400048110"/>
                  </a:ext>
                </a:extLst>
              </a:tr>
              <a:tr h="370840">
                <a:tc>
                  <a:txBody>
                    <a:bodyPr/>
                    <a:lstStyle/>
                    <a:p>
                      <a:r>
                        <a:rPr lang="en-US" altLang="zh-TW" dirty="0"/>
                        <a:t>C</a:t>
                      </a:r>
                      <a:endParaRPr lang="zh-TW" altLang="en-US" dirty="0"/>
                    </a:p>
                  </a:txBody>
                  <a:tcPr/>
                </a:tc>
                <a:tc>
                  <a:txBody>
                    <a:bodyPr/>
                    <a:lstStyle/>
                    <a:p>
                      <a:r>
                        <a:rPr lang="en-US" altLang="zh-TW" dirty="0"/>
                        <a:t>23</a:t>
                      </a:r>
                      <a:endParaRPr lang="zh-TW" altLang="en-US" dirty="0"/>
                    </a:p>
                  </a:txBody>
                  <a:tcPr/>
                </a:tc>
                <a:tc>
                  <a:txBody>
                    <a:bodyPr/>
                    <a:lstStyle/>
                    <a:p>
                      <a:r>
                        <a:rPr lang="en-US" altLang="zh-TW" dirty="0"/>
                        <a:t>0</a:t>
                      </a:r>
                      <a:endParaRPr lang="zh-TW" altLang="en-US" dirty="0"/>
                    </a:p>
                  </a:txBody>
                  <a:tcPr/>
                </a:tc>
                <a:tc>
                  <a:txBody>
                    <a:bodyPr/>
                    <a:lstStyle/>
                    <a:p>
                      <a:r>
                        <a:rPr lang="en-US" altLang="zh-TW" dirty="0"/>
                        <a:t>23</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3673542101"/>
                  </a:ext>
                </a:extLst>
              </a:tr>
              <a:tr h="370840">
                <a:tc>
                  <a:txBody>
                    <a:bodyPr/>
                    <a:lstStyle/>
                    <a:p>
                      <a:r>
                        <a:rPr lang="en-US" altLang="zh-TW" dirty="0"/>
                        <a:t>D</a:t>
                      </a:r>
                      <a:endParaRPr lang="zh-TW" altLang="en-US" dirty="0"/>
                    </a:p>
                  </a:txBody>
                  <a:tcPr/>
                </a:tc>
                <a:tc>
                  <a:txBody>
                    <a:bodyPr/>
                    <a:lstStyle/>
                    <a:p>
                      <a:r>
                        <a:rPr lang="en-US" altLang="zh-TW" dirty="0"/>
                        <a:t>28</a:t>
                      </a:r>
                      <a:endParaRPr lang="zh-TW" altLang="en-US" dirty="0"/>
                    </a:p>
                  </a:txBody>
                  <a:tcPr/>
                </a:tc>
                <a:tc>
                  <a:txBody>
                    <a:bodyPr/>
                    <a:lstStyle/>
                    <a:p>
                      <a:r>
                        <a:rPr lang="en-US" altLang="zh-TW" dirty="0"/>
                        <a:t>1</a:t>
                      </a:r>
                      <a:endParaRPr lang="zh-TW" altLang="en-US" dirty="0"/>
                    </a:p>
                  </a:txBody>
                  <a:tcPr/>
                </a:tc>
                <a:tc>
                  <a:txBody>
                    <a:bodyPr/>
                    <a:lstStyle/>
                    <a:p>
                      <a:r>
                        <a:rPr lang="en-US" altLang="zh-TW" dirty="0"/>
                        <a:t>30.5</a:t>
                      </a:r>
                      <a:endParaRPr lang="zh-TW" altLang="en-US" dirty="0"/>
                    </a:p>
                  </a:txBody>
                  <a:tcPr/>
                </a:tc>
                <a:tc>
                  <a:txBody>
                    <a:bodyPr/>
                    <a:lstStyle/>
                    <a:p>
                      <a:r>
                        <a:rPr lang="en-US" altLang="zh-TW" dirty="0"/>
                        <a:t>1</a:t>
                      </a:r>
                      <a:endParaRPr lang="zh-TW" altLang="en-US" dirty="0"/>
                    </a:p>
                  </a:txBody>
                  <a:tcPr/>
                </a:tc>
                <a:extLst>
                  <a:ext uri="{0D108BD9-81ED-4DB2-BD59-A6C34878D82A}">
                    <a16:rowId xmlns:a16="http://schemas.microsoft.com/office/drawing/2014/main" val="1395587058"/>
                  </a:ext>
                </a:extLst>
              </a:tr>
              <a:tr h="370840">
                <a:tc>
                  <a:txBody>
                    <a:bodyPr/>
                    <a:lstStyle/>
                    <a:p>
                      <a:r>
                        <a:rPr lang="en-US" altLang="zh-TW" dirty="0"/>
                        <a:t>E</a:t>
                      </a:r>
                      <a:endParaRPr lang="zh-TW" altLang="en-US" dirty="0"/>
                    </a:p>
                  </a:txBody>
                  <a:tcPr/>
                </a:tc>
                <a:tc>
                  <a:txBody>
                    <a:bodyPr/>
                    <a:lstStyle/>
                    <a:p>
                      <a:r>
                        <a:rPr lang="en-US" altLang="zh-TW" dirty="0"/>
                        <a:t>33</a:t>
                      </a:r>
                      <a:endParaRPr lang="zh-TW" altLang="en-US" dirty="0"/>
                    </a:p>
                  </a:txBody>
                  <a:tcPr/>
                </a:tc>
                <a:tc>
                  <a:txBody>
                    <a:bodyPr/>
                    <a:lstStyle/>
                    <a:p>
                      <a:r>
                        <a:rPr lang="en-US" altLang="zh-TW" dirty="0"/>
                        <a:t>1</a:t>
                      </a:r>
                      <a:endParaRPr lang="zh-TW" altLang="en-US" dirty="0"/>
                    </a:p>
                  </a:txBody>
                  <a:tcPr/>
                </a:tc>
                <a:tc>
                  <a:txBody>
                    <a:bodyPr/>
                    <a:lstStyle/>
                    <a:p>
                      <a:r>
                        <a:rPr lang="en-US" altLang="zh-TW" dirty="0"/>
                        <a:t>28.6</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533346122"/>
                  </a:ext>
                </a:extLst>
              </a:tr>
              <a:tr h="370840">
                <a:tc>
                  <a:txBody>
                    <a:bodyPr/>
                    <a:lstStyle/>
                    <a:p>
                      <a:r>
                        <a:rPr lang="en-US" altLang="zh-TW" dirty="0"/>
                        <a:t>F</a:t>
                      </a:r>
                      <a:endParaRPr lang="zh-TW" altLang="en-US" dirty="0"/>
                    </a:p>
                  </a:txBody>
                  <a:tcPr/>
                </a:tc>
                <a:tc>
                  <a:txBody>
                    <a:bodyPr/>
                    <a:lstStyle/>
                    <a:p>
                      <a:r>
                        <a:rPr lang="en-US" altLang="zh-TW" dirty="0"/>
                        <a:t>42</a:t>
                      </a:r>
                      <a:endParaRPr lang="zh-TW" altLang="en-US" dirty="0"/>
                    </a:p>
                  </a:txBody>
                  <a:tcPr/>
                </a:tc>
                <a:tc>
                  <a:txBody>
                    <a:bodyPr/>
                    <a:lstStyle/>
                    <a:p>
                      <a:r>
                        <a:rPr lang="en-US" altLang="zh-TW" dirty="0"/>
                        <a:t>1</a:t>
                      </a:r>
                      <a:endParaRPr lang="zh-TW" altLang="en-US" dirty="0"/>
                    </a:p>
                  </a:txBody>
                  <a:tcPr/>
                </a:tc>
                <a:tc>
                  <a:txBody>
                    <a:bodyPr/>
                    <a:lstStyle/>
                    <a:p>
                      <a:r>
                        <a:rPr lang="en-US" altLang="zh-TW" dirty="0"/>
                        <a:t>35</a:t>
                      </a:r>
                      <a:endParaRPr lang="zh-TW" altLang="en-US" dirty="0"/>
                    </a:p>
                  </a:txBody>
                  <a:tcPr/>
                </a:tc>
                <a:tc>
                  <a:txBody>
                    <a:bodyPr/>
                    <a:lstStyle/>
                    <a:p>
                      <a:r>
                        <a:rPr lang="en-US" altLang="zh-TW" dirty="0"/>
                        <a:t>1</a:t>
                      </a:r>
                      <a:endParaRPr lang="zh-TW" altLang="en-US" dirty="0"/>
                    </a:p>
                  </a:txBody>
                  <a:tcPr/>
                </a:tc>
                <a:extLst>
                  <a:ext uri="{0D108BD9-81ED-4DB2-BD59-A6C34878D82A}">
                    <a16:rowId xmlns:a16="http://schemas.microsoft.com/office/drawing/2014/main" val="1737422962"/>
                  </a:ext>
                </a:extLst>
              </a:tr>
              <a:tr h="370840">
                <a:tc>
                  <a:txBody>
                    <a:bodyPr/>
                    <a:lstStyle/>
                    <a:p>
                      <a:r>
                        <a:rPr lang="en-US" altLang="zh-TW" dirty="0"/>
                        <a:t>G</a:t>
                      </a:r>
                      <a:endParaRPr lang="zh-TW" altLang="en-US" dirty="0"/>
                    </a:p>
                  </a:txBody>
                  <a:tcPr/>
                </a:tc>
                <a:tc>
                  <a:txBody>
                    <a:bodyPr/>
                    <a:lstStyle/>
                    <a:p>
                      <a:r>
                        <a:rPr lang="en-US" altLang="zh-TW" dirty="0"/>
                        <a:t>50</a:t>
                      </a:r>
                      <a:endParaRPr lang="zh-TW" altLang="en-US" dirty="0"/>
                    </a:p>
                  </a:txBody>
                  <a:tcPr/>
                </a:tc>
                <a:tc>
                  <a:txBody>
                    <a:bodyPr/>
                    <a:lstStyle/>
                    <a:p>
                      <a:r>
                        <a:rPr lang="en-US" altLang="zh-TW" dirty="0"/>
                        <a:t>1</a:t>
                      </a:r>
                      <a:endParaRPr lang="zh-TW" altLang="en-US" dirty="0"/>
                    </a:p>
                  </a:txBody>
                  <a:tcPr/>
                </a:tc>
                <a:tc>
                  <a:txBody>
                    <a:bodyPr/>
                    <a:lstStyle/>
                    <a:p>
                      <a:r>
                        <a:rPr lang="en-US" altLang="zh-TW" dirty="0"/>
                        <a:t>18</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3671779378"/>
                  </a:ext>
                </a:extLst>
              </a:tr>
              <a:tr h="370840">
                <a:tc>
                  <a:txBody>
                    <a:bodyPr/>
                    <a:lstStyle/>
                    <a:p>
                      <a:r>
                        <a:rPr lang="en-US" altLang="zh-TW" dirty="0">
                          <a:solidFill>
                            <a:srgbClr val="FF0000"/>
                          </a:solidFill>
                        </a:rPr>
                        <a:t>H</a:t>
                      </a:r>
                      <a:endParaRPr lang="zh-TW" altLang="en-US" dirty="0">
                        <a:solidFill>
                          <a:srgbClr val="FF0000"/>
                        </a:solidFill>
                      </a:endParaRPr>
                    </a:p>
                  </a:txBody>
                  <a:tcPr/>
                </a:tc>
                <a:tc>
                  <a:txBody>
                    <a:bodyPr/>
                    <a:lstStyle/>
                    <a:p>
                      <a:r>
                        <a:rPr lang="en-US" altLang="zh-TW" dirty="0">
                          <a:solidFill>
                            <a:srgbClr val="FF0000"/>
                          </a:solidFill>
                        </a:rPr>
                        <a:t>35</a:t>
                      </a:r>
                      <a:endParaRPr lang="zh-TW" altLang="en-US" dirty="0">
                        <a:solidFill>
                          <a:srgbClr val="FF0000"/>
                        </a:solidFill>
                      </a:endParaRPr>
                    </a:p>
                  </a:txBody>
                  <a:tcPr/>
                </a:tc>
                <a:tc>
                  <a:txBody>
                    <a:bodyPr/>
                    <a:lstStyle/>
                    <a:p>
                      <a:r>
                        <a:rPr lang="en-US" altLang="zh-TW" dirty="0">
                          <a:solidFill>
                            <a:srgbClr val="FF0000"/>
                          </a:solidFill>
                        </a:rPr>
                        <a:t>1</a:t>
                      </a:r>
                      <a:endParaRPr lang="zh-TW" altLang="en-US" dirty="0">
                        <a:solidFill>
                          <a:srgbClr val="FF0000"/>
                        </a:solidFill>
                      </a:endParaRPr>
                    </a:p>
                  </a:txBody>
                  <a:tcPr/>
                </a:tc>
                <a:tc>
                  <a:txBody>
                    <a:bodyPr/>
                    <a:lstStyle/>
                    <a:p>
                      <a:r>
                        <a:rPr lang="en-US" altLang="zh-TW" dirty="0">
                          <a:solidFill>
                            <a:srgbClr val="FF0000"/>
                          </a:solidFill>
                        </a:rPr>
                        <a:t>32.75</a:t>
                      </a:r>
                      <a:endParaRPr lang="zh-TW" altLang="en-US" dirty="0">
                        <a:solidFill>
                          <a:srgbClr val="FF0000"/>
                        </a:solidFill>
                      </a:endParaRPr>
                    </a:p>
                  </a:txBody>
                  <a:tcPr/>
                </a:tc>
                <a:tc>
                  <a:txBody>
                    <a:bodyPr/>
                    <a:lstStyle/>
                    <a:p>
                      <a:r>
                        <a:rPr lang="en-US" altLang="zh-TW" dirty="0">
                          <a:solidFill>
                            <a:srgbClr val="FF0000"/>
                          </a:solidFill>
                        </a:rPr>
                        <a:t>1</a:t>
                      </a:r>
                      <a:endParaRPr lang="zh-TW" altLang="en-US" dirty="0">
                        <a:solidFill>
                          <a:srgbClr val="FF0000"/>
                        </a:solidFill>
                      </a:endParaRPr>
                    </a:p>
                  </a:txBody>
                  <a:tcPr/>
                </a:tc>
                <a:extLst>
                  <a:ext uri="{0D108BD9-81ED-4DB2-BD59-A6C34878D82A}">
                    <a16:rowId xmlns:a16="http://schemas.microsoft.com/office/drawing/2014/main" val="1518903555"/>
                  </a:ext>
                </a:extLst>
              </a:tr>
              <a:tr h="370840">
                <a:tc>
                  <a:txBody>
                    <a:bodyPr/>
                    <a:lstStyle/>
                    <a:p>
                      <a:r>
                        <a:rPr lang="en-US" altLang="zh-TW" dirty="0">
                          <a:solidFill>
                            <a:srgbClr val="FF0000"/>
                          </a:solidFill>
                        </a:rPr>
                        <a:t>I</a:t>
                      </a:r>
                      <a:endParaRPr lang="zh-TW" altLang="en-US" dirty="0">
                        <a:solidFill>
                          <a:srgbClr val="FF0000"/>
                        </a:solidFill>
                      </a:endParaRPr>
                    </a:p>
                  </a:txBody>
                  <a:tcPr/>
                </a:tc>
                <a:tc>
                  <a:txBody>
                    <a:bodyPr/>
                    <a:lstStyle/>
                    <a:p>
                      <a:r>
                        <a:rPr lang="en-US" altLang="zh-TW" dirty="0">
                          <a:solidFill>
                            <a:srgbClr val="FF0000"/>
                          </a:solidFill>
                        </a:rPr>
                        <a:t>38.5</a:t>
                      </a:r>
                      <a:endParaRPr lang="zh-TW" altLang="en-US" dirty="0">
                        <a:solidFill>
                          <a:srgbClr val="FF0000"/>
                        </a:solidFill>
                      </a:endParaRPr>
                    </a:p>
                  </a:txBody>
                  <a:tcPr/>
                </a:tc>
                <a:tc>
                  <a:txBody>
                    <a:bodyPr/>
                    <a:lstStyle/>
                    <a:p>
                      <a:r>
                        <a:rPr lang="en-US" altLang="zh-TW" dirty="0">
                          <a:solidFill>
                            <a:srgbClr val="FF0000"/>
                          </a:solidFill>
                        </a:rPr>
                        <a:t>1</a:t>
                      </a:r>
                      <a:endParaRPr lang="zh-TW" altLang="en-US" dirty="0">
                        <a:solidFill>
                          <a:srgbClr val="FF0000"/>
                        </a:solidFill>
                      </a:endParaRPr>
                    </a:p>
                  </a:txBody>
                  <a:tcPr/>
                </a:tc>
                <a:tc>
                  <a:txBody>
                    <a:bodyPr/>
                    <a:lstStyle/>
                    <a:p>
                      <a:r>
                        <a:rPr lang="en-US" altLang="zh-TW" dirty="0">
                          <a:solidFill>
                            <a:srgbClr val="FF0000"/>
                          </a:solidFill>
                        </a:rPr>
                        <a:t>33.875</a:t>
                      </a:r>
                      <a:endParaRPr lang="zh-TW" altLang="en-US" dirty="0">
                        <a:solidFill>
                          <a:srgbClr val="FF0000"/>
                        </a:solidFill>
                      </a:endParaRPr>
                    </a:p>
                  </a:txBody>
                  <a:tcPr/>
                </a:tc>
                <a:tc>
                  <a:txBody>
                    <a:bodyPr/>
                    <a:lstStyle/>
                    <a:p>
                      <a:r>
                        <a:rPr lang="en-US" altLang="zh-TW" dirty="0">
                          <a:solidFill>
                            <a:srgbClr val="FF0000"/>
                          </a:solidFill>
                        </a:rPr>
                        <a:t>1</a:t>
                      </a:r>
                      <a:endParaRPr lang="zh-TW" altLang="en-US" dirty="0">
                        <a:solidFill>
                          <a:srgbClr val="FF0000"/>
                        </a:solidFill>
                      </a:endParaRPr>
                    </a:p>
                  </a:txBody>
                  <a:tcPr/>
                </a:tc>
                <a:extLst>
                  <a:ext uri="{0D108BD9-81ED-4DB2-BD59-A6C34878D82A}">
                    <a16:rowId xmlns:a16="http://schemas.microsoft.com/office/drawing/2014/main" val="2238851393"/>
                  </a:ext>
                </a:extLst>
              </a:tr>
              <a:tr h="370840">
                <a:tc>
                  <a:txBody>
                    <a:bodyPr/>
                    <a:lstStyle/>
                    <a:p>
                      <a:r>
                        <a:rPr lang="en-US" altLang="zh-TW" dirty="0">
                          <a:solidFill>
                            <a:srgbClr val="FF0000"/>
                          </a:solidFill>
                        </a:rPr>
                        <a:t>J</a:t>
                      </a:r>
                      <a:endParaRPr lang="zh-TW" altLang="en-US" dirty="0">
                        <a:solidFill>
                          <a:srgbClr val="FF0000"/>
                        </a:solidFill>
                      </a:endParaRPr>
                    </a:p>
                  </a:txBody>
                  <a:tcPr/>
                </a:tc>
                <a:tc>
                  <a:txBody>
                    <a:bodyPr/>
                    <a:lstStyle/>
                    <a:p>
                      <a:r>
                        <a:rPr lang="en-US" altLang="zh-TW" dirty="0">
                          <a:solidFill>
                            <a:srgbClr val="FF0000"/>
                          </a:solidFill>
                        </a:rPr>
                        <a:t>31.5</a:t>
                      </a:r>
                      <a:endParaRPr lang="zh-TW" altLang="en-US" dirty="0">
                        <a:solidFill>
                          <a:srgbClr val="FF0000"/>
                        </a:solidFill>
                      </a:endParaRPr>
                    </a:p>
                  </a:txBody>
                  <a:tcPr/>
                </a:tc>
                <a:tc>
                  <a:txBody>
                    <a:bodyPr/>
                    <a:lstStyle/>
                    <a:p>
                      <a:r>
                        <a:rPr lang="en-US" altLang="zh-TW" dirty="0">
                          <a:solidFill>
                            <a:srgbClr val="FF0000"/>
                          </a:solidFill>
                        </a:rPr>
                        <a:t>1</a:t>
                      </a:r>
                      <a:endParaRPr lang="zh-TW" altLang="en-US" dirty="0">
                        <a:solidFill>
                          <a:srgbClr val="FF0000"/>
                        </a:solidFill>
                      </a:endParaRPr>
                    </a:p>
                  </a:txBody>
                  <a:tcPr/>
                </a:tc>
                <a:tc>
                  <a:txBody>
                    <a:bodyPr/>
                    <a:lstStyle/>
                    <a:p>
                      <a:r>
                        <a:rPr lang="en-US" altLang="zh-TW" dirty="0">
                          <a:solidFill>
                            <a:srgbClr val="FF0000"/>
                          </a:solidFill>
                        </a:rPr>
                        <a:t>31.625</a:t>
                      </a:r>
                      <a:endParaRPr lang="zh-TW" altLang="en-US" dirty="0">
                        <a:solidFill>
                          <a:srgbClr val="FF0000"/>
                        </a:solidFill>
                      </a:endParaRPr>
                    </a:p>
                  </a:txBody>
                  <a:tcPr/>
                </a:tc>
                <a:tc>
                  <a:txBody>
                    <a:bodyPr/>
                    <a:lstStyle/>
                    <a:p>
                      <a:r>
                        <a:rPr lang="en-US" altLang="zh-TW" dirty="0">
                          <a:solidFill>
                            <a:srgbClr val="FF0000"/>
                          </a:solidFill>
                        </a:rPr>
                        <a:t>1</a:t>
                      </a:r>
                      <a:endParaRPr lang="zh-TW" altLang="en-US" dirty="0">
                        <a:solidFill>
                          <a:srgbClr val="FF0000"/>
                        </a:solidFill>
                      </a:endParaRPr>
                    </a:p>
                  </a:txBody>
                  <a:tcPr/>
                </a:tc>
                <a:extLst>
                  <a:ext uri="{0D108BD9-81ED-4DB2-BD59-A6C34878D82A}">
                    <a16:rowId xmlns:a16="http://schemas.microsoft.com/office/drawing/2014/main" val="3579307586"/>
                  </a:ext>
                </a:extLst>
              </a:tr>
            </a:tbl>
          </a:graphicData>
        </a:graphic>
      </p:graphicFrame>
      <p:sp>
        <p:nvSpPr>
          <p:cNvPr id="6" name="框架 5">
            <a:extLst>
              <a:ext uri="{FF2B5EF4-FFF2-40B4-BE49-F238E27FC236}">
                <a16:creationId xmlns:a16="http://schemas.microsoft.com/office/drawing/2014/main" id="{719283BD-DEA8-244E-83AE-17BDE35F4727}"/>
              </a:ext>
            </a:extLst>
          </p:cNvPr>
          <p:cNvSpPr/>
          <p:nvPr/>
        </p:nvSpPr>
        <p:spPr>
          <a:xfrm>
            <a:off x="86013" y="3884841"/>
            <a:ext cx="5830957" cy="424069"/>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solidFill>
            </a:endParaRPr>
          </a:p>
        </p:txBody>
      </p:sp>
      <p:sp>
        <p:nvSpPr>
          <p:cNvPr id="7" name="框架 6">
            <a:extLst>
              <a:ext uri="{FF2B5EF4-FFF2-40B4-BE49-F238E27FC236}">
                <a16:creationId xmlns:a16="http://schemas.microsoft.com/office/drawing/2014/main" id="{24BADB37-E6D7-4A45-B612-1C4CBEE924BC}"/>
              </a:ext>
            </a:extLst>
          </p:cNvPr>
          <p:cNvSpPr/>
          <p:nvPr/>
        </p:nvSpPr>
        <p:spPr>
          <a:xfrm>
            <a:off x="86013" y="4623056"/>
            <a:ext cx="5830957" cy="410817"/>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solidFill>
            </a:endParaRPr>
          </a:p>
        </p:txBody>
      </p:sp>
      <p:sp>
        <p:nvSpPr>
          <p:cNvPr id="8" name="文字方塊 7">
            <a:extLst>
              <a:ext uri="{FF2B5EF4-FFF2-40B4-BE49-F238E27FC236}">
                <a16:creationId xmlns:a16="http://schemas.microsoft.com/office/drawing/2014/main" id="{655B9F4D-71BA-D341-AA6C-AED623164FEE}"/>
              </a:ext>
            </a:extLst>
          </p:cNvPr>
          <p:cNvSpPr txBox="1"/>
          <p:nvPr/>
        </p:nvSpPr>
        <p:spPr>
          <a:xfrm>
            <a:off x="8151745" y="4308910"/>
            <a:ext cx="4303643" cy="1569660"/>
          </a:xfrm>
          <a:prstGeom prst="rect">
            <a:avLst/>
          </a:prstGeom>
          <a:noFill/>
        </p:spPr>
        <p:txBody>
          <a:bodyPr wrap="square" rtlCol="0">
            <a:spAutoFit/>
          </a:bodyPr>
          <a:lstStyle/>
          <a:p>
            <a:r>
              <a:rPr kumimoji="1" lang="en-US" altLang="zh-TW" sz="3200" dirty="0"/>
              <a:t>H = (D + F) / 2</a:t>
            </a:r>
          </a:p>
          <a:p>
            <a:r>
              <a:rPr kumimoji="1" lang="en-US" altLang="zh-TW" sz="3200" dirty="0"/>
              <a:t>I = (F + H) / 2</a:t>
            </a:r>
          </a:p>
          <a:p>
            <a:r>
              <a:rPr kumimoji="1" lang="en-US" altLang="zh-TW" sz="3200" dirty="0"/>
              <a:t>J = (D + H) / 2</a:t>
            </a:r>
            <a:endParaRPr kumimoji="1" lang="zh-TW" altLang="en-US" sz="3200" dirty="0"/>
          </a:p>
        </p:txBody>
      </p:sp>
      <p:cxnSp>
        <p:nvCxnSpPr>
          <p:cNvPr id="22" name="直線箭頭接點 21">
            <a:extLst>
              <a:ext uri="{FF2B5EF4-FFF2-40B4-BE49-F238E27FC236}">
                <a16:creationId xmlns:a16="http://schemas.microsoft.com/office/drawing/2014/main" id="{AE18772A-B36A-7F4C-A9E6-D5369E90239E}"/>
              </a:ext>
            </a:extLst>
          </p:cNvPr>
          <p:cNvCxnSpPr/>
          <p:nvPr/>
        </p:nvCxnSpPr>
        <p:spPr>
          <a:xfrm flipH="1">
            <a:off x="6205331" y="3110409"/>
            <a:ext cx="2186609" cy="1800343"/>
          </a:xfrm>
          <a:prstGeom prst="straightConnector1">
            <a:avLst/>
          </a:prstGeom>
          <a:ln w="1111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602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3D7861-79B9-624A-899A-53C365F60312}"/>
              </a:ext>
            </a:extLst>
          </p:cNvPr>
          <p:cNvSpPr>
            <a:spLocks noGrp="1"/>
          </p:cNvSpPr>
          <p:nvPr>
            <p:ph type="title"/>
          </p:nvPr>
        </p:nvSpPr>
        <p:spPr/>
        <p:txBody>
          <a:bodyPr/>
          <a:lstStyle/>
          <a:p>
            <a:r>
              <a:rPr kumimoji="1" lang="en-US" altLang="zh-TW" dirty="0"/>
              <a:t>Visualization of </a:t>
            </a:r>
            <a:r>
              <a:rPr kumimoji="1" lang="en-US" altLang="zh-TW" dirty="0">
                <a:solidFill>
                  <a:srgbClr val="FF0000"/>
                </a:solidFill>
              </a:rPr>
              <a:t>SMOTE</a:t>
            </a:r>
            <a:endParaRPr kumimoji="1" lang="zh-TW" altLang="en-US" dirty="0">
              <a:solidFill>
                <a:srgbClr val="FF0000"/>
              </a:solidFill>
            </a:endParaRPr>
          </a:p>
        </p:txBody>
      </p:sp>
      <p:pic>
        <p:nvPicPr>
          <p:cNvPr id="4" name="內容版面配置區 3">
            <a:extLst>
              <a:ext uri="{FF2B5EF4-FFF2-40B4-BE49-F238E27FC236}">
                <a16:creationId xmlns:a16="http://schemas.microsoft.com/office/drawing/2014/main" id="{22BDCC36-46E5-364C-B4DF-49AC724BA8A8}"/>
              </a:ext>
            </a:extLst>
          </p:cNvPr>
          <p:cNvPicPr>
            <a:picLocks noGrp="1" noChangeAspect="1"/>
          </p:cNvPicPr>
          <p:nvPr>
            <p:ph idx="1"/>
          </p:nvPr>
        </p:nvPicPr>
        <p:blipFill>
          <a:blip r:embed="rId2"/>
          <a:stretch>
            <a:fillRect/>
          </a:stretch>
        </p:blipFill>
        <p:spPr>
          <a:xfrm>
            <a:off x="1714500" y="2058194"/>
            <a:ext cx="8763000" cy="3886200"/>
          </a:xfrm>
          <a:prstGeom prst="rect">
            <a:avLst/>
          </a:prstGeom>
        </p:spPr>
      </p:pic>
    </p:spTree>
    <p:extLst>
      <p:ext uri="{BB962C8B-B14F-4D97-AF65-F5344CB8AC3E}">
        <p14:creationId xmlns:p14="http://schemas.microsoft.com/office/powerpoint/2010/main" val="3381640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F3B69D-9E11-E54F-8936-0DB23A90FFD4}"/>
              </a:ext>
            </a:extLst>
          </p:cNvPr>
          <p:cNvSpPr>
            <a:spLocks noGrp="1"/>
          </p:cNvSpPr>
          <p:nvPr>
            <p:ph type="title"/>
          </p:nvPr>
        </p:nvSpPr>
        <p:spPr/>
        <p:txBody>
          <a:bodyPr/>
          <a:lstStyle/>
          <a:p>
            <a:r>
              <a:rPr kumimoji="1" lang="en-US" altLang="zh-TW" dirty="0"/>
              <a:t>Strength and Weakness of </a:t>
            </a:r>
            <a:r>
              <a:rPr kumimoji="1" lang="en-US" altLang="zh-TW" dirty="0">
                <a:solidFill>
                  <a:srgbClr val="FF0000"/>
                </a:solidFill>
              </a:rPr>
              <a:t>SMOTE</a:t>
            </a:r>
            <a:endParaRPr kumimoji="1" lang="zh-TW" altLang="en-US" dirty="0">
              <a:solidFill>
                <a:srgbClr val="FF0000"/>
              </a:solidFill>
            </a:endParaRPr>
          </a:p>
        </p:txBody>
      </p:sp>
      <p:sp>
        <p:nvSpPr>
          <p:cNvPr id="3" name="內容版面配置區 2">
            <a:extLst>
              <a:ext uri="{FF2B5EF4-FFF2-40B4-BE49-F238E27FC236}">
                <a16:creationId xmlns:a16="http://schemas.microsoft.com/office/drawing/2014/main" id="{1654C4F2-307F-1945-8509-1DEB2D0EF2CD}"/>
              </a:ext>
            </a:extLst>
          </p:cNvPr>
          <p:cNvSpPr>
            <a:spLocks noGrp="1"/>
          </p:cNvSpPr>
          <p:nvPr>
            <p:ph idx="1"/>
          </p:nvPr>
        </p:nvSpPr>
        <p:spPr>
          <a:xfrm>
            <a:off x="838200" y="1690688"/>
            <a:ext cx="10515600" cy="4351338"/>
          </a:xfrm>
        </p:spPr>
        <p:txBody>
          <a:bodyPr>
            <a:normAutofit lnSpcReduction="10000"/>
          </a:bodyPr>
          <a:lstStyle/>
          <a:p>
            <a:r>
              <a:rPr kumimoji="1" lang="en-US" altLang="zh-TW" dirty="0"/>
              <a:t>Strength:</a:t>
            </a:r>
          </a:p>
          <a:p>
            <a:pPr marL="514350" indent="-514350">
              <a:buAutoNum type="arabicPeriod"/>
            </a:pPr>
            <a:r>
              <a:rPr lang="en" altLang="zh-TW" dirty="0"/>
              <a:t>Reduce the risk of </a:t>
            </a:r>
            <a:r>
              <a:rPr lang="en" altLang="zh-TW" dirty="0">
                <a:solidFill>
                  <a:srgbClr val="FF0000"/>
                </a:solidFill>
              </a:rPr>
              <a:t>overfitting</a:t>
            </a:r>
          </a:p>
          <a:p>
            <a:pPr marL="514350" indent="-514350">
              <a:buAutoNum type="arabicPeriod"/>
            </a:pPr>
            <a:r>
              <a:rPr lang="en" altLang="zh-TW" dirty="0"/>
              <a:t>Improve </a:t>
            </a:r>
            <a:r>
              <a:rPr lang="en" altLang="zh-TW" dirty="0">
                <a:solidFill>
                  <a:srgbClr val="FF0000"/>
                </a:solidFill>
              </a:rPr>
              <a:t>minority class</a:t>
            </a:r>
            <a:r>
              <a:rPr lang="en" altLang="zh-TW" dirty="0"/>
              <a:t> prediction performance</a:t>
            </a:r>
          </a:p>
          <a:p>
            <a:pPr marL="514350" indent="-514350">
              <a:buAutoNum type="arabicPeriod"/>
            </a:pPr>
            <a:r>
              <a:rPr lang="en" altLang="zh-TW" dirty="0"/>
              <a:t>Balanced data set</a:t>
            </a:r>
          </a:p>
          <a:p>
            <a:pPr marL="514350" indent="-514350">
              <a:buAutoNum type="arabicPeriod"/>
            </a:pPr>
            <a:endParaRPr lang="en" altLang="zh-TW" dirty="0"/>
          </a:p>
          <a:p>
            <a:r>
              <a:rPr lang="en" altLang="zh-TW" dirty="0"/>
              <a:t>Weakness:</a:t>
            </a:r>
          </a:p>
          <a:p>
            <a:pPr marL="514350" indent="-514350">
              <a:buAutoNum type="arabicPeriod"/>
            </a:pPr>
            <a:r>
              <a:rPr lang="en" altLang="zh-TW" dirty="0"/>
              <a:t>May introduce </a:t>
            </a:r>
            <a:r>
              <a:rPr lang="en" altLang="zh-TW" dirty="0">
                <a:solidFill>
                  <a:srgbClr val="FF0000"/>
                </a:solidFill>
              </a:rPr>
              <a:t>noise</a:t>
            </a:r>
          </a:p>
          <a:p>
            <a:pPr marL="514350" indent="-514350">
              <a:buAutoNum type="arabicPeriod"/>
            </a:pPr>
            <a:r>
              <a:rPr lang="en" altLang="zh-TW" dirty="0"/>
              <a:t>Blurred category boundaries</a:t>
            </a:r>
          </a:p>
          <a:p>
            <a:pPr marL="514350" indent="-514350">
              <a:buAutoNum type="arabicPeriod"/>
            </a:pPr>
            <a:r>
              <a:rPr lang="en" altLang="zh-TW" dirty="0"/>
              <a:t>Calculate the cost</a:t>
            </a:r>
          </a:p>
        </p:txBody>
      </p:sp>
    </p:spTree>
    <p:extLst>
      <p:ext uri="{BB962C8B-B14F-4D97-AF65-F5344CB8AC3E}">
        <p14:creationId xmlns:p14="http://schemas.microsoft.com/office/powerpoint/2010/main" val="2130091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109FD8-ECDA-764B-A9CF-442B690A1873}"/>
              </a:ext>
            </a:extLst>
          </p:cNvPr>
          <p:cNvSpPr>
            <a:spLocks noGrp="1"/>
          </p:cNvSpPr>
          <p:nvPr>
            <p:ph type="title"/>
          </p:nvPr>
        </p:nvSpPr>
        <p:spPr/>
        <p:txBody>
          <a:bodyPr/>
          <a:lstStyle/>
          <a:p>
            <a:r>
              <a:rPr kumimoji="1" lang="en-US" altLang="zh-TW" dirty="0"/>
              <a:t>Resources</a:t>
            </a:r>
            <a:endParaRPr kumimoji="1" lang="zh-TW" altLang="en-US" dirty="0"/>
          </a:p>
        </p:txBody>
      </p:sp>
      <p:sp>
        <p:nvSpPr>
          <p:cNvPr id="3" name="內容版面配置區 2">
            <a:extLst>
              <a:ext uri="{FF2B5EF4-FFF2-40B4-BE49-F238E27FC236}">
                <a16:creationId xmlns:a16="http://schemas.microsoft.com/office/drawing/2014/main" id="{855903BE-669B-7E4D-9DA7-90FD76A98655}"/>
              </a:ext>
            </a:extLst>
          </p:cNvPr>
          <p:cNvSpPr>
            <a:spLocks noGrp="1"/>
          </p:cNvSpPr>
          <p:nvPr>
            <p:ph idx="1"/>
          </p:nvPr>
        </p:nvSpPr>
        <p:spPr>
          <a:xfrm>
            <a:off x="838200" y="1825625"/>
            <a:ext cx="10515600" cy="1546225"/>
          </a:xfrm>
        </p:spPr>
        <p:txBody>
          <a:bodyPr/>
          <a:lstStyle/>
          <a:p>
            <a:r>
              <a:rPr kumimoji="1" lang="en" altLang="zh-TW" dirty="0">
                <a:hlinkClick r:id="rId2"/>
              </a:rPr>
              <a:t>https://iq.opengenus.org/smote-for-imbalanced-dataset/</a:t>
            </a:r>
            <a:endParaRPr kumimoji="1" lang="en" altLang="zh-TW" dirty="0"/>
          </a:p>
          <a:p>
            <a:r>
              <a:rPr kumimoji="1" lang="en" altLang="zh-TW" dirty="0">
                <a:hlinkClick r:id="rId3"/>
              </a:rPr>
              <a:t>https://medium.com/@parthdholakiya180/smote-synthetic-minority-over-sampling-technique-4d5a5d69d720</a:t>
            </a:r>
            <a:endParaRPr kumimoji="1" lang="en" altLang="zh-TW" dirty="0"/>
          </a:p>
        </p:txBody>
      </p:sp>
      <p:sp>
        <p:nvSpPr>
          <p:cNvPr id="4" name="矩形 3">
            <a:extLst>
              <a:ext uri="{FF2B5EF4-FFF2-40B4-BE49-F238E27FC236}">
                <a16:creationId xmlns:a16="http://schemas.microsoft.com/office/drawing/2014/main" id="{F4CBA118-ACAD-7E42-8125-959BFF9DD651}"/>
              </a:ext>
            </a:extLst>
          </p:cNvPr>
          <p:cNvSpPr/>
          <p:nvPr/>
        </p:nvSpPr>
        <p:spPr>
          <a:xfrm>
            <a:off x="2458850" y="4901684"/>
            <a:ext cx="7274299" cy="1015663"/>
          </a:xfrm>
          <a:prstGeom prst="rect">
            <a:avLst/>
          </a:prstGeom>
        </p:spPr>
        <p:txBody>
          <a:bodyPr wrap="none">
            <a:spAutoFit/>
          </a:bodyPr>
          <a:lstStyle/>
          <a:p>
            <a:r>
              <a:rPr kumimoji="1" lang="en" altLang="zh-TW" sz="6000" dirty="0">
                <a:solidFill>
                  <a:schemeClr val="accent2">
                    <a:lumMod val="50000"/>
                  </a:schemeClr>
                </a:solidFill>
              </a:rPr>
              <a:t>Thank you for listening</a:t>
            </a:r>
          </a:p>
        </p:txBody>
      </p:sp>
    </p:spTree>
    <p:extLst>
      <p:ext uri="{BB962C8B-B14F-4D97-AF65-F5344CB8AC3E}">
        <p14:creationId xmlns:p14="http://schemas.microsoft.com/office/powerpoint/2010/main" val="258598411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563</Words>
  <Application>Microsoft Macintosh PowerPoint</Application>
  <PresentationFormat>寬螢幕</PresentationFormat>
  <Paragraphs>223</Paragraphs>
  <Slides>7</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7</vt:i4>
      </vt:variant>
    </vt:vector>
  </HeadingPairs>
  <TitlesOfParts>
    <vt:vector size="12" baseType="lpstr">
      <vt:lpstr>新細明體</vt:lpstr>
      <vt:lpstr>Arial</vt:lpstr>
      <vt:lpstr>Calibri</vt:lpstr>
      <vt:lpstr>Calibri Light</vt:lpstr>
      <vt:lpstr>Office 佈景主題</vt:lpstr>
      <vt:lpstr>Data Science Engineering Methods and Tools – INFO 6105   SMOTE(Synthetic Minority Over-sampling Technique)</vt:lpstr>
      <vt:lpstr>Over-Sampling v.s. Under-Sampling</vt:lpstr>
      <vt:lpstr>Definition of SMOTE</vt:lpstr>
      <vt:lpstr>Example of SMOTE</vt:lpstr>
      <vt:lpstr>Visualization of SMOTE</vt:lpstr>
      <vt:lpstr>Strength and Weakness of SMOTE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SMOTE(Synthetic Minority Over-sampling Technique)</dc:title>
  <dc:creator>Chi-Yao Hsiao</dc:creator>
  <cp:lastModifiedBy>Chi-Yao Hsiao</cp:lastModifiedBy>
  <cp:revision>8</cp:revision>
  <dcterms:created xsi:type="dcterms:W3CDTF">2024-09-13T19:25:47Z</dcterms:created>
  <dcterms:modified xsi:type="dcterms:W3CDTF">2024-09-18T05:15:47Z</dcterms:modified>
</cp:coreProperties>
</file>