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3"/>
    <p:sldId id="324" r:id="rId4"/>
    <p:sldId id="376" r:id="rId5"/>
    <p:sldId id="306" r:id="rId6"/>
    <p:sldId id="377" r:id="rId7"/>
    <p:sldId id="378" r:id="rId8"/>
    <p:sldId id="382" r:id="rId9"/>
    <p:sldId id="381" r:id="rId10"/>
    <p:sldId id="380" r:id="rId11"/>
    <p:sldId id="383" r:id="rId12"/>
    <p:sldId id="384" r:id="rId13"/>
    <p:sldId id="300" r:id="rId14"/>
  </p:sldIdLst>
  <p:sldSz cx="9144000" cy="5143500" type="screen16x9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SimSun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90204" pitchFamily="34" charset="0"/>
        <a:ea typeface="SimSun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90204" pitchFamily="34" charset="0"/>
        <a:ea typeface="SimSun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90204" pitchFamily="34" charset="0"/>
        <a:ea typeface="SimSun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90204" pitchFamily="34" charset="0"/>
        <a:ea typeface="SimSun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90204" pitchFamily="34" charset="0"/>
        <a:ea typeface="SimSun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90204" pitchFamily="34" charset="0"/>
        <a:ea typeface="SimSun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90204" pitchFamily="34" charset="0"/>
        <a:ea typeface="SimSun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9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 userDrawn="1">
          <p15:clr>
            <a:srgbClr val="A4A3A4"/>
          </p15:clr>
        </p15:guide>
        <p15:guide id="2" pos="29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43" d="100"/>
          <a:sy n="143" d="100"/>
        </p:scale>
        <p:origin x="684" y="108"/>
      </p:cViewPr>
      <p:guideLst>
        <p:guide orient="horz" pos="1619"/>
        <p:guide pos="29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Calibri" panose="020F050202020403020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Calibri" panose="020F0502020204030204" charset="0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Calibri" panose="020F050202020403020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Calibri" panose="020F0502020204030204" charset="0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2" y="841921"/>
            <a:ext cx="6858010" cy="1791016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zh-CN" altLang="en-US" sz="3375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2" y="2702005"/>
            <a:ext cx="6858010" cy="12420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860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zh-CN" altLang="en-US" sz="1350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90204" pitchFamily="34" charset="0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90204" pitchFamily="34" charset="0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10" y="206015"/>
            <a:ext cx="2057403" cy="438941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206015"/>
            <a:ext cx="6052939" cy="438941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90204" pitchFamily="34" charset="0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90204" pitchFamily="34" charset="0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30"/>
            <a:ext cx="7886712" cy="2139930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zh-CN" altLang="en-US" sz="3375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705"/>
            <a:ext cx="7886712" cy="112533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86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1350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90204" pitchFamily="34" charset="0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362"/>
            <a:ext cx="4032510" cy="3395071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303" y="1200362"/>
            <a:ext cx="4032510" cy="3395071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90204" pitchFamily="34" charset="0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273892"/>
            <a:ext cx="7886712" cy="994348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2" y="1334064"/>
            <a:ext cx="3655186" cy="618043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860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z="1575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2" y="1999387"/>
            <a:ext cx="3655186" cy="264368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11" y="1334064"/>
            <a:ext cx="3673187" cy="618043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860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z="1575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11" y="1999387"/>
            <a:ext cx="3673187" cy="264368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90204" pitchFamily="34" charset="0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90204" pitchFamily="34" charset="0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90204" pitchFamily="34" charset="0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42961"/>
            <a:ext cx="2949182" cy="1200362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7" y="740699"/>
            <a:ext cx="4629157" cy="3655864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z="1575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z="1350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z="1125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z="1125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1543322"/>
            <a:ext cx="2949182" cy="2859196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860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90204" pitchFamily="34" charset="0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42961"/>
            <a:ext cx="3124016" cy="1200362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7" y="342961"/>
            <a:ext cx="4629157" cy="4053603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860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1543322"/>
            <a:ext cx="3124016" cy="2859196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860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 fontAlgn="base"/>
            <a:r>
              <a:rPr lang="zh-CN" altLang="en-US" sz="1125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90204" pitchFamily="34" charset="0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200150"/>
            <a:ext cx="8229600" cy="33956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57175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14630"/>
            <a:r>
              <a:rPr lang="zh-CN" altLang="en-US"/>
              <a:t>第二级</a:t>
            </a:r>
            <a:endParaRPr lang="zh-CN" altLang="en-US"/>
          </a:p>
          <a:p>
            <a:pPr lvl="2" indent="-171450"/>
            <a:r>
              <a:rPr lang="zh-CN" altLang="en-US"/>
              <a:t>第三级</a:t>
            </a:r>
            <a:endParaRPr lang="zh-CN" altLang="en-US"/>
          </a:p>
          <a:p>
            <a:pPr lvl="3" indent="-171450"/>
            <a:r>
              <a:rPr lang="zh-CN" altLang="en-US"/>
              <a:t>第四级</a:t>
            </a:r>
            <a:endParaRPr lang="zh-CN" altLang="en-US"/>
          </a:p>
          <a:p>
            <a:pPr lvl="4" indent="-17145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4684713"/>
            <a:ext cx="2133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050">
                <a:ea typeface="Calibri" panose="020F0502020204030204" charset="0"/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4684713"/>
            <a:ext cx="2895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050">
                <a:ea typeface="Calibri" panose="020F0502020204030204" charset="0"/>
              </a:defRPr>
            </a:lvl1pPr>
          </a:lstStyle>
          <a:p>
            <a:pPr lvl="0" fontAlgn="base"/>
            <a:endParaRPr lang="zh-CN" strike="noStrike" noProof="1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4684713"/>
            <a:ext cx="2133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050">
                <a:ea typeface="Calibri" panose="020F0502020204030204" charset="0"/>
                <a:cs typeface="Calibri" panose="020F0502020204030204" charset="0"/>
              </a:defRPr>
            </a:lvl1pPr>
          </a:lstStyle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90204" pitchFamily="34" charset="0"/>
              </a:rPr>
            </a:fld>
            <a:endParaRPr 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6858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3300" b="0" i="0" u="none" kern="1200" baseline="0">
          <a:solidFill>
            <a:schemeClr val="tx2"/>
          </a:solidFill>
          <a:latin typeface="+mj-lt"/>
          <a:ea typeface="Calibri" panose="020F0502020204030204" charset="0"/>
          <a:cs typeface="+mj-cs"/>
        </a:defRPr>
      </a:lvl1pPr>
    </p:titleStyle>
    <p:bodyStyle>
      <a:lvl1pPr marL="257175" lvl="0" indent="-256540" algn="l" defTabSz="685800" eaLnBrk="1" fontAlgn="base" latinLnBrk="0" hangingPunct="1"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Calibri" panose="020F0502020204030204" charset="0"/>
          <a:cs typeface="+mn-cs"/>
        </a:defRPr>
      </a:lvl1pPr>
      <a:lvl2pPr marL="557530" lvl="1" indent="-213995" algn="l" defTabSz="685800" eaLnBrk="1" fontAlgn="base" latinLnBrk="0" hangingPunct="1"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+mn-lt"/>
          <a:ea typeface="Calibri" panose="020F0502020204030204" charset="0"/>
          <a:cs typeface="+mn-cs"/>
        </a:defRPr>
      </a:lvl2pPr>
      <a:lvl3pPr marL="857250" lvl="2" indent="-170815" algn="l" defTabSz="685800" eaLnBrk="1" fontAlgn="base" latinLnBrk="0" hangingPunct="1"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Calibri" panose="020F0502020204030204" charset="0"/>
          <a:cs typeface="+mn-cs"/>
        </a:defRPr>
      </a:lvl3pPr>
      <a:lvl4pPr marL="1200150" lvl="3" indent="-170815" algn="l" defTabSz="685800" eaLnBrk="1" fontAlgn="base" latinLnBrk="0" hangingPunct="1"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Calibri" panose="020F0502020204030204" charset="0"/>
          <a:cs typeface="+mn-cs"/>
        </a:defRPr>
      </a:lvl4pPr>
      <a:lvl5pPr marL="1543050" lvl="4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Calibri" panose="020F0502020204030204" charset="0"/>
          <a:cs typeface="+mn-cs"/>
        </a:defRPr>
      </a:lvl5pPr>
      <a:lvl6pPr marL="1886585" lvl="5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7" y="1195070"/>
            <a:ext cx="2441575" cy="2241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79" name="文本框 2"/>
          <p:cNvSpPr txBox="1"/>
          <p:nvPr/>
        </p:nvSpPr>
        <p:spPr>
          <a:xfrm>
            <a:off x="2441575" y="1442720"/>
            <a:ext cx="6482715" cy="19939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noAutofit/>
          </a:bodyPr>
          <a:lstStyle/>
          <a:p>
            <a:pPr algn="l"/>
            <a:r>
              <a:rPr lang="en-US" altLang="zh-CN" sz="2800" b="1">
                <a:latin typeface="Calibri" panose="020F0502020204030204" charset="0"/>
                <a:ea typeface="Calibri" panose="020F0502020204030204" charset="0"/>
                <a:sym typeface="+mn-ea"/>
              </a:rPr>
              <a:t>Final Presentation</a:t>
            </a:r>
            <a:endParaRPr lang="en-US" altLang="zh-CN" sz="2800" b="1">
              <a:latin typeface="Calibri" panose="020F0502020204030204" charset="0"/>
              <a:ea typeface="Calibri" panose="020F0502020204030204" charset="0"/>
              <a:sym typeface="+mn-ea"/>
            </a:endParaRPr>
          </a:p>
          <a:p>
            <a:pPr algn="l"/>
            <a:endParaRPr lang="en-US" altLang="zh-CN" sz="2800" b="1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  <a:sym typeface="+mn-ea"/>
            </a:endParaRPr>
          </a:p>
          <a:p>
            <a:pPr algn="l"/>
            <a:r>
              <a:rPr lang="en-US" altLang="zh-CN" sz="2400" b="1">
                <a:latin typeface="Calibri" panose="020F0502020204030204" charset="0"/>
                <a:ea typeface="Calibri" panose="020F0502020204030204" charset="0"/>
                <a:sym typeface="+mn-ea"/>
              </a:rPr>
              <a:t>--</a:t>
            </a:r>
            <a:r>
              <a:rPr lang="en-US" altLang="zh-CN" sz="2400" b="1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</a:rPr>
              <a:t>Unsupervised Learning for Diabetes and Marketing Campaign Success Analysis</a:t>
            </a:r>
            <a:r>
              <a:rPr lang="en-US" altLang="zh-CN" sz="2400" b="1">
                <a:solidFill>
                  <a:srgbClr val="595959"/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endParaRPr lang="en-US" altLang="zh-CN" sz="2400" b="1">
              <a:solidFill>
                <a:srgbClr val="595959"/>
              </a:solidFill>
              <a:latin typeface="Calibri" panose="020F0502020204030204" charset="0"/>
              <a:ea typeface="Calibri" panose="020F0502020204030204" charset="0"/>
            </a:endParaRPr>
          </a:p>
          <a:p>
            <a:pPr algn="l"/>
            <a:endParaRPr lang="en-US" altLang="zh-CN" sz="2400" b="1">
              <a:solidFill>
                <a:srgbClr val="595959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35" y="17780"/>
            <a:ext cx="91433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b="1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sym typeface="+mn-ea"/>
              </a:rPr>
              <a:t>INFO6105 19024 Data Sci Eng Methods SEC 30 Fall 2024</a:t>
            </a:r>
            <a:endParaRPr lang="en-US" altLang="zh-CN" b="1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  <a:sym typeface="+mn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702425" y="4744720"/>
            <a:ext cx="244157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>
                <a:latin typeface="Calibri" panose="020F0502020204030204" charset="0"/>
                <a:ea typeface="Calibri" panose="020F0502020204030204" charset="0"/>
                <a:sym typeface="+mn-ea"/>
              </a:rPr>
              <a:t>By Chi-Yao Hsiao</a:t>
            </a:r>
            <a:endParaRPr lang="en-US" altLang="zh-CN" sz="2000" b="1">
              <a:latin typeface="Calibri" panose="020F0502020204030204" charset="0"/>
              <a:ea typeface="Calibri" panose="020F0502020204030204" charset="0"/>
              <a:sym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1" name="前言"/>
          <p:cNvSpPr/>
          <p:nvPr/>
        </p:nvSpPr>
        <p:spPr>
          <a:xfrm>
            <a:off x="748665" y="79375"/>
            <a:ext cx="4107180" cy="485775"/>
          </a:xfrm>
          <a:prstGeom prst="rect">
            <a:avLst/>
          </a:prstGeom>
          <a:noFill/>
          <a:ln w="9525">
            <a:noFill/>
          </a:ln>
        </p:spPr>
        <p:txBody>
          <a:bodyPr wrap="square" lIns="121912" tIns="60956" rIns="121912" bIns="60956" anchor="t">
            <a:noAutofit/>
          </a:bodyPr>
          <a:lstStyle/>
          <a:p>
            <a:pPr algn="l"/>
            <a:r>
              <a:rPr lang="en-US" sz="2400" cap="small">
                <a:latin typeface="Calibri" panose="020F0502020204030204" charset="0"/>
                <a:ea typeface="Calibri" panose="020F0502020204030204" charset="0"/>
                <a:cs typeface="+mn-ea"/>
                <a:sym typeface="+mn-ea"/>
              </a:rPr>
              <a:t>Evaluation and Results</a:t>
            </a:r>
            <a:endParaRPr lang="en-US" altLang="zh-CN" sz="2400" dirty="0">
              <a:latin typeface="Calibri" panose="020F0502020204030204" charset="0"/>
              <a:ea typeface="Calibri" panose="020F0502020204030204" charset="0"/>
              <a:sym typeface="Impact" panose="020B0806030902050204" pitchFamily="2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48665" cy="6877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字方塊 5"/>
          <p:cNvSpPr txBox="1"/>
          <p:nvPr/>
        </p:nvSpPr>
        <p:spPr>
          <a:xfrm>
            <a:off x="383540" y="3080385"/>
            <a:ext cx="8502650" cy="19665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TW"/>
              <a:t>In this scenario, the model is performing well!!!</a:t>
            </a:r>
            <a:endParaRPr lang="en-US" altLang="zh-TW"/>
          </a:p>
          <a:p>
            <a:r>
              <a:rPr lang="en-US" altLang="zh-TW"/>
              <a:t>It correctly identifies most of the positive diabetes cases (</a:t>
            </a:r>
            <a:r>
              <a:rPr lang="en-US" altLang="zh-TW" b="1">
                <a:solidFill>
                  <a:srgbClr val="FF0000"/>
                </a:solidFill>
                <a:latin typeface="Arial Bold" panose="020B0604020202090204" charset="0"/>
                <a:cs typeface="Arial Bold" panose="020B0604020202090204" charset="0"/>
              </a:rPr>
              <a:t>high recall</a:t>
            </a:r>
            <a:r>
              <a:rPr lang="en-US" altLang="zh-TW"/>
              <a:t>) and has a low rate of false positives (</a:t>
            </a:r>
            <a:r>
              <a:rPr lang="en-US" altLang="zh-TW" b="1">
                <a:solidFill>
                  <a:srgbClr val="FF0000"/>
                </a:solidFill>
                <a:latin typeface="Arial Bold" panose="020B0604020202090204" charset="0"/>
                <a:cs typeface="Arial Bold" panose="020B0604020202090204" charset="0"/>
              </a:rPr>
              <a:t>high precision</a:t>
            </a:r>
            <a:r>
              <a:rPr lang="en-US" altLang="zh-TW"/>
              <a:t>).</a:t>
            </a:r>
            <a:endParaRPr lang="en-US" altLang="zh-TW"/>
          </a:p>
          <a:p>
            <a:endParaRPr lang="en-US" altLang="zh-TW"/>
          </a:p>
          <a:p>
            <a:r>
              <a:rPr lang="en-US" altLang="zh-TW"/>
              <a:t>Depending on the problem, we can decide whether it's more important to avoid false negatives (missing diabetes cases) or false positives (misclassifying non-diabetic patients). This analysis could guide further improvements to the model.</a:t>
            </a:r>
            <a:endParaRPr lang="en-US" altLang="zh-TW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545" y="565150"/>
            <a:ext cx="3026410" cy="239903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5845" y="764540"/>
            <a:ext cx="2760345" cy="194754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1" name="前言"/>
          <p:cNvSpPr/>
          <p:nvPr/>
        </p:nvSpPr>
        <p:spPr>
          <a:xfrm>
            <a:off x="748665" y="79375"/>
            <a:ext cx="4107180" cy="485775"/>
          </a:xfrm>
          <a:prstGeom prst="rect">
            <a:avLst/>
          </a:prstGeom>
          <a:noFill/>
          <a:ln w="9525">
            <a:noFill/>
          </a:ln>
        </p:spPr>
        <p:txBody>
          <a:bodyPr wrap="square" lIns="121912" tIns="60956" rIns="121912" bIns="60956" anchor="t">
            <a:noAutofit/>
          </a:bodyPr>
          <a:lstStyle/>
          <a:p>
            <a:pPr algn="l"/>
            <a:r>
              <a:rPr lang="en-US" sz="2400" cap="small">
                <a:latin typeface="Calibri" panose="020F0502020204030204" charset="0"/>
                <a:ea typeface="Calibri" panose="020F0502020204030204" charset="0"/>
                <a:cs typeface="+mn-ea"/>
                <a:sym typeface="+mn-ea"/>
              </a:rPr>
              <a:t>Evaluation and Results</a:t>
            </a:r>
            <a:endParaRPr lang="en-US" altLang="zh-CN" sz="2400" dirty="0">
              <a:latin typeface="Calibri" panose="020F0502020204030204" charset="0"/>
              <a:ea typeface="Calibri" panose="020F0502020204030204" charset="0"/>
              <a:sym typeface="Impact" panose="020B0806030902050204" pitchFamily="2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48665" cy="6877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字方塊 5"/>
          <p:cNvSpPr txBox="1"/>
          <p:nvPr/>
        </p:nvSpPr>
        <p:spPr>
          <a:xfrm>
            <a:off x="383540" y="3080385"/>
            <a:ext cx="8502650" cy="19665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TW"/>
              <a:t>Despite the high overall accuracy (87.73%), the confusion matrix reveals </a:t>
            </a:r>
            <a:r>
              <a:rPr lang="en-US" altLang="zh-TW" b="1">
                <a:solidFill>
                  <a:srgbClr val="FF0000"/>
                </a:solidFill>
                <a:latin typeface="Arial Bold" panose="020B0604020202090204" charset="0"/>
                <a:cs typeface="Arial Bold" panose="020B0604020202090204" charset="0"/>
              </a:rPr>
              <a:t>significant imbalances</a:t>
            </a:r>
            <a:r>
              <a:rPr lang="en-US" altLang="zh-TW"/>
              <a:t> in the model's performance.</a:t>
            </a:r>
            <a:endParaRPr lang="en-US" altLang="zh-TW"/>
          </a:p>
          <a:p>
            <a:r>
              <a:rPr lang="en-US" altLang="zh-TW"/>
              <a:t>Specifically, the model has a very low recall (0.07) and precision is also low (0.26), this might suggests that this kind of model might be </a:t>
            </a:r>
            <a:r>
              <a:rPr lang="en-US" altLang="zh-TW" b="1">
                <a:solidFill>
                  <a:srgbClr val="FF0000"/>
                </a:solidFill>
                <a:latin typeface="Arial Bold" panose="020B0604020202090204" charset="0"/>
                <a:cs typeface="Arial Bold" panose="020B0604020202090204" charset="0"/>
              </a:rPr>
              <a:t>biased </a:t>
            </a:r>
            <a:r>
              <a:rPr lang="en-US" altLang="zh-TW"/>
              <a:t>towards </a:t>
            </a:r>
            <a:r>
              <a:rPr lang="en-US" altLang="zh-TW" b="1">
                <a:solidFill>
                  <a:srgbClr val="FF0000"/>
                </a:solidFill>
                <a:latin typeface="Arial Bold" panose="020B0604020202090204" charset="0"/>
                <a:cs typeface="Arial Bold" panose="020B0604020202090204" charset="0"/>
              </a:rPr>
              <a:t>predicting unsuccessful campaigns</a:t>
            </a:r>
            <a:r>
              <a:rPr lang="en-US" altLang="zh-TW"/>
              <a:t> due to the class imbalance.</a:t>
            </a:r>
            <a:endParaRPr lang="en-US" altLang="zh-TW"/>
          </a:p>
          <a:p>
            <a:r>
              <a:rPr lang="en-US" altLang="zh-TW"/>
              <a:t>Possible to-do: resampling (rebalance the data), modifying the decision threshold, or using different evaluation metrics</a:t>
            </a:r>
            <a:endParaRPr lang="en-US" altLang="zh-TW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090" y="565150"/>
            <a:ext cx="3316605" cy="251523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1260" y="839470"/>
            <a:ext cx="2546350" cy="173164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8" y="1527175"/>
            <a:ext cx="2441575" cy="2241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820" name="文本框 2"/>
          <p:cNvSpPr txBox="1"/>
          <p:nvPr/>
        </p:nvSpPr>
        <p:spPr>
          <a:xfrm>
            <a:off x="7235825" y="131763"/>
            <a:ext cx="1741488" cy="245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dist"/>
            <a:endParaRPr lang="zh-CN" altLang="en-US" sz="1000">
              <a:solidFill>
                <a:srgbClr val="595959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24579" name="文本框 2"/>
          <p:cNvSpPr txBox="1"/>
          <p:nvPr/>
        </p:nvSpPr>
        <p:spPr>
          <a:xfrm>
            <a:off x="3274378" y="2276475"/>
            <a:ext cx="531653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dist"/>
            <a:r>
              <a:rPr lang="en-US" altLang="zh-CN" sz="2400" b="1">
                <a:solidFill>
                  <a:srgbClr val="595959"/>
                </a:solidFill>
                <a:latin typeface="Calibri" panose="020F0502020204030204" charset="0"/>
                <a:ea typeface="Calibri" panose="020F0502020204030204" charset="0"/>
              </a:rPr>
              <a:t>THANKS</a:t>
            </a:r>
            <a:endParaRPr lang="en-US" altLang="zh-CN" sz="2400" b="1">
              <a:solidFill>
                <a:srgbClr val="595959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24580" name="文本框 3"/>
          <p:cNvSpPr txBox="1"/>
          <p:nvPr/>
        </p:nvSpPr>
        <p:spPr>
          <a:xfrm>
            <a:off x="7028180" y="4525010"/>
            <a:ext cx="1949450" cy="4292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noAutofit/>
          </a:bodyPr>
          <a:lstStyle/>
          <a:p>
            <a:pPr algn="l"/>
            <a:r>
              <a:rPr lang="en-US" altLang="zh-CN" sz="2000">
                <a:latin typeface="Calibri" panose="020F0502020204030204" charset="0"/>
                <a:ea typeface="Calibri" panose="020F0502020204030204" charset="0"/>
              </a:rPr>
              <a:t>Chi-Yao Hsiao</a:t>
            </a:r>
            <a:endParaRPr lang="en-US" altLang="zh-CN" sz="2000">
              <a:latin typeface="Calibri" panose="020F0502020204030204" charset="0"/>
              <a:ea typeface="Calibri" panose="020F050202020403020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  <p:bldP spid="2458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5" y="1260158"/>
            <a:ext cx="406400" cy="3730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79" name="文本框 2"/>
          <p:cNvSpPr txBox="1"/>
          <p:nvPr/>
        </p:nvSpPr>
        <p:spPr>
          <a:xfrm>
            <a:off x="2497455" y="124460"/>
            <a:ext cx="3716338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dist"/>
            <a:r>
              <a:rPr lang="en-US" altLang="zh-CN" sz="2800" b="1">
                <a:solidFill>
                  <a:srgbClr val="595959"/>
                </a:solidFill>
                <a:latin typeface="Calibri" panose="020F0502020204030204" charset="0"/>
                <a:ea typeface="Calibri" panose="020F0502020204030204" charset="0"/>
              </a:rPr>
              <a:t>CONTENTS</a:t>
            </a:r>
            <a:endParaRPr lang="en-US" altLang="zh-CN" sz="2800" b="1">
              <a:solidFill>
                <a:srgbClr val="595959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943" y="3226753"/>
            <a:ext cx="404812" cy="3730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355" y="1929448"/>
            <a:ext cx="406400" cy="3730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355" y="2599055"/>
            <a:ext cx="406400" cy="371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Text Box 3"/>
          <p:cNvSpPr txBox="1"/>
          <p:nvPr/>
        </p:nvSpPr>
        <p:spPr>
          <a:xfrm>
            <a:off x="3212148" y="1234123"/>
            <a:ext cx="2843213" cy="3987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342900" lvl="0" indent="-3429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rgbClr val="89D2D9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1pPr>
            <a:lvl2pPr marL="742950" lvl="1" indent="-28575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rgbClr val="89D2D9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rgbClr val="89D2D9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rgbClr val="89D2D9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rgbClr val="89D2D9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l" fontAlgn="base">
              <a:buNone/>
            </a:pPr>
            <a:r>
              <a:rPr lang="en-US" sz="2000" strike="noStrike" cap="small" noProof="1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+mn-ea"/>
                <a:sym typeface="+mn-ea"/>
              </a:rPr>
              <a:t>Introduction</a:t>
            </a:r>
            <a:endParaRPr lang="en-US" sz="2000" strike="noStrike" cap="small" noProof="1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  <a:cs typeface="+mn-ea"/>
              <a:sym typeface="+mn-ea"/>
            </a:endParaRPr>
          </a:p>
        </p:txBody>
      </p:sp>
      <p:sp>
        <p:nvSpPr>
          <p:cNvPr id="18" name="Text Box 3"/>
          <p:cNvSpPr txBox="1"/>
          <p:nvPr/>
        </p:nvSpPr>
        <p:spPr>
          <a:xfrm>
            <a:off x="3211513" y="1902778"/>
            <a:ext cx="2843213" cy="3987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342900" lvl="0" indent="-3429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rgbClr val="89D2D9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1pPr>
            <a:lvl2pPr marL="742950" lvl="1" indent="-28575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rgbClr val="89D2D9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rgbClr val="89D2D9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rgbClr val="89D2D9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rgbClr val="89D2D9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l" fontAlgn="base">
              <a:buNone/>
            </a:pPr>
            <a:r>
              <a:rPr lang="en-US" sz="2000" strike="noStrike" cap="small" noProof="1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+mn-ea"/>
                <a:sym typeface="+mn-ea"/>
              </a:rPr>
              <a:t>Data Preprocessing</a:t>
            </a:r>
            <a:endParaRPr lang="en-US" sz="2000" strike="noStrike" cap="small" noProof="1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  <a:cs typeface="+mn-ea"/>
              <a:sym typeface="+mn-ea"/>
            </a:endParaRPr>
          </a:p>
        </p:txBody>
      </p:sp>
      <p:sp>
        <p:nvSpPr>
          <p:cNvPr id="21" name="Text Box 3"/>
          <p:cNvSpPr txBox="1"/>
          <p:nvPr/>
        </p:nvSpPr>
        <p:spPr>
          <a:xfrm>
            <a:off x="3235960" y="3182620"/>
            <a:ext cx="3716655" cy="3987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342900" lvl="0" indent="-3429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rgbClr val="89D2D9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1pPr>
            <a:lvl2pPr marL="742950" lvl="1" indent="-28575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rgbClr val="89D2D9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rgbClr val="89D2D9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rgbClr val="89D2D9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rgbClr val="89D2D9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l" fontAlgn="base">
              <a:buNone/>
            </a:pPr>
            <a:r>
              <a:rPr lang="en-US" sz="2000" strike="noStrike" cap="small" noProof="1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+mn-ea"/>
                <a:sym typeface="+mn-ea"/>
              </a:rPr>
              <a:t>Model Training</a:t>
            </a:r>
            <a:endParaRPr lang="en-US" sz="2000" strike="noStrike" cap="small" noProof="1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  <a:cs typeface="+mn-ea"/>
              <a:sym typeface="+mn-ea"/>
            </a:endParaRPr>
          </a:p>
        </p:txBody>
      </p:sp>
      <p:sp>
        <p:nvSpPr>
          <p:cNvPr id="22" name="Text Box 3"/>
          <p:cNvSpPr txBox="1"/>
          <p:nvPr/>
        </p:nvSpPr>
        <p:spPr>
          <a:xfrm>
            <a:off x="3235643" y="2542223"/>
            <a:ext cx="2843213" cy="3987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342900" lvl="0" indent="-3429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rgbClr val="89D2D9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1pPr>
            <a:lvl2pPr marL="742950" lvl="1" indent="-28575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rgbClr val="89D2D9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rgbClr val="89D2D9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rgbClr val="89D2D9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rgbClr val="89D2D9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l" fontAlgn="base">
              <a:buNone/>
            </a:pPr>
            <a:r>
              <a:rPr lang="en-US" sz="2000" strike="noStrike" cap="small" noProof="1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+mn-ea"/>
                <a:sym typeface="+mn-ea"/>
              </a:rPr>
              <a:t>Feature Engineering</a:t>
            </a:r>
            <a:endParaRPr lang="en-US" sz="2000" strike="noStrike" cap="small" noProof="1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  <a:cs typeface="+mn-ea"/>
              <a:sym typeface="+mn-ea"/>
            </a:endParaRPr>
          </a:p>
        </p:txBody>
      </p:sp>
      <p:pic>
        <p:nvPicPr>
          <p:cNvPr id="2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943" y="3856038"/>
            <a:ext cx="404812" cy="3730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" name="文字方塊 24"/>
          <p:cNvSpPr txBox="1"/>
          <p:nvPr/>
        </p:nvSpPr>
        <p:spPr>
          <a:xfrm>
            <a:off x="3235960" y="3817938"/>
            <a:ext cx="5080000" cy="398780"/>
          </a:xfrm>
          <a:prstGeom prst="rect">
            <a:avLst/>
          </a:prstGeom>
        </p:spPr>
        <p:txBody>
          <a:bodyPr>
            <a:spAutoFit/>
          </a:bodyPr>
          <a:p>
            <a:r>
              <a:rPr lang="en-US" altLang="zh-CN" sz="2000"/>
              <a:t>Evaluation and Results</a:t>
            </a:r>
            <a:endParaRPr lang="en-US" altLang="zh-CN" sz="20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00"/>
                            </p:stCondLst>
                            <p:childTnLst>
                              <p:par>
                                <p:cTn id="5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  <p:bldP spid="12" grpId="0"/>
      <p:bldP spid="18" grpId="0"/>
      <p:bldP spid="21" grpId="0"/>
      <p:bldP spid="22" grpId="0"/>
      <p:bldP spid="25" grpId="0"/>
      <p:bldP spid="2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1" name="前言"/>
          <p:cNvSpPr/>
          <p:nvPr/>
        </p:nvSpPr>
        <p:spPr>
          <a:xfrm>
            <a:off x="748665" y="79375"/>
            <a:ext cx="2035175" cy="526415"/>
          </a:xfrm>
          <a:prstGeom prst="rect">
            <a:avLst/>
          </a:prstGeom>
          <a:noFill/>
          <a:ln w="9525">
            <a:noFill/>
          </a:ln>
        </p:spPr>
        <p:txBody>
          <a:bodyPr wrap="square" lIns="121912" tIns="60956" rIns="121912" bIns="60956" anchor="t">
            <a:noAutofit/>
          </a:bodyPr>
          <a:lstStyle/>
          <a:p>
            <a:pPr algn="dist"/>
            <a:r>
              <a:rPr lang="en-US" altLang="zh-CN" sz="2400" dirty="0">
                <a:latin typeface="Calibri" panose="020F0502020204030204" charset="0"/>
                <a:ea typeface="Calibri" panose="020F0502020204030204" charset="0"/>
                <a:sym typeface="Impact" panose="020B0806030902050204" pitchFamily="2" charset="0"/>
              </a:rPr>
              <a:t>Introduction</a:t>
            </a:r>
            <a:endParaRPr lang="en-US" altLang="zh-CN" sz="2400" dirty="0">
              <a:latin typeface="Calibri" panose="020F0502020204030204" charset="0"/>
              <a:ea typeface="Calibri" panose="020F0502020204030204" charset="0"/>
              <a:sym typeface="Impact" panose="020B0806030902050204" pitchFamily="2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48665" cy="6877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字方塊 2"/>
          <p:cNvSpPr txBox="1"/>
          <p:nvPr/>
        </p:nvSpPr>
        <p:spPr>
          <a:xfrm>
            <a:off x="2618740" y="144780"/>
            <a:ext cx="4572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2000" cap="small">
                <a:latin typeface="Calibri" panose="020F0502020204030204" charset="0"/>
                <a:ea typeface="Calibri" panose="020F0502020204030204" charset="0"/>
                <a:cs typeface="+mn-ea"/>
                <a:sym typeface="+mn-ea"/>
              </a:rPr>
              <a:t>----Dataset Overview</a:t>
            </a:r>
            <a:endParaRPr lang="en-US" altLang="en-US" sz="2000" cap="small">
              <a:latin typeface="Calibri" panose="020F0502020204030204" charset="0"/>
              <a:ea typeface="Calibri" panose="020F0502020204030204" charset="0"/>
              <a:cs typeface="+mn-ea"/>
              <a:sym typeface="+mn-ea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0" y="814705"/>
            <a:ext cx="7905115" cy="170624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5930" y="3053080"/>
            <a:ext cx="2906395" cy="170624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1" name="前言"/>
          <p:cNvSpPr/>
          <p:nvPr/>
        </p:nvSpPr>
        <p:spPr>
          <a:xfrm>
            <a:off x="748665" y="79375"/>
            <a:ext cx="2035175" cy="526415"/>
          </a:xfrm>
          <a:prstGeom prst="rect">
            <a:avLst/>
          </a:prstGeom>
          <a:noFill/>
          <a:ln w="9525">
            <a:noFill/>
          </a:ln>
        </p:spPr>
        <p:txBody>
          <a:bodyPr wrap="square" lIns="121912" tIns="60956" rIns="121912" bIns="60956" anchor="t">
            <a:noAutofit/>
          </a:bodyPr>
          <a:lstStyle/>
          <a:p>
            <a:pPr algn="dist"/>
            <a:r>
              <a:rPr lang="en-US" altLang="zh-CN" sz="2400" dirty="0">
                <a:latin typeface="Calibri" panose="020F0502020204030204" charset="0"/>
                <a:ea typeface="Calibri" panose="020F0502020204030204" charset="0"/>
                <a:sym typeface="Impact" panose="020B0806030902050204" pitchFamily="2" charset="0"/>
              </a:rPr>
              <a:t>Introduction</a:t>
            </a:r>
            <a:endParaRPr lang="en-US" altLang="zh-CN" sz="2400" dirty="0">
              <a:latin typeface="Calibri" panose="020F0502020204030204" charset="0"/>
              <a:ea typeface="Calibri" panose="020F0502020204030204" charset="0"/>
              <a:sym typeface="Impact" panose="020B0806030902050204" pitchFamily="2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48665" cy="6877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字方塊 7"/>
          <p:cNvSpPr txBox="1"/>
          <p:nvPr/>
        </p:nvSpPr>
        <p:spPr>
          <a:xfrm>
            <a:off x="2623185" y="144780"/>
            <a:ext cx="4572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2000" cap="small">
                <a:latin typeface="Calibri" panose="020F0502020204030204" charset="0"/>
                <a:ea typeface="Calibri" panose="020F0502020204030204" charset="0"/>
                <a:cs typeface="+mn-ea"/>
                <a:sym typeface="+mn-ea"/>
              </a:rPr>
              <a:t>----Dataset Overview</a:t>
            </a:r>
            <a:endParaRPr lang="en-US" altLang="en-US" sz="2000" cap="small">
              <a:latin typeface="Calibri" panose="020F0502020204030204" charset="0"/>
              <a:ea typeface="Calibri" panose="020F0502020204030204" charset="0"/>
              <a:cs typeface="+mn-ea"/>
              <a:sym typeface="+mn-ea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30" y="951865"/>
            <a:ext cx="3220720" cy="229298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951865"/>
            <a:ext cx="2920365" cy="228536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8915" y="951865"/>
            <a:ext cx="2585085" cy="2268220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1685290" y="3509010"/>
            <a:ext cx="620839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TW" altLang="en-US"/>
              <a:t>Glucose and BMI levels show significant variance. </a:t>
            </a:r>
            <a:endParaRPr lang="zh-TW" altLang="en-US"/>
          </a:p>
          <a:p>
            <a:r>
              <a:rPr lang="zh-TW" altLang="en-US"/>
              <a:t>The correlation heatmap reveals that Glucose and BMI have a positive correlation with the Outcome.</a:t>
            </a:r>
            <a:endParaRPr lang="zh-TW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1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1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1" name="前言"/>
          <p:cNvSpPr/>
          <p:nvPr/>
        </p:nvSpPr>
        <p:spPr>
          <a:xfrm>
            <a:off x="748665" y="79375"/>
            <a:ext cx="2035175" cy="526415"/>
          </a:xfrm>
          <a:prstGeom prst="rect">
            <a:avLst/>
          </a:prstGeom>
          <a:noFill/>
          <a:ln w="9525">
            <a:noFill/>
          </a:ln>
        </p:spPr>
        <p:txBody>
          <a:bodyPr wrap="square" lIns="121912" tIns="60956" rIns="121912" bIns="60956" anchor="t">
            <a:noAutofit/>
          </a:bodyPr>
          <a:lstStyle/>
          <a:p>
            <a:pPr algn="dist"/>
            <a:r>
              <a:rPr lang="en-US" altLang="zh-CN" sz="2400" dirty="0">
                <a:latin typeface="Calibri" panose="020F0502020204030204" charset="0"/>
                <a:ea typeface="Calibri" panose="020F0502020204030204" charset="0"/>
                <a:sym typeface="Impact" panose="020B0806030902050204" pitchFamily="2" charset="0"/>
              </a:rPr>
              <a:t>Introduction</a:t>
            </a:r>
            <a:endParaRPr lang="en-US" altLang="zh-CN" sz="2400" dirty="0">
              <a:latin typeface="Calibri" panose="020F0502020204030204" charset="0"/>
              <a:ea typeface="Calibri" panose="020F0502020204030204" charset="0"/>
              <a:sym typeface="Impact" panose="020B0806030902050204" pitchFamily="2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48665" cy="6877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字方塊 2"/>
          <p:cNvSpPr txBox="1"/>
          <p:nvPr/>
        </p:nvSpPr>
        <p:spPr>
          <a:xfrm>
            <a:off x="2618740" y="144780"/>
            <a:ext cx="4572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2000" cap="small">
                <a:latin typeface="Calibri" panose="020F0502020204030204" charset="0"/>
                <a:ea typeface="Calibri" panose="020F0502020204030204" charset="0"/>
                <a:cs typeface="+mn-ea"/>
                <a:sym typeface="+mn-ea"/>
              </a:rPr>
              <a:t>----Dataset Overview</a:t>
            </a:r>
            <a:endParaRPr lang="en-US" altLang="en-US" sz="2000" cap="small">
              <a:latin typeface="Calibri" panose="020F0502020204030204" charset="0"/>
              <a:ea typeface="Calibri" panose="020F0502020204030204" charset="0"/>
              <a:cs typeface="+mn-ea"/>
              <a:sym typeface="+mn-ea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65" y="966470"/>
            <a:ext cx="8917305" cy="160591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5505" y="2762250"/>
            <a:ext cx="2447290" cy="231711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1" name="前言"/>
          <p:cNvSpPr/>
          <p:nvPr/>
        </p:nvSpPr>
        <p:spPr>
          <a:xfrm>
            <a:off x="748665" y="79375"/>
            <a:ext cx="2035175" cy="526415"/>
          </a:xfrm>
          <a:prstGeom prst="rect">
            <a:avLst/>
          </a:prstGeom>
          <a:noFill/>
          <a:ln w="9525">
            <a:noFill/>
          </a:ln>
        </p:spPr>
        <p:txBody>
          <a:bodyPr wrap="square" lIns="121912" tIns="60956" rIns="121912" bIns="60956" anchor="t">
            <a:noAutofit/>
          </a:bodyPr>
          <a:lstStyle/>
          <a:p>
            <a:pPr algn="dist"/>
            <a:r>
              <a:rPr lang="en-US" altLang="zh-CN" sz="2400" dirty="0">
                <a:latin typeface="Calibri" panose="020F0502020204030204" charset="0"/>
                <a:ea typeface="Calibri" panose="020F0502020204030204" charset="0"/>
                <a:sym typeface="Impact" panose="020B0806030902050204" pitchFamily="2" charset="0"/>
              </a:rPr>
              <a:t>Introduction</a:t>
            </a:r>
            <a:endParaRPr lang="en-US" altLang="zh-CN" sz="2400" dirty="0">
              <a:latin typeface="Calibri" panose="020F0502020204030204" charset="0"/>
              <a:ea typeface="Calibri" panose="020F0502020204030204" charset="0"/>
              <a:sym typeface="Impact" panose="020B0806030902050204" pitchFamily="2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48665" cy="6877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字方塊 7"/>
          <p:cNvSpPr txBox="1"/>
          <p:nvPr/>
        </p:nvSpPr>
        <p:spPr>
          <a:xfrm>
            <a:off x="2623185" y="144780"/>
            <a:ext cx="4572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2000" cap="small">
                <a:latin typeface="Calibri" panose="020F0502020204030204" charset="0"/>
                <a:ea typeface="Calibri" panose="020F0502020204030204" charset="0"/>
                <a:cs typeface="+mn-ea"/>
                <a:sym typeface="+mn-ea"/>
              </a:rPr>
              <a:t>----Dataset Overview</a:t>
            </a:r>
            <a:endParaRPr lang="en-US" altLang="en-US" sz="2000" cap="small">
              <a:latin typeface="Calibri" panose="020F0502020204030204" charset="0"/>
              <a:ea typeface="Calibri" panose="020F0502020204030204" charset="0"/>
              <a:cs typeface="+mn-ea"/>
              <a:sym typeface="+mn-ea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" y="1024255"/>
            <a:ext cx="2903220" cy="19621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9890" y="1024255"/>
            <a:ext cx="3282315" cy="198691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1095" y="1024255"/>
            <a:ext cx="2864485" cy="199644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362710" y="3265805"/>
            <a:ext cx="6819900" cy="7645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TW" altLang="en-US"/>
              <a:t>Certain jobs (e.g., management) are overrepresented. </a:t>
            </a:r>
            <a:br>
              <a:rPr lang="zh-TW" altLang="en-US"/>
            </a:br>
            <a:r>
              <a:rPr lang="zh-TW" altLang="en-US"/>
              <a:t>Housing loan status seems to be linked with balance levels.</a:t>
            </a:r>
            <a:endParaRPr lang="zh-TW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1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1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1" name="前言"/>
          <p:cNvSpPr/>
          <p:nvPr/>
        </p:nvSpPr>
        <p:spPr>
          <a:xfrm>
            <a:off x="748665" y="79375"/>
            <a:ext cx="4107180" cy="485775"/>
          </a:xfrm>
          <a:prstGeom prst="rect">
            <a:avLst/>
          </a:prstGeom>
          <a:noFill/>
          <a:ln w="9525">
            <a:noFill/>
          </a:ln>
        </p:spPr>
        <p:txBody>
          <a:bodyPr wrap="square" lIns="121912" tIns="60956" rIns="121912" bIns="60956" anchor="t">
            <a:noAutofit/>
          </a:bodyPr>
          <a:lstStyle/>
          <a:p>
            <a:pPr algn="l"/>
            <a:r>
              <a:rPr lang="en-US" altLang="zh-CN" sz="2400" dirty="0">
                <a:latin typeface="Calibri" panose="020F0502020204030204" charset="0"/>
                <a:ea typeface="Calibri" panose="020F0502020204030204" charset="0"/>
                <a:sym typeface="Impact" panose="020B0806030902050204" pitchFamily="2" charset="0"/>
              </a:rPr>
              <a:t>Data Preprocessing</a:t>
            </a:r>
            <a:endParaRPr lang="en-US" altLang="zh-CN" sz="2400" dirty="0">
              <a:latin typeface="Calibri" panose="020F0502020204030204" charset="0"/>
              <a:ea typeface="Calibri" panose="020F0502020204030204" charset="0"/>
              <a:sym typeface="Impact" panose="020B0806030902050204" pitchFamily="2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48665" cy="6877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字方塊 5"/>
          <p:cNvSpPr txBox="1"/>
          <p:nvPr/>
        </p:nvSpPr>
        <p:spPr>
          <a:xfrm>
            <a:off x="1177925" y="1143635"/>
            <a:ext cx="722122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TW"/>
              <a:t>1. Removing the outiers with Interquartile Range method</a:t>
            </a:r>
            <a:endParaRPr lang="en-US" altLang="zh-TW"/>
          </a:p>
          <a:p>
            <a:endParaRPr lang="en-US" altLang="zh-TW"/>
          </a:p>
          <a:p>
            <a:r>
              <a:rPr lang="en-US" altLang="zh-TW"/>
              <a:t>2. impute missing values using SimpleImputer sklearn package</a:t>
            </a:r>
            <a:endParaRPr lang="en-US" altLang="zh-TW"/>
          </a:p>
          <a:p>
            <a:endParaRPr lang="en-US" altLang="zh-TW"/>
          </a:p>
          <a:p>
            <a:r>
              <a:rPr lang="en-US" altLang="zh-TW"/>
              <a:t>3. Normalize all columns using MinMaxScaler</a:t>
            </a:r>
            <a:endParaRPr lang="en-US" altLang="zh-TW"/>
          </a:p>
          <a:p>
            <a:endParaRPr lang="en-US" altLang="zh-TW"/>
          </a:p>
          <a:p>
            <a:r>
              <a:rPr lang="en-US" altLang="zh-TW"/>
              <a:t>4. Handling categorical variables using OneHotEncoder</a:t>
            </a:r>
            <a:endParaRPr lang="en-US" altLang="zh-TW"/>
          </a:p>
        </p:txBody>
      </p:sp>
      <p:sp>
        <p:nvSpPr>
          <p:cNvPr id="7" name="文字方塊 6"/>
          <p:cNvSpPr txBox="1"/>
          <p:nvPr/>
        </p:nvSpPr>
        <p:spPr>
          <a:xfrm>
            <a:off x="748665" y="3197860"/>
            <a:ext cx="7881620" cy="1476375"/>
          </a:xfrm>
          <a:prstGeom prst="rect">
            <a:avLst/>
          </a:prstGeom>
        </p:spPr>
        <p:txBody>
          <a:bodyPr>
            <a:noAutofit/>
          </a:bodyPr>
          <a:p>
            <a:r>
              <a:rPr lang="en-US" altLang="zh-CN" sz="2400" b="1">
                <a:solidFill>
                  <a:srgbClr val="FF0000"/>
                </a:solidFill>
                <a:latin typeface="Arial Bold" panose="020B0604020202090204" charset="0"/>
                <a:cs typeface="Arial Bold" panose="020B0604020202090204" charset="0"/>
              </a:rPr>
              <a:t>Data preprocessing</a:t>
            </a:r>
            <a:r>
              <a:rPr lang="en-US" altLang="zh-CN" sz="2400"/>
              <a:t> is essential to ensure that the dataset is </a:t>
            </a:r>
            <a:r>
              <a:rPr lang="en-US" altLang="zh-CN" sz="2400" b="1">
                <a:solidFill>
                  <a:srgbClr val="FF0000"/>
                </a:solidFill>
                <a:latin typeface="Arial Bold" panose="020B0604020202090204" charset="0"/>
                <a:cs typeface="Arial Bold" panose="020B0604020202090204" charset="0"/>
              </a:rPr>
              <a:t>clean, consistent, and suitable for modeling,</a:t>
            </a:r>
            <a:r>
              <a:rPr lang="en-US" altLang="zh-CN" sz="2400"/>
              <a:t> which ultimately leads to more </a:t>
            </a:r>
            <a:r>
              <a:rPr lang="en-US" altLang="zh-CN" sz="2400" b="1">
                <a:solidFill>
                  <a:srgbClr val="FF0000"/>
                </a:solidFill>
                <a:latin typeface="Arial Bold" panose="020B0604020202090204" charset="0"/>
                <a:cs typeface="Arial Bold" panose="020B0604020202090204" charset="0"/>
              </a:rPr>
              <a:t>accurate </a:t>
            </a:r>
            <a:r>
              <a:rPr lang="en-US" altLang="zh-CN" sz="2400"/>
              <a:t>and </a:t>
            </a:r>
            <a:r>
              <a:rPr lang="en-US" altLang="zh-CN" sz="2400" b="1">
                <a:solidFill>
                  <a:srgbClr val="FF0000"/>
                </a:solidFill>
                <a:latin typeface="Arial Bold" panose="020B0604020202090204" charset="0"/>
                <a:cs typeface="Arial Bold" panose="020B0604020202090204" charset="0"/>
              </a:rPr>
              <a:t>reliable </a:t>
            </a:r>
            <a:r>
              <a:rPr lang="en-US" altLang="zh-CN" sz="2400"/>
              <a:t>predictions.</a:t>
            </a:r>
            <a:endParaRPr lang="en-US" altLang="zh-CN" sz="24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1" name="前言"/>
          <p:cNvSpPr/>
          <p:nvPr/>
        </p:nvSpPr>
        <p:spPr>
          <a:xfrm>
            <a:off x="748665" y="79375"/>
            <a:ext cx="4107180" cy="485775"/>
          </a:xfrm>
          <a:prstGeom prst="rect">
            <a:avLst/>
          </a:prstGeom>
          <a:noFill/>
          <a:ln w="9525">
            <a:noFill/>
          </a:ln>
        </p:spPr>
        <p:txBody>
          <a:bodyPr wrap="square" lIns="121912" tIns="60956" rIns="121912" bIns="60956" anchor="t">
            <a:noAutofit/>
          </a:bodyPr>
          <a:lstStyle/>
          <a:p>
            <a:pPr marL="0" indent="0" algn="l" fontAlgn="base">
              <a:buNone/>
            </a:pPr>
            <a:r>
              <a:rPr lang="en-US" sz="2400" cap="small">
                <a:latin typeface="Calibri" panose="020F0502020204030204" charset="0"/>
                <a:ea typeface="Calibri" panose="020F0502020204030204" charset="0"/>
                <a:cs typeface="+mn-ea"/>
                <a:sym typeface="+mn-ea"/>
              </a:rPr>
              <a:t>Feature Engineering</a:t>
            </a:r>
            <a:endParaRPr lang="en-US" altLang="zh-CN" sz="2400" dirty="0">
              <a:latin typeface="Calibri" panose="020F0502020204030204" charset="0"/>
              <a:ea typeface="Calibri" panose="020F0502020204030204" charset="0"/>
              <a:sym typeface="Impact" panose="020B0806030902050204" pitchFamily="2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48665" cy="6877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字方塊 5"/>
          <p:cNvSpPr txBox="1"/>
          <p:nvPr/>
        </p:nvSpPr>
        <p:spPr>
          <a:xfrm>
            <a:off x="1057275" y="734695"/>
            <a:ext cx="7221220" cy="10191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TW"/>
              <a:t>1. Kmeans for clustering the outcome prediciton</a:t>
            </a:r>
            <a:endParaRPr lang="en-US" altLang="zh-TW"/>
          </a:p>
          <a:p>
            <a:endParaRPr lang="en-US" altLang="zh-TW"/>
          </a:p>
          <a:p>
            <a:r>
              <a:rPr lang="en-US" altLang="zh-TW"/>
              <a:t>2. Apply PCA on the training data to create new components</a:t>
            </a:r>
            <a:endParaRPr lang="en-US" altLang="zh-TW"/>
          </a:p>
          <a:p>
            <a:endParaRPr lang="en-US" altLang="zh-TW"/>
          </a:p>
          <a:p>
            <a:endParaRPr lang="en-US" altLang="zh-TW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30070"/>
            <a:ext cx="4422775" cy="286004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165" y="1830070"/>
            <a:ext cx="4476115" cy="28543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165" y="1886585"/>
            <a:ext cx="4422775" cy="282321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4422775" y="2748280"/>
            <a:ext cx="4805045" cy="132207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600">
                <a:solidFill>
                  <a:schemeClr val="bg1"/>
                </a:solidFill>
                <a:highlight>
                  <a:srgbClr val="000000"/>
                </a:highlight>
              </a:rPr>
              <a:t>PCA is not well-suited for this marketing dataset because it cannot capture the complex non-linear relationships and categorical interactions effectively, leading to poor separation between classes.</a:t>
            </a:r>
            <a:endParaRPr lang="en-US" altLang="zh-CN" sz="160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1" name="前言"/>
          <p:cNvSpPr/>
          <p:nvPr/>
        </p:nvSpPr>
        <p:spPr>
          <a:xfrm>
            <a:off x="748665" y="79375"/>
            <a:ext cx="4107180" cy="485775"/>
          </a:xfrm>
          <a:prstGeom prst="rect">
            <a:avLst/>
          </a:prstGeom>
          <a:noFill/>
          <a:ln w="9525">
            <a:noFill/>
          </a:ln>
        </p:spPr>
        <p:txBody>
          <a:bodyPr wrap="square" lIns="121912" tIns="60956" rIns="121912" bIns="60956" anchor="t">
            <a:noAutofit/>
          </a:bodyPr>
          <a:lstStyle/>
          <a:p>
            <a:pPr algn="l"/>
            <a:r>
              <a:rPr lang="en-US" sz="2400" cap="small">
                <a:latin typeface="Calibri" panose="020F0502020204030204" charset="0"/>
                <a:ea typeface="Calibri" panose="020F0502020204030204" charset="0"/>
                <a:cs typeface="+mn-ea"/>
                <a:sym typeface="+mn-ea"/>
              </a:rPr>
              <a:t>Model Training</a:t>
            </a:r>
            <a:endParaRPr lang="en-US" altLang="zh-CN" sz="2400" dirty="0">
              <a:latin typeface="Calibri" panose="020F0502020204030204" charset="0"/>
              <a:ea typeface="Calibri" panose="020F0502020204030204" charset="0"/>
              <a:sym typeface="Impact" panose="020B0806030902050204" pitchFamily="2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48665" cy="6877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字方塊 5"/>
          <p:cNvSpPr txBox="1"/>
          <p:nvPr/>
        </p:nvSpPr>
        <p:spPr>
          <a:xfrm>
            <a:off x="407670" y="687705"/>
            <a:ext cx="850265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TW"/>
              <a:t>1. Classification using a super learner: Naïve Bayes, Neural Network, and KNN</a:t>
            </a:r>
            <a:endParaRPr lang="en-US" altLang="zh-TW"/>
          </a:p>
          <a:p>
            <a:endParaRPr lang="en-US" altLang="zh-TW"/>
          </a:p>
          <a:p>
            <a:r>
              <a:rPr lang="en-US" altLang="zh-TW"/>
              <a:t>2. Train meta learner on outputs of three base classifiers using 5-fold CV.</a:t>
            </a:r>
            <a:endParaRPr lang="en-US" altLang="zh-TW"/>
          </a:p>
          <a:p>
            <a:endParaRPr lang="en-US" altLang="zh-TW"/>
          </a:p>
          <a:p>
            <a:r>
              <a:rPr lang="en-US" altLang="zh-TW"/>
              <a:t>3. Find hyperparameters for all these models which provide the best accuracy rate</a:t>
            </a:r>
            <a:endParaRPr lang="en-US" altLang="zh-TW"/>
          </a:p>
        </p:txBody>
      </p:sp>
      <p:sp>
        <p:nvSpPr>
          <p:cNvPr id="8" name="文字方塊 7"/>
          <p:cNvSpPr txBox="1"/>
          <p:nvPr/>
        </p:nvSpPr>
        <p:spPr>
          <a:xfrm>
            <a:off x="3838575" y="3575050"/>
            <a:ext cx="5305425" cy="156845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en-US" altLang="zh-CN" sz="1600" b="0" i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Best Hyperparameters: </a:t>
            </a:r>
            <a:endParaRPr lang="en-US" altLang="zh-CN" sz="1600" b="0" i="0">
              <a:solidFill>
                <a:schemeClr val="tx1"/>
              </a:solidFill>
              <a:latin typeface="Menlo" panose="020B0609030804020204"/>
              <a:ea typeface="Menlo" panose="020B0609030804020204"/>
            </a:endParaRPr>
          </a:p>
          <a:p>
            <a:pPr marL="0" indent="0"/>
            <a:r>
              <a:rPr lang="en-US" altLang="zh-CN" sz="1600" b="0" i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{'final_estimator__criterion': 'gini', 'final_estimator__max_depth': 3, 'final_estimator__min_samples_leaf': 1, 'final_estimator__min_samples_split': 20} </a:t>
            </a:r>
            <a:endParaRPr lang="en-US" altLang="zh-CN" sz="1600" b="0" i="0">
              <a:solidFill>
                <a:schemeClr val="tx1"/>
              </a:solidFill>
              <a:latin typeface="Menlo" panose="020B0609030804020204"/>
              <a:ea typeface="Menlo" panose="020B0609030804020204"/>
            </a:endParaRPr>
          </a:p>
          <a:p>
            <a:pPr marL="0" indent="0"/>
            <a:r>
              <a:rPr lang="en-US" altLang="zh-CN" sz="1600" b="0" i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Test Accuracy: </a:t>
            </a:r>
            <a:r>
              <a:rPr lang="en-US" altLang="zh-CN" sz="1600" b="1" i="0">
                <a:solidFill>
                  <a:srgbClr val="FF0000"/>
                </a:solidFill>
                <a:latin typeface="Menlo Bold" panose="020B0609030804020204" charset="0"/>
                <a:ea typeface="Menlo" panose="020B0609030804020204"/>
                <a:cs typeface="Menlo Bold" panose="020B0609030804020204" charset="0"/>
              </a:rPr>
              <a:t>0.8773480662983425</a:t>
            </a:r>
            <a:endParaRPr lang="en-US" altLang="zh-CN" sz="1600" b="1" i="0">
              <a:solidFill>
                <a:srgbClr val="FF0000"/>
              </a:solidFill>
              <a:latin typeface="Menlo Bold" panose="020B0609030804020204" charset="0"/>
              <a:ea typeface="Menlo" panose="020B0609030804020204"/>
              <a:cs typeface="Menlo Bold" panose="020B060903080402020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0" y="2180590"/>
            <a:ext cx="5306060" cy="156845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en-US" altLang="zh-CN" sz="1600" b="0" i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Best Hyperparameters: {'final_estimator__criterion': 'gini', 'final_estimator__max_depth': 3, 'final_estimator__min_samples_leaf': 1, 'final_estimator__min_samples_split': 2} Test Accuracy: </a:t>
            </a:r>
            <a:r>
              <a:rPr lang="en-US" altLang="zh-CN" sz="1600" b="1" i="0">
                <a:solidFill>
                  <a:srgbClr val="FF0000"/>
                </a:solidFill>
                <a:latin typeface="Menlo Bold" panose="020B0609030804020204" charset="0"/>
                <a:ea typeface="Menlo" panose="020B0609030804020204"/>
                <a:cs typeface="Menlo Bold" panose="020B0609030804020204" charset="0"/>
              </a:rPr>
              <a:t>0.8979591836734694</a:t>
            </a:r>
            <a:endParaRPr lang="en-US" altLang="zh-CN" sz="1600" b="1" i="0">
              <a:solidFill>
                <a:srgbClr val="FF0000"/>
              </a:solidFill>
              <a:latin typeface="Menlo Bold" panose="020B0609030804020204" charset="0"/>
              <a:ea typeface="Menlo" panose="020B0609030804020204"/>
              <a:cs typeface="Menlo Bold" panose="020B060903080402020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8" grpId="0"/>
      <p:bldP spid="8" grpId="1"/>
    </p:bldLst>
  </p:timing>
</p:sld>
</file>

<file path=ppt/theme/theme1.xml><?xml version="1.0" encoding="utf-8"?>
<a:theme xmlns:a="http://schemas.openxmlformats.org/drawingml/2006/main" name="Default design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Calibri"/>
        <a:cs typeface=""/>
      </a:majorFont>
      <a:minorFont>
        <a:latin typeface="Arial"/>
        <a:ea typeface="Calibri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2970</Words>
  <Application>WPS Presentation</Application>
  <PresentationFormat>全屏显示(16:9)</PresentationFormat>
  <Paragraphs>95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3" baseType="lpstr">
      <vt:lpstr>Arial</vt:lpstr>
      <vt:lpstr>新細明體</vt:lpstr>
      <vt:lpstr>Wingdings</vt:lpstr>
      <vt:lpstr>SimSun</vt:lpstr>
      <vt:lpstr>宋体-简</vt:lpstr>
      <vt:lpstr>Calibri</vt:lpstr>
      <vt:lpstr>Helvetica Neue</vt:lpstr>
      <vt:lpstr>黑体</vt:lpstr>
      <vt:lpstr>方正兰亭黑_GBK</vt:lpstr>
      <vt:lpstr>Impact</vt:lpstr>
      <vt:lpstr>宋体-繁</vt:lpstr>
      <vt:lpstr>Microsoft YaHei</vt:lpstr>
      <vt:lpstr>汉仪旗黑</vt:lpstr>
      <vt:lpstr>SimSun</vt:lpstr>
      <vt:lpstr>Arial Unicode MS</vt:lpstr>
      <vt:lpstr>Times New Roman</vt:lpstr>
      <vt:lpstr>黑体-简</vt:lpstr>
      <vt:lpstr>Arial Bold</vt:lpstr>
      <vt:lpstr>Menlo</vt:lpstr>
      <vt:lpstr>Menlo Bold</vt:lpstr>
      <vt:lpstr>Default design template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johnsonhsiao</cp:lastModifiedBy>
  <cp:revision>33</cp:revision>
  <dcterms:created xsi:type="dcterms:W3CDTF">2024-12-02T10:22:11Z</dcterms:created>
  <dcterms:modified xsi:type="dcterms:W3CDTF">2024-12-02T10:22:11Z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1028-6.10.1.8203</vt:lpwstr>
  </property>
  <property fmtid="{D5CDD505-2E9C-101B-9397-08002B2CF9AE}" pid="3" name="ICV">
    <vt:lpwstr>62F8071AE1E23305CD514D671ED251E4_41</vt:lpwstr>
  </property>
</Properties>
</file>