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36" r:id="rId2"/>
    <p:sldId id="437" r:id="rId3"/>
    <p:sldId id="438" r:id="rId4"/>
    <p:sldId id="439" r:id="rId5"/>
    <p:sldId id="440" r:id="rId6"/>
    <p:sldId id="441" r:id="rId7"/>
    <p:sldId id="443" r:id="rId8"/>
    <p:sldId id="442" r:id="rId9"/>
    <p:sldId id="445" r:id="rId10"/>
    <p:sldId id="444" r:id="rId11"/>
    <p:sldId id="447" r:id="rId12"/>
    <p:sldId id="446" r:id="rId13"/>
    <p:sldId id="448" r:id="rId14"/>
    <p:sldId id="477" r:id="rId15"/>
    <p:sldId id="449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3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3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1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0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4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7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2024/10/24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3EF06C-3B45-BC9D-53BD-CDA97F7CD5B4}"/>
              </a:ext>
            </a:extLst>
          </p:cNvPr>
          <p:cNvSpPr txBox="1"/>
          <p:nvPr/>
        </p:nvSpPr>
        <p:spPr>
          <a:xfrm>
            <a:off x="605869" y="86772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b="1" dirty="0"/>
              <a:t>Topic: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Naïve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Bayesian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Model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under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Local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Differential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Privacy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605869" y="1328507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Background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Objective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1789285"/>
            <a:ext cx="71746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Classification algorithms such as Naive 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 learn from fresh input data to classify instances correctly.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However,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such data usually contain sensitive information,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causing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serious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concerns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local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privacy(LDP)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provides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strong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guarantees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Our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goal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address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problem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Naive 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classification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provide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14384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 continuous data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330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Suppose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classes,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samples.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1800" dirty="0"/>
                  <a:t>-dimensional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generates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where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stored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column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belongs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remaining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elements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zero.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⃑"/>
                        <m:ctrlP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…,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1800" dirty="0"/>
                  <a:t>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summation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element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Mean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after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perturbation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3308534"/>
              </a:xfrm>
              <a:prstGeom prst="rect">
                <a:avLst/>
              </a:prstGeom>
              <a:blipFill>
                <a:blip r:embed="rId3"/>
                <a:stretch>
                  <a:fillRect l="-323" t="-1149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variance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 continuous data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168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squares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calculating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sz="1800" dirty="0"/>
                  <a:t>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Variance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1682192"/>
              </a:xfrm>
              <a:prstGeom prst="rect">
                <a:avLst/>
              </a:prstGeom>
              <a:blipFill>
                <a:blip r:embed="rId3"/>
                <a:stretch>
                  <a:fillRect l="-323" r="-645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C98BB6-54F0-DDC3-E3A6-18036BE1203D}"/>
                  </a:ext>
                </a:extLst>
              </p:cNvPr>
              <p:cNvSpPr txBox="1"/>
              <p:nvPr/>
            </p:nvSpPr>
            <p:spPr>
              <a:xfrm>
                <a:off x="807425" y="3259713"/>
                <a:ext cx="7529150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Finally,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condition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probabilities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continuous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based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Gaussian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Naïve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Bayesian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Model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C98BB6-54F0-DDC3-E3A6-18036BE1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5" y="3259713"/>
                <a:ext cx="7529150" cy="688394"/>
              </a:xfrm>
              <a:prstGeom prst="rect">
                <a:avLst/>
              </a:prstGeom>
              <a:blipFill>
                <a:blip r:embed="rId4"/>
                <a:stretch>
                  <a:fillRect l="-673" t="-1786" r="-673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conditional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r>
              <a:rPr kumimoji="1" lang="zh-CN" altLang="en-US" sz="1800" dirty="0"/>
              <a:t>  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3405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where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possible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Encode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which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further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encoded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one-hot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SUE.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Conditional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3405997"/>
              </a:xfrm>
              <a:prstGeom prst="rect">
                <a:avLst/>
              </a:prstGeom>
              <a:blipFill>
                <a:blip r:embed="rId3"/>
                <a:stretch>
                  <a:fillRect l="-323" t="-1115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5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A7DAA9-CC55-1513-458E-6FE2F2A1CFA6}"/>
              </a:ext>
            </a:extLst>
          </p:cNvPr>
          <p:cNvSpPr txBox="1"/>
          <p:nvPr/>
        </p:nvSpPr>
        <p:spPr>
          <a:xfrm>
            <a:off x="774477" y="1359033"/>
            <a:ext cx="7856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implemented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algorithm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en" altLang="zh-CN" sz="1800" dirty="0"/>
              <a:t> Python 3.7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experiment with the following datasets: the Diabetes, WDBC, Chess, Connect-4 and Mushroom datasets from UCI repository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For each dataset, 80% of the data are selected for training and 20% of data are selected for testing.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perform each experiment 100 times and take the mean of accuracy as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9397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D9FE4D43-49A1-262E-6322-4FEDC21C1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1" y="1436725"/>
            <a:ext cx="2743200" cy="2159000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16E731A7-0E75-67E1-77CD-2D280C695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1436725"/>
            <a:ext cx="2743200" cy="215900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D13D1056-BD6E-ABAB-4A79-92344F223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57" y="1436725"/>
            <a:ext cx="2743200" cy="2159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C49B7B-2246-B0BF-6B1F-0409EBFFB4F3}"/>
              </a:ext>
            </a:extLst>
          </p:cNvPr>
          <p:cNvSpPr txBox="1"/>
          <p:nvPr/>
        </p:nvSpPr>
        <p:spPr>
          <a:xfrm>
            <a:off x="807425" y="4211843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800" dirty="0"/>
              <a:t>Accuracy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datasets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endParaRPr kumimoji="1" lang="en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7D84E-5131-0C88-47AE-18653949F680}"/>
              </a:ext>
            </a:extLst>
          </p:cNvPr>
          <p:cNvSpPr txBox="1"/>
          <p:nvPr/>
        </p:nvSpPr>
        <p:spPr>
          <a:xfrm>
            <a:off x="997436" y="3706775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Chess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ACE802-69D1-1BD2-545E-A47F49ECFE19}"/>
              </a:ext>
            </a:extLst>
          </p:cNvPr>
          <p:cNvSpPr txBox="1"/>
          <p:nvPr/>
        </p:nvSpPr>
        <p:spPr>
          <a:xfrm>
            <a:off x="3875844" y="3706774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Connect-4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29D94-AD47-D19F-A479-B0E754668CE7}"/>
              </a:ext>
            </a:extLst>
          </p:cNvPr>
          <p:cNvSpPr txBox="1"/>
          <p:nvPr/>
        </p:nvSpPr>
        <p:spPr>
          <a:xfrm>
            <a:off x="6929111" y="370677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Mushroom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71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49B7B-2246-B0BF-6B1F-0409EBFFB4F3}"/>
              </a:ext>
            </a:extLst>
          </p:cNvPr>
          <p:cNvSpPr txBox="1"/>
          <p:nvPr/>
        </p:nvSpPr>
        <p:spPr>
          <a:xfrm>
            <a:off x="807425" y="4116751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800" dirty="0"/>
              <a:t>Accuracy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datasets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continuous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endParaRPr kumimoji="1" lang="en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7D84E-5131-0C88-47AE-18653949F680}"/>
              </a:ext>
            </a:extLst>
          </p:cNvPr>
          <p:cNvSpPr txBox="1"/>
          <p:nvPr/>
        </p:nvSpPr>
        <p:spPr>
          <a:xfrm>
            <a:off x="1840240" y="364380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WDBC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29D94-AD47-D19F-A479-B0E754668CE7}"/>
              </a:ext>
            </a:extLst>
          </p:cNvPr>
          <p:cNvSpPr txBox="1"/>
          <p:nvPr/>
        </p:nvSpPr>
        <p:spPr>
          <a:xfrm>
            <a:off x="5557510" y="364380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Diabetes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A1FA9A16-7C59-0B06-F76D-6F977D1DD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5" y="1360645"/>
            <a:ext cx="2743200" cy="2159000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1EA06FB9-D233-22A1-04A3-ED29DCC5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15" y="1360761"/>
            <a:ext cx="2743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Preliminaries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34956" y="1346762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privacy(DP):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assures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that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removing or adding a single database element has no significant impact on the querying 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34956" y="2571750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Local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privacy(LDP):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local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setting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allowing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the individuals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en" altLang="zh-CN" sz="1800" dirty="0"/>
              <a:t> perturb their data locally by a specific randomized mechanism or function.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3B624-35AF-B18A-3B59-CA76BC1A5E2A}"/>
              </a:ext>
            </a:extLst>
          </p:cNvPr>
          <p:cNvSpPr txBox="1"/>
          <p:nvPr/>
        </p:nvSpPr>
        <p:spPr>
          <a:xfrm>
            <a:off x="709386" y="3690309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>
                <a:solidFill>
                  <a:srgbClr val="FF0000"/>
                </a:solidFill>
              </a:rPr>
              <a:t>Main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idea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minimize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possibility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records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while retaining statistical features to protect user privacy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72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E497B-25B1-DB0E-38FF-01BF7212C050}"/>
                  </a:ext>
                </a:extLst>
              </p:cNvPr>
              <p:cNvSpPr txBox="1"/>
              <p:nvPr/>
            </p:nvSpPr>
            <p:spPr>
              <a:xfrm>
                <a:off x="709386" y="1043813"/>
                <a:ext cx="7529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b="1" dirty="0"/>
                  <a:t>Definition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dirty="0"/>
                  <a:t>-local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differential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privacy: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randomized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function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satisfies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i="1" dirty="0"/>
                  <a:t>-local</a:t>
                </a:r>
                <a:r>
                  <a:rPr kumimoji="1" lang="zh-CN" altLang="en-US" sz="1800" i="1" dirty="0"/>
                  <a:t> </a:t>
                </a:r>
                <a:r>
                  <a:rPr kumimoji="1" lang="en-US" altLang="zh-CN" sz="1800" i="1" dirty="0"/>
                  <a:t>differential</a:t>
                </a:r>
                <a:r>
                  <a:rPr kumimoji="1" lang="zh-CN" altLang="en-US" sz="1800" i="1" dirty="0"/>
                  <a:t> </a:t>
                </a:r>
                <a:r>
                  <a:rPr kumimoji="1" lang="en-US" altLang="zh-CN" sz="1800" i="1" dirty="0"/>
                  <a:t>privacy</a:t>
                </a:r>
                <a:r>
                  <a:rPr kumimoji="1" lang="zh-CN" altLang="en-US" sz="1800" i="1" dirty="0"/>
                  <a:t> </a:t>
                </a:r>
                <a:r>
                  <a:rPr kumimoji="1" lang="en" altLang="zh-CN" sz="1800" dirty="0"/>
                  <a:t>if and only if for any two input values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output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have:</a:t>
                </a:r>
                <a:r>
                  <a:rPr kumimoji="1" lang="zh-CN" altLang="en-US" sz="1800" dirty="0"/>
                  <a:t> 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E497B-25B1-DB0E-38FF-01BF7212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6" y="1043813"/>
                <a:ext cx="7529150" cy="923330"/>
              </a:xfrm>
              <a:prstGeom prst="rect">
                <a:avLst/>
              </a:prstGeom>
              <a:blipFill>
                <a:blip r:embed="rId3"/>
                <a:stretch>
                  <a:fillRect l="-673" t="-2703" r="-67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774478" y="2731307"/>
                <a:ext cx="7529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refers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</a:t>
                </a:r>
                <a:r>
                  <a:rPr kumimoji="1" lang="en" altLang="zh-CN" sz="1800" dirty="0"/>
                  <a:t>he data aggregator cannot distinguish any two input values with high confidence, controlled by parameter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smaller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provides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stronger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privacy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protection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but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lower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utility.</a:t>
                </a:r>
                <a:r>
                  <a:rPr kumimoji="1" lang="zh-CN" altLang="en-US" sz="1800" dirty="0"/>
                  <a:t> 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2731307"/>
                <a:ext cx="7529150" cy="923330"/>
              </a:xfrm>
              <a:prstGeom prst="rect">
                <a:avLst/>
              </a:prstGeom>
              <a:blipFill>
                <a:blip r:embed="rId4"/>
                <a:stretch>
                  <a:fillRect l="-505" t="-2740" r="-673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8A0EF3-E9ED-B96F-5460-1BD41B4B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53" y="2055088"/>
            <a:ext cx="3505200" cy="596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7ED791-76F5-69B4-A90C-0358098EEEED}"/>
              </a:ext>
            </a:extLst>
          </p:cNvPr>
          <p:cNvSpPr txBox="1"/>
          <p:nvPr/>
        </p:nvSpPr>
        <p:spPr>
          <a:xfrm>
            <a:off x="774478" y="3839752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>
                <a:solidFill>
                  <a:srgbClr val="FF0000"/>
                </a:solidFill>
              </a:rPr>
              <a:t>Main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idea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minimize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possibility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records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while retaining statistical features to protect user privacy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044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Two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major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tasks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LDP:</a:t>
            </a:r>
            <a:endParaRPr kumimoji="1" lang="en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74478" y="1484519"/>
            <a:ext cx="7529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Frequency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estimation: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one needs to find how many times each value appears in 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perturbed</a:t>
            </a:r>
            <a:r>
              <a:rPr kumimoji="1" lang="en" altLang="zh-CN" sz="1800" dirty="0"/>
              <a:t> dataset</a:t>
            </a:r>
            <a:r>
              <a:rPr kumimoji="1" lang="en-US" altLang="zh-CN" sz="1800" dirty="0"/>
              <a:t>(for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data)</a:t>
            </a:r>
            <a:r>
              <a:rPr kumimoji="1" lang="en" altLang="zh-CN" sz="1800" dirty="0"/>
              <a:t>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needs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value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over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continuous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values.</a:t>
            </a:r>
          </a:p>
          <a:p>
            <a:pPr marL="628650" lvl="1" indent="-285750" algn="just">
              <a:buClr>
                <a:srgbClr val="1D4971"/>
              </a:buClr>
              <a:buFont typeface="Wingdings" pitchFamily="2" charset="2"/>
              <a:buChar char="n"/>
            </a:pPr>
            <a:r>
              <a:rPr kumimoji="1" lang="en-US" altLang="zh-CN" sz="1800" dirty="0"/>
              <a:t>Perturbed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unbiased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original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data.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281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5" y="888538"/>
            <a:ext cx="788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Frequency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LDP—Symmetric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Unary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Encoding(SUE)</a:t>
            </a:r>
          </a:p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Proposed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Wang et 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774478" y="1674300"/>
                <a:ext cx="7529150" cy="307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Encode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non-negative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integer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binary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length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that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only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rest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(one-hot)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keep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invert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Otherwise,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invert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zh-CN" altLang="en-US" sz="1800" i="1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remain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en-US" altLang="zh-CN" sz="1800" i="1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i="1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denoted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1674300"/>
                <a:ext cx="7529150" cy="3070136"/>
              </a:xfrm>
              <a:prstGeom prst="rect">
                <a:avLst/>
              </a:prstGeom>
              <a:blipFill>
                <a:blip r:embed="rId3"/>
                <a:stretch>
                  <a:fillRect l="-337" t="-1240" r="-673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LDP—Piecewise Mechanism(PM)</a:t>
            </a:r>
          </a:p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Proposed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N. Wang et al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584697" y="4116751"/>
                <a:ext cx="7529150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unbiased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Mean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sz="18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7" y="4116751"/>
                <a:ext cx="7529150" cy="785536"/>
              </a:xfrm>
              <a:prstGeom prst="rect">
                <a:avLst/>
              </a:prstGeom>
              <a:blipFill>
                <a:blip r:embed="rId3"/>
                <a:stretch>
                  <a:fillRect l="-506" t="-12903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337C3FF-A630-7FF0-7379-4050462B1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25" y="1625249"/>
            <a:ext cx="3542615" cy="2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Naïve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FB1120-FD58-83CA-296E-95D0A6D57AFB}"/>
                  </a:ext>
                </a:extLst>
              </p:cNvPr>
              <p:cNvSpPr txBox="1"/>
              <p:nvPr/>
            </p:nvSpPr>
            <p:spPr>
              <a:xfrm>
                <a:off x="921127" y="1406893"/>
                <a:ext cx="7529150" cy="75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FB1120-FD58-83CA-296E-95D0A6D5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27" y="1406893"/>
                <a:ext cx="7529150" cy="751616"/>
              </a:xfrm>
              <a:prstGeom prst="rect">
                <a:avLst/>
              </a:prstGeom>
              <a:blipFill>
                <a:blip r:embed="rId3"/>
                <a:stretch>
                  <a:fillRect t="-516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F9B41-855C-1544-6DA0-4ECCF13B9D9A}"/>
                  </a:ext>
                </a:extLst>
              </p:cNvPr>
              <p:cNvSpPr txBox="1"/>
              <p:nvPr/>
            </p:nvSpPr>
            <p:spPr>
              <a:xfrm>
                <a:off x="774478" y="2307532"/>
                <a:ext cx="7529150" cy="214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Our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objective: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discrete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continuous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:r>
                  <a:rPr kumimoji="1" lang="zh-CN" altLang="en-US" sz="1800"/>
                  <a:t>   </a:t>
                </a:r>
                <a:endParaRPr kumimoji="1" lang="en-US" altLang="zh-CN" sz="1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F9B41-855C-1544-6DA0-4ECCF13B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2307532"/>
                <a:ext cx="7529150" cy="2145074"/>
              </a:xfrm>
              <a:prstGeom prst="rect">
                <a:avLst/>
              </a:prstGeom>
              <a:blipFill>
                <a:blip r:embed="rId4"/>
                <a:stretch>
                  <a:fillRect l="-505" t="-1176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Our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34956" y="1346762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For continuous 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present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variance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without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accessing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label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Gaussian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Naïve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method.</a:t>
            </a:r>
            <a:endParaRPr kumimoji="1" lang="en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34956" y="2571750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present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conditional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53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241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encoded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one-hot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Prior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2412712"/>
              </a:xfrm>
              <a:prstGeom prst="rect">
                <a:avLst/>
              </a:prstGeom>
              <a:blipFill>
                <a:blip r:embed="rId3"/>
                <a:stretch>
                  <a:fillRect l="-323" t="-1571" b="-17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6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10259</TotalTime>
  <Words>1006</Words>
  <Application>Microsoft Macintosh PowerPoint</Application>
  <PresentationFormat>全屏显示(16:9)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DONG, Hanwen</cp:lastModifiedBy>
  <cp:revision>196</cp:revision>
  <dcterms:created xsi:type="dcterms:W3CDTF">2018-11-08T00:27:20Z</dcterms:created>
  <dcterms:modified xsi:type="dcterms:W3CDTF">2024-10-23T17:00:20Z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