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36" r:id="rId2"/>
    <p:sldId id="437" r:id="rId3"/>
    <p:sldId id="438" r:id="rId4"/>
    <p:sldId id="439" r:id="rId5"/>
    <p:sldId id="440" r:id="rId6"/>
    <p:sldId id="441" r:id="rId7"/>
    <p:sldId id="443" r:id="rId8"/>
    <p:sldId id="442" r:id="rId9"/>
    <p:sldId id="445" r:id="rId10"/>
    <p:sldId id="444" r:id="rId11"/>
    <p:sldId id="447" r:id="rId12"/>
    <p:sldId id="446" r:id="rId13"/>
    <p:sldId id="448" r:id="rId14"/>
    <p:sldId id="477" r:id="rId15"/>
    <p:sldId id="449" r:id="rId16"/>
    <p:sldId id="288" r:id="rId1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61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36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42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32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430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19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090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150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249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9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276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28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1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975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3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42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80F42DC0-2E3F-F440-A3AA-64F0AA1F84F2}" type="datetime1">
              <a:rPr lang="zh-CN" altLang="en-US"/>
              <a:t>2024/10/23</a:t>
            </a:fld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C5FC99A0-26D8-5E4B-82FB-70809BCEE9F6}" type="slidenum">
              <a:rPr lang="zh-CN" altLang="en-US"/>
              <a:t>‹#›</a:t>
            </a:fld>
            <a:endParaRPr lang="zh-CN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23EF06C-3B45-BC9D-53BD-CDA97F7CD5B4}"/>
              </a:ext>
            </a:extLst>
          </p:cNvPr>
          <p:cNvSpPr txBox="1"/>
          <p:nvPr/>
        </p:nvSpPr>
        <p:spPr>
          <a:xfrm>
            <a:off x="605869" y="867729"/>
            <a:ext cx="717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b="1" dirty="0"/>
              <a:t>Topic:</a:t>
            </a:r>
            <a:r>
              <a:rPr kumimoji="1" lang="zh-CN" altLang="en-US" sz="1800" b="1" dirty="0"/>
              <a:t> </a:t>
            </a:r>
            <a:r>
              <a:rPr kumimoji="1" lang="en-US" altLang="zh-CN" sz="1800" b="1" dirty="0"/>
              <a:t>Naïve</a:t>
            </a:r>
            <a:r>
              <a:rPr kumimoji="1" lang="zh-CN" altLang="en-US" sz="1800" b="1" dirty="0"/>
              <a:t> </a:t>
            </a:r>
            <a:r>
              <a:rPr kumimoji="1" lang="en-US" altLang="zh-CN" sz="1800" b="1" dirty="0"/>
              <a:t>Bayesian</a:t>
            </a:r>
            <a:r>
              <a:rPr kumimoji="1" lang="zh-CN" altLang="en-US" sz="1800" b="1" dirty="0"/>
              <a:t> </a:t>
            </a:r>
            <a:r>
              <a:rPr kumimoji="1" lang="en-US" altLang="zh-CN" sz="1800" b="1" dirty="0"/>
              <a:t>Model</a:t>
            </a:r>
            <a:r>
              <a:rPr kumimoji="1" lang="zh-CN" altLang="en-US" sz="1800" b="1" dirty="0"/>
              <a:t> </a:t>
            </a:r>
            <a:r>
              <a:rPr kumimoji="1" lang="en-US" altLang="zh-CN" sz="1800" b="1" dirty="0"/>
              <a:t>under</a:t>
            </a:r>
            <a:r>
              <a:rPr kumimoji="1" lang="zh-CN" altLang="en-US" sz="1800" b="1" dirty="0"/>
              <a:t> </a:t>
            </a:r>
            <a:r>
              <a:rPr kumimoji="1" lang="en-US" altLang="zh-CN" sz="1800" b="1" dirty="0"/>
              <a:t>Local</a:t>
            </a:r>
            <a:r>
              <a:rPr kumimoji="1" lang="zh-CN" altLang="en-US" sz="1800" b="1" dirty="0"/>
              <a:t> </a:t>
            </a:r>
            <a:r>
              <a:rPr kumimoji="1" lang="en-US" altLang="zh-CN" sz="1800" b="1" dirty="0"/>
              <a:t>Differential</a:t>
            </a:r>
            <a:r>
              <a:rPr kumimoji="1" lang="zh-CN" altLang="en-US" sz="1800" b="1" dirty="0"/>
              <a:t> </a:t>
            </a:r>
            <a:r>
              <a:rPr kumimoji="1" lang="en-US" altLang="zh-CN" sz="1800" b="1" dirty="0"/>
              <a:t>Privacy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B183C5-84B1-27AA-E62B-A7FDF56A1BD8}"/>
              </a:ext>
            </a:extLst>
          </p:cNvPr>
          <p:cNvSpPr txBox="1"/>
          <p:nvPr/>
        </p:nvSpPr>
        <p:spPr>
          <a:xfrm>
            <a:off x="605869" y="1328507"/>
            <a:ext cx="717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1D4971"/>
              </a:buClr>
              <a:buFont typeface="Wingdings" pitchFamily="2" charset="2"/>
              <a:buChar char="p"/>
            </a:pPr>
            <a:r>
              <a:rPr kumimoji="1" lang="en-US" altLang="zh-CN" sz="1800" dirty="0"/>
              <a:t>Background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and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Objective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74478" y="1789285"/>
            <a:ext cx="71746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r>
              <a:rPr kumimoji="1" lang="en-US" altLang="zh-CN" sz="1800" dirty="0"/>
              <a:t>Classification algorithms such as Naive Bayesian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model learn from fresh input data to classify instances correctly.</a:t>
            </a:r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endParaRPr kumimoji="1" lang="en-US" altLang="zh-CN" sz="1800" dirty="0"/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r>
              <a:rPr kumimoji="1" lang="en-US" altLang="zh-CN" sz="1800" dirty="0"/>
              <a:t>However,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such data usually contain sensitive information,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causing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serious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privacy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concerns</a:t>
            </a:r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endParaRPr kumimoji="1" lang="en-US" altLang="zh-CN" sz="1800" dirty="0"/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model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local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differential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privacy(LDP)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provides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strong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privacy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guarantees</a:t>
            </a:r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endParaRPr kumimoji="1" lang="en-US" altLang="zh-CN" sz="1800" dirty="0"/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r>
              <a:rPr kumimoji="1" lang="en-US" altLang="zh-CN" sz="1800" dirty="0"/>
              <a:t>Our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goal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to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address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problem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Naive Bayesian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classification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under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LDP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to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provide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privacy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protection</a:t>
            </a:r>
          </a:p>
        </p:txBody>
      </p:sp>
    </p:spTree>
    <p:extLst>
      <p:ext uri="{BB962C8B-B14F-4D97-AF65-F5344CB8AC3E}">
        <p14:creationId xmlns:p14="http://schemas.microsoft.com/office/powerpoint/2010/main" val="143841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74478" y="855055"/>
            <a:ext cx="75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Computation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mean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for continuous data</a:t>
            </a:r>
            <a:endParaRPr kumimoji="1" lang="en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51D37B-6E14-103E-A8A4-E7C4853992C2}"/>
                  </a:ext>
                </a:extLst>
              </p:cNvPr>
              <p:cNvSpPr txBox="1"/>
              <p:nvPr/>
            </p:nvSpPr>
            <p:spPr>
              <a:xfrm>
                <a:off x="774477" y="1359033"/>
                <a:ext cx="7856953" cy="3308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Suppose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there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are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k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classes,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attributes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and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samples.</a:t>
                </a:r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Each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en-US" altLang="zh-CN" sz="1800" dirty="0"/>
                  <a:t>-dimensional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sample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vector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kumimoji="1" lang="en-US" altLang="zh-CN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18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kumimoji="1" lang="en-US" altLang="zh-CN" sz="18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generates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matrix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en-US" altLang="zh-CN" sz="1800" dirty="0"/>
                  <a:t>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where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vector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stored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column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if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sample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belongs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to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class.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remaining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elements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are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zero.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zh-CN" sz="1800" b="0" i="1" dirty="0" smtClean="0">
                        <a:latin typeface="Cambria Math" panose="02040503050406030204" pitchFamily="18" charset="0"/>
                      </a:rPr>
                      <m:t>=[</m:t>
                    </m:r>
                    <m:acc>
                      <m:accPr>
                        <m:chr m:val="⃑"/>
                        <m:ctrlPr>
                          <a:rPr kumimoji="1"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kumimoji="1"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⃑"/>
                        <m:ctrlPr>
                          <a:rPr kumimoji="1" lang="en-US" altLang="zh-CN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18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kumimoji="1" lang="en-US" altLang="zh-CN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1800" b="0" i="1" dirty="0" smtClean="0">
                        <a:latin typeface="Cambria Math" panose="02040503050406030204" pitchFamily="18" charset="0"/>
                      </a:rPr>
                      <m:t>…,</m:t>
                    </m:r>
                    <m:acc>
                      <m:accPr>
                        <m:chr m:val="⃑"/>
                        <m:ctrlPr>
                          <a:rPr kumimoji="1" lang="en-US" altLang="zh-CN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1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kumimoji="1" lang="en-US" altLang="zh-CN" sz="1800" b="0" i="1" dirty="0" smtClean="0">
                        <a:latin typeface="Cambria Math" panose="02040503050406030204" pitchFamily="18" charset="0"/>
                      </a:rPr>
                      <m:t>,…,</m:t>
                    </m:r>
                    <m:acc>
                      <m:accPr>
                        <m:chr m:val="⃑"/>
                        <m:ctrlPr>
                          <a:rPr kumimoji="1" lang="en-US" altLang="zh-CN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kumimoji="1" lang="en-US" altLang="zh-CN" sz="18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1800" dirty="0"/>
                  <a:t>.</a:t>
                </a:r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Perturb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matrix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using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PM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method,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get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kumimoji="1" lang="zh-CN" alt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sz="1800" dirty="0"/>
                  <a:t>.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Sum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all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kumimoji="1" lang="zh-CN" alt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to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get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summation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zh-CN" alt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sz="1800" dirty="0"/>
                  <a:t>.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each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element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" altLang="zh-C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zh-CN" alt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in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zh-CN" alt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sz="1800" dirty="0"/>
                  <a:t>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calculate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zh-CN" alt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kumimoji="1" lang="zh-CN" altLang="en-US" sz="1800" dirty="0"/>
                  <a:t> </a:t>
                </a: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Mean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value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attribute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class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after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perturbation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zh-CN" alt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1" lang="en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en" altLang="zh-CN" sz="1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51D37B-6E14-103E-A8A4-E7C485399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" y="1359033"/>
                <a:ext cx="7856953" cy="3308534"/>
              </a:xfrm>
              <a:prstGeom prst="rect">
                <a:avLst/>
              </a:prstGeom>
              <a:blipFill>
                <a:blip r:embed="rId3"/>
                <a:stretch>
                  <a:fillRect l="-323" t="-1149" r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59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74478" y="855055"/>
            <a:ext cx="75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Computation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variance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for continuous data</a:t>
            </a:r>
            <a:endParaRPr kumimoji="1" lang="en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51D37B-6E14-103E-A8A4-E7C4853992C2}"/>
                  </a:ext>
                </a:extLst>
              </p:cNvPr>
              <p:cNvSpPr txBox="1"/>
              <p:nvPr/>
            </p:nvSpPr>
            <p:spPr>
              <a:xfrm>
                <a:off x="774477" y="1359033"/>
                <a:ext cx="7856953" cy="1682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Perturb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squares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all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attribute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values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and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calculate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  <m:sup>
                        <m:r>
                          <a:rPr kumimoji="1" lang="zh-CN" alt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sz="1800" dirty="0"/>
                  <a:t>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using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same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method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calculating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zh-CN" alt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1" lang="en-US" altLang="zh-CN" sz="1800" dirty="0"/>
                  <a:t>.</a:t>
                </a:r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Variance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attribute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class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calculated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by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kumimoji="1" lang="en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" altLang="zh-CN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zh-CN" alt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  <m:sup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  <m:sup>
                        <m:r>
                          <a:rPr kumimoji="1" lang="zh-CN" alt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kumimoji="1" lang="en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zh-CN" sz="1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51D37B-6E14-103E-A8A4-E7C485399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" y="1359033"/>
                <a:ext cx="7856953" cy="1682192"/>
              </a:xfrm>
              <a:prstGeom prst="rect">
                <a:avLst/>
              </a:prstGeom>
              <a:blipFill>
                <a:blip r:embed="rId3"/>
                <a:stretch>
                  <a:fillRect l="-323" r="-645" b="-1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1C98BB6-54F0-DDC3-E3A6-18036BE1203D}"/>
                  </a:ext>
                </a:extLst>
              </p:cNvPr>
              <p:cNvSpPr txBox="1"/>
              <p:nvPr/>
            </p:nvSpPr>
            <p:spPr>
              <a:xfrm>
                <a:off x="807425" y="3259713"/>
                <a:ext cx="7529150" cy="688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buClr>
                    <a:srgbClr val="1D4971"/>
                  </a:buClr>
                </a:pPr>
                <a:r>
                  <a:rPr kumimoji="1" lang="en-US" altLang="zh-CN" sz="1800" dirty="0"/>
                  <a:t>Finally,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can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calculate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condition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probabilities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continuous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data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based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Gaussian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Naïve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Bayesian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Model</a:t>
                </a:r>
                <a:endParaRPr kumimoji="1" lang="en" altLang="zh-CN" sz="1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1C98BB6-54F0-DDC3-E3A6-18036BE12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25" y="3259713"/>
                <a:ext cx="7529150" cy="688394"/>
              </a:xfrm>
              <a:prstGeom prst="rect">
                <a:avLst/>
              </a:prstGeom>
              <a:blipFill>
                <a:blip r:embed="rId4"/>
                <a:stretch>
                  <a:fillRect l="-673" t="-1786" r="-673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00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74478" y="855055"/>
            <a:ext cx="75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Computation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conditional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probabilities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discrete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data</a:t>
            </a:r>
            <a:r>
              <a:rPr kumimoji="1" lang="zh-CN" altLang="en-US" sz="1800" dirty="0"/>
              <a:t>  </a:t>
            </a:r>
            <a:endParaRPr kumimoji="1" lang="en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51D37B-6E14-103E-A8A4-E7C4853992C2}"/>
                  </a:ext>
                </a:extLst>
              </p:cNvPr>
              <p:cNvSpPr txBox="1"/>
              <p:nvPr/>
            </p:nvSpPr>
            <p:spPr>
              <a:xfrm>
                <a:off x="774477" y="1359033"/>
                <a:ext cx="7856953" cy="3405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For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sample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vector,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let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class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label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∈{0,1,…,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and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attribute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∈{0,1,…,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kumimoji="1" lang="en-US" altLang="zh-CN" sz="1800" dirty="0"/>
                  <a:t>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where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number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all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possible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values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attribute.</a:t>
                </a:r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Encode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attribute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value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as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CN" sz="1800" dirty="0"/>
                  <a:t>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which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further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encoded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one-hot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vector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and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perturbed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using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SUE.</a:t>
                </a:r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Frequency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given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by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</m:e>
                          <m:sup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sz="18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𝑛𝑞</m:t>
                        </m:r>
                      </m:num>
                      <m:den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Conditional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probability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given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by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en" altLang="zh-CN" sz="1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51D37B-6E14-103E-A8A4-E7C485399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" y="1359033"/>
                <a:ext cx="7856953" cy="3405997"/>
              </a:xfrm>
              <a:prstGeom prst="rect">
                <a:avLst/>
              </a:prstGeom>
              <a:blipFill>
                <a:blip r:embed="rId3"/>
                <a:stretch>
                  <a:fillRect l="-323" t="-1115" r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52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AB183C5-84B1-27AA-E62B-A7FDF56A1BD8}"/>
              </a:ext>
            </a:extLst>
          </p:cNvPr>
          <p:cNvSpPr txBox="1"/>
          <p:nvPr/>
        </p:nvSpPr>
        <p:spPr>
          <a:xfrm>
            <a:off x="597242" y="854019"/>
            <a:ext cx="717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1D4971"/>
              </a:buClr>
              <a:buFont typeface="Wingdings" pitchFamily="2" charset="2"/>
              <a:buChar char="p"/>
            </a:pPr>
            <a:r>
              <a:rPr kumimoji="1" lang="en-US" altLang="zh-CN" sz="1800" dirty="0"/>
              <a:t>Experimental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Results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EA7DAA9-CC55-1513-458E-6FE2F2A1CFA6}"/>
              </a:ext>
            </a:extLst>
          </p:cNvPr>
          <p:cNvSpPr txBox="1"/>
          <p:nvPr/>
        </p:nvSpPr>
        <p:spPr>
          <a:xfrm>
            <a:off x="774477" y="1359033"/>
            <a:ext cx="78569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r>
              <a:rPr kumimoji="1" lang="en" altLang="zh-CN" sz="1800" dirty="0"/>
              <a:t>We implemented </a:t>
            </a: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algorithm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using</a:t>
            </a:r>
            <a:r>
              <a:rPr kumimoji="1" lang="en" altLang="zh-CN" sz="1800" dirty="0"/>
              <a:t> Python 3.7</a:t>
            </a:r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endParaRPr kumimoji="1" lang="en" altLang="zh-CN" sz="1800" dirty="0"/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r>
              <a:rPr kumimoji="1" lang="en" altLang="zh-CN" sz="1800" dirty="0"/>
              <a:t>We experiment with the following datasets: the Diabetes, WDBC, Chess, Connect-4 and Mushroom datasets from UCI repository</a:t>
            </a:r>
            <a:r>
              <a:rPr kumimoji="1" lang="en-US" altLang="zh-CN" sz="1800" dirty="0"/>
              <a:t>.</a:t>
            </a:r>
            <a:r>
              <a:rPr kumimoji="1" lang="zh-CN" altLang="en-US" sz="1800" dirty="0"/>
              <a:t> </a:t>
            </a:r>
            <a:endParaRPr kumimoji="1" lang="en-US" altLang="zh-CN" sz="1800" dirty="0"/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endParaRPr kumimoji="1" lang="en-US" altLang="zh-CN" sz="1800" dirty="0"/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r>
              <a:rPr kumimoji="1" lang="en" altLang="zh-CN" sz="1800" dirty="0"/>
              <a:t>For each dataset, 80% of the data are selected for training and 20% of data are selected for testing.</a:t>
            </a:r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endParaRPr kumimoji="1" lang="en" altLang="zh-CN" sz="1800" dirty="0"/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r>
              <a:rPr kumimoji="1" lang="en" altLang="zh-CN" sz="1800" dirty="0"/>
              <a:t>We perform each experiment 100 times and take the mean of accuracy as the results. </a:t>
            </a:r>
          </a:p>
        </p:txBody>
      </p:sp>
    </p:spTree>
    <p:extLst>
      <p:ext uri="{BB962C8B-B14F-4D97-AF65-F5344CB8AC3E}">
        <p14:creationId xmlns:p14="http://schemas.microsoft.com/office/powerpoint/2010/main" val="193970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AB183C5-84B1-27AA-E62B-A7FDF56A1BD8}"/>
              </a:ext>
            </a:extLst>
          </p:cNvPr>
          <p:cNvSpPr txBox="1"/>
          <p:nvPr/>
        </p:nvSpPr>
        <p:spPr>
          <a:xfrm>
            <a:off x="597242" y="854019"/>
            <a:ext cx="717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1D4971"/>
              </a:buClr>
              <a:buFont typeface="Wingdings" pitchFamily="2" charset="2"/>
              <a:buChar char="p"/>
            </a:pPr>
            <a:r>
              <a:rPr kumimoji="1" lang="en-US" altLang="zh-CN" sz="1800" dirty="0"/>
              <a:t>Experimental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Results</a:t>
            </a:r>
          </a:p>
        </p:txBody>
      </p:sp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D9FE4D43-49A1-262E-6322-4FEDC21C1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1" y="1436725"/>
            <a:ext cx="2743200" cy="2159000"/>
          </a:xfrm>
          <a:prstGeom prst="rect">
            <a:avLst/>
          </a:prstGeom>
        </p:spPr>
      </p:pic>
      <p:pic>
        <p:nvPicPr>
          <p:cNvPr id="8" name="图片 7" descr="图表, 折线图&#10;&#10;描述已自动生成">
            <a:extLst>
              <a:ext uri="{FF2B5EF4-FFF2-40B4-BE49-F238E27FC236}">
                <a16:creationId xmlns:a16="http://schemas.microsoft.com/office/drawing/2014/main" id="{16E731A7-0E75-67E1-77CD-2D280C695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49" y="1436725"/>
            <a:ext cx="2743200" cy="2159000"/>
          </a:xfrm>
          <a:prstGeom prst="rect">
            <a:avLst/>
          </a:prstGeom>
        </p:spPr>
      </p:pic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D13D1056-BD6E-ABAB-4A79-92344F2238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57" y="1436725"/>
            <a:ext cx="2743200" cy="2159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7C49B7B-2246-B0BF-6B1F-0409EBFFB4F3}"/>
              </a:ext>
            </a:extLst>
          </p:cNvPr>
          <p:cNvSpPr txBox="1"/>
          <p:nvPr/>
        </p:nvSpPr>
        <p:spPr>
          <a:xfrm>
            <a:off x="807425" y="4211843"/>
            <a:ext cx="75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D4971"/>
              </a:buClr>
            </a:pPr>
            <a:r>
              <a:rPr kumimoji="1" lang="en-US" altLang="zh-CN" sz="1800" dirty="0"/>
              <a:t>Accuracy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datasets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with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discrete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data</a:t>
            </a:r>
            <a:endParaRPr kumimoji="1" lang="en" altLang="zh-CN" sz="1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87D84E-5131-0C88-47AE-18653949F680}"/>
              </a:ext>
            </a:extLst>
          </p:cNvPr>
          <p:cNvSpPr txBox="1"/>
          <p:nvPr/>
        </p:nvSpPr>
        <p:spPr>
          <a:xfrm>
            <a:off x="997436" y="3706775"/>
            <a:ext cx="168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D4971"/>
              </a:buClr>
            </a:pPr>
            <a:r>
              <a:rPr kumimoji="1" lang="en-US" altLang="zh-CN" sz="1200" dirty="0"/>
              <a:t>Chess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dataset</a:t>
            </a:r>
            <a:endParaRPr kumimoji="1" lang="en" altLang="zh-CN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2ACE802-69D1-1BD2-545E-A47F49ECFE19}"/>
              </a:ext>
            </a:extLst>
          </p:cNvPr>
          <p:cNvSpPr txBox="1"/>
          <p:nvPr/>
        </p:nvSpPr>
        <p:spPr>
          <a:xfrm>
            <a:off x="3875844" y="3706774"/>
            <a:ext cx="168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D4971"/>
              </a:buClr>
            </a:pPr>
            <a:r>
              <a:rPr kumimoji="1" lang="en-US" altLang="zh-CN" sz="1200" dirty="0"/>
              <a:t>Connect-4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dataset</a:t>
            </a:r>
            <a:endParaRPr kumimoji="1" lang="en" altLang="zh-CN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F29D94-AD47-D19F-A479-B0E754668CE7}"/>
              </a:ext>
            </a:extLst>
          </p:cNvPr>
          <p:cNvSpPr txBox="1"/>
          <p:nvPr/>
        </p:nvSpPr>
        <p:spPr>
          <a:xfrm>
            <a:off x="6929111" y="3706773"/>
            <a:ext cx="168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D4971"/>
              </a:buClr>
            </a:pPr>
            <a:r>
              <a:rPr kumimoji="1" lang="en-US" altLang="zh-CN" sz="1200" dirty="0"/>
              <a:t>Mushroom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dataset</a:t>
            </a:r>
            <a:endParaRPr kumimoji="1" lang="e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00718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AB183C5-84B1-27AA-E62B-A7FDF56A1BD8}"/>
              </a:ext>
            </a:extLst>
          </p:cNvPr>
          <p:cNvSpPr txBox="1"/>
          <p:nvPr/>
        </p:nvSpPr>
        <p:spPr>
          <a:xfrm>
            <a:off x="597242" y="854019"/>
            <a:ext cx="717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1D4971"/>
              </a:buClr>
              <a:buFont typeface="Wingdings" pitchFamily="2" charset="2"/>
              <a:buChar char="p"/>
            </a:pPr>
            <a:r>
              <a:rPr kumimoji="1" lang="en-US" altLang="zh-CN" sz="1800" dirty="0"/>
              <a:t>Experimental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Results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C49B7B-2246-B0BF-6B1F-0409EBFFB4F3}"/>
              </a:ext>
            </a:extLst>
          </p:cNvPr>
          <p:cNvSpPr txBox="1"/>
          <p:nvPr/>
        </p:nvSpPr>
        <p:spPr>
          <a:xfrm>
            <a:off x="807425" y="4116751"/>
            <a:ext cx="75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D4971"/>
              </a:buClr>
            </a:pPr>
            <a:r>
              <a:rPr kumimoji="1" lang="en-US" altLang="zh-CN" sz="1800" dirty="0"/>
              <a:t>Accuracy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datasets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with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continuous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data</a:t>
            </a:r>
            <a:endParaRPr kumimoji="1" lang="en" altLang="zh-CN" sz="1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87D84E-5131-0C88-47AE-18653949F680}"/>
              </a:ext>
            </a:extLst>
          </p:cNvPr>
          <p:cNvSpPr txBox="1"/>
          <p:nvPr/>
        </p:nvSpPr>
        <p:spPr>
          <a:xfrm>
            <a:off x="1840240" y="3643803"/>
            <a:ext cx="168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D4971"/>
              </a:buClr>
            </a:pPr>
            <a:r>
              <a:rPr kumimoji="1" lang="en-US" altLang="zh-CN" sz="1200" dirty="0"/>
              <a:t>WDBC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dataset</a:t>
            </a:r>
            <a:endParaRPr kumimoji="1" lang="en" altLang="zh-CN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DF29D94-AD47-D19F-A479-B0E754668CE7}"/>
              </a:ext>
            </a:extLst>
          </p:cNvPr>
          <p:cNvSpPr txBox="1"/>
          <p:nvPr/>
        </p:nvSpPr>
        <p:spPr>
          <a:xfrm>
            <a:off x="5557510" y="3643803"/>
            <a:ext cx="1685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1D4971"/>
              </a:buClr>
            </a:pPr>
            <a:r>
              <a:rPr kumimoji="1" lang="en-US" altLang="zh-CN" sz="1200" dirty="0"/>
              <a:t>Diabetes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dataset</a:t>
            </a:r>
            <a:endParaRPr kumimoji="1" lang="en" altLang="zh-CN" sz="1200" dirty="0"/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A1FA9A16-7C59-0B06-F76D-6F977D1DD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45" y="1360645"/>
            <a:ext cx="2743200" cy="2159000"/>
          </a:xfrm>
          <a:prstGeom prst="rect">
            <a:avLst/>
          </a:prstGeom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1EA06FB9-D233-22A1-04A3-ED29DCC54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715" y="1360761"/>
            <a:ext cx="27432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5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AB183C5-84B1-27AA-E62B-A7FDF56A1BD8}"/>
              </a:ext>
            </a:extLst>
          </p:cNvPr>
          <p:cNvSpPr txBox="1"/>
          <p:nvPr/>
        </p:nvSpPr>
        <p:spPr>
          <a:xfrm>
            <a:off x="597242" y="854019"/>
            <a:ext cx="717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1D4971"/>
              </a:buClr>
              <a:buFont typeface="Wingdings" pitchFamily="2" charset="2"/>
              <a:buChar char="p"/>
            </a:pPr>
            <a:r>
              <a:rPr kumimoji="1" lang="en-US" altLang="zh-CN" sz="1800" dirty="0"/>
              <a:t>Preliminaries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34956" y="1346762"/>
            <a:ext cx="7529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Differential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privacy(DP):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perturbing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data,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assures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that</a:t>
            </a:r>
            <a:r>
              <a:rPr kumimoji="1" lang="zh-CN" altLang="en-US" sz="1800" dirty="0"/>
              <a:t> </a:t>
            </a:r>
            <a:r>
              <a:rPr kumimoji="1" lang="en" altLang="zh-CN" sz="1800" dirty="0"/>
              <a:t>removing or adding a single database element has no significant impact on the querying results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F2E82D-A1AF-FE2F-C838-663B1204DA9F}"/>
              </a:ext>
            </a:extLst>
          </p:cNvPr>
          <p:cNvSpPr txBox="1"/>
          <p:nvPr/>
        </p:nvSpPr>
        <p:spPr>
          <a:xfrm>
            <a:off x="734956" y="2571750"/>
            <a:ext cx="7529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Local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differential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privacy(LDP):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Applying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DP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to</a:t>
            </a:r>
            <a:r>
              <a:rPr kumimoji="1" lang="zh-CN" altLang="en-US" sz="1800" dirty="0"/>
              <a:t> </a:t>
            </a:r>
            <a:r>
              <a:rPr kumimoji="1" lang="en-US" altLang="zh-CN" sz="1800" dirty="0">
                <a:solidFill>
                  <a:srgbClr val="FF0000"/>
                </a:solidFill>
              </a:rPr>
              <a:t>local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>
                <a:solidFill>
                  <a:srgbClr val="FF0000"/>
                </a:solidFill>
              </a:rPr>
              <a:t>setting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/>
              <a:t>and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allowing</a:t>
            </a:r>
            <a:r>
              <a:rPr kumimoji="1" lang="zh-CN" altLang="en-US" sz="1800" dirty="0"/>
              <a:t> </a:t>
            </a:r>
            <a:r>
              <a:rPr kumimoji="1" lang="en" altLang="zh-CN" sz="1800" dirty="0"/>
              <a:t>the individuals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to</a:t>
            </a:r>
            <a:r>
              <a:rPr kumimoji="1" lang="en" altLang="zh-CN" sz="1800" dirty="0"/>
              <a:t> perturb their data locally by a specific randomized mechanism or function.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13B624-35AF-B18A-3B59-CA76BC1A5E2A}"/>
              </a:ext>
            </a:extLst>
          </p:cNvPr>
          <p:cNvSpPr txBox="1"/>
          <p:nvPr/>
        </p:nvSpPr>
        <p:spPr>
          <a:xfrm>
            <a:off x="709386" y="3690309"/>
            <a:ext cx="752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>
                <a:solidFill>
                  <a:srgbClr val="FF0000"/>
                </a:solidFill>
              </a:rPr>
              <a:t>Main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>
                <a:solidFill>
                  <a:srgbClr val="FF0000"/>
                </a:solidFill>
              </a:rPr>
              <a:t>idea</a:t>
            </a:r>
            <a:r>
              <a:rPr kumimoji="1" lang="en-US" altLang="zh-CN" sz="1800" dirty="0"/>
              <a:t>: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to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minimize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possibility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identifying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individual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records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while retaining statistical features to protect user privacy</a:t>
            </a:r>
            <a:endParaRPr kumimoji="1" lang="e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2724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6E497B-25B1-DB0E-38FF-01BF7212C050}"/>
                  </a:ext>
                </a:extLst>
              </p:cNvPr>
              <p:cNvSpPr txBox="1"/>
              <p:nvPr/>
            </p:nvSpPr>
            <p:spPr>
              <a:xfrm>
                <a:off x="709386" y="1043813"/>
                <a:ext cx="75291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buClr>
                    <a:srgbClr val="1D4971"/>
                  </a:buClr>
                </a:pPr>
                <a:r>
                  <a:rPr kumimoji="1" lang="en-US" altLang="zh-CN" sz="1800" b="1" dirty="0"/>
                  <a:t>Definition</a:t>
                </a:r>
                <a:r>
                  <a:rPr kumimoji="1" lang="en-US" altLang="zh-CN" sz="1800" dirty="0"/>
                  <a:t>: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18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en-US" altLang="zh-CN" sz="1800" dirty="0"/>
                  <a:t>-local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differential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privacy: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randomized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function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satisfies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1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en-US" altLang="zh-CN" sz="1800" i="1" dirty="0"/>
                  <a:t>-local</a:t>
                </a:r>
                <a:r>
                  <a:rPr kumimoji="1" lang="zh-CN" altLang="en-US" sz="1800" i="1" dirty="0"/>
                  <a:t> </a:t>
                </a:r>
                <a:r>
                  <a:rPr kumimoji="1" lang="en-US" altLang="zh-CN" sz="1800" i="1" dirty="0"/>
                  <a:t>differential</a:t>
                </a:r>
                <a:r>
                  <a:rPr kumimoji="1" lang="zh-CN" altLang="en-US" sz="1800" i="1" dirty="0"/>
                  <a:t> </a:t>
                </a:r>
                <a:r>
                  <a:rPr kumimoji="1" lang="en-US" altLang="zh-CN" sz="1800" i="1" dirty="0"/>
                  <a:t>privacy</a:t>
                </a:r>
                <a:r>
                  <a:rPr kumimoji="1" lang="zh-CN" altLang="en-US" sz="1800" i="1" dirty="0"/>
                  <a:t> </a:t>
                </a:r>
                <a:r>
                  <a:rPr kumimoji="1" lang="en" altLang="zh-CN" sz="1800" dirty="0"/>
                  <a:t>if and only if for any two input values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and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and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any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output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kumimoji="1" lang="zh-CN" alt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zh-CN" sz="1800" dirty="0"/>
                  <a:t>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have:</a:t>
                </a:r>
                <a:r>
                  <a:rPr kumimoji="1" lang="zh-CN" altLang="en-US" sz="1800" dirty="0"/>
                  <a:t> </a:t>
                </a:r>
                <a:endParaRPr kumimoji="1" lang="en" altLang="zh-CN" sz="1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6E497B-25B1-DB0E-38FF-01BF7212C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86" y="1043813"/>
                <a:ext cx="7529150" cy="923330"/>
              </a:xfrm>
              <a:prstGeom prst="rect">
                <a:avLst/>
              </a:prstGeom>
              <a:blipFill>
                <a:blip r:embed="rId3"/>
                <a:stretch>
                  <a:fillRect l="-673" t="-2703" r="-673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7F2E82D-A1AF-FE2F-C838-663B1204DA9F}"/>
                  </a:ext>
                </a:extLst>
              </p:cNvPr>
              <p:cNvSpPr txBox="1"/>
              <p:nvPr/>
            </p:nvSpPr>
            <p:spPr>
              <a:xfrm>
                <a:off x="774478" y="2731307"/>
                <a:ext cx="75291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buClr>
                    <a:srgbClr val="1D4971"/>
                  </a:buClr>
                </a:pP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refers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to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probability.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</a:t>
                </a:r>
                <a:r>
                  <a:rPr kumimoji="1" lang="en" altLang="zh-CN" sz="1800" dirty="0"/>
                  <a:t>he data aggregator cannot distinguish any two input values with high confidence, controlled by parameter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1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en-US" altLang="zh-CN" sz="1800" dirty="0"/>
                  <a:t>.</a:t>
                </a:r>
                <a:r>
                  <a:rPr kumimoji="1" lang="zh-CN" altLang="en-US" sz="1800" dirty="0"/>
                  <a:t> </a:t>
                </a:r>
                <a:endParaRPr kumimoji="1" lang="en-US" altLang="zh-CN" sz="1800" dirty="0"/>
              </a:p>
              <a:p>
                <a:pPr algn="just">
                  <a:buClr>
                    <a:srgbClr val="1D4971"/>
                  </a:buClr>
                </a:pPr>
                <a:r>
                  <a:rPr kumimoji="1" lang="en-US" altLang="zh-CN" sz="1800" dirty="0"/>
                  <a:t>A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smaller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1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provides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stronger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privacy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protection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but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lower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data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utility.</a:t>
                </a:r>
                <a:r>
                  <a:rPr kumimoji="1" lang="zh-CN" altLang="en-US" sz="1800" dirty="0"/>
                  <a:t> </a:t>
                </a:r>
                <a:endParaRPr kumimoji="1" lang="en" altLang="zh-CN" sz="1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7F2E82D-A1AF-FE2F-C838-663B1204D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8" y="2731307"/>
                <a:ext cx="7529150" cy="923330"/>
              </a:xfrm>
              <a:prstGeom prst="rect">
                <a:avLst/>
              </a:prstGeom>
              <a:blipFill>
                <a:blip r:embed="rId4"/>
                <a:stretch>
                  <a:fillRect l="-505" t="-2740" r="-673" b="-9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48A0EF3-E9ED-B96F-5460-1BD41B4BB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453" y="2055088"/>
            <a:ext cx="3505200" cy="596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7ED791-76F5-69B4-A90C-0358098EEEED}"/>
              </a:ext>
            </a:extLst>
          </p:cNvPr>
          <p:cNvSpPr txBox="1"/>
          <p:nvPr/>
        </p:nvSpPr>
        <p:spPr>
          <a:xfrm>
            <a:off x="774478" y="3839752"/>
            <a:ext cx="752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>
                <a:solidFill>
                  <a:srgbClr val="FF0000"/>
                </a:solidFill>
              </a:rPr>
              <a:t>Main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>
                <a:solidFill>
                  <a:srgbClr val="FF0000"/>
                </a:solidFill>
              </a:rPr>
              <a:t>idea</a:t>
            </a:r>
            <a:r>
              <a:rPr kumimoji="1" lang="en-US" altLang="zh-CN" sz="1800" dirty="0"/>
              <a:t>: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to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minimize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possibility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identifying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individual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records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while retaining statistical features to protect user privacy</a:t>
            </a:r>
            <a:endParaRPr kumimoji="1" lang="e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20444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09386" y="888538"/>
            <a:ext cx="75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Two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major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tasks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under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LDP:</a:t>
            </a:r>
            <a:endParaRPr kumimoji="1" lang="en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F2E82D-A1AF-FE2F-C838-663B1204DA9F}"/>
              </a:ext>
            </a:extLst>
          </p:cNvPr>
          <p:cNvSpPr txBox="1"/>
          <p:nvPr/>
        </p:nvSpPr>
        <p:spPr>
          <a:xfrm>
            <a:off x="774478" y="1484519"/>
            <a:ext cx="7529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r>
              <a:rPr kumimoji="1" lang="en-US" altLang="zh-CN" sz="1800" dirty="0"/>
              <a:t>Frequency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estimation:</a:t>
            </a:r>
            <a:r>
              <a:rPr kumimoji="1" lang="zh-CN" altLang="en-US" sz="1800" dirty="0"/>
              <a:t> </a:t>
            </a:r>
            <a:r>
              <a:rPr kumimoji="1" lang="en" altLang="zh-CN" sz="1800" dirty="0"/>
              <a:t>one needs to find how many times each value appears in 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perturbed</a:t>
            </a:r>
            <a:r>
              <a:rPr kumimoji="1" lang="en" altLang="zh-CN" sz="1800" dirty="0"/>
              <a:t> dataset</a:t>
            </a:r>
            <a:r>
              <a:rPr kumimoji="1" lang="en-US" altLang="zh-CN" sz="1800" dirty="0"/>
              <a:t>(for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discrete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data)</a:t>
            </a:r>
            <a:r>
              <a:rPr kumimoji="1" lang="en" altLang="zh-CN" sz="1800" dirty="0"/>
              <a:t>.</a:t>
            </a:r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endParaRPr kumimoji="1" lang="en" altLang="zh-CN" sz="1800" dirty="0"/>
          </a:p>
          <a:p>
            <a:pPr marL="285750" indent="-285750" algn="just">
              <a:buClr>
                <a:srgbClr val="1D4971"/>
              </a:buClr>
              <a:buFont typeface="Wingdings" pitchFamily="2" charset="2"/>
              <a:buChar char="l"/>
            </a:pPr>
            <a:r>
              <a:rPr kumimoji="1" lang="en-US" altLang="zh-CN" sz="1800" dirty="0"/>
              <a:t>Mean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estimation: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one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needs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to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estimate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mean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value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over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perturbed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continuous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values.</a:t>
            </a:r>
          </a:p>
          <a:p>
            <a:pPr marL="628650" lvl="1" indent="-285750" algn="just">
              <a:buClr>
                <a:srgbClr val="1D4971"/>
              </a:buClr>
              <a:buFont typeface="Wingdings" pitchFamily="2" charset="2"/>
              <a:buChar char="n"/>
            </a:pPr>
            <a:r>
              <a:rPr kumimoji="1" lang="en-US" altLang="zh-CN" sz="1800" dirty="0"/>
              <a:t>Perturbed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data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is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the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unbiased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estimation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original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data.</a:t>
            </a:r>
            <a:r>
              <a:rPr kumimoji="1" lang="zh-CN" altLang="en-US" sz="1800" dirty="0"/>
              <a:t> 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52819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09385" y="888538"/>
            <a:ext cx="788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Frequency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Estimation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under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LDP—Symmetric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Unary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Encoding(SUE)</a:t>
            </a:r>
          </a:p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Proposed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by</a:t>
            </a:r>
            <a:r>
              <a:rPr kumimoji="1" lang="zh-CN" altLang="en-US" sz="1800" dirty="0"/>
              <a:t> </a:t>
            </a:r>
            <a:r>
              <a:rPr kumimoji="1" lang="en" altLang="zh-CN" sz="1800" dirty="0"/>
              <a:t>Wang et 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7F2E82D-A1AF-FE2F-C838-663B1204DA9F}"/>
                  </a:ext>
                </a:extLst>
              </p:cNvPr>
              <p:cNvSpPr txBox="1"/>
              <p:nvPr/>
            </p:nvSpPr>
            <p:spPr>
              <a:xfrm>
                <a:off x="774478" y="1674300"/>
                <a:ext cx="7529150" cy="3070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Encode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non-negative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integer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binary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vector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with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length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k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such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that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only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bit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1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and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rest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are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0.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(one-hot)</a:t>
                </a:r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For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each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bit,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if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1,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keep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same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with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probability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kumimoji="1" lang="en-US" altLang="zh-CN" sz="1800" dirty="0"/>
                  <a:t>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invert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1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to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0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with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probability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en-US" altLang="zh-CN" sz="1800" dirty="0"/>
                  <a:t>.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Otherwise,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invert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0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to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1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with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probability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  <m:r>
                          <a:rPr kumimoji="1"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kumimoji="1" lang="zh-CN" altLang="en-US" sz="1800" i="1" dirty="0"/>
                  <a:t> </a:t>
                </a:r>
                <a:r>
                  <a:rPr kumimoji="1" lang="en-US" altLang="zh-CN" sz="1800" dirty="0"/>
                  <a:t>and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remain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0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with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probability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1−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kumimoji="1" lang="en-US" altLang="zh-CN" sz="1800" i="1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i="1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Calculate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number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1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in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bit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all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perturbed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data,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denoted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as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</m:e>
                      <m:sup>
                        <m:r>
                          <a:rPr kumimoji="1" lang="zh-CN" alt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1800" dirty="0"/>
                  <a:t>.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frequency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</m:e>
                          <m:sup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sz="18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𝑛𝑞</m:t>
                        </m:r>
                      </m:num>
                      <m:den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endParaRPr kumimoji="1" lang="en-US" altLang="zh-CN" sz="1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7F2E82D-A1AF-FE2F-C838-663B1204D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8" y="1674300"/>
                <a:ext cx="7529150" cy="3070136"/>
              </a:xfrm>
              <a:prstGeom prst="rect">
                <a:avLst/>
              </a:prstGeom>
              <a:blipFill>
                <a:blip r:embed="rId3"/>
                <a:stretch>
                  <a:fillRect l="-337" t="-1240" r="-673" b="-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2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09386" y="888538"/>
            <a:ext cx="752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Mean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Estimation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under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LDP—Piecewise Mechanism(PM)</a:t>
            </a:r>
          </a:p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Proposed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by</a:t>
            </a:r>
            <a:r>
              <a:rPr kumimoji="1" lang="zh-CN" altLang="en-US" sz="1800" dirty="0"/>
              <a:t> </a:t>
            </a:r>
            <a:r>
              <a:rPr kumimoji="1" lang="en" altLang="zh-CN" sz="1800" dirty="0"/>
              <a:t>N. Wang et al</a:t>
            </a:r>
            <a:r>
              <a:rPr kumimoji="1" lang="zh-CN" altLang="en-US" sz="1800" dirty="0"/>
              <a:t> </a:t>
            </a:r>
            <a:endParaRPr kumimoji="1" lang="en-US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7F2E82D-A1AF-FE2F-C838-663B1204DA9F}"/>
                  </a:ext>
                </a:extLst>
              </p:cNvPr>
              <p:cNvSpPr txBox="1"/>
              <p:nvPr/>
            </p:nvSpPr>
            <p:spPr>
              <a:xfrm>
                <a:off x="584697" y="4116751"/>
                <a:ext cx="7529150" cy="785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Perturbed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data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zh-CN" alt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unbiased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estimation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1800" dirty="0"/>
                  <a:t>.</a:t>
                </a:r>
                <a:r>
                  <a:rPr kumimoji="1" lang="zh-CN" altLang="en-US" sz="1800" dirty="0"/>
                  <a:t> </a:t>
                </a: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Mean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value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calculated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by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zh-CN" alt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1" lang="en-US" altLang="zh-CN" sz="1800" dirty="0"/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7F2E82D-A1AF-FE2F-C838-663B1204D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97" y="4116751"/>
                <a:ext cx="7529150" cy="785536"/>
              </a:xfrm>
              <a:prstGeom prst="rect">
                <a:avLst/>
              </a:prstGeom>
              <a:blipFill>
                <a:blip r:embed="rId3"/>
                <a:stretch>
                  <a:fillRect l="-506" t="-12903" b="-70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1337C3FF-A630-7FF0-7379-4050462B1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325" y="1625249"/>
            <a:ext cx="3542615" cy="238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7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09386" y="888538"/>
            <a:ext cx="75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Naïve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Bayesian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Model: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EFB1120-FD58-83CA-296E-95D0A6D57AFB}"/>
                  </a:ext>
                </a:extLst>
              </p:cNvPr>
              <p:cNvSpPr txBox="1"/>
              <p:nvPr/>
            </p:nvSpPr>
            <p:spPr>
              <a:xfrm>
                <a:off x="921127" y="1406893"/>
                <a:ext cx="7529150" cy="75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buClr>
                    <a:srgbClr val="1D497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kumimoji="1"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1"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1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en" altLang="zh-CN" sz="1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EFB1120-FD58-83CA-296E-95D0A6D57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27" y="1406893"/>
                <a:ext cx="7529150" cy="751616"/>
              </a:xfrm>
              <a:prstGeom prst="rect">
                <a:avLst/>
              </a:prstGeom>
              <a:blipFill>
                <a:blip r:embed="rId3"/>
                <a:stretch>
                  <a:fillRect t="-51667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BCF9B41-855C-1544-6DA0-4ECCF13B9D9A}"/>
                  </a:ext>
                </a:extLst>
              </p:cNvPr>
              <p:cNvSpPr txBox="1"/>
              <p:nvPr/>
            </p:nvSpPr>
            <p:spPr>
              <a:xfrm>
                <a:off x="774478" y="2307532"/>
                <a:ext cx="7529150" cy="2145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buClr>
                    <a:srgbClr val="1D4971"/>
                  </a:buClr>
                </a:pPr>
                <a:r>
                  <a:rPr kumimoji="1" lang="en-US" altLang="zh-CN" sz="1800" dirty="0"/>
                  <a:t>Our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objective:</a:t>
                </a:r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Estimate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kumimoji="1"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For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discrete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data,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estimate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kumimoji="1" lang="en-US" altLang="zh-CN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zh-CN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For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continuous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data,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estimate</a:t>
                </a:r>
                <a:r>
                  <a:rPr kumimoji="1" lang="zh-CN" altLang="en-US" sz="1800" dirty="0"/>
                  <a:t> </a:t>
                </a:r>
                <a:r>
                  <a:rPr kumimoji="1" lang="zh-CN" altLang="en-US" sz="1800"/>
                  <a:t>   </a:t>
                </a:r>
                <a:endParaRPr kumimoji="1" lang="en-US" altLang="zh-CN" sz="1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BCF9B41-855C-1544-6DA0-4ECCF13B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8" y="2307532"/>
                <a:ext cx="7529150" cy="2145074"/>
              </a:xfrm>
              <a:prstGeom prst="rect">
                <a:avLst/>
              </a:prstGeom>
              <a:blipFill>
                <a:blip r:embed="rId4"/>
                <a:stretch>
                  <a:fillRect l="-505" t="-1176" b="-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90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AB183C5-84B1-27AA-E62B-A7FDF56A1BD8}"/>
              </a:ext>
            </a:extLst>
          </p:cNvPr>
          <p:cNvSpPr txBox="1"/>
          <p:nvPr/>
        </p:nvSpPr>
        <p:spPr>
          <a:xfrm>
            <a:off x="597242" y="854019"/>
            <a:ext cx="717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1D4971"/>
              </a:buClr>
              <a:buFont typeface="Wingdings" pitchFamily="2" charset="2"/>
              <a:buChar char="p"/>
            </a:pPr>
            <a:r>
              <a:rPr kumimoji="1" lang="en-US" altLang="zh-CN" sz="1800" dirty="0"/>
              <a:t>Our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work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34956" y="1346762"/>
            <a:ext cx="7529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For continuous data,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present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computation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method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to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compute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mean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and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variance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each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class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without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accessing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true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class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label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based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Gaussian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Naïve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Bayesian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Model,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using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PM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method.</a:t>
            </a:r>
            <a:endParaRPr kumimoji="1" lang="en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F2E82D-A1AF-FE2F-C838-663B1204DA9F}"/>
              </a:ext>
            </a:extLst>
          </p:cNvPr>
          <p:cNvSpPr txBox="1"/>
          <p:nvPr/>
        </p:nvSpPr>
        <p:spPr>
          <a:xfrm>
            <a:off x="734956" y="2571750"/>
            <a:ext cx="752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For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discrete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data,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we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present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estimation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method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to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estimate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conditional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probabilities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and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prior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probabilities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each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class,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using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SUE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method</a:t>
            </a:r>
            <a:endParaRPr kumimoji="1" lang="e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8535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Project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 </a:t>
            </a:r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Experience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E6E497B-25B1-DB0E-38FF-01BF7212C050}"/>
              </a:ext>
            </a:extLst>
          </p:cNvPr>
          <p:cNvSpPr txBox="1"/>
          <p:nvPr/>
        </p:nvSpPr>
        <p:spPr>
          <a:xfrm>
            <a:off x="774478" y="855055"/>
            <a:ext cx="75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1D4971"/>
              </a:buClr>
            </a:pPr>
            <a:r>
              <a:rPr kumimoji="1" lang="en-US" altLang="zh-CN" sz="1800" dirty="0"/>
              <a:t>Computation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of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prior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probabilities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for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each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class</a:t>
            </a:r>
            <a:r>
              <a:rPr kumimoji="1" lang="zh-CN" altLang="en-US" sz="1800" dirty="0"/>
              <a:t> </a:t>
            </a:r>
            <a:endParaRPr kumimoji="1" lang="en" altLang="zh-CN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51D37B-6E14-103E-A8A4-E7C4853992C2}"/>
                  </a:ext>
                </a:extLst>
              </p:cNvPr>
              <p:cNvSpPr txBox="1"/>
              <p:nvPr/>
            </p:nvSpPr>
            <p:spPr>
              <a:xfrm>
                <a:off x="774477" y="1359033"/>
                <a:ext cx="7856953" cy="2412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Class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label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∈{0,1,…,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encoded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one-hot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vector.</a:t>
                </a:r>
                <a:r>
                  <a:rPr kumimoji="1" lang="zh-CN" altLang="en-US" sz="1800" dirty="0"/>
                  <a:t> </a:t>
                </a: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Perturb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vector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using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SUE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method.</a:t>
                </a:r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Frequency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class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label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given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by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</m:e>
                          <m:sup>
                            <m:r>
                              <a:rPr kumimoji="1" lang="zh-CN" alt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kumimoji="1" lang="en-US" altLang="zh-CN" sz="18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𝑛𝑞</m:t>
                        </m:r>
                      </m:num>
                      <m:den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endParaRPr kumimoji="1" lang="en-US" altLang="zh-CN" sz="1800" dirty="0"/>
              </a:p>
              <a:p>
                <a:pPr marL="285750" indent="-285750" algn="just">
                  <a:buClr>
                    <a:srgbClr val="1D4971"/>
                  </a:buClr>
                  <a:buFont typeface="Wingdings" pitchFamily="2" charset="2"/>
                  <a:buChar char="l"/>
                </a:pPr>
                <a:r>
                  <a:rPr kumimoji="1" lang="en-US" altLang="zh-CN" sz="1800" dirty="0"/>
                  <a:t>Prior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probability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given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by</a:t>
                </a:r>
                <a:r>
                  <a:rPr kumimoji="1" lang="zh-CN" altLang="en-US" sz="1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18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zh-CN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kumimoji="1" lang="en-US" altLang="zh-CN" sz="1800" i="1">
                                <a:latin typeface="Cambria Math" panose="02040503050406030204" pitchFamily="18" charset="0"/>
                              </a:rPr>
                              <m:t>𝑐𝑜𝑢𝑛𝑡</m:t>
                            </m:r>
                            <m:d>
                              <m:dPr>
                                <m:ctrlPr>
                                  <a:rPr kumimoji="1"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kumimoji="1" lang="en" altLang="zh-CN" sz="1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51D37B-6E14-103E-A8A4-E7C485399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" y="1359033"/>
                <a:ext cx="7856953" cy="2412712"/>
              </a:xfrm>
              <a:prstGeom prst="rect">
                <a:avLst/>
              </a:prstGeom>
              <a:blipFill>
                <a:blip r:embed="rId3"/>
                <a:stretch>
                  <a:fillRect l="-323" t="-1571" b="-17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65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夏雨家 https://xnwe.taobao.com/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10249</TotalTime>
  <Words>1008</Words>
  <Application>Microsoft Macintosh PowerPoint</Application>
  <PresentationFormat>全屏显示(16:9)</PresentationFormat>
  <Paragraphs>122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Wingdings</vt:lpstr>
      <vt:lpstr>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简约线条创意毕业论文答辩开题报告动态PPT模板</dc:title>
  <dc:creator>qzuser</dc:creator>
  <cp:keywords>qzuser</cp:keywords>
  <cp:lastModifiedBy>DONG, Hanwen</cp:lastModifiedBy>
  <cp:revision>195</cp:revision>
  <dcterms:created xsi:type="dcterms:W3CDTF">2018-11-08T00:27:20Z</dcterms:created>
  <dcterms:modified xsi:type="dcterms:W3CDTF">2024-10-22T18:30:50Z</dcterms:modified>
  <cp:category>qzuser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