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sldIdLst>
    <p:sldId id="256" r:id="rId5"/>
    <p:sldId id="257" r:id="rId6"/>
    <p:sldId id="258" r:id="rId7"/>
    <p:sldId id="276" r:id="rId8"/>
    <p:sldId id="277" r:id="rId9"/>
    <p:sldId id="278" r:id="rId10"/>
    <p:sldId id="279" r:id="rId11"/>
    <p:sldId id="259" r:id="rId12"/>
    <p:sldId id="280" r:id="rId13"/>
    <p:sldId id="281" r:id="rId14"/>
    <p:sldId id="260" r:id="rId15"/>
    <p:sldId id="282" r:id="rId16"/>
    <p:sldId id="268" r:id="rId17"/>
    <p:sldId id="272" r:id="rId18"/>
    <p:sldId id="283" r:id="rId19"/>
    <p:sldId id="284" r:id="rId20"/>
    <p:sldId id="285" r:id="rId21"/>
    <p:sldId id="261" r:id="rId22"/>
    <p:sldId id="287"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8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A12EEF-FD96-46CE-9E4A-3D4D53E98EFE}" v="6" dt="2021-08-26T15:20:19.3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oper, Zhang Haochen" userId="0c9be72b-c957-4153-a0c3-dbc857739a9a" providerId="ADAL" clId="{05A12EEF-FD96-46CE-9E4A-3D4D53E98EFE}"/>
    <pc:docChg chg="modSld">
      <pc:chgData name="Cooper, Zhang Haochen" userId="0c9be72b-c957-4153-a0c3-dbc857739a9a" providerId="ADAL" clId="{05A12EEF-FD96-46CE-9E4A-3D4D53E98EFE}" dt="2021-08-27T01:23:18.876" v="1" actId="20577"/>
      <pc:docMkLst>
        <pc:docMk/>
      </pc:docMkLst>
      <pc:sldChg chg="modSp mod">
        <pc:chgData name="Cooper, Zhang Haochen" userId="0c9be72b-c957-4153-a0c3-dbc857739a9a" providerId="ADAL" clId="{05A12EEF-FD96-46CE-9E4A-3D4D53E98EFE}" dt="2021-08-27T01:23:18.876" v="1" actId="20577"/>
        <pc:sldMkLst>
          <pc:docMk/>
          <pc:sldMk cId="3581075644" sldId="256"/>
        </pc:sldMkLst>
        <pc:spChg chg="mod">
          <ac:chgData name="Cooper, Zhang Haochen" userId="0c9be72b-c957-4153-a0c3-dbc857739a9a" providerId="ADAL" clId="{05A12EEF-FD96-46CE-9E4A-3D4D53E98EFE}" dt="2021-08-27T01:23:18.876" v="1" actId="20577"/>
          <ac:spMkLst>
            <pc:docMk/>
            <pc:sldMk cId="3581075644" sldId="256"/>
            <ac:spMk id="12" creationId="{81B90925-CFE8-47A0-B3CD-DA2D153A299F}"/>
          </ac:spMkLst>
        </pc:spChg>
      </pc:sldChg>
    </pc:docChg>
  </pc:docChgLst>
  <pc:docChgLst>
    <pc:chgData name="Zhang Haochen" userId="0c9be72b-c957-4153-a0c3-dbc857739a9a" providerId="ADAL" clId="{05A12EEF-FD96-46CE-9E4A-3D4D53E98EFE}"/>
    <pc:docChg chg="custSel modSld">
      <pc:chgData name="Zhang Haochen" userId="0c9be72b-c957-4153-a0c3-dbc857739a9a" providerId="ADAL" clId="{05A12EEF-FD96-46CE-9E4A-3D4D53E98EFE}" dt="2021-08-26T15:20:19.396" v="1" actId="313"/>
      <pc:docMkLst>
        <pc:docMk/>
      </pc:docMkLst>
      <pc:sldChg chg="modSp mod">
        <pc:chgData name="Zhang Haochen" userId="0c9be72b-c957-4153-a0c3-dbc857739a9a" providerId="ADAL" clId="{05A12EEF-FD96-46CE-9E4A-3D4D53E98EFE}" dt="2021-08-26T15:20:19.396" v="1" actId="313"/>
        <pc:sldMkLst>
          <pc:docMk/>
          <pc:sldMk cId="1399542474" sldId="274"/>
        </pc:sldMkLst>
        <pc:spChg chg="mod">
          <ac:chgData name="Zhang Haochen" userId="0c9be72b-c957-4153-a0c3-dbc857739a9a" providerId="ADAL" clId="{05A12EEF-FD96-46CE-9E4A-3D4D53E98EFE}" dt="2021-08-26T15:20:19.396" v="1" actId="313"/>
          <ac:spMkLst>
            <pc:docMk/>
            <pc:sldMk cId="1399542474" sldId="274"/>
            <ac:spMk id="10" creationId="{D537307F-C7B7-4D46-A8A0-B70E69E15979}"/>
          </ac:spMkLst>
        </pc:spChg>
        <pc:spChg chg="mod">
          <ac:chgData name="Zhang Haochen" userId="0c9be72b-c957-4153-a0c3-dbc857739a9a" providerId="ADAL" clId="{05A12EEF-FD96-46CE-9E4A-3D4D53E98EFE}" dt="2021-08-26T15:20:08.936" v="0" actId="20577"/>
          <ac:spMkLst>
            <pc:docMk/>
            <pc:sldMk cId="1399542474" sldId="274"/>
            <ac:spMk id="13" creationId="{FBB8EF7C-16B3-4A25-AED2-6455089D75F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E6DB4A-46FE-4238-96C9-73A92E155442}" type="datetimeFigureOut">
              <a:rPr lang="en-US" smtClean="0"/>
              <a:t>9/13/2021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2904ED-110B-47C2-926E-1F55DD73C5D4}" type="slidenum">
              <a:rPr lang="en-US" smtClean="0"/>
              <a:t>‹#›</a:t>
            </a:fld>
            <a:endParaRPr lang="en-US"/>
          </a:p>
        </p:txBody>
      </p:sp>
    </p:spTree>
    <p:extLst>
      <p:ext uri="{BB962C8B-B14F-4D97-AF65-F5344CB8AC3E}">
        <p14:creationId xmlns:p14="http://schemas.microsoft.com/office/powerpoint/2010/main" val="1762329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if the limit is too large? – missing difference b/t small samples</a:t>
            </a:r>
          </a:p>
          <a:p>
            <a:r>
              <a:rPr lang="en-US"/>
              <a:t>What if the limit is too small? – directly missing the large </a:t>
            </a:r>
            <a:r>
              <a:rPr lang="en-US" err="1"/>
              <a:t>samles</a:t>
            </a:r>
            <a:endParaRPr lang="en-US"/>
          </a:p>
        </p:txBody>
      </p:sp>
      <p:sp>
        <p:nvSpPr>
          <p:cNvPr id="4" name="Slide Number Placeholder 3"/>
          <p:cNvSpPr>
            <a:spLocks noGrp="1"/>
          </p:cNvSpPr>
          <p:nvPr>
            <p:ph type="sldNum" sz="quarter" idx="5"/>
          </p:nvPr>
        </p:nvSpPr>
        <p:spPr/>
        <p:txBody>
          <a:bodyPr/>
          <a:lstStyle/>
          <a:p>
            <a:fld id="{8E2904ED-110B-47C2-926E-1F55DD73C5D4}" type="slidenum">
              <a:rPr lang="en-US" smtClean="0"/>
              <a:t>8</a:t>
            </a:fld>
            <a:endParaRPr lang="en-US"/>
          </a:p>
        </p:txBody>
      </p:sp>
    </p:spTree>
    <p:extLst>
      <p:ext uri="{BB962C8B-B14F-4D97-AF65-F5344CB8AC3E}">
        <p14:creationId xmlns:p14="http://schemas.microsoft.com/office/powerpoint/2010/main" val="3659864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if the limit is too large? – missing difference b/t small samples</a:t>
            </a:r>
          </a:p>
          <a:p>
            <a:r>
              <a:rPr lang="en-US"/>
              <a:t>What if the limit is too small? – directly missing the large </a:t>
            </a:r>
            <a:r>
              <a:rPr lang="en-US" err="1"/>
              <a:t>samles</a:t>
            </a:r>
            <a:endParaRPr lang="en-US"/>
          </a:p>
        </p:txBody>
      </p:sp>
      <p:sp>
        <p:nvSpPr>
          <p:cNvPr id="4" name="Slide Number Placeholder 3"/>
          <p:cNvSpPr>
            <a:spLocks noGrp="1"/>
          </p:cNvSpPr>
          <p:nvPr>
            <p:ph type="sldNum" sz="quarter" idx="5"/>
          </p:nvPr>
        </p:nvSpPr>
        <p:spPr/>
        <p:txBody>
          <a:bodyPr/>
          <a:lstStyle/>
          <a:p>
            <a:fld id="{8E2904ED-110B-47C2-926E-1F55DD73C5D4}" type="slidenum">
              <a:rPr lang="en-US" smtClean="0"/>
              <a:t>9</a:t>
            </a:fld>
            <a:endParaRPr lang="en-US"/>
          </a:p>
        </p:txBody>
      </p:sp>
    </p:spTree>
    <p:extLst>
      <p:ext uri="{BB962C8B-B14F-4D97-AF65-F5344CB8AC3E}">
        <p14:creationId xmlns:p14="http://schemas.microsoft.com/office/powerpoint/2010/main" val="384673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Alpha will appear in loss fun, and taking derivative of it can lead to its optimal value </a:t>
            </a:r>
          </a:p>
        </p:txBody>
      </p:sp>
      <p:sp>
        <p:nvSpPr>
          <p:cNvPr id="4" name="Slide Number Placeholder 3"/>
          <p:cNvSpPr>
            <a:spLocks noGrp="1"/>
          </p:cNvSpPr>
          <p:nvPr>
            <p:ph type="sldNum" sz="quarter" idx="5"/>
          </p:nvPr>
        </p:nvSpPr>
        <p:spPr/>
        <p:txBody>
          <a:bodyPr/>
          <a:lstStyle/>
          <a:p>
            <a:fld id="{8E2904ED-110B-47C2-926E-1F55DD73C5D4}" type="slidenum">
              <a:rPr lang="en-US" smtClean="0"/>
              <a:t>12</a:t>
            </a:fld>
            <a:endParaRPr lang="en-US"/>
          </a:p>
        </p:txBody>
      </p:sp>
    </p:spTree>
    <p:extLst>
      <p:ext uri="{BB962C8B-B14F-4D97-AF65-F5344CB8AC3E}">
        <p14:creationId xmlns:p14="http://schemas.microsoft.com/office/powerpoint/2010/main" val="3160418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Alpha will appear in loss fun, and taking derivative of it can lead to its optimal value </a:t>
            </a:r>
          </a:p>
        </p:txBody>
      </p:sp>
      <p:sp>
        <p:nvSpPr>
          <p:cNvPr id="4" name="Slide Number Placeholder 3"/>
          <p:cNvSpPr>
            <a:spLocks noGrp="1"/>
          </p:cNvSpPr>
          <p:nvPr>
            <p:ph type="sldNum" sz="quarter" idx="5"/>
          </p:nvPr>
        </p:nvSpPr>
        <p:spPr/>
        <p:txBody>
          <a:bodyPr/>
          <a:lstStyle/>
          <a:p>
            <a:fld id="{8E2904ED-110B-47C2-926E-1F55DD73C5D4}" type="slidenum">
              <a:rPr lang="en-US" smtClean="0"/>
              <a:t>13</a:t>
            </a:fld>
            <a:endParaRPr lang="en-US"/>
          </a:p>
        </p:txBody>
      </p:sp>
    </p:spTree>
    <p:extLst>
      <p:ext uri="{BB962C8B-B14F-4D97-AF65-F5344CB8AC3E}">
        <p14:creationId xmlns:p14="http://schemas.microsoft.com/office/powerpoint/2010/main" val="730647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E877-85ED-45DF-A942-AC752928AC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C13BE1-4365-42B5-8A8F-010A226048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800C7B-228C-4210-91D3-886794450AC0}"/>
              </a:ext>
            </a:extLst>
          </p:cNvPr>
          <p:cNvSpPr>
            <a:spLocks noGrp="1"/>
          </p:cNvSpPr>
          <p:nvPr>
            <p:ph type="dt" sz="half" idx="10"/>
          </p:nvPr>
        </p:nvSpPr>
        <p:spPr/>
        <p:txBody>
          <a:bodyPr/>
          <a:lstStyle/>
          <a:p>
            <a:fld id="{FC421885-DB52-46AC-B44D-F0DD47E2F9E7}" type="datetimeFigureOut">
              <a:rPr lang="en-US" smtClean="0"/>
              <a:t>9/13/2021</a:t>
            </a:fld>
            <a:endParaRPr lang="en-US"/>
          </a:p>
        </p:txBody>
      </p:sp>
      <p:sp>
        <p:nvSpPr>
          <p:cNvPr id="5" name="Footer Placeholder 4">
            <a:extLst>
              <a:ext uri="{FF2B5EF4-FFF2-40B4-BE49-F238E27FC236}">
                <a16:creationId xmlns:a16="http://schemas.microsoft.com/office/drawing/2014/main" id="{DEE7839A-2A84-4D52-9FBA-023910591D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F0C8F3-D9CD-4F56-8E3F-90ACDA8499EC}"/>
              </a:ext>
            </a:extLst>
          </p:cNvPr>
          <p:cNvSpPr>
            <a:spLocks noGrp="1"/>
          </p:cNvSpPr>
          <p:nvPr>
            <p:ph type="sldNum" sz="quarter" idx="12"/>
          </p:nvPr>
        </p:nvSpPr>
        <p:spPr/>
        <p:txBody>
          <a:bodyPr/>
          <a:lstStyle/>
          <a:p>
            <a:fld id="{DE803FAA-A09B-4132-8CD5-258206CB7607}" type="slidenum">
              <a:rPr lang="en-US" smtClean="0"/>
              <a:t>‹#›</a:t>
            </a:fld>
            <a:endParaRPr lang="en-US"/>
          </a:p>
        </p:txBody>
      </p:sp>
    </p:spTree>
    <p:extLst>
      <p:ext uri="{BB962C8B-B14F-4D97-AF65-F5344CB8AC3E}">
        <p14:creationId xmlns:p14="http://schemas.microsoft.com/office/powerpoint/2010/main" val="395939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BE1AE-3E92-4B63-A23C-133E021BE4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512A81-C0F4-4BB0-AD67-D450D0626E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65EB4-E9B9-44A3-BA22-58B55A119036}"/>
              </a:ext>
            </a:extLst>
          </p:cNvPr>
          <p:cNvSpPr>
            <a:spLocks noGrp="1"/>
          </p:cNvSpPr>
          <p:nvPr>
            <p:ph type="dt" sz="half" idx="10"/>
          </p:nvPr>
        </p:nvSpPr>
        <p:spPr/>
        <p:txBody>
          <a:bodyPr/>
          <a:lstStyle/>
          <a:p>
            <a:fld id="{FC421885-DB52-46AC-B44D-F0DD47E2F9E7}" type="datetimeFigureOut">
              <a:rPr lang="en-US" smtClean="0"/>
              <a:t>9/13/2021</a:t>
            </a:fld>
            <a:endParaRPr lang="en-US"/>
          </a:p>
        </p:txBody>
      </p:sp>
      <p:sp>
        <p:nvSpPr>
          <p:cNvPr id="5" name="Footer Placeholder 4">
            <a:extLst>
              <a:ext uri="{FF2B5EF4-FFF2-40B4-BE49-F238E27FC236}">
                <a16:creationId xmlns:a16="http://schemas.microsoft.com/office/drawing/2014/main" id="{9C60BE69-7BC5-44DA-ABF5-5C459307A7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C09AF5-67B2-49F4-A744-29B565DEB828}"/>
              </a:ext>
            </a:extLst>
          </p:cNvPr>
          <p:cNvSpPr>
            <a:spLocks noGrp="1"/>
          </p:cNvSpPr>
          <p:nvPr>
            <p:ph type="sldNum" sz="quarter" idx="12"/>
          </p:nvPr>
        </p:nvSpPr>
        <p:spPr/>
        <p:txBody>
          <a:bodyPr/>
          <a:lstStyle/>
          <a:p>
            <a:fld id="{DE803FAA-A09B-4132-8CD5-258206CB7607}" type="slidenum">
              <a:rPr lang="en-US" smtClean="0"/>
              <a:t>‹#›</a:t>
            </a:fld>
            <a:endParaRPr lang="en-US"/>
          </a:p>
        </p:txBody>
      </p:sp>
    </p:spTree>
    <p:extLst>
      <p:ext uri="{BB962C8B-B14F-4D97-AF65-F5344CB8AC3E}">
        <p14:creationId xmlns:p14="http://schemas.microsoft.com/office/powerpoint/2010/main" val="728058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537B95-CC4C-4908-8E08-6E1DA6FFD0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B37652-9C97-47E4-B6AC-BDEDC19670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45F7D0-9B1E-4B2A-9AF3-CEFF207B803A}"/>
              </a:ext>
            </a:extLst>
          </p:cNvPr>
          <p:cNvSpPr>
            <a:spLocks noGrp="1"/>
          </p:cNvSpPr>
          <p:nvPr>
            <p:ph type="dt" sz="half" idx="10"/>
          </p:nvPr>
        </p:nvSpPr>
        <p:spPr/>
        <p:txBody>
          <a:bodyPr/>
          <a:lstStyle/>
          <a:p>
            <a:fld id="{FC421885-DB52-46AC-B44D-F0DD47E2F9E7}" type="datetimeFigureOut">
              <a:rPr lang="en-US" smtClean="0"/>
              <a:t>9/13/2021</a:t>
            </a:fld>
            <a:endParaRPr lang="en-US"/>
          </a:p>
        </p:txBody>
      </p:sp>
      <p:sp>
        <p:nvSpPr>
          <p:cNvPr id="5" name="Footer Placeholder 4">
            <a:extLst>
              <a:ext uri="{FF2B5EF4-FFF2-40B4-BE49-F238E27FC236}">
                <a16:creationId xmlns:a16="http://schemas.microsoft.com/office/drawing/2014/main" id="{88966464-0311-4E27-B327-19C194EDEA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7FB4B-2CA9-48C3-B289-A40CD2EDBAC6}"/>
              </a:ext>
            </a:extLst>
          </p:cNvPr>
          <p:cNvSpPr>
            <a:spLocks noGrp="1"/>
          </p:cNvSpPr>
          <p:nvPr>
            <p:ph type="sldNum" sz="quarter" idx="12"/>
          </p:nvPr>
        </p:nvSpPr>
        <p:spPr/>
        <p:txBody>
          <a:bodyPr/>
          <a:lstStyle/>
          <a:p>
            <a:fld id="{DE803FAA-A09B-4132-8CD5-258206CB7607}" type="slidenum">
              <a:rPr lang="en-US" smtClean="0"/>
              <a:t>‹#›</a:t>
            </a:fld>
            <a:endParaRPr lang="en-US"/>
          </a:p>
        </p:txBody>
      </p:sp>
    </p:spTree>
    <p:extLst>
      <p:ext uri="{BB962C8B-B14F-4D97-AF65-F5344CB8AC3E}">
        <p14:creationId xmlns:p14="http://schemas.microsoft.com/office/powerpoint/2010/main" val="3105290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D1119-67D1-4884-82DA-EA3BC320F3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47AD4D-EBC7-4BCA-950E-AF7A0EFA31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CE3C78-3004-45EF-A755-321A065562A8}"/>
              </a:ext>
            </a:extLst>
          </p:cNvPr>
          <p:cNvSpPr>
            <a:spLocks noGrp="1"/>
          </p:cNvSpPr>
          <p:nvPr>
            <p:ph type="dt" sz="half" idx="10"/>
          </p:nvPr>
        </p:nvSpPr>
        <p:spPr/>
        <p:txBody>
          <a:bodyPr/>
          <a:lstStyle/>
          <a:p>
            <a:fld id="{FC421885-DB52-46AC-B44D-F0DD47E2F9E7}" type="datetimeFigureOut">
              <a:rPr lang="en-US" smtClean="0"/>
              <a:t>9/13/2021</a:t>
            </a:fld>
            <a:endParaRPr lang="en-US"/>
          </a:p>
        </p:txBody>
      </p:sp>
      <p:sp>
        <p:nvSpPr>
          <p:cNvPr id="5" name="Footer Placeholder 4">
            <a:extLst>
              <a:ext uri="{FF2B5EF4-FFF2-40B4-BE49-F238E27FC236}">
                <a16:creationId xmlns:a16="http://schemas.microsoft.com/office/drawing/2014/main" id="{4D65892E-94ED-4833-AF0C-2ADC394919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BE955-6A58-4C98-8E09-641D7204F906}"/>
              </a:ext>
            </a:extLst>
          </p:cNvPr>
          <p:cNvSpPr>
            <a:spLocks noGrp="1"/>
          </p:cNvSpPr>
          <p:nvPr>
            <p:ph type="sldNum" sz="quarter" idx="12"/>
          </p:nvPr>
        </p:nvSpPr>
        <p:spPr/>
        <p:txBody>
          <a:bodyPr/>
          <a:lstStyle/>
          <a:p>
            <a:fld id="{DE803FAA-A09B-4132-8CD5-258206CB7607}" type="slidenum">
              <a:rPr lang="en-US" smtClean="0"/>
              <a:t>‹#›</a:t>
            </a:fld>
            <a:endParaRPr lang="en-US"/>
          </a:p>
        </p:txBody>
      </p:sp>
    </p:spTree>
    <p:extLst>
      <p:ext uri="{BB962C8B-B14F-4D97-AF65-F5344CB8AC3E}">
        <p14:creationId xmlns:p14="http://schemas.microsoft.com/office/powerpoint/2010/main" val="4057500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F6FD1-53EC-4399-ACB8-692D5DCCFE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21E9C7-5DA4-494F-B8EB-08EC989802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802E93-02E2-4BDB-BD74-FDAE9BCF83AF}"/>
              </a:ext>
            </a:extLst>
          </p:cNvPr>
          <p:cNvSpPr>
            <a:spLocks noGrp="1"/>
          </p:cNvSpPr>
          <p:nvPr>
            <p:ph type="dt" sz="half" idx="10"/>
          </p:nvPr>
        </p:nvSpPr>
        <p:spPr/>
        <p:txBody>
          <a:bodyPr/>
          <a:lstStyle/>
          <a:p>
            <a:fld id="{FC421885-DB52-46AC-B44D-F0DD47E2F9E7}" type="datetimeFigureOut">
              <a:rPr lang="en-US" smtClean="0"/>
              <a:t>9/13/2021</a:t>
            </a:fld>
            <a:endParaRPr lang="en-US"/>
          </a:p>
        </p:txBody>
      </p:sp>
      <p:sp>
        <p:nvSpPr>
          <p:cNvPr id="5" name="Footer Placeholder 4">
            <a:extLst>
              <a:ext uri="{FF2B5EF4-FFF2-40B4-BE49-F238E27FC236}">
                <a16:creationId xmlns:a16="http://schemas.microsoft.com/office/drawing/2014/main" id="{2C345A29-04D9-4A10-B80B-16CCF3B445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99AF39-18F6-4FE1-8B9B-8E8CE23823DD}"/>
              </a:ext>
            </a:extLst>
          </p:cNvPr>
          <p:cNvSpPr>
            <a:spLocks noGrp="1"/>
          </p:cNvSpPr>
          <p:nvPr>
            <p:ph type="sldNum" sz="quarter" idx="12"/>
          </p:nvPr>
        </p:nvSpPr>
        <p:spPr/>
        <p:txBody>
          <a:bodyPr/>
          <a:lstStyle/>
          <a:p>
            <a:fld id="{DE803FAA-A09B-4132-8CD5-258206CB7607}" type="slidenum">
              <a:rPr lang="en-US" smtClean="0"/>
              <a:t>‹#›</a:t>
            </a:fld>
            <a:endParaRPr lang="en-US"/>
          </a:p>
        </p:txBody>
      </p:sp>
    </p:spTree>
    <p:extLst>
      <p:ext uri="{BB962C8B-B14F-4D97-AF65-F5344CB8AC3E}">
        <p14:creationId xmlns:p14="http://schemas.microsoft.com/office/powerpoint/2010/main" val="2661897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54982-BA60-4614-8CD4-4A32AFACE3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D7F29E-3BF7-4BDB-9EEF-D5A69E0C81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A6192A-548C-4835-BEB8-319FE403D4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E3127E-CE94-4FED-B9D6-BBCC595ADB44}"/>
              </a:ext>
            </a:extLst>
          </p:cNvPr>
          <p:cNvSpPr>
            <a:spLocks noGrp="1"/>
          </p:cNvSpPr>
          <p:nvPr>
            <p:ph type="dt" sz="half" idx="10"/>
          </p:nvPr>
        </p:nvSpPr>
        <p:spPr/>
        <p:txBody>
          <a:bodyPr/>
          <a:lstStyle/>
          <a:p>
            <a:fld id="{FC421885-DB52-46AC-B44D-F0DD47E2F9E7}" type="datetimeFigureOut">
              <a:rPr lang="en-US" smtClean="0"/>
              <a:t>9/13/2021</a:t>
            </a:fld>
            <a:endParaRPr lang="en-US"/>
          </a:p>
        </p:txBody>
      </p:sp>
      <p:sp>
        <p:nvSpPr>
          <p:cNvPr id="6" name="Footer Placeholder 5">
            <a:extLst>
              <a:ext uri="{FF2B5EF4-FFF2-40B4-BE49-F238E27FC236}">
                <a16:creationId xmlns:a16="http://schemas.microsoft.com/office/drawing/2014/main" id="{BCDE6338-B416-4004-A45C-7333FF8540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6AC45D-30D2-48A7-98E0-89E90CA02507}"/>
              </a:ext>
            </a:extLst>
          </p:cNvPr>
          <p:cNvSpPr>
            <a:spLocks noGrp="1"/>
          </p:cNvSpPr>
          <p:nvPr>
            <p:ph type="sldNum" sz="quarter" idx="12"/>
          </p:nvPr>
        </p:nvSpPr>
        <p:spPr/>
        <p:txBody>
          <a:bodyPr/>
          <a:lstStyle/>
          <a:p>
            <a:fld id="{DE803FAA-A09B-4132-8CD5-258206CB7607}" type="slidenum">
              <a:rPr lang="en-US" smtClean="0"/>
              <a:t>‹#›</a:t>
            </a:fld>
            <a:endParaRPr lang="en-US"/>
          </a:p>
        </p:txBody>
      </p:sp>
    </p:spTree>
    <p:extLst>
      <p:ext uri="{BB962C8B-B14F-4D97-AF65-F5344CB8AC3E}">
        <p14:creationId xmlns:p14="http://schemas.microsoft.com/office/powerpoint/2010/main" val="2094059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96FA3-A444-4389-8A98-2EAFB8899C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D50967-DD15-49E2-A6C2-3197FE2AEC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5CA5E6-40CC-4CFF-B2A2-D1420EFBBE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5A4F21-7930-4DEE-A66C-23825270E2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324DD5-D51D-4AA0-B22B-EBDBEBA67E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559F15-127C-46E1-9793-6B139E34D276}"/>
              </a:ext>
            </a:extLst>
          </p:cNvPr>
          <p:cNvSpPr>
            <a:spLocks noGrp="1"/>
          </p:cNvSpPr>
          <p:nvPr>
            <p:ph type="dt" sz="half" idx="10"/>
          </p:nvPr>
        </p:nvSpPr>
        <p:spPr/>
        <p:txBody>
          <a:bodyPr/>
          <a:lstStyle/>
          <a:p>
            <a:fld id="{FC421885-DB52-46AC-B44D-F0DD47E2F9E7}" type="datetimeFigureOut">
              <a:rPr lang="en-US" smtClean="0"/>
              <a:t>9/13/2021</a:t>
            </a:fld>
            <a:endParaRPr lang="en-US"/>
          </a:p>
        </p:txBody>
      </p:sp>
      <p:sp>
        <p:nvSpPr>
          <p:cNvPr id="8" name="Footer Placeholder 7">
            <a:extLst>
              <a:ext uri="{FF2B5EF4-FFF2-40B4-BE49-F238E27FC236}">
                <a16:creationId xmlns:a16="http://schemas.microsoft.com/office/drawing/2014/main" id="{D587782F-97C4-4E50-B003-23A650C3CE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65F54F-A508-4AE2-ACD5-720F116D6130}"/>
              </a:ext>
            </a:extLst>
          </p:cNvPr>
          <p:cNvSpPr>
            <a:spLocks noGrp="1"/>
          </p:cNvSpPr>
          <p:nvPr>
            <p:ph type="sldNum" sz="quarter" idx="12"/>
          </p:nvPr>
        </p:nvSpPr>
        <p:spPr/>
        <p:txBody>
          <a:bodyPr/>
          <a:lstStyle/>
          <a:p>
            <a:fld id="{DE803FAA-A09B-4132-8CD5-258206CB7607}" type="slidenum">
              <a:rPr lang="en-US" smtClean="0"/>
              <a:t>‹#›</a:t>
            </a:fld>
            <a:endParaRPr lang="en-US"/>
          </a:p>
        </p:txBody>
      </p:sp>
    </p:spTree>
    <p:extLst>
      <p:ext uri="{BB962C8B-B14F-4D97-AF65-F5344CB8AC3E}">
        <p14:creationId xmlns:p14="http://schemas.microsoft.com/office/powerpoint/2010/main" val="2519781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0DDB6-10D5-4695-9E4B-FF0B6E9256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843613-3B66-406A-9266-7452506724D4}"/>
              </a:ext>
            </a:extLst>
          </p:cNvPr>
          <p:cNvSpPr>
            <a:spLocks noGrp="1"/>
          </p:cNvSpPr>
          <p:nvPr>
            <p:ph type="dt" sz="half" idx="10"/>
          </p:nvPr>
        </p:nvSpPr>
        <p:spPr/>
        <p:txBody>
          <a:bodyPr/>
          <a:lstStyle/>
          <a:p>
            <a:fld id="{FC421885-DB52-46AC-B44D-F0DD47E2F9E7}" type="datetimeFigureOut">
              <a:rPr lang="en-US" smtClean="0"/>
              <a:t>9/13/2021</a:t>
            </a:fld>
            <a:endParaRPr lang="en-US"/>
          </a:p>
        </p:txBody>
      </p:sp>
      <p:sp>
        <p:nvSpPr>
          <p:cNvPr id="4" name="Footer Placeholder 3">
            <a:extLst>
              <a:ext uri="{FF2B5EF4-FFF2-40B4-BE49-F238E27FC236}">
                <a16:creationId xmlns:a16="http://schemas.microsoft.com/office/drawing/2014/main" id="{639CE742-6D74-44BD-A49D-1593A04222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20DBEB-160A-4E56-9D8A-897F3D3D6138}"/>
              </a:ext>
            </a:extLst>
          </p:cNvPr>
          <p:cNvSpPr>
            <a:spLocks noGrp="1"/>
          </p:cNvSpPr>
          <p:nvPr>
            <p:ph type="sldNum" sz="quarter" idx="12"/>
          </p:nvPr>
        </p:nvSpPr>
        <p:spPr/>
        <p:txBody>
          <a:bodyPr/>
          <a:lstStyle/>
          <a:p>
            <a:fld id="{DE803FAA-A09B-4132-8CD5-258206CB7607}" type="slidenum">
              <a:rPr lang="en-US" smtClean="0"/>
              <a:t>‹#›</a:t>
            </a:fld>
            <a:endParaRPr lang="en-US"/>
          </a:p>
        </p:txBody>
      </p:sp>
    </p:spTree>
    <p:extLst>
      <p:ext uri="{BB962C8B-B14F-4D97-AF65-F5344CB8AC3E}">
        <p14:creationId xmlns:p14="http://schemas.microsoft.com/office/powerpoint/2010/main" val="1073829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CA2212-41A7-494C-9A2B-FB7CF9252CA0}"/>
              </a:ext>
            </a:extLst>
          </p:cNvPr>
          <p:cNvSpPr>
            <a:spLocks noGrp="1"/>
          </p:cNvSpPr>
          <p:nvPr>
            <p:ph type="dt" sz="half" idx="10"/>
          </p:nvPr>
        </p:nvSpPr>
        <p:spPr/>
        <p:txBody>
          <a:bodyPr/>
          <a:lstStyle/>
          <a:p>
            <a:fld id="{FC421885-DB52-46AC-B44D-F0DD47E2F9E7}" type="datetimeFigureOut">
              <a:rPr lang="en-US" smtClean="0"/>
              <a:t>9/13/2021</a:t>
            </a:fld>
            <a:endParaRPr lang="en-US"/>
          </a:p>
        </p:txBody>
      </p:sp>
      <p:sp>
        <p:nvSpPr>
          <p:cNvPr id="3" name="Footer Placeholder 2">
            <a:extLst>
              <a:ext uri="{FF2B5EF4-FFF2-40B4-BE49-F238E27FC236}">
                <a16:creationId xmlns:a16="http://schemas.microsoft.com/office/drawing/2014/main" id="{C46DC9EC-B603-4EDA-B4F7-41C5E3CAC3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852B82-9771-42FC-9887-C247AA76DD5D}"/>
              </a:ext>
            </a:extLst>
          </p:cNvPr>
          <p:cNvSpPr>
            <a:spLocks noGrp="1"/>
          </p:cNvSpPr>
          <p:nvPr>
            <p:ph type="sldNum" sz="quarter" idx="12"/>
          </p:nvPr>
        </p:nvSpPr>
        <p:spPr/>
        <p:txBody>
          <a:bodyPr/>
          <a:lstStyle/>
          <a:p>
            <a:fld id="{DE803FAA-A09B-4132-8CD5-258206CB7607}" type="slidenum">
              <a:rPr lang="en-US" smtClean="0"/>
              <a:t>‹#›</a:t>
            </a:fld>
            <a:endParaRPr lang="en-US"/>
          </a:p>
        </p:txBody>
      </p:sp>
    </p:spTree>
    <p:extLst>
      <p:ext uri="{BB962C8B-B14F-4D97-AF65-F5344CB8AC3E}">
        <p14:creationId xmlns:p14="http://schemas.microsoft.com/office/powerpoint/2010/main" val="1379522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BE9FA-6FA6-49D6-9E78-A937250225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56B3B2-1DD3-45FD-A80B-F9432C069E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8F8135-B54E-42FD-9F60-E902B9357B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DE5CA0-2186-4BAE-86CC-ADCD1F24F57C}"/>
              </a:ext>
            </a:extLst>
          </p:cNvPr>
          <p:cNvSpPr>
            <a:spLocks noGrp="1"/>
          </p:cNvSpPr>
          <p:nvPr>
            <p:ph type="dt" sz="half" idx="10"/>
          </p:nvPr>
        </p:nvSpPr>
        <p:spPr/>
        <p:txBody>
          <a:bodyPr/>
          <a:lstStyle/>
          <a:p>
            <a:fld id="{FC421885-DB52-46AC-B44D-F0DD47E2F9E7}" type="datetimeFigureOut">
              <a:rPr lang="en-US" smtClean="0"/>
              <a:t>9/13/2021</a:t>
            </a:fld>
            <a:endParaRPr lang="en-US"/>
          </a:p>
        </p:txBody>
      </p:sp>
      <p:sp>
        <p:nvSpPr>
          <p:cNvPr id="6" name="Footer Placeholder 5">
            <a:extLst>
              <a:ext uri="{FF2B5EF4-FFF2-40B4-BE49-F238E27FC236}">
                <a16:creationId xmlns:a16="http://schemas.microsoft.com/office/drawing/2014/main" id="{46E17EA6-BA34-4C3B-B134-B08E3B07A6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78F8F2-7CE6-4F6D-836C-D972DFD4B8DE}"/>
              </a:ext>
            </a:extLst>
          </p:cNvPr>
          <p:cNvSpPr>
            <a:spLocks noGrp="1"/>
          </p:cNvSpPr>
          <p:nvPr>
            <p:ph type="sldNum" sz="quarter" idx="12"/>
          </p:nvPr>
        </p:nvSpPr>
        <p:spPr/>
        <p:txBody>
          <a:bodyPr/>
          <a:lstStyle/>
          <a:p>
            <a:fld id="{DE803FAA-A09B-4132-8CD5-258206CB7607}" type="slidenum">
              <a:rPr lang="en-US" smtClean="0"/>
              <a:t>‹#›</a:t>
            </a:fld>
            <a:endParaRPr lang="en-US"/>
          </a:p>
        </p:txBody>
      </p:sp>
    </p:spTree>
    <p:extLst>
      <p:ext uri="{BB962C8B-B14F-4D97-AF65-F5344CB8AC3E}">
        <p14:creationId xmlns:p14="http://schemas.microsoft.com/office/powerpoint/2010/main" val="2735225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24EE7-701A-45C2-8DC1-261534D40A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73E285-8ED2-4BF6-8A05-0A82D8358E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DDE7E5-429F-40C5-8080-961BD4BD8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73CAF-E573-48E8-9712-7BACF4B64748}"/>
              </a:ext>
            </a:extLst>
          </p:cNvPr>
          <p:cNvSpPr>
            <a:spLocks noGrp="1"/>
          </p:cNvSpPr>
          <p:nvPr>
            <p:ph type="dt" sz="half" idx="10"/>
          </p:nvPr>
        </p:nvSpPr>
        <p:spPr/>
        <p:txBody>
          <a:bodyPr/>
          <a:lstStyle/>
          <a:p>
            <a:fld id="{FC421885-DB52-46AC-B44D-F0DD47E2F9E7}" type="datetimeFigureOut">
              <a:rPr lang="en-US" smtClean="0"/>
              <a:t>9/13/2021</a:t>
            </a:fld>
            <a:endParaRPr lang="en-US"/>
          </a:p>
        </p:txBody>
      </p:sp>
      <p:sp>
        <p:nvSpPr>
          <p:cNvPr id="6" name="Footer Placeholder 5">
            <a:extLst>
              <a:ext uri="{FF2B5EF4-FFF2-40B4-BE49-F238E27FC236}">
                <a16:creationId xmlns:a16="http://schemas.microsoft.com/office/drawing/2014/main" id="{BB943E61-4968-4D26-A676-08363B8B4D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31B459-A1FC-4081-9861-ED8A257F243A}"/>
              </a:ext>
            </a:extLst>
          </p:cNvPr>
          <p:cNvSpPr>
            <a:spLocks noGrp="1"/>
          </p:cNvSpPr>
          <p:nvPr>
            <p:ph type="sldNum" sz="quarter" idx="12"/>
          </p:nvPr>
        </p:nvSpPr>
        <p:spPr/>
        <p:txBody>
          <a:bodyPr/>
          <a:lstStyle/>
          <a:p>
            <a:fld id="{DE803FAA-A09B-4132-8CD5-258206CB7607}" type="slidenum">
              <a:rPr lang="en-US" smtClean="0"/>
              <a:t>‹#›</a:t>
            </a:fld>
            <a:endParaRPr lang="en-US"/>
          </a:p>
        </p:txBody>
      </p:sp>
    </p:spTree>
    <p:extLst>
      <p:ext uri="{BB962C8B-B14F-4D97-AF65-F5344CB8AC3E}">
        <p14:creationId xmlns:p14="http://schemas.microsoft.com/office/powerpoint/2010/main" val="1410619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CCD3C9-51C8-46B2-B552-40F101C519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7DDC25-9640-41AF-AEB6-5501BA0EE2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AFB91C-D984-46C4-A040-71F8911899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421885-DB52-46AC-B44D-F0DD47E2F9E7}" type="datetimeFigureOut">
              <a:rPr lang="en-US" smtClean="0"/>
              <a:t>9/13/2021</a:t>
            </a:fld>
            <a:endParaRPr lang="en-US"/>
          </a:p>
        </p:txBody>
      </p:sp>
      <p:sp>
        <p:nvSpPr>
          <p:cNvPr id="5" name="Footer Placeholder 4">
            <a:extLst>
              <a:ext uri="{FF2B5EF4-FFF2-40B4-BE49-F238E27FC236}">
                <a16:creationId xmlns:a16="http://schemas.microsoft.com/office/drawing/2014/main" id="{CE94F287-E9B1-4922-A8B9-1AAC20B5D2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A60632-5C7E-41BA-8A3D-E7DB211872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803FAA-A09B-4132-8CD5-258206CB7607}" type="slidenum">
              <a:rPr lang="en-US" smtClean="0"/>
              <a:t>‹#›</a:t>
            </a:fld>
            <a:endParaRPr lang="en-US"/>
          </a:p>
        </p:txBody>
      </p:sp>
    </p:spTree>
    <p:extLst>
      <p:ext uri="{BB962C8B-B14F-4D97-AF65-F5344CB8AC3E}">
        <p14:creationId xmlns:p14="http://schemas.microsoft.com/office/powerpoint/2010/main" val="674454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3461CC1-85DF-4D23-BFB7-3232F06E7A8F}"/>
              </a:ext>
            </a:extLst>
          </p:cNvPr>
          <p:cNvSpPr txBox="1"/>
          <p:nvPr/>
        </p:nvSpPr>
        <p:spPr>
          <a:xfrm>
            <a:off x="839684" y="1101274"/>
            <a:ext cx="10512632" cy="2985433"/>
          </a:xfrm>
          <a:prstGeom prst="rect">
            <a:avLst/>
          </a:prstGeom>
          <a:noFill/>
        </p:spPr>
        <p:txBody>
          <a:bodyPr wrap="square" rtlCol="0">
            <a:spAutoFit/>
          </a:bodyPr>
          <a:lstStyle/>
          <a:p>
            <a:pPr algn="ctr"/>
            <a:r>
              <a:rPr lang="en-US" altLang="zh-CN" sz="4800" b="1" dirty="0"/>
              <a:t>Project MobileNet_VC709</a:t>
            </a:r>
          </a:p>
          <a:p>
            <a:pPr algn="ctr"/>
            <a:r>
              <a:rPr lang="en-US" altLang="zh-CN" sz="4000" b="1" dirty="0"/>
              <a:t>Weekly Progress</a:t>
            </a:r>
          </a:p>
          <a:p>
            <a:pPr algn="ctr"/>
            <a:r>
              <a:rPr lang="en-US" altLang="zh-CN" sz="4800" b="1" dirty="0"/>
              <a:t> </a:t>
            </a:r>
          </a:p>
          <a:p>
            <a:pPr algn="ctr"/>
            <a:r>
              <a:rPr lang="en-US" sz="4800" b="1" dirty="0"/>
              <a:t> </a:t>
            </a:r>
          </a:p>
        </p:txBody>
      </p:sp>
      <p:sp>
        <p:nvSpPr>
          <p:cNvPr id="11" name="TextBox 10">
            <a:extLst>
              <a:ext uri="{FF2B5EF4-FFF2-40B4-BE49-F238E27FC236}">
                <a16:creationId xmlns:a16="http://schemas.microsoft.com/office/drawing/2014/main" id="{97F6E996-24E4-4F27-B891-287E657CE0CF}"/>
              </a:ext>
            </a:extLst>
          </p:cNvPr>
          <p:cNvSpPr txBox="1"/>
          <p:nvPr/>
        </p:nvSpPr>
        <p:spPr>
          <a:xfrm>
            <a:off x="2619762" y="4072666"/>
            <a:ext cx="6952473" cy="400110"/>
          </a:xfrm>
          <a:prstGeom prst="rect">
            <a:avLst/>
          </a:prstGeom>
          <a:noFill/>
        </p:spPr>
        <p:txBody>
          <a:bodyPr wrap="square" rtlCol="0">
            <a:spAutoFit/>
          </a:bodyPr>
          <a:lstStyle/>
          <a:p>
            <a:pPr algn="ctr"/>
            <a:r>
              <a:rPr lang="en-US" sz="2000" b="1" dirty="0"/>
              <a:t>Zhao </a:t>
            </a:r>
            <a:r>
              <a:rPr lang="en-US" sz="2000" b="1" dirty="0" err="1"/>
              <a:t>Zhongyu</a:t>
            </a:r>
            <a:r>
              <a:rPr lang="en-US" sz="2000" b="1" dirty="0"/>
              <a:t>, Chen Jiabao</a:t>
            </a:r>
          </a:p>
        </p:txBody>
      </p:sp>
      <p:sp>
        <p:nvSpPr>
          <p:cNvPr id="12" name="TextBox 11">
            <a:extLst>
              <a:ext uri="{FF2B5EF4-FFF2-40B4-BE49-F238E27FC236}">
                <a16:creationId xmlns:a16="http://schemas.microsoft.com/office/drawing/2014/main" id="{81B90925-CFE8-47A0-B3CD-DA2D153A299F}"/>
              </a:ext>
            </a:extLst>
          </p:cNvPr>
          <p:cNvSpPr txBox="1"/>
          <p:nvPr/>
        </p:nvSpPr>
        <p:spPr>
          <a:xfrm>
            <a:off x="4271864" y="4472776"/>
            <a:ext cx="3648270" cy="400110"/>
          </a:xfrm>
          <a:prstGeom prst="rect">
            <a:avLst/>
          </a:prstGeom>
          <a:noFill/>
        </p:spPr>
        <p:txBody>
          <a:bodyPr wrap="square" rtlCol="0">
            <a:spAutoFit/>
          </a:bodyPr>
          <a:lstStyle/>
          <a:p>
            <a:pPr algn="ctr"/>
            <a:r>
              <a:rPr lang="en-US" sz="2000" b="1" dirty="0"/>
              <a:t>13/09/21 @ University of Macau</a:t>
            </a:r>
          </a:p>
        </p:txBody>
      </p:sp>
      <p:sp>
        <p:nvSpPr>
          <p:cNvPr id="15" name="TextBox 14">
            <a:extLst>
              <a:ext uri="{FF2B5EF4-FFF2-40B4-BE49-F238E27FC236}">
                <a16:creationId xmlns:a16="http://schemas.microsoft.com/office/drawing/2014/main" id="{3942CD94-DF6F-463E-B4B7-9BC94F9A67B1}"/>
              </a:ext>
            </a:extLst>
          </p:cNvPr>
          <p:cNvSpPr txBox="1"/>
          <p:nvPr/>
        </p:nvSpPr>
        <p:spPr>
          <a:xfrm>
            <a:off x="839684" y="2907796"/>
            <a:ext cx="10512632" cy="707886"/>
          </a:xfrm>
          <a:prstGeom prst="rect">
            <a:avLst/>
          </a:prstGeom>
          <a:noFill/>
        </p:spPr>
        <p:txBody>
          <a:bodyPr wrap="square" rtlCol="0">
            <a:spAutoFit/>
          </a:bodyPr>
          <a:lstStyle/>
          <a:p>
            <a:pPr algn="ctr"/>
            <a:r>
              <a:rPr lang="en-US" sz="4000" b="1" dirty="0"/>
              <a:t>IBM Research AI</a:t>
            </a:r>
          </a:p>
        </p:txBody>
      </p:sp>
      <p:pic>
        <p:nvPicPr>
          <p:cNvPr id="14" name="Picture 13">
            <a:extLst>
              <a:ext uri="{FF2B5EF4-FFF2-40B4-BE49-F238E27FC236}">
                <a16:creationId xmlns:a16="http://schemas.microsoft.com/office/drawing/2014/main" id="{13B13CBA-FEF0-4ED4-B125-4BAEE54721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788" y="5345260"/>
            <a:ext cx="9274424" cy="904892"/>
          </a:xfrm>
          <a:prstGeom prst="rect">
            <a:avLst/>
          </a:prstGeom>
        </p:spPr>
      </p:pic>
    </p:spTree>
    <p:extLst>
      <p:ext uri="{BB962C8B-B14F-4D97-AF65-F5344CB8AC3E}">
        <p14:creationId xmlns:p14="http://schemas.microsoft.com/office/powerpoint/2010/main" val="3581075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C1A101-E695-4B8E-8EE3-2C8AC1EB5AD9}"/>
              </a:ext>
            </a:extLst>
          </p:cNvPr>
          <p:cNvSpPr txBox="1"/>
          <p:nvPr/>
        </p:nvSpPr>
        <p:spPr>
          <a:xfrm>
            <a:off x="5053086" y="186040"/>
            <a:ext cx="2085827" cy="830997"/>
          </a:xfrm>
          <a:prstGeom prst="rect">
            <a:avLst/>
          </a:prstGeom>
          <a:noFill/>
        </p:spPr>
        <p:txBody>
          <a:bodyPr wrap="none" rtlCol="0">
            <a:spAutoFit/>
          </a:bodyPr>
          <a:lstStyle/>
          <a:p>
            <a:r>
              <a:rPr lang="en-US" sz="4800" b="1" dirty="0"/>
              <a:t>Outline</a:t>
            </a:r>
          </a:p>
        </p:txBody>
      </p:sp>
      <p:sp>
        <p:nvSpPr>
          <p:cNvPr id="4" name="TextBox 3">
            <a:extLst>
              <a:ext uri="{FF2B5EF4-FFF2-40B4-BE49-F238E27FC236}">
                <a16:creationId xmlns:a16="http://schemas.microsoft.com/office/drawing/2014/main" id="{92792C65-326E-4212-915F-6F9D7F24FD11}"/>
              </a:ext>
            </a:extLst>
          </p:cNvPr>
          <p:cNvSpPr txBox="1"/>
          <p:nvPr/>
        </p:nvSpPr>
        <p:spPr>
          <a:xfrm>
            <a:off x="1600099" y="1565210"/>
            <a:ext cx="8787983" cy="3877985"/>
          </a:xfrm>
          <a:prstGeom prst="rect">
            <a:avLst/>
          </a:prstGeom>
          <a:noFill/>
        </p:spPr>
        <p:txBody>
          <a:bodyPr wrap="none" rtlCol="0">
            <a:spAutoFit/>
          </a:bodyPr>
          <a:lstStyle/>
          <a:p>
            <a:pPr marL="342900" marR="0" lvl="0" indent="-342900" algn="l" defTabSz="914400" rtl="0" eaLnBrk="1" fontAlgn="auto" latinLnBrk="0" hangingPunct="1">
              <a:lnSpc>
                <a:spcPct val="100000"/>
              </a:lnSpc>
              <a:spcBef>
                <a:spcPts val="0"/>
              </a:spcBef>
              <a:spcAft>
                <a:spcPts val="600"/>
              </a:spcAft>
              <a:buClrTx/>
              <a:buSzTx/>
              <a:buFont typeface="Wingdings" panose="05000000000000000000" pitchFamily="2" charset="2"/>
              <a:buChar char="Ø"/>
              <a:tabLst/>
              <a:defRPr/>
            </a:pPr>
            <a:r>
              <a:rPr lang="en-US" altLang="zh-CN" sz="4400" b="1" dirty="0">
                <a:solidFill>
                  <a:schemeClr val="bg1">
                    <a:lumMod val="75000"/>
                  </a:schemeClr>
                </a:solidFill>
                <a:latin typeface="Helvetica" panose="020B0604020202020204" pitchFamily="34" charset="0"/>
                <a:ea typeface="宋体" panose="02010600030101010101" pitchFamily="2" charset="-122"/>
                <a:cs typeface="Helvetica" panose="020B0604020202020204" pitchFamily="34" charset="0"/>
              </a:rPr>
              <a:t> Quantization Problem Solved</a:t>
            </a:r>
          </a:p>
          <a:p>
            <a:pPr marL="342900" indent="-342900">
              <a:spcBef>
                <a:spcPts val="1800"/>
              </a:spcBef>
              <a:spcAft>
                <a:spcPts val="1200"/>
              </a:spcAft>
              <a:buFont typeface="Wingdings" panose="05000000000000000000" pitchFamily="2" charset="2"/>
              <a:buChar char="Ø"/>
              <a:defRPr/>
            </a:pPr>
            <a:r>
              <a:rPr lang="en-US" altLang="zh-CN" sz="4400" b="1" dirty="0">
                <a:solidFill>
                  <a:schemeClr val="bg1">
                    <a:lumMod val="75000"/>
                  </a:schemeClr>
                </a:solidFill>
                <a:latin typeface="Helvetica" panose="020B0604020202020204" pitchFamily="34" charset="0"/>
                <a:ea typeface="宋体" panose="02010600030101010101" pitchFamily="2" charset="-122"/>
                <a:cs typeface="Helvetica" panose="020B0604020202020204" pitchFamily="34" charset="0"/>
              </a:rPr>
              <a:t> Problems found in Simulation</a:t>
            </a:r>
            <a:endParaRPr lang="en-US" altLang="zh-CN" sz="4400" b="1" dirty="0">
              <a:solidFill>
                <a:schemeClr val="bg1">
                  <a:lumMod val="75000"/>
                </a:schemeClr>
              </a:solidFill>
              <a:latin typeface="Helvetica"/>
              <a:ea typeface="宋体"/>
              <a:cs typeface="Helvetica"/>
            </a:endParaRPr>
          </a:p>
          <a:p>
            <a:pPr marL="342900" marR="0" lvl="0" indent="-342900" algn="l" defTabSz="914400" rtl="0" eaLnBrk="1" fontAlgn="auto" latinLnBrk="0" hangingPunct="1">
              <a:lnSpc>
                <a:spcPct val="100000"/>
              </a:lnSpc>
              <a:spcBef>
                <a:spcPts val="1800"/>
              </a:spcBef>
              <a:spcAft>
                <a:spcPts val="1200"/>
              </a:spcAft>
              <a:buClrTx/>
              <a:buSzTx/>
              <a:buFont typeface="Wingdings" panose="05000000000000000000" pitchFamily="2" charset="2"/>
              <a:buChar char="Ø"/>
              <a:tabLst/>
              <a:defRPr/>
            </a:pPr>
            <a:r>
              <a:rPr lang="en-US" altLang="zh-CN" sz="4400" b="1" dirty="0">
                <a:latin typeface="Helvetica" panose="020B0604020202020204" pitchFamily="34" charset="0"/>
                <a:ea typeface="宋体" panose="02010600030101010101" pitchFamily="2" charset="-122"/>
                <a:cs typeface="Helvetica" panose="020B0604020202020204" pitchFamily="34" charset="0"/>
              </a:rPr>
              <a:t> A New Structure Design</a:t>
            </a:r>
          </a:p>
          <a:p>
            <a:pPr marL="342900" marR="0" lvl="0" indent="-342900" algn="l" defTabSz="914400" rtl="0" eaLnBrk="1" fontAlgn="auto" latinLnBrk="0" hangingPunct="1">
              <a:lnSpc>
                <a:spcPct val="100000"/>
              </a:lnSpc>
              <a:spcBef>
                <a:spcPts val="1800"/>
              </a:spcBef>
              <a:spcAft>
                <a:spcPts val="1200"/>
              </a:spcAft>
              <a:buClrTx/>
              <a:buSzTx/>
              <a:buFont typeface="Wingdings" panose="05000000000000000000" pitchFamily="2" charset="2"/>
              <a:buChar char="Ø"/>
              <a:tabLst/>
              <a:defRPr/>
            </a:pPr>
            <a:r>
              <a:rPr lang="en-US" altLang="zh-CN" sz="4400" b="1" dirty="0">
                <a:solidFill>
                  <a:schemeClr val="bg1">
                    <a:lumMod val="75000"/>
                  </a:schemeClr>
                </a:solidFill>
                <a:latin typeface="Helvetica"/>
                <a:ea typeface="宋体"/>
                <a:cs typeface="Helvetica"/>
              </a:rPr>
              <a:t> Next Phase</a:t>
            </a:r>
            <a:r>
              <a:rPr lang="zh-CN" altLang="en-US" sz="4400" b="1" dirty="0">
                <a:solidFill>
                  <a:schemeClr val="bg1">
                    <a:lumMod val="75000"/>
                  </a:schemeClr>
                </a:solidFill>
                <a:latin typeface="Helvetica"/>
                <a:ea typeface="宋体"/>
                <a:cs typeface="Helvetica"/>
              </a:rPr>
              <a:t> </a:t>
            </a:r>
            <a:endParaRPr lang="en-US" altLang="zh-CN" sz="4400" b="1" dirty="0">
              <a:solidFill>
                <a:schemeClr val="bg1">
                  <a:lumMod val="75000"/>
                </a:schemeClr>
              </a:solidFill>
              <a:latin typeface="Helvetica"/>
              <a:ea typeface="宋体"/>
              <a:cs typeface="Helvetica"/>
            </a:endParaRPr>
          </a:p>
        </p:txBody>
      </p:sp>
      <p:cxnSp>
        <p:nvCxnSpPr>
          <p:cNvPr id="6" name="Straight Connector 5">
            <a:extLst>
              <a:ext uri="{FF2B5EF4-FFF2-40B4-BE49-F238E27FC236}">
                <a16:creationId xmlns:a16="http://schemas.microsoft.com/office/drawing/2014/main" id="{781F4B6E-4FEE-43C1-84A2-A78EFF235C44}"/>
              </a:ext>
            </a:extLst>
          </p:cNvPr>
          <p:cNvCxnSpPr>
            <a:cxnSpLocks/>
          </p:cNvCxnSpPr>
          <p:nvPr/>
        </p:nvCxnSpPr>
        <p:spPr>
          <a:xfrm>
            <a:off x="1803918" y="1017037"/>
            <a:ext cx="8584164" cy="0"/>
          </a:xfrm>
          <a:prstGeom prst="line">
            <a:avLst/>
          </a:prstGeom>
          <a:ln w="34925">
            <a:solidFill>
              <a:srgbClr val="C00000">
                <a:alpha val="99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6183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8D77B54-6017-4970-8355-6ECB944AD0F8}"/>
              </a:ext>
            </a:extLst>
          </p:cNvPr>
          <p:cNvCxnSpPr>
            <a:cxnSpLocks/>
          </p:cNvCxnSpPr>
          <p:nvPr/>
        </p:nvCxnSpPr>
        <p:spPr>
          <a:xfrm>
            <a:off x="1440025" y="986587"/>
            <a:ext cx="9311950" cy="0"/>
          </a:xfrm>
          <a:prstGeom prst="line">
            <a:avLst/>
          </a:prstGeom>
          <a:ln w="44450">
            <a:solidFill>
              <a:srgbClr val="00386B"/>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41A7759-547C-4F00-8CD3-4C9E78376FD8}"/>
              </a:ext>
            </a:extLst>
          </p:cNvPr>
          <p:cNvSpPr txBox="1"/>
          <p:nvPr/>
        </p:nvSpPr>
        <p:spPr>
          <a:xfrm>
            <a:off x="1200294" y="97640"/>
            <a:ext cx="10140725"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4800" b="1" i="0" u="none" strike="noStrike" kern="1200" cap="none" spc="0" normalizeH="0" baseline="0" noProof="0" dirty="0">
                <a:ln>
                  <a:noFill/>
                </a:ln>
                <a:effectLst/>
                <a:uLnTx/>
                <a:uFillTx/>
                <a:latin typeface="Times New Roman" panose="02020603050405020304" pitchFamily="18" charset="0"/>
                <a:ea typeface="华文中宋" panose="02010600040101010101" pitchFamily="2" charset="-122"/>
                <a:cs typeface="Times New Roman" panose="02020603050405020304" pitchFamily="18" charset="0"/>
              </a:rPr>
              <a:t>New </a:t>
            </a:r>
            <a:r>
              <a:rPr lang="en-US" altLang="zh-CN" sz="4800" b="1" dirty="0">
                <a:latin typeface="Times New Roman" panose="02020603050405020304" pitchFamily="18" charset="0"/>
                <a:ea typeface="华文中宋" panose="02010600040101010101" pitchFamily="2" charset="-122"/>
                <a:cs typeface="Times New Roman" panose="02020603050405020304" pitchFamily="18" charset="0"/>
              </a:rPr>
              <a:t>S</a:t>
            </a:r>
            <a:r>
              <a:rPr kumimoji="0" lang="en-US" altLang="zh-CN" sz="4800" b="1" i="0" u="none" strike="noStrike" kern="1200" cap="none" spc="0" normalizeH="0" baseline="0" noProof="0" dirty="0" err="1">
                <a:ln>
                  <a:noFill/>
                </a:ln>
                <a:effectLst/>
                <a:uLnTx/>
                <a:uFillTx/>
                <a:latin typeface="Times New Roman" panose="02020603050405020304" pitchFamily="18" charset="0"/>
                <a:ea typeface="华文中宋" panose="02010600040101010101" pitchFamily="2" charset="-122"/>
                <a:cs typeface="Times New Roman" panose="02020603050405020304" pitchFamily="18" charset="0"/>
              </a:rPr>
              <a:t>tructure</a:t>
            </a:r>
            <a:r>
              <a:rPr kumimoji="0" lang="en-US" altLang="zh-CN" sz="4800" b="1" i="0" u="none" strike="noStrike" kern="1200" cap="none" spc="0" normalizeH="0" baseline="0" noProof="0" dirty="0">
                <a:ln>
                  <a:noFill/>
                </a:ln>
                <a:effectLst/>
                <a:uLnTx/>
                <a:uFillTx/>
                <a:latin typeface="Times New Roman" panose="02020603050405020304" pitchFamily="18" charset="0"/>
                <a:ea typeface="华文中宋" panose="02010600040101010101" pitchFamily="2" charset="-122"/>
                <a:cs typeface="Times New Roman" panose="02020603050405020304" pitchFamily="18" charset="0"/>
              </a:rPr>
              <a:t> Design vs. t</a:t>
            </a:r>
            <a:r>
              <a:rPr lang="en-US" altLang="zh-CN" sz="4800" b="1" dirty="0">
                <a:latin typeface="Times New Roman" panose="02020603050405020304" pitchFamily="18" charset="0"/>
                <a:ea typeface="华文中宋" panose="02010600040101010101" pitchFamily="2" charset="-122"/>
                <a:cs typeface="Times New Roman" panose="02020603050405020304" pitchFamily="18" charset="0"/>
              </a:rPr>
              <a:t>he Old One</a:t>
            </a:r>
            <a:endParaRPr kumimoji="0" lang="en-US" altLang="zh-CN" sz="4800" b="1" i="0" u="none" strike="noStrike" kern="1200" cap="none" spc="0" normalizeH="0" baseline="0" noProof="0" dirty="0">
              <a:ln>
                <a:noFill/>
              </a:ln>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pic>
        <p:nvPicPr>
          <p:cNvPr id="23" name="Picture 22">
            <a:extLst>
              <a:ext uri="{FF2B5EF4-FFF2-40B4-BE49-F238E27FC236}">
                <a16:creationId xmlns:a16="http://schemas.microsoft.com/office/drawing/2014/main" id="{DD66725A-D43E-4A37-9C56-600506F93371}"/>
              </a:ext>
            </a:extLst>
          </p:cNvPr>
          <p:cNvPicPr>
            <a:picLocks noChangeAspect="1"/>
          </p:cNvPicPr>
          <p:nvPr/>
        </p:nvPicPr>
        <p:blipFill>
          <a:blip r:embed="rId2"/>
          <a:stretch>
            <a:fillRect/>
          </a:stretch>
        </p:blipFill>
        <p:spPr>
          <a:xfrm>
            <a:off x="6531052" y="1151546"/>
            <a:ext cx="5075691" cy="5183380"/>
          </a:xfrm>
          <a:prstGeom prst="rect">
            <a:avLst/>
          </a:prstGeom>
        </p:spPr>
      </p:pic>
      <p:pic>
        <p:nvPicPr>
          <p:cNvPr id="27" name="Picture 26">
            <a:extLst>
              <a:ext uri="{FF2B5EF4-FFF2-40B4-BE49-F238E27FC236}">
                <a16:creationId xmlns:a16="http://schemas.microsoft.com/office/drawing/2014/main" id="{AB5330CD-A3BD-4D9F-AD86-2CEDFCD8C754}"/>
              </a:ext>
            </a:extLst>
          </p:cNvPr>
          <p:cNvPicPr>
            <a:picLocks noChangeAspect="1"/>
          </p:cNvPicPr>
          <p:nvPr/>
        </p:nvPicPr>
        <p:blipFill>
          <a:blip r:embed="rId3"/>
          <a:stretch>
            <a:fillRect/>
          </a:stretch>
        </p:blipFill>
        <p:spPr>
          <a:xfrm>
            <a:off x="801667" y="1136442"/>
            <a:ext cx="5161388" cy="5183383"/>
          </a:xfrm>
          <a:prstGeom prst="rect">
            <a:avLst/>
          </a:prstGeom>
        </p:spPr>
      </p:pic>
      <p:sp>
        <p:nvSpPr>
          <p:cNvPr id="28" name="TextBox 27">
            <a:extLst>
              <a:ext uri="{FF2B5EF4-FFF2-40B4-BE49-F238E27FC236}">
                <a16:creationId xmlns:a16="http://schemas.microsoft.com/office/drawing/2014/main" id="{16A75B4D-09CA-4C84-9265-D7FCB114572F}"/>
              </a:ext>
            </a:extLst>
          </p:cNvPr>
          <p:cNvSpPr txBox="1"/>
          <p:nvPr/>
        </p:nvSpPr>
        <p:spPr>
          <a:xfrm>
            <a:off x="1787972" y="6319825"/>
            <a:ext cx="2896947"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The updated system structure</a:t>
            </a:r>
            <a:endParaRPr lang="zh-CN" altLang="en-US"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11B46503-FDCC-4894-8907-31C77A5C8C3E}"/>
              </a:ext>
            </a:extLst>
          </p:cNvPr>
          <p:cNvSpPr txBox="1"/>
          <p:nvPr/>
        </p:nvSpPr>
        <p:spPr>
          <a:xfrm>
            <a:off x="7921788" y="6315218"/>
            <a:ext cx="2294218"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The old design version</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5591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8D77B54-6017-4970-8355-6ECB944AD0F8}"/>
              </a:ext>
            </a:extLst>
          </p:cNvPr>
          <p:cNvCxnSpPr>
            <a:cxnSpLocks/>
          </p:cNvCxnSpPr>
          <p:nvPr/>
        </p:nvCxnSpPr>
        <p:spPr>
          <a:xfrm>
            <a:off x="1440025" y="896510"/>
            <a:ext cx="9311950" cy="0"/>
          </a:xfrm>
          <a:prstGeom prst="line">
            <a:avLst/>
          </a:prstGeom>
          <a:ln w="44450">
            <a:solidFill>
              <a:srgbClr val="00386B"/>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F182C12-4C23-42B8-9654-F2F65347A7BC}"/>
              </a:ext>
            </a:extLst>
          </p:cNvPr>
          <p:cNvSpPr txBox="1"/>
          <p:nvPr/>
        </p:nvSpPr>
        <p:spPr>
          <a:xfrm>
            <a:off x="3508416" y="0"/>
            <a:ext cx="5604804" cy="830997"/>
          </a:xfrm>
          <a:prstGeom prst="rect">
            <a:avLst/>
          </a:prstGeom>
          <a:noFill/>
        </p:spPr>
        <p:txBody>
          <a:bodyPr wrap="none" rtlCol="0">
            <a:spAutoFit/>
          </a:bodyPr>
          <a:lstStyle/>
          <a:p>
            <a:r>
              <a:rPr lang="en-US" sz="4800" b="1" dirty="0" err="1"/>
              <a:t>Ifmap</a:t>
            </a:r>
            <a:r>
              <a:rPr lang="en-US" sz="4800" b="1" dirty="0"/>
              <a:t> output pattern</a:t>
            </a:r>
          </a:p>
        </p:txBody>
      </p:sp>
      <p:sp>
        <p:nvSpPr>
          <p:cNvPr id="11" name="TextBox 10">
            <a:extLst>
              <a:ext uri="{FF2B5EF4-FFF2-40B4-BE49-F238E27FC236}">
                <a16:creationId xmlns:a16="http://schemas.microsoft.com/office/drawing/2014/main" id="{1A481D03-BA91-41F5-80A7-9754DE1ECC07}"/>
              </a:ext>
            </a:extLst>
          </p:cNvPr>
          <p:cNvSpPr txBox="1"/>
          <p:nvPr/>
        </p:nvSpPr>
        <p:spPr>
          <a:xfrm>
            <a:off x="1440025" y="1053415"/>
            <a:ext cx="9311950" cy="5262979"/>
          </a:xfrm>
          <a:prstGeom prst="rect">
            <a:avLst/>
          </a:prstGeom>
          <a:noFill/>
        </p:spPr>
        <p:txBody>
          <a:bodyPr wrap="square">
            <a:spAutoFit/>
          </a:bodyPr>
          <a:lstStyle/>
          <a:p>
            <a:pPr marL="342900" indent="-342900">
              <a:buAutoNum type="arabicPeriod"/>
            </a:pPr>
            <a:r>
              <a:rPr lang="en-US" altLang="zh-CN" sz="2400" dirty="0"/>
              <a:t>81 </a:t>
            </a:r>
            <a:r>
              <a:rPr lang="en-US" altLang="zh-CN" sz="2400" dirty="0" err="1"/>
              <a:t>ifmap</a:t>
            </a:r>
            <a:r>
              <a:rPr lang="en-US" altLang="zh-CN" sz="2400" dirty="0"/>
              <a:t> values which was </a:t>
            </a:r>
            <a:r>
              <a:rPr lang="en-US" altLang="zh-CN" sz="2400" b="1" dirty="0">
                <a:highlight>
                  <a:srgbClr val="C0C0C0"/>
                </a:highlight>
              </a:rPr>
              <a:t>composed by 9 channels of a 3*3 window output </a:t>
            </a:r>
            <a:r>
              <a:rPr lang="en-US" altLang="zh-CN" sz="2400" dirty="0"/>
              <a:t>from the </a:t>
            </a:r>
            <a:r>
              <a:rPr lang="en-US" altLang="zh-CN" sz="2400" dirty="0" err="1"/>
              <a:t>Brams</a:t>
            </a:r>
            <a:r>
              <a:rPr lang="en-US" altLang="zh-CN" sz="2400" dirty="0"/>
              <a:t> per clk.</a:t>
            </a:r>
          </a:p>
          <a:p>
            <a:pPr marL="342900" indent="-342900">
              <a:buAutoNum type="arabicPeriod"/>
            </a:pPr>
            <a:endParaRPr lang="en-US" altLang="zh-CN" sz="2400" dirty="0"/>
          </a:p>
          <a:p>
            <a:pPr marL="342900" indent="-342900">
              <a:buAutoNum type="arabicPeriod"/>
            </a:pPr>
            <a:r>
              <a:rPr lang="en-US" altLang="zh-CN" sz="2400" dirty="0"/>
              <a:t>Every </a:t>
            </a:r>
            <a:r>
              <a:rPr lang="en-US" altLang="zh-CN" sz="2400" b="1" dirty="0">
                <a:highlight>
                  <a:srgbClr val="C0C0C0"/>
                </a:highlight>
              </a:rPr>
              <a:t>9 channels of a feature map pixel are concatenated together </a:t>
            </a:r>
            <a:r>
              <a:rPr lang="en-US" altLang="zh-CN" sz="2400" dirty="0"/>
              <a:t>to occupy a depth unit of the BRAM. While we are using 9 BRAM module to give and take feature map values, it means that </a:t>
            </a:r>
            <a:r>
              <a:rPr lang="en-US" altLang="zh-CN" sz="2400" b="1" dirty="0">
                <a:highlight>
                  <a:srgbClr val="C0C0C0"/>
                </a:highlight>
              </a:rPr>
              <a:t>the input band width is 9*9 = 81</a:t>
            </a:r>
            <a:r>
              <a:rPr lang="en-US" altLang="zh-CN" sz="2400" dirty="0"/>
              <a:t>, and the output band width are 9 because </a:t>
            </a:r>
            <a:r>
              <a:rPr lang="en-US" altLang="zh-CN" sz="2400" b="1" dirty="0">
                <a:highlight>
                  <a:srgbClr val="C0C0C0"/>
                </a:highlight>
              </a:rPr>
              <a:t>we are expecting 9 channels of an </a:t>
            </a:r>
            <a:r>
              <a:rPr lang="en-US" altLang="zh-CN" sz="2400" b="1" dirty="0" err="1">
                <a:highlight>
                  <a:srgbClr val="C0C0C0"/>
                </a:highlight>
              </a:rPr>
              <a:t>ofmap</a:t>
            </a:r>
            <a:r>
              <a:rPr lang="en-US" altLang="zh-CN" sz="2400" b="1" dirty="0">
                <a:highlight>
                  <a:srgbClr val="C0C0C0"/>
                </a:highlight>
              </a:rPr>
              <a:t> pixel are evaluated from those 81 input pixels at a time.</a:t>
            </a:r>
          </a:p>
          <a:p>
            <a:pPr marL="342900" indent="-342900">
              <a:buAutoNum type="arabicPeriod"/>
            </a:pPr>
            <a:endParaRPr lang="en-US" altLang="zh-CN" sz="2400" dirty="0"/>
          </a:p>
          <a:p>
            <a:pPr marL="342900" indent="-342900">
              <a:buAutoNum type="arabicPeriod"/>
            </a:pPr>
            <a:r>
              <a:rPr lang="en-US" altLang="zh-CN" sz="2400" dirty="0"/>
              <a:t>Based on the mode configuration of the Data Flow Controller module, the </a:t>
            </a:r>
            <a:r>
              <a:rPr lang="en-US" altLang="zh-CN" sz="2400" b="1" dirty="0">
                <a:highlight>
                  <a:srgbClr val="C0C0C0"/>
                </a:highlight>
              </a:rPr>
              <a:t>input 81 pixels can be Rearranged, Broadcasted, Concatenated or Converted to the value of input zero point</a:t>
            </a:r>
            <a:r>
              <a:rPr lang="en-US" altLang="zh-CN" sz="2400" b="1" dirty="0">
                <a:solidFill>
                  <a:schemeClr val="accent2"/>
                </a:solidFill>
              </a:rPr>
              <a:t> </a:t>
            </a:r>
            <a:r>
              <a:rPr lang="en-US" altLang="zh-CN" sz="2400" dirty="0"/>
              <a:t>before begin sent into the 9*9 MAC Array.</a:t>
            </a:r>
          </a:p>
        </p:txBody>
      </p:sp>
    </p:spTree>
    <p:extLst>
      <p:ext uri="{BB962C8B-B14F-4D97-AF65-F5344CB8AC3E}">
        <p14:creationId xmlns:p14="http://schemas.microsoft.com/office/powerpoint/2010/main" val="2429556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8D77B54-6017-4970-8355-6ECB944AD0F8}"/>
              </a:ext>
            </a:extLst>
          </p:cNvPr>
          <p:cNvCxnSpPr>
            <a:cxnSpLocks/>
          </p:cNvCxnSpPr>
          <p:nvPr/>
        </p:nvCxnSpPr>
        <p:spPr>
          <a:xfrm>
            <a:off x="1440025" y="831768"/>
            <a:ext cx="9311950" cy="0"/>
          </a:xfrm>
          <a:prstGeom prst="line">
            <a:avLst/>
          </a:prstGeom>
          <a:ln w="44450">
            <a:solidFill>
              <a:srgbClr val="00386B"/>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F182C12-4C23-42B8-9654-F2F65347A7BC}"/>
              </a:ext>
            </a:extLst>
          </p:cNvPr>
          <p:cNvSpPr txBox="1"/>
          <p:nvPr/>
        </p:nvSpPr>
        <p:spPr>
          <a:xfrm>
            <a:off x="3508416" y="0"/>
            <a:ext cx="5604804" cy="830997"/>
          </a:xfrm>
          <a:prstGeom prst="rect">
            <a:avLst/>
          </a:prstGeom>
          <a:noFill/>
        </p:spPr>
        <p:txBody>
          <a:bodyPr wrap="none" rtlCol="0">
            <a:spAutoFit/>
          </a:bodyPr>
          <a:lstStyle/>
          <a:p>
            <a:r>
              <a:rPr lang="en-US" sz="4800" b="1" dirty="0" err="1"/>
              <a:t>Ifmap</a:t>
            </a:r>
            <a:r>
              <a:rPr lang="en-US" sz="4800" b="1" dirty="0"/>
              <a:t> output pattern</a:t>
            </a:r>
          </a:p>
        </p:txBody>
      </p:sp>
      <p:pic>
        <p:nvPicPr>
          <p:cNvPr id="17" name="Picture 16">
            <a:extLst>
              <a:ext uri="{FF2B5EF4-FFF2-40B4-BE49-F238E27FC236}">
                <a16:creationId xmlns:a16="http://schemas.microsoft.com/office/drawing/2014/main" id="{F8D3A47C-84CE-4967-98BA-0EBC646C692F}"/>
              </a:ext>
            </a:extLst>
          </p:cNvPr>
          <p:cNvPicPr>
            <a:picLocks noChangeAspect="1"/>
          </p:cNvPicPr>
          <p:nvPr/>
        </p:nvPicPr>
        <p:blipFill>
          <a:blip r:embed="rId3"/>
          <a:stretch>
            <a:fillRect/>
          </a:stretch>
        </p:blipFill>
        <p:spPr>
          <a:xfrm>
            <a:off x="3000616" y="3743093"/>
            <a:ext cx="6411617" cy="2525977"/>
          </a:xfrm>
          <a:prstGeom prst="rect">
            <a:avLst/>
          </a:prstGeom>
        </p:spPr>
      </p:pic>
      <p:sp>
        <p:nvSpPr>
          <p:cNvPr id="18" name="TextBox 17">
            <a:extLst>
              <a:ext uri="{FF2B5EF4-FFF2-40B4-BE49-F238E27FC236}">
                <a16:creationId xmlns:a16="http://schemas.microsoft.com/office/drawing/2014/main" id="{9080B16F-9F2A-4500-8E34-98BCFB0B74FE}"/>
              </a:ext>
            </a:extLst>
          </p:cNvPr>
          <p:cNvSpPr txBox="1"/>
          <p:nvPr/>
        </p:nvSpPr>
        <p:spPr>
          <a:xfrm>
            <a:off x="4838100" y="6287732"/>
            <a:ext cx="2736647"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The output pattern of </a:t>
            </a:r>
            <a:r>
              <a:rPr lang="en-US" altLang="zh-CN" dirty="0" err="1">
                <a:latin typeface="Times New Roman" panose="02020603050405020304" pitchFamily="18" charset="0"/>
                <a:cs typeface="Times New Roman" panose="02020603050405020304" pitchFamily="18" charset="0"/>
              </a:rPr>
              <a:t>ifmap</a:t>
            </a:r>
            <a:endParaRPr lang="zh-CN" altLang="en-US" dirty="0">
              <a:latin typeface="Times New Roman" panose="02020603050405020304" pitchFamily="18" charset="0"/>
              <a:cs typeface="Times New Roman" panose="02020603050405020304" pitchFamily="18" charset="0"/>
            </a:endParaRPr>
          </a:p>
        </p:txBody>
      </p:sp>
      <p:pic>
        <p:nvPicPr>
          <p:cNvPr id="22" name="Picture 21">
            <a:extLst>
              <a:ext uri="{FF2B5EF4-FFF2-40B4-BE49-F238E27FC236}">
                <a16:creationId xmlns:a16="http://schemas.microsoft.com/office/drawing/2014/main" id="{253EEFBB-86E7-4D94-93A3-38C34168CED0}"/>
              </a:ext>
            </a:extLst>
          </p:cNvPr>
          <p:cNvPicPr>
            <a:picLocks noChangeAspect="1"/>
          </p:cNvPicPr>
          <p:nvPr/>
        </p:nvPicPr>
        <p:blipFill>
          <a:blip r:embed="rId4"/>
          <a:stretch>
            <a:fillRect/>
          </a:stretch>
        </p:blipFill>
        <p:spPr>
          <a:xfrm>
            <a:off x="606277" y="968214"/>
            <a:ext cx="5489723" cy="2751540"/>
          </a:xfrm>
          <a:prstGeom prst="rect">
            <a:avLst/>
          </a:prstGeom>
        </p:spPr>
      </p:pic>
      <p:pic>
        <p:nvPicPr>
          <p:cNvPr id="24" name="Picture 23">
            <a:extLst>
              <a:ext uri="{FF2B5EF4-FFF2-40B4-BE49-F238E27FC236}">
                <a16:creationId xmlns:a16="http://schemas.microsoft.com/office/drawing/2014/main" id="{3641DA66-632C-49BA-85DC-2BC883EA7696}"/>
              </a:ext>
            </a:extLst>
          </p:cNvPr>
          <p:cNvPicPr>
            <a:picLocks noChangeAspect="1"/>
          </p:cNvPicPr>
          <p:nvPr/>
        </p:nvPicPr>
        <p:blipFill>
          <a:blip r:embed="rId5"/>
          <a:stretch>
            <a:fillRect/>
          </a:stretch>
        </p:blipFill>
        <p:spPr>
          <a:xfrm>
            <a:off x="6316848" y="984061"/>
            <a:ext cx="5673048" cy="2740370"/>
          </a:xfrm>
          <a:prstGeom prst="rect">
            <a:avLst/>
          </a:prstGeom>
        </p:spPr>
      </p:pic>
    </p:spTree>
    <p:extLst>
      <p:ext uri="{BB962C8B-B14F-4D97-AF65-F5344CB8AC3E}">
        <p14:creationId xmlns:p14="http://schemas.microsoft.com/office/powerpoint/2010/main" val="1814525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8D77B54-6017-4970-8355-6ECB944AD0F8}"/>
              </a:ext>
            </a:extLst>
          </p:cNvPr>
          <p:cNvCxnSpPr>
            <a:cxnSpLocks/>
          </p:cNvCxnSpPr>
          <p:nvPr/>
        </p:nvCxnSpPr>
        <p:spPr>
          <a:xfrm>
            <a:off x="1440025" y="881203"/>
            <a:ext cx="9311950" cy="0"/>
          </a:xfrm>
          <a:prstGeom prst="line">
            <a:avLst/>
          </a:prstGeom>
          <a:ln w="44450">
            <a:solidFill>
              <a:srgbClr val="00386B"/>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A0BA771-5417-47AA-B431-40275F3C34F3}"/>
              </a:ext>
            </a:extLst>
          </p:cNvPr>
          <p:cNvSpPr txBox="1"/>
          <p:nvPr/>
        </p:nvSpPr>
        <p:spPr>
          <a:xfrm>
            <a:off x="1440025" y="173317"/>
            <a:ext cx="9255034"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ltLang="zh-CN" sz="4000" dirty="0">
                <a:latin typeface="Helvetica" panose="020B0604020202020204" pitchFamily="34" charset="0"/>
                <a:ea typeface="宋体" panose="02010600030101010101" pitchFamily="2" charset="-122"/>
                <a:cs typeface="Helvetica" panose="020B0604020202020204" pitchFamily="34" charset="0"/>
              </a:rPr>
              <a:t>Data Flow Arrangement ---- Convolution</a:t>
            </a:r>
            <a:endParaRPr lang="en-US" altLang="zh-CN" sz="4000" dirty="0">
              <a:latin typeface="华文中宋" panose="02010600040101010101" pitchFamily="2" charset="-122"/>
              <a:ea typeface="华文中宋" panose="02010600040101010101" pitchFamily="2" charset="-122"/>
              <a:cs typeface="Helvetica" panose="020B0604020202020204" pitchFamily="34" charset="0"/>
            </a:endParaRPr>
          </a:p>
        </p:txBody>
      </p:sp>
      <p:pic>
        <p:nvPicPr>
          <p:cNvPr id="17" name="Picture 16">
            <a:extLst>
              <a:ext uri="{FF2B5EF4-FFF2-40B4-BE49-F238E27FC236}">
                <a16:creationId xmlns:a16="http://schemas.microsoft.com/office/drawing/2014/main" id="{731CDE95-9B9B-45E2-9075-6FEBC9EFBBFA}"/>
              </a:ext>
            </a:extLst>
          </p:cNvPr>
          <p:cNvPicPr>
            <a:picLocks noChangeAspect="1"/>
          </p:cNvPicPr>
          <p:nvPr/>
        </p:nvPicPr>
        <p:blipFill>
          <a:blip r:embed="rId2"/>
          <a:stretch>
            <a:fillRect/>
          </a:stretch>
        </p:blipFill>
        <p:spPr>
          <a:xfrm>
            <a:off x="328463" y="1148988"/>
            <a:ext cx="6146982" cy="5342484"/>
          </a:xfrm>
          <a:prstGeom prst="rect">
            <a:avLst/>
          </a:prstGeom>
        </p:spPr>
      </p:pic>
      <p:sp>
        <p:nvSpPr>
          <p:cNvPr id="18" name="TextBox 17">
            <a:extLst>
              <a:ext uri="{FF2B5EF4-FFF2-40B4-BE49-F238E27FC236}">
                <a16:creationId xmlns:a16="http://schemas.microsoft.com/office/drawing/2014/main" id="{4277B894-A49A-4607-959E-446372CF9DE3}"/>
              </a:ext>
            </a:extLst>
          </p:cNvPr>
          <p:cNvSpPr txBox="1"/>
          <p:nvPr/>
        </p:nvSpPr>
        <p:spPr>
          <a:xfrm>
            <a:off x="6551578" y="1742738"/>
            <a:ext cx="5130348" cy="4154984"/>
          </a:xfrm>
          <a:prstGeom prst="rect">
            <a:avLst/>
          </a:prstGeom>
          <a:noFill/>
        </p:spPr>
        <p:txBody>
          <a:bodyPr wrap="square" rtlCol="0">
            <a:spAutoFit/>
          </a:bodyPr>
          <a:lstStyle/>
          <a:p>
            <a:r>
              <a:rPr lang="en-US" altLang="zh-CN" sz="2400" dirty="0"/>
              <a:t>· </a:t>
            </a:r>
            <a:r>
              <a:rPr lang="en-US" altLang="zh-CN" sz="2400" b="1" dirty="0">
                <a:highlight>
                  <a:srgbClr val="C0C0C0"/>
                </a:highlight>
              </a:rPr>
              <a:t>Three input channels are broadcasted vertically</a:t>
            </a:r>
            <a:r>
              <a:rPr lang="en-US" altLang="zh-CN" sz="2400" dirty="0"/>
              <a:t> while </a:t>
            </a:r>
            <a:r>
              <a:rPr lang="en-US" altLang="zh-CN" sz="2400" b="1" dirty="0">
                <a:highlight>
                  <a:srgbClr val="C0C0C0"/>
                </a:highlight>
              </a:rPr>
              <a:t>3*3 windows</a:t>
            </a:r>
            <a:r>
              <a:rPr lang="en-US" altLang="zh-CN" sz="2400" dirty="0"/>
              <a:t> are sent into arrays </a:t>
            </a:r>
            <a:r>
              <a:rPr lang="en-US" altLang="zh-CN" sz="2400" b="1" dirty="0">
                <a:highlight>
                  <a:srgbClr val="C0C0C0"/>
                </a:highlight>
              </a:rPr>
              <a:t>horizontally  </a:t>
            </a:r>
          </a:p>
          <a:p>
            <a:endParaRPr lang="en-US" altLang="zh-CN" sz="2400" dirty="0"/>
          </a:p>
          <a:p>
            <a:r>
              <a:rPr lang="en-US" altLang="zh-CN" sz="2400" dirty="0"/>
              <a:t>· Every three </a:t>
            </a:r>
            <a:r>
              <a:rPr lang="en-US" altLang="zh-CN" sz="2400" dirty="0" err="1"/>
              <a:t>clks</a:t>
            </a:r>
            <a:r>
              <a:rPr lang="en-US" altLang="zh-CN" sz="2400" dirty="0"/>
              <a:t> write a value back to BRAM </a:t>
            </a:r>
          </a:p>
          <a:p>
            <a:endParaRPr lang="en-US" altLang="zh-CN" sz="2400" dirty="0"/>
          </a:p>
          <a:p>
            <a:r>
              <a:rPr lang="en-US" altLang="zh-CN" sz="2400" dirty="0"/>
              <a:t>· </a:t>
            </a:r>
            <a:r>
              <a:rPr lang="en-US" altLang="zh-CN" sz="2400" b="1" dirty="0">
                <a:highlight>
                  <a:srgbClr val="C0C0C0"/>
                </a:highlight>
              </a:rPr>
              <a:t>Kernels are sent into the array continuously</a:t>
            </a:r>
            <a:r>
              <a:rPr lang="en-US" altLang="zh-CN" sz="2400" dirty="0"/>
              <a:t>, before all the output channels being derived, </a:t>
            </a:r>
            <a:r>
              <a:rPr lang="en-US" altLang="zh-CN" sz="2400" b="1" dirty="0" err="1">
                <a:highlight>
                  <a:srgbClr val="C0C0C0"/>
                </a:highlight>
              </a:rPr>
              <a:t>ifmap</a:t>
            </a:r>
            <a:r>
              <a:rPr lang="en-US" altLang="zh-CN" sz="2400" b="1" dirty="0">
                <a:highlight>
                  <a:srgbClr val="C0C0C0"/>
                </a:highlight>
              </a:rPr>
              <a:t> remains unchanged</a:t>
            </a:r>
            <a:endParaRPr lang="zh-CN" altLang="en-US" sz="2400" b="1" dirty="0">
              <a:highlight>
                <a:srgbClr val="C0C0C0"/>
              </a:highlight>
            </a:endParaRPr>
          </a:p>
        </p:txBody>
      </p:sp>
    </p:spTree>
    <p:extLst>
      <p:ext uri="{BB962C8B-B14F-4D97-AF65-F5344CB8AC3E}">
        <p14:creationId xmlns:p14="http://schemas.microsoft.com/office/powerpoint/2010/main" val="2426159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8D77B54-6017-4970-8355-6ECB944AD0F8}"/>
              </a:ext>
            </a:extLst>
          </p:cNvPr>
          <p:cNvCxnSpPr>
            <a:cxnSpLocks/>
          </p:cNvCxnSpPr>
          <p:nvPr/>
        </p:nvCxnSpPr>
        <p:spPr>
          <a:xfrm>
            <a:off x="1440025" y="881203"/>
            <a:ext cx="9311950" cy="0"/>
          </a:xfrm>
          <a:prstGeom prst="line">
            <a:avLst/>
          </a:prstGeom>
          <a:ln w="44450">
            <a:solidFill>
              <a:srgbClr val="00386B"/>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A0BA771-5417-47AA-B431-40275F3C34F3}"/>
              </a:ext>
            </a:extLst>
          </p:cNvPr>
          <p:cNvSpPr txBox="1"/>
          <p:nvPr/>
        </p:nvSpPr>
        <p:spPr>
          <a:xfrm>
            <a:off x="1440025" y="173317"/>
            <a:ext cx="9255034"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ltLang="zh-CN" sz="4000" dirty="0">
                <a:latin typeface="Helvetica" panose="020B0604020202020204" pitchFamily="34" charset="0"/>
                <a:ea typeface="宋体" panose="02010600030101010101" pitchFamily="2" charset="-122"/>
                <a:cs typeface="Helvetica" panose="020B0604020202020204" pitchFamily="34" charset="0"/>
              </a:rPr>
              <a:t>Data Flow Arrangement ---- </a:t>
            </a:r>
            <a:r>
              <a:rPr lang="en-US" altLang="zh-CN" sz="4000" dirty="0" err="1">
                <a:latin typeface="Helvetica" panose="020B0604020202020204" pitchFamily="34" charset="0"/>
                <a:ea typeface="宋体" panose="02010600030101010101" pitchFamily="2" charset="-122"/>
                <a:cs typeface="Helvetica" panose="020B0604020202020204" pitchFamily="34" charset="0"/>
              </a:rPr>
              <a:t>Depthwise</a:t>
            </a:r>
            <a:endParaRPr lang="en-US" altLang="zh-CN" sz="4000" dirty="0">
              <a:latin typeface="华文中宋" panose="02010600040101010101" pitchFamily="2" charset="-122"/>
              <a:ea typeface="华文中宋" panose="02010600040101010101" pitchFamily="2" charset="-122"/>
              <a:cs typeface="Helvetica" panose="020B0604020202020204" pitchFamily="34" charset="0"/>
            </a:endParaRPr>
          </a:p>
        </p:txBody>
      </p:sp>
      <p:sp>
        <p:nvSpPr>
          <p:cNvPr id="18" name="TextBox 17">
            <a:extLst>
              <a:ext uri="{FF2B5EF4-FFF2-40B4-BE49-F238E27FC236}">
                <a16:creationId xmlns:a16="http://schemas.microsoft.com/office/drawing/2014/main" id="{4277B894-A49A-4607-959E-446372CF9DE3}"/>
              </a:ext>
            </a:extLst>
          </p:cNvPr>
          <p:cNvSpPr txBox="1"/>
          <p:nvPr/>
        </p:nvSpPr>
        <p:spPr>
          <a:xfrm>
            <a:off x="6439610" y="2489187"/>
            <a:ext cx="5130348" cy="2677656"/>
          </a:xfrm>
          <a:prstGeom prst="rect">
            <a:avLst/>
          </a:prstGeom>
          <a:noFill/>
        </p:spPr>
        <p:txBody>
          <a:bodyPr wrap="square" rtlCol="0">
            <a:spAutoFit/>
          </a:bodyPr>
          <a:lstStyle/>
          <a:p>
            <a:r>
              <a:rPr lang="en-US" altLang="zh-CN" sz="2400" dirty="0"/>
              <a:t>· </a:t>
            </a:r>
            <a:r>
              <a:rPr lang="en-US" altLang="zh-CN" sz="2400" b="1" dirty="0">
                <a:highlight>
                  <a:srgbClr val="C0C0C0"/>
                </a:highlight>
              </a:rPr>
              <a:t>Input channels are arranged vertically </a:t>
            </a:r>
            <a:r>
              <a:rPr lang="en-US" altLang="zh-CN" sz="2400" dirty="0"/>
              <a:t>while 3*3 windows are sent into arrays horizontally  </a:t>
            </a:r>
          </a:p>
          <a:p>
            <a:endParaRPr lang="en-US" altLang="zh-CN" sz="2400" dirty="0"/>
          </a:p>
          <a:p>
            <a:r>
              <a:rPr lang="en-US" altLang="zh-CN" sz="2400" dirty="0"/>
              <a:t>· The results of each adder trees are </a:t>
            </a:r>
            <a:r>
              <a:rPr lang="en-US" altLang="zh-CN" sz="2400" b="1" dirty="0">
                <a:highlight>
                  <a:srgbClr val="C0C0C0"/>
                </a:highlight>
              </a:rPr>
              <a:t>directly concatenated </a:t>
            </a:r>
            <a:r>
              <a:rPr lang="en-US" altLang="zh-CN" sz="2400" dirty="0"/>
              <a:t>together to form a output value  </a:t>
            </a:r>
            <a:endParaRPr lang="zh-CN" altLang="en-US" sz="2400" dirty="0"/>
          </a:p>
        </p:txBody>
      </p:sp>
      <p:pic>
        <p:nvPicPr>
          <p:cNvPr id="6" name="Picture 5">
            <a:extLst>
              <a:ext uri="{FF2B5EF4-FFF2-40B4-BE49-F238E27FC236}">
                <a16:creationId xmlns:a16="http://schemas.microsoft.com/office/drawing/2014/main" id="{31DFDD34-9E87-465E-A668-1FF7F1D476E4}"/>
              </a:ext>
            </a:extLst>
          </p:cNvPr>
          <p:cNvPicPr>
            <a:picLocks noChangeAspect="1"/>
          </p:cNvPicPr>
          <p:nvPr/>
        </p:nvPicPr>
        <p:blipFill>
          <a:blip r:embed="rId2"/>
          <a:stretch>
            <a:fillRect/>
          </a:stretch>
        </p:blipFill>
        <p:spPr>
          <a:xfrm>
            <a:off x="180749" y="1234748"/>
            <a:ext cx="6081271" cy="4914899"/>
          </a:xfrm>
          <a:prstGeom prst="rect">
            <a:avLst/>
          </a:prstGeom>
        </p:spPr>
      </p:pic>
    </p:spTree>
    <p:extLst>
      <p:ext uri="{BB962C8B-B14F-4D97-AF65-F5344CB8AC3E}">
        <p14:creationId xmlns:p14="http://schemas.microsoft.com/office/powerpoint/2010/main" val="2704081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8D77B54-6017-4970-8355-6ECB944AD0F8}"/>
              </a:ext>
            </a:extLst>
          </p:cNvPr>
          <p:cNvCxnSpPr>
            <a:cxnSpLocks/>
          </p:cNvCxnSpPr>
          <p:nvPr/>
        </p:nvCxnSpPr>
        <p:spPr>
          <a:xfrm>
            <a:off x="1440025" y="871872"/>
            <a:ext cx="9311950" cy="0"/>
          </a:xfrm>
          <a:prstGeom prst="line">
            <a:avLst/>
          </a:prstGeom>
          <a:ln w="44450">
            <a:solidFill>
              <a:srgbClr val="00386B"/>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A0BA771-5417-47AA-B431-40275F3C34F3}"/>
              </a:ext>
            </a:extLst>
          </p:cNvPr>
          <p:cNvSpPr txBox="1"/>
          <p:nvPr/>
        </p:nvSpPr>
        <p:spPr>
          <a:xfrm>
            <a:off x="1005271" y="95476"/>
            <a:ext cx="10564687"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ltLang="zh-CN" sz="4000" dirty="0">
                <a:latin typeface="Helvetica" panose="020B0604020202020204" pitchFamily="34" charset="0"/>
                <a:ea typeface="宋体" panose="02010600030101010101" pitchFamily="2" charset="-122"/>
                <a:cs typeface="Helvetica" panose="020B0604020202020204" pitchFamily="34" charset="0"/>
              </a:rPr>
              <a:t>Data Flow Arrangement ---- Pointwise and FC</a:t>
            </a:r>
            <a:endParaRPr lang="en-US" altLang="zh-CN" sz="4000" dirty="0">
              <a:latin typeface="华文中宋" panose="02010600040101010101" pitchFamily="2" charset="-122"/>
              <a:ea typeface="华文中宋" panose="02010600040101010101" pitchFamily="2" charset="-122"/>
              <a:cs typeface="Helvetica" panose="020B0604020202020204" pitchFamily="34" charset="0"/>
            </a:endParaRPr>
          </a:p>
        </p:txBody>
      </p:sp>
      <p:sp>
        <p:nvSpPr>
          <p:cNvPr id="18" name="TextBox 17">
            <a:extLst>
              <a:ext uri="{FF2B5EF4-FFF2-40B4-BE49-F238E27FC236}">
                <a16:creationId xmlns:a16="http://schemas.microsoft.com/office/drawing/2014/main" id="{4277B894-A49A-4607-959E-446372CF9DE3}"/>
              </a:ext>
            </a:extLst>
          </p:cNvPr>
          <p:cNvSpPr txBox="1"/>
          <p:nvPr/>
        </p:nvSpPr>
        <p:spPr>
          <a:xfrm>
            <a:off x="6756850" y="1790769"/>
            <a:ext cx="5130348" cy="3785652"/>
          </a:xfrm>
          <a:prstGeom prst="rect">
            <a:avLst/>
          </a:prstGeom>
          <a:noFill/>
        </p:spPr>
        <p:txBody>
          <a:bodyPr wrap="square" rtlCol="0">
            <a:spAutoFit/>
          </a:bodyPr>
          <a:lstStyle/>
          <a:p>
            <a:r>
              <a:rPr lang="en-US" altLang="zh-CN" sz="2400" dirty="0"/>
              <a:t>· Input channels are </a:t>
            </a:r>
            <a:r>
              <a:rPr lang="en-US" altLang="zh-CN" sz="2400" b="1" dirty="0">
                <a:highlight>
                  <a:srgbClr val="C0C0C0"/>
                </a:highlight>
              </a:rPr>
              <a:t>sent into the array horizontally</a:t>
            </a:r>
            <a:r>
              <a:rPr lang="en-US" altLang="zh-CN" sz="2400" dirty="0"/>
              <a:t>, and then </a:t>
            </a:r>
            <a:r>
              <a:rPr lang="en-US" altLang="zh-CN" sz="2400" b="1" dirty="0">
                <a:highlight>
                  <a:srgbClr val="C0C0C0"/>
                </a:highlight>
              </a:rPr>
              <a:t>broadcast vertically </a:t>
            </a:r>
          </a:p>
          <a:p>
            <a:endParaRPr lang="en-US" altLang="zh-CN" sz="2400" dirty="0"/>
          </a:p>
          <a:p>
            <a:endParaRPr lang="en-US" altLang="zh-CN" sz="2400" dirty="0"/>
          </a:p>
          <a:p>
            <a:r>
              <a:rPr lang="en-US" altLang="zh-CN" sz="2400" dirty="0"/>
              <a:t>· Unlike the previous modes, this time </a:t>
            </a:r>
            <a:r>
              <a:rPr lang="en-US" altLang="zh-CN" sz="2400" b="1" dirty="0">
                <a:highlight>
                  <a:srgbClr val="C0C0C0"/>
                </a:highlight>
              </a:rPr>
              <a:t>every 9 </a:t>
            </a:r>
            <a:r>
              <a:rPr lang="en-US" altLang="zh-CN" sz="2400" b="1" dirty="0" err="1">
                <a:highlight>
                  <a:srgbClr val="C0C0C0"/>
                </a:highlight>
              </a:rPr>
              <a:t>ifmap</a:t>
            </a:r>
            <a:r>
              <a:rPr lang="en-US" altLang="zh-CN" sz="2400" b="1" dirty="0">
                <a:highlight>
                  <a:srgbClr val="C0C0C0"/>
                </a:highlight>
              </a:rPr>
              <a:t> channels are continuously sent into the array </a:t>
            </a:r>
            <a:r>
              <a:rPr lang="en-US" altLang="zh-CN" sz="2400" dirty="0"/>
              <a:t>until every </a:t>
            </a:r>
            <a:r>
              <a:rPr lang="en-US" altLang="zh-CN" sz="2400" dirty="0" err="1"/>
              <a:t>ifmap</a:t>
            </a:r>
            <a:r>
              <a:rPr lang="en-US" altLang="zh-CN" sz="2400" dirty="0"/>
              <a:t> channels have been used in evaluation of 9 output channels.</a:t>
            </a:r>
            <a:endParaRPr lang="zh-CN" altLang="en-US" sz="2400" dirty="0"/>
          </a:p>
        </p:txBody>
      </p:sp>
      <p:pic>
        <p:nvPicPr>
          <p:cNvPr id="7" name="Picture 6">
            <a:extLst>
              <a:ext uri="{FF2B5EF4-FFF2-40B4-BE49-F238E27FC236}">
                <a16:creationId xmlns:a16="http://schemas.microsoft.com/office/drawing/2014/main" id="{DC6D096E-4E4C-4B33-BCBB-DF2FA963B369}"/>
              </a:ext>
            </a:extLst>
          </p:cNvPr>
          <p:cNvPicPr>
            <a:picLocks noChangeAspect="1"/>
          </p:cNvPicPr>
          <p:nvPr/>
        </p:nvPicPr>
        <p:blipFill>
          <a:blip r:embed="rId2"/>
          <a:stretch>
            <a:fillRect/>
          </a:stretch>
        </p:blipFill>
        <p:spPr>
          <a:xfrm>
            <a:off x="384598" y="1278426"/>
            <a:ext cx="6213633" cy="4810338"/>
          </a:xfrm>
          <a:prstGeom prst="rect">
            <a:avLst/>
          </a:prstGeom>
        </p:spPr>
      </p:pic>
    </p:spTree>
    <p:extLst>
      <p:ext uri="{BB962C8B-B14F-4D97-AF65-F5344CB8AC3E}">
        <p14:creationId xmlns:p14="http://schemas.microsoft.com/office/powerpoint/2010/main" val="2475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C1A101-E695-4B8E-8EE3-2C8AC1EB5AD9}"/>
              </a:ext>
            </a:extLst>
          </p:cNvPr>
          <p:cNvSpPr txBox="1"/>
          <p:nvPr/>
        </p:nvSpPr>
        <p:spPr>
          <a:xfrm>
            <a:off x="5053086" y="186040"/>
            <a:ext cx="2085827" cy="830997"/>
          </a:xfrm>
          <a:prstGeom prst="rect">
            <a:avLst/>
          </a:prstGeom>
          <a:noFill/>
        </p:spPr>
        <p:txBody>
          <a:bodyPr wrap="none" rtlCol="0">
            <a:spAutoFit/>
          </a:bodyPr>
          <a:lstStyle/>
          <a:p>
            <a:r>
              <a:rPr lang="en-US" sz="4800" b="1" dirty="0"/>
              <a:t>Outline</a:t>
            </a:r>
          </a:p>
        </p:txBody>
      </p:sp>
      <p:sp>
        <p:nvSpPr>
          <p:cNvPr id="4" name="TextBox 3">
            <a:extLst>
              <a:ext uri="{FF2B5EF4-FFF2-40B4-BE49-F238E27FC236}">
                <a16:creationId xmlns:a16="http://schemas.microsoft.com/office/drawing/2014/main" id="{92792C65-326E-4212-915F-6F9D7F24FD11}"/>
              </a:ext>
            </a:extLst>
          </p:cNvPr>
          <p:cNvSpPr txBox="1"/>
          <p:nvPr/>
        </p:nvSpPr>
        <p:spPr>
          <a:xfrm>
            <a:off x="1600099" y="1565210"/>
            <a:ext cx="8787983" cy="3877985"/>
          </a:xfrm>
          <a:prstGeom prst="rect">
            <a:avLst/>
          </a:prstGeom>
          <a:noFill/>
        </p:spPr>
        <p:txBody>
          <a:bodyPr wrap="none" rtlCol="0">
            <a:spAutoFit/>
          </a:bodyPr>
          <a:lstStyle/>
          <a:p>
            <a:pPr marL="342900" marR="0" lvl="0" indent="-342900" algn="l" defTabSz="914400" rtl="0" eaLnBrk="1" fontAlgn="auto" latinLnBrk="0" hangingPunct="1">
              <a:lnSpc>
                <a:spcPct val="100000"/>
              </a:lnSpc>
              <a:spcBef>
                <a:spcPts val="0"/>
              </a:spcBef>
              <a:spcAft>
                <a:spcPts val="600"/>
              </a:spcAft>
              <a:buClrTx/>
              <a:buSzTx/>
              <a:buFont typeface="Wingdings" panose="05000000000000000000" pitchFamily="2" charset="2"/>
              <a:buChar char="Ø"/>
              <a:tabLst/>
              <a:defRPr/>
            </a:pPr>
            <a:r>
              <a:rPr lang="en-US" altLang="zh-CN" sz="4400" b="1" dirty="0">
                <a:solidFill>
                  <a:schemeClr val="bg1">
                    <a:lumMod val="75000"/>
                  </a:schemeClr>
                </a:solidFill>
                <a:latin typeface="Helvetica" panose="020B0604020202020204" pitchFamily="34" charset="0"/>
                <a:ea typeface="宋体" panose="02010600030101010101" pitchFamily="2" charset="-122"/>
                <a:cs typeface="Helvetica" panose="020B0604020202020204" pitchFamily="34" charset="0"/>
              </a:rPr>
              <a:t> Quantization Problem Solved</a:t>
            </a:r>
          </a:p>
          <a:p>
            <a:pPr marL="342900" indent="-342900">
              <a:spcBef>
                <a:spcPts val="1800"/>
              </a:spcBef>
              <a:spcAft>
                <a:spcPts val="1200"/>
              </a:spcAft>
              <a:buFont typeface="Wingdings" panose="05000000000000000000" pitchFamily="2" charset="2"/>
              <a:buChar char="Ø"/>
              <a:defRPr/>
            </a:pPr>
            <a:r>
              <a:rPr lang="en-US" altLang="zh-CN" sz="4400" b="1" dirty="0">
                <a:solidFill>
                  <a:schemeClr val="bg1">
                    <a:lumMod val="75000"/>
                  </a:schemeClr>
                </a:solidFill>
                <a:latin typeface="Helvetica" panose="020B0604020202020204" pitchFamily="34" charset="0"/>
                <a:ea typeface="宋体" panose="02010600030101010101" pitchFamily="2" charset="-122"/>
                <a:cs typeface="Helvetica" panose="020B0604020202020204" pitchFamily="34" charset="0"/>
              </a:rPr>
              <a:t> Problems found in Simulation</a:t>
            </a:r>
            <a:endParaRPr lang="en-US" altLang="zh-CN" sz="4400" b="1" dirty="0">
              <a:solidFill>
                <a:schemeClr val="bg1">
                  <a:lumMod val="75000"/>
                </a:schemeClr>
              </a:solidFill>
              <a:latin typeface="Helvetica"/>
              <a:ea typeface="宋体"/>
              <a:cs typeface="Helvetica"/>
            </a:endParaRPr>
          </a:p>
          <a:p>
            <a:pPr marL="342900" marR="0" lvl="0" indent="-342900" algn="l" defTabSz="914400" rtl="0" eaLnBrk="1" fontAlgn="auto" latinLnBrk="0" hangingPunct="1">
              <a:lnSpc>
                <a:spcPct val="100000"/>
              </a:lnSpc>
              <a:spcBef>
                <a:spcPts val="1800"/>
              </a:spcBef>
              <a:spcAft>
                <a:spcPts val="1200"/>
              </a:spcAft>
              <a:buClrTx/>
              <a:buSzTx/>
              <a:buFont typeface="Wingdings" panose="05000000000000000000" pitchFamily="2" charset="2"/>
              <a:buChar char="Ø"/>
              <a:tabLst/>
              <a:defRPr/>
            </a:pPr>
            <a:r>
              <a:rPr lang="en-US" altLang="zh-CN" sz="4400" b="1" dirty="0">
                <a:solidFill>
                  <a:schemeClr val="bg1">
                    <a:lumMod val="75000"/>
                  </a:schemeClr>
                </a:solidFill>
                <a:latin typeface="Helvetica" panose="020B0604020202020204" pitchFamily="34" charset="0"/>
                <a:ea typeface="宋体" panose="02010600030101010101" pitchFamily="2" charset="-122"/>
                <a:cs typeface="Helvetica" panose="020B0604020202020204" pitchFamily="34" charset="0"/>
              </a:rPr>
              <a:t> A New Structure Design</a:t>
            </a:r>
          </a:p>
          <a:p>
            <a:pPr marL="342900" marR="0" lvl="0" indent="-342900" algn="l" defTabSz="914400" rtl="0" eaLnBrk="1" fontAlgn="auto" latinLnBrk="0" hangingPunct="1">
              <a:lnSpc>
                <a:spcPct val="100000"/>
              </a:lnSpc>
              <a:spcBef>
                <a:spcPts val="1800"/>
              </a:spcBef>
              <a:spcAft>
                <a:spcPts val="1200"/>
              </a:spcAft>
              <a:buClrTx/>
              <a:buSzTx/>
              <a:buFont typeface="Wingdings" panose="05000000000000000000" pitchFamily="2" charset="2"/>
              <a:buChar char="Ø"/>
              <a:tabLst/>
              <a:defRPr/>
            </a:pPr>
            <a:r>
              <a:rPr lang="en-US" altLang="zh-CN" sz="4400" b="1" dirty="0">
                <a:latin typeface="Helvetica" panose="020B0604020202020204" pitchFamily="34" charset="0"/>
                <a:ea typeface="宋体" panose="02010600030101010101" pitchFamily="2" charset="-122"/>
                <a:cs typeface="Helvetica" panose="020B0604020202020204" pitchFamily="34" charset="0"/>
              </a:rPr>
              <a:t> Next Phase</a:t>
            </a:r>
            <a:r>
              <a:rPr lang="zh-CN" altLang="en-US" sz="4400" b="1" dirty="0">
                <a:latin typeface="Helvetica" panose="020B0604020202020204" pitchFamily="34" charset="0"/>
                <a:ea typeface="宋体" panose="02010600030101010101" pitchFamily="2" charset="-122"/>
                <a:cs typeface="Helvetica" panose="020B0604020202020204" pitchFamily="34" charset="0"/>
              </a:rPr>
              <a:t> </a:t>
            </a:r>
            <a:endParaRPr lang="en-US" altLang="zh-CN" sz="4400" b="1" dirty="0">
              <a:latin typeface="Helvetica" panose="020B0604020202020204" pitchFamily="34" charset="0"/>
              <a:ea typeface="宋体" panose="02010600030101010101" pitchFamily="2" charset="-122"/>
              <a:cs typeface="Helvetica" panose="020B0604020202020204" pitchFamily="34" charset="0"/>
            </a:endParaRPr>
          </a:p>
        </p:txBody>
      </p:sp>
      <p:cxnSp>
        <p:nvCxnSpPr>
          <p:cNvPr id="6" name="Straight Connector 5">
            <a:extLst>
              <a:ext uri="{FF2B5EF4-FFF2-40B4-BE49-F238E27FC236}">
                <a16:creationId xmlns:a16="http://schemas.microsoft.com/office/drawing/2014/main" id="{781F4B6E-4FEE-43C1-84A2-A78EFF235C44}"/>
              </a:ext>
            </a:extLst>
          </p:cNvPr>
          <p:cNvCxnSpPr>
            <a:cxnSpLocks/>
          </p:cNvCxnSpPr>
          <p:nvPr/>
        </p:nvCxnSpPr>
        <p:spPr>
          <a:xfrm>
            <a:off x="1803918" y="1017037"/>
            <a:ext cx="8584164" cy="0"/>
          </a:xfrm>
          <a:prstGeom prst="line">
            <a:avLst/>
          </a:prstGeom>
          <a:ln w="34925">
            <a:solidFill>
              <a:srgbClr val="C00000">
                <a:alpha val="99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1440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8D77B54-6017-4970-8355-6ECB944AD0F8}"/>
              </a:ext>
            </a:extLst>
          </p:cNvPr>
          <p:cNvCxnSpPr>
            <a:cxnSpLocks/>
          </p:cNvCxnSpPr>
          <p:nvPr/>
        </p:nvCxnSpPr>
        <p:spPr>
          <a:xfrm>
            <a:off x="1440025" y="1203649"/>
            <a:ext cx="9311950" cy="0"/>
          </a:xfrm>
          <a:prstGeom prst="line">
            <a:avLst/>
          </a:prstGeom>
          <a:ln w="44450">
            <a:solidFill>
              <a:srgbClr val="00386B"/>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88B948E-C521-4E9C-B3AA-71601B2E2D20}"/>
              </a:ext>
            </a:extLst>
          </p:cNvPr>
          <p:cNvSpPr txBox="1"/>
          <p:nvPr/>
        </p:nvSpPr>
        <p:spPr>
          <a:xfrm>
            <a:off x="4614336" y="321939"/>
            <a:ext cx="3469219" cy="830997"/>
          </a:xfrm>
          <a:prstGeom prst="rect">
            <a:avLst/>
          </a:prstGeom>
          <a:noFill/>
        </p:spPr>
        <p:txBody>
          <a:bodyPr wrap="none" rtlCol="0">
            <a:spAutoFit/>
          </a:bodyPr>
          <a:lstStyle/>
          <a:p>
            <a:r>
              <a:rPr lang="en-US" sz="4800" b="1" dirty="0"/>
              <a:t>Performance</a:t>
            </a:r>
          </a:p>
        </p:txBody>
      </p:sp>
      <p:sp>
        <p:nvSpPr>
          <p:cNvPr id="19" name="副標題 2">
            <a:extLst>
              <a:ext uri="{FF2B5EF4-FFF2-40B4-BE49-F238E27FC236}">
                <a16:creationId xmlns:a16="http://schemas.microsoft.com/office/drawing/2014/main" id="{1CA3E7B7-AFF9-4726-AAD6-762158DEBF71}"/>
              </a:ext>
            </a:extLst>
          </p:cNvPr>
          <p:cNvSpPr txBox="1"/>
          <p:nvPr/>
        </p:nvSpPr>
        <p:spPr>
          <a:xfrm>
            <a:off x="6026953" y="5730481"/>
            <a:ext cx="5881945" cy="792049"/>
          </a:xfrm>
          <a:prstGeom prst="rect">
            <a:avLst/>
          </a:prstGeom>
        </p:spPr>
        <p:txBody>
          <a:bodyPr vert="horz" lIns="91440" tIns="45720" rIns="91440" bIns="45720" rtlCol="0">
            <a:normAutofit fontScale="97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ltLang="zh-CN" sz="2400" dirty="0">
                <a:latin typeface="Calibri" panose="020F0502020204030204" pitchFamily="34" charset="0"/>
                <a:cs typeface="Calibri" panose="020F0502020204030204" pitchFamily="34" charset="0"/>
              </a:rPr>
              <a:t>Display on display device with resolution of 1920 × 1080</a:t>
            </a:r>
            <a:endParaRPr lang="en-US" altLang="zh-TW" sz="2400" dirty="0">
              <a:latin typeface="Calibri" panose="020F0502020204030204" pitchFamily="34" charset="0"/>
              <a:cs typeface="Calibri" panose="020F0502020204030204" pitchFamily="34" charset="0"/>
            </a:endParaRPr>
          </a:p>
        </p:txBody>
      </p:sp>
      <p:pic>
        <p:nvPicPr>
          <p:cNvPr id="21" name="图片 8">
            <a:extLst>
              <a:ext uri="{FF2B5EF4-FFF2-40B4-BE49-F238E27FC236}">
                <a16:creationId xmlns:a16="http://schemas.microsoft.com/office/drawing/2014/main" id="{0BBF2BD5-E4E0-4085-ABA2-5B6F236A2C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61233" y="1632763"/>
            <a:ext cx="5292080" cy="3969060"/>
          </a:xfrm>
          <a:prstGeom prst="rect">
            <a:avLst/>
          </a:prstGeom>
        </p:spPr>
      </p:pic>
      <p:sp>
        <p:nvSpPr>
          <p:cNvPr id="23" name="TextBox 22">
            <a:extLst>
              <a:ext uri="{FF2B5EF4-FFF2-40B4-BE49-F238E27FC236}">
                <a16:creationId xmlns:a16="http://schemas.microsoft.com/office/drawing/2014/main" id="{70A8D608-F698-4534-BF1F-853EB8F6F53F}"/>
              </a:ext>
            </a:extLst>
          </p:cNvPr>
          <p:cNvSpPr txBox="1"/>
          <p:nvPr/>
        </p:nvSpPr>
        <p:spPr>
          <a:xfrm>
            <a:off x="638687" y="1340310"/>
            <a:ext cx="5130348" cy="5262979"/>
          </a:xfrm>
          <a:prstGeom prst="rect">
            <a:avLst/>
          </a:prstGeom>
          <a:noFill/>
        </p:spPr>
        <p:txBody>
          <a:bodyPr wrap="square" rtlCol="0">
            <a:spAutoFit/>
          </a:bodyPr>
          <a:lstStyle/>
          <a:p>
            <a:r>
              <a:rPr lang="en-US" altLang="zh-CN" sz="2400" dirty="0"/>
              <a:t>· Currently the accelerator can achieve the inference time as low as </a:t>
            </a:r>
            <a:r>
              <a:rPr lang="en-US" altLang="zh-CN" sz="2400" b="1" dirty="0">
                <a:highlight>
                  <a:srgbClr val="C0C0C0"/>
                </a:highlight>
              </a:rPr>
              <a:t>3.9ms</a:t>
            </a:r>
            <a:r>
              <a:rPr lang="en-US" altLang="zh-CN" sz="2400" dirty="0"/>
              <a:t> under simulation per image( namely 255fps ), this time can still be decreased when the Shortcut module being integrated into the dataflow and implement 200MHz system clock.</a:t>
            </a:r>
          </a:p>
          <a:p>
            <a:endParaRPr lang="en-US" altLang="zh-CN" sz="2400" dirty="0"/>
          </a:p>
          <a:p>
            <a:r>
              <a:rPr lang="en-US" altLang="zh-CN" sz="2400" dirty="0"/>
              <a:t>· Because of the delay of the quantization issue, we are now conducting the </a:t>
            </a:r>
            <a:r>
              <a:rPr lang="en-US" altLang="zh-CN" sz="2400" b="1" dirty="0">
                <a:highlight>
                  <a:srgbClr val="C0C0C0"/>
                </a:highlight>
              </a:rPr>
              <a:t>timing analysis </a:t>
            </a:r>
            <a:r>
              <a:rPr lang="en-US" altLang="zh-CN" sz="2400" dirty="0"/>
              <a:t>before final implementation, the on-board test will be conducted this week, should be no problem.</a:t>
            </a:r>
            <a:endParaRPr lang="zh-CN" altLang="en-US" sz="2400" dirty="0"/>
          </a:p>
        </p:txBody>
      </p:sp>
    </p:spTree>
    <p:extLst>
      <p:ext uri="{BB962C8B-B14F-4D97-AF65-F5344CB8AC3E}">
        <p14:creationId xmlns:p14="http://schemas.microsoft.com/office/powerpoint/2010/main" val="2326266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8D77B54-6017-4970-8355-6ECB944AD0F8}"/>
              </a:ext>
            </a:extLst>
          </p:cNvPr>
          <p:cNvCxnSpPr>
            <a:cxnSpLocks/>
          </p:cNvCxnSpPr>
          <p:nvPr/>
        </p:nvCxnSpPr>
        <p:spPr>
          <a:xfrm>
            <a:off x="1440025" y="1203649"/>
            <a:ext cx="9311950" cy="0"/>
          </a:xfrm>
          <a:prstGeom prst="line">
            <a:avLst/>
          </a:prstGeom>
          <a:ln w="44450">
            <a:solidFill>
              <a:srgbClr val="00386B"/>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88B948E-C521-4E9C-B3AA-71601B2E2D20}"/>
              </a:ext>
            </a:extLst>
          </p:cNvPr>
          <p:cNvSpPr txBox="1"/>
          <p:nvPr/>
        </p:nvSpPr>
        <p:spPr>
          <a:xfrm>
            <a:off x="4614336" y="321939"/>
            <a:ext cx="3647665" cy="830997"/>
          </a:xfrm>
          <a:prstGeom prst="rect">
            <a:avLst/>
          </a:prstGeom>
          <a:noFill/>
        </p:spPr>
        <p:txBody>
          <a:bodyPr wrap="none" rtlCol="0">
            <a:spAutoFit/>
          </a:bodyPr>
          <a:lstStyle/>
          <a:p>
            <a:r>
              <a:rPr lang="en-US" sz="4800" b="1" dirty="0"/>
              <a:t>Project Phase</a:t>
            </a:r>
          </a:p>
        </p:txBody>
      </p:sp>
      <p:graphicFrame>
        <p:nvGraphicFramePr>
          <p:cNvPr id="7" name="Table 4">
            <a:extLst>
              <a:ext uri="{FF2B5EF4-FFF2-40B4-BE49-F238E27FC236}">
                <a16:creationId xmlns:a16="http://schemas.microsoft.com/office/drawing/2014/main" id="{688CC741-ED57-4C5D-90D3-D2FBF313BCE3}"/>
              </a:ext>
            </a:extLst>
          </p:cNvPr>
          <p:cNvGraphicFramePr>
            <a:graphicFrameLocks noGrp="1"/>
          </p:cNvGraphicFramePr>
          <p:nvPr>
            <p:extLst>
              <p:ext uri="{D42A27DB-BD31-4B8C-83A1-F6EECF244321}">
                <p14:modId xmlns:p14="http://schemas.microsoft.com/office/powerpoint/2010/main" val="2034256574"/>
              </p:ext>
            </p:extLst>
          </p:nvPr>
        </p:nvGraphicFramePr>
        <p:xfrm>
          <a:off x="1668911" y="1496752"/>
          <a:ext cx="8854177" cy="4440708"/>
        </p:xfrm>
        <a:graphic>
          <a:graphicData uri="http://schemas.openxmlformats.org/drawingml/2006/table">
            <a:tbl>
              <a:tblPr firstRow="1" bandRow="1">
                <a:tableStyleId>{5C22544A-7EE6-4342-B048-85BDC9FD1C3A}</a:tableStyleId>
              </a:tblPr>
              <a:tblGrid>
                <a:gridCol w="4281197">
                  <a:extLst>
                    <a:ext uri="{9D8B030D-6E8A-4147-A177-3AD203B41FA5}">
                      <a16:colId xmlns:a16="http://schemas.microsoft.com/office/drawing/2014/main" val="724013353"/>
                    </a:ext>
                  </a:extLst>
                </a:gridCol>
                <a:gridCol w="4572980">
                  <a:extLst>
                    <a:ext uri="{9D8B030D-6E8A-4147-A177-3AD203B41FA5}">
                      <a16:colId xmlns:a16="http://schemas.microsoft.com/office/drawing/2014/main" val="1702122490"/>
                    </a:ext>
                  </a:extLst>
                </a:gridCol>
              </a:tblGrid>
              <a:tr h="648072">
                <a:tc>
                  <a: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zh-CN" sz="1600" b="1" dirty="0">
                          <a:latin typeface="华文中宋" panose="02010600040101010101" pitchFamily="2" charset="-122"/>
                          <a:ea typeface="华文中宋" panose="02010600040101010101" pitchFamily="2" charset="-122"/>
                          <a:cs typeface="Helvetica" panose="020B0604020202020204" pitchFamily="34" charset="0"/>
                        </a:rPr>
                        <a:t>Project Phase</a:t>
                      </a:r>
                    </a:p>
                  </a:txBody>
                  <a:tcPr/>
                </a:tc>
                <a:tc>
                  <a:txBody>
                    <a:bodyPr/>
                    <a:lstStyle/>
                    <a:p>
                      <a:pPr algn="ctr"/>
                      <a:r>
                        <a:rPr lang="en-US" altLang="zh-CN" dirty="0"/>
                        <a:t>Deadline</a:t>
                      </a:r>
                      <a:endParaRPr lang="zh-CN" altLang="en-US" dirty="0"/>
                    </a:p>
                  </a:txBody>
                  <a:tcPr/>
                </a:tc>
                <a:extLst>
                  <a:ext uri="{0D108BD9-81ED-4DB2-BD59-A6C34878D82A}">
                    <a16:rowId xmlns:a16="http://schemas.microsoft.com/office/drawing/2014/main" val="686210026"/>
                  </a:ext>
                </a:extLst>
              </a:tr>
              <a:tr h="1729218">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en-US" altLang="zh-CN" sz="2000" strike="sngStrike" kern="100" dirty="0">
                          <a:solidFill>
                            <a:srgbClr val="C00000"/>
                          </a:solidFill>
                          <a:effectLst/>
                          <a:latin typeface="华文仿宋" panose="02010600040101010101" pitchFamily="2" charset="-122"/>
                          <a:ea typeface="华文仿宋" panose="02010600040101010101" pitchFamily="2" charset="-122"/>
                          <a:cs typeface="Times New Roman" panose="02020603050405020304" pitchFamily="18" charset="0"/>
                        </a:rPr>
                        <a:t>Phase 1</a:t>
                      </a:r>
                      <a:r>
                        <a:rPr lang="zh-CN" altLang="en-US" sz="2000" strike="sngStrike" kern="100" dirty="0">
                          <a:solidFill>
                            <a:srgbClr val="C00000"/>
                          </a:solidFill>
                          <a:effectLst/>
                          <a:latin typeface="华文仿宋" panose="02010600040101010101" pitchFamily="2" charset="-122"/>
                          <a:ea typeface="华文仿宋" panose="02010600040101010101" pitchFamily="2" charset="-122"/>
                          <a:cs typeface="Times New Roman" panose="02020603050405020304" pitchFamily="18" charset="0"/>
                        </a:rPr>
                        <a:t>：完成</a:t>
                      </a:r>
                      <a:r>
                        <a:rPr lang="zh-CN" altLang="en-US" sz="1800" strike="sngStrike" kern="100" dirty="0">
                          <a:solidFill>
                            <a:srgbClr val="C00000"/>
                          </a:solidFill>
                          <a:latin typeface="华文仿宋" panose="02010600040101010101" pitchFamily="2" charset="-122"/>
                          <a:ea typeface="华文仿宋" panose="02010600040101010101" pitchFamily="2" charset="-122"/>
                          <a:cs typeface="Times New Roman" panose="02020603050405020304" pitchFamily="18" charset="0"/>
                        </a:rPr>
                        <a:t>神经网络的量化工作，完成系统</a:t>
                      </a:r>
                      <a:r>
                        <a:rPr lang="en-US" altLang="zh-CN" sz="1800" strike="sngStrike" kern="100" dirty="0">
                          <a:solidFill>
                            <a:srgbClr val="C00000"/>
                          </a:solidFill>
                          <a:latin typeface="华文仿宋" panose="02010600040101010101" pitchFamily="2" charset="-122"/>
                          <a:ea typeface="华文仿宋" panose="02010600040101010101" pitchFamily="2" charset="-122"/>
                          <a:cs typeface="Times New Roman" panose="02020603050405020304" pitchFamily="18" charset="0"/>
                        </a:rPr>
                        <a:t>DRAM</a:t>
                      </a:r>
                      <a:r>
                        <a:rPr lang="zh-CN" altLang="en-US" sz="1800" strike="sngStrike" kern="100" dirty="0">
                          <a:solidFill>
                            <a:srgbClr val="C00000"/>
                          </a:solidFill>
                          <a:latin typeface="华文仿宋" panose="02010600040101010101" pitchFamily="2" charset="-122"/>
                          <a:ea typeface="华文仿宋" panose="02010600040101010101" pitchFamily="2" charset="-122"/>
                          <a:cs typeface="Times New Roman" panose="02020603050405020304" pitchFamily="18" charset="0"/>
                        </a:rPr>
                        <a:t>工作模式所有相关模块的开发与仿真</a:t>
                      </a:r>
                      <a:r>
                        <a:rPr lang="en-US" altLang="zh-CN" sz="1800" strike="sngStrike" kern="100" dirty="0">
                          <a:solidFill>
                            <a:srgbClr val="C00000"/>
                          </a:solidFill>
                          <a:latin typeface="华文仿宋" panose="02010600040101010101" pitchFamily="2" charset="-122"/>
                          <a:ea typeface="华文仿宋" panose="02010600040101010101" pitchFamily="2" charset="-122"/>
                          <a:cs typeface="Times New Roman" panose="02020603050405020304" pitchFamily="18" charset="0"/>
                        </a:rPr>
                        <a:t>, </a:t>
                      </a:r>
                      <a:r>
                        <a:rPr lang="zh-CN" altLang="en-US" sz="1800" kern="100" dirty="0">
                          <a:solidFill>
                            <a:schemeClr val="dk1"/>
                          </a:solidFill>
                          <a:latin typeface="华文仿宋" panose="02010600040101010101" pitchFamily="2" charset="-122"/>
                          <a:ea typeface="华文仿宋" panose="02010600040101010101" pitchFamily="2" charset="-122"/>
                          <a:cs typeface="Times New Roman" panose="02020603050405020304" pitchFamily="18" charset="0"/>
                        </a:rPr>
                        <a:t>并完成板级验证</a:t>
                      </a:r>
                      <a:endParaRPr lang="en-US" altLang="zh-CN" sz="1800" kern="100" dirty="0">
                        <a:solidFill>
                          <a:schemeClr val="dk1"/>
                        </a:solidFill>
                        <a:latin typeface="华文仿宋" panose="02010600040101010101" pitchFamily="2" charset="-122"/>
                        <a:ea typeface="华文仿宋" panose="02010600040101010101" pitchFamily="2" charset="-122"/>
                        <a:cs typeface="Times New Roman" panose="02020603050405020304" pitchFamily="18" charset="0"/>
                      </a:endParaRPr>
                    </a:p>
                    <a:p>
                      <a:endParaRPr lang="zh-CN" altLang="en-US" sz="1800" strike="sngStrike" dirty="0"/>
                    </a:p>
                  </a:txBody>
                  <a:tcPr/>
                </a:tc>
                <a:tc>
                  <a:txBody>
                    <a:bodyPr/>
                    <a:lstStyle/>
                    <a:p>
                      <a:pPr algn="ctr"/>
                      <a:r>
                        <a:rPr lang="en-US" altLang="zh-CN" sz="1800" strike="sngStrike" kern="100" dirty="0">
                          <a:solidFill>
                            <a:srgbClr val="C00000"/>
                          </a:solidFill>
                          <a:latin typeface="华文仿宋" panose="02010600040101010101" pitchFamily="2" charset="-122"/>
                          <a:ea typeface="华文仿宋" panose="02010600040101010101" pitchFamily="2" charset="-122"/>
                          <a:cs typeface="Times New Roman" panose="02020603050405020304" pitchFamily="18" charset="0"/>
                        </a:rPr>
                        <a:t>9</a:t>
                      </a:r>
                      <a:r>
                        <a:rPr lang="zh-CN" altLang="en-US" sz="1800" strike="sngStrike" kern="100" dirty="0">
                          <a:solidFill>
                            <a:srgbClr val="C00000"/>
                          </a:solidFill>
                          <a:latin typeface="华文仿宋" panose="02010600040101010101" pitchFamily="2" charset="-122"/>
                          <a:ea typeface="华文仿宋" panose="02010600040101010101" pitchFamily="2" charset="-122"/>
                          <a:cs typeface="Times New Roman" panose="02020603050405020304" pitchFamily="18" charset="0"/>
                        </a:rPr>
                        <a:t>月</a:t>
                      </a:r>
                      <a:r>
                        <a:rPr lang="en-US" altLang="zh-CN" sz="1800" strike="sngStrike" kern="100" dirty="0">
                          <a:solidFill>
                            <a:srgbClr val="C00000"/>
                          </a:solidFill>
                          <a:latin typeface="华文仿宋" panose="02010600040101010101" pitchFamily="2" charset="-122"/>
                          <a:ea typeface="华文仿宋" panose="02010600040101010101" pitchFamily="2" charset="-122"/>
                          <a:cs typeface="Times New Roman" panose="02020603050405020304" pitchFamily="18" charset="0"/>
                        </a:rPr>
                        <a:t>13</a:t>
                      </a:r>
                      <a:r>
                        <a:rPr lang="zh-CN" altLang="en-US" sz="1800" strike="sngStrike" kern="100" dirty="0">
                          <a:solidFill>
                            <a:srgbClr val="C00000"/>
                          </a:solidFill>
                          <a:latin typeface="华文仿宋" panose="02010600040101010101" pitchFamily="2" charset="-122"/>
                          <a:ea typeface="华文仿宋" panose="02010600040101010101" pitchFamily="2" charset="-122"/>
                          <a:cs typeface="Times New Roman" panose="02020603050405020304" pitchFamily="18" charset="0"/>
                        </a:rPr>
                        <a:t>日</a:t>
                      </a:r>
                      <a:endParaRPr lang="en-US" altLang="zh-CN" sz="1800" strike="sngStrike" kern="100" dirty="0">
                        <a:solidFill>
                          <a:srgbClr val="C00000"/>
                        </a:solidFill>
                        <a:latin typeface="华文仿宋" panose="02010600040101010101" pitchFamily="2" charset="-122"/>
                        <a:ea typeface="华文仿宋" panose="02010600040101010101" pitchFamily="2"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kern="100" dirty="0">
                          <a:solidFill>
                            <a:schemeClr val="dk1"/>
                          </a:solidFill>
                          <a:latin typeface="华文仿宋" panose="02010600040101010101" pitchFamily="2" charset="-122"/>
                          <a:ea typeface="华文仿宋" panose="02010600040101010101" pitchFamily="2" charset="-122"/>
                          <a:cs typeface="Times New Roman" panose="02020603050405020304" pitchFamily="18" charset="0"/>
                        </a:rPr>
                        <a:t>9</a:t>
                      </a:r>
                      <a:r>
                        <a:rPr lang="zh-CN" altLang="en-US" sz="1800" kern="100" dirty="0">
                          <a:solidFill>
                            <a:schemeClr val="dk1"/>
                          </a:solidFill>
                          <a:latin typeface="华文仿宋" panose="02010600040101010101" pitchFamily="2" charset="-122"/>
                          <a:ea typeface="华文仿宋" panose="02010600040101010101" pitchFamily="2" charset="-122"/>
                          <a:cs typeface="Times New Roman" panose="02020603050405020304" pitchFamily="18" charset="0"/>
                        </a:rPr>
                        <a:t>月</a:t>
                      </a:r>
                      <a:r>
                        <a:rPr lang="en-US" altLang="zh-CN" sz="1800" kern="100" dirty="0">
                          <a:solidFill>
                            <a:schemeClr val="dk1"/>
                          </a:solidFill>
                          <a:latin typeface="华文仿宋" panose="02010600040101010101" pitchFamily="2" charset="-122"/>
                          <a:ea typeface="华文仿宋" panose="02010600040101010101" pitchFamily="2" charset="-122"/>
                          <a:cs typeface="Times New Roman" panose="02020603050405020304" pitchFamily="18" charset="0"/>
                        </a:rPr>
                        <a:t>20</a:t>
                      </a:r>
                      <a:r>
                        <a:rPr lang="zh-CN" altLang="en-US" sz="1800" kern="100" dirty="0">
                          <a:solidFill>
                            <a:schemeClr val="dk1"/>
                          </a:solidFill>
                          <a:latin typeface="华文仿宋" panose="02010600040101010101" pitchFamily="2" charset="-122"/>
                          <a:ea typeface="华文仿宋" panose="02010600040101010101" pitchFamily="2" charset="-122"/>
                          <a:cs typeface="Times New Roman" panose="02020603050405020304" pitchFamily="18" charset="0"/>
                        </a:rPr>
                        <a:t>日</a:t>
                      </a:r>
                      <a:endParaRPr lang="en-US" altLang="zh-CN" sz="1800" kern="100" dirty="0">
                        <a:solidFill>
                          <a:schemeClr val="dk1"/>
                        </a:solidFill>
                        <a:latin typeface="华文仿宋" panose="02010600040101010101" pitchFamily="2" charset="-122"/>
                        <a:ea typeface="华文仿宋" panose="02010600040101010101" pitchFamily="2" charset="-122"/>
                        <a:cs typeface="Times New Roman" panose="02020603050405020304" pitchFamily="18" charset="0"/>
                      </a:endParaRPr>
                    </a:p>
                    <a:p>
                      <a:pPr algn="ctr"/>
                      <a:endParaRPr lang="zh-CN" altLang="en-US" sz="1800" strike="sngStrike" kern="100" dirty="0">
                        <a:solidFill>
                          <a:srgbClr val="C00000"/>
                        </a:solidFill>
                        <a:latin typeface="华文仿宋" panose="02010600040101010101" pitchFamily="2" charset="-122"/>
                        <a:ea typeface="华文仿宋" panose="02010600040101010101" pitchFamily="2" charset="-122"/>
                        <a:cs typeface="Times New Roman" panose="02020603050405020304" pitchFamily="18" charset="0"/>
                      </a:endParaRPr>
                    </a:p>
                  </a:txBody>
                  <a:tcPr/>
                </a:tc>
                <a:extLst>
                  <a:ext uri="{0D108BD9-81ED-4DB2-BD59-A6C34878D82A}">
                    <a16:rowId xmlns:a16="http://schemas.microsoft.com/office/drawing/2014/main" val="4282312518"/>
                  </a:ext>
                </a:extLst>
              </a:tr>
              <a:tr h="1003793">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en-US"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rPr>
                        <a:t>Phase 2</a:t>
                      </a:r>
                      <a:r>
                        <a:rPr lang="zh-CN" altLang="en-US" sz="1800" kern="100" dirty="0">
                          <a:solidFill>
                            <a:schemeClr val="dk1"/>
                          </a:solidFill>
                          <a:latin typeface="华文仿宋" panose="02010600040101010101" pitchFamily="2" charset="-122"/>
                          <a:ea typeface="华文仿宋" panose="02010600040101010101" pitchFamily="2" charset="-122"/>
                          <a:cs typeface="Times New Roman" panose="02020603050405020304" pitchFamily="18" charset="0"/>
                        </a:rPr>
                        <a:t>：完成视频流的搭建工作，完成系统的全部功能开发。</a:t>
                      </a:r>
                      <a:endParaRPr lang="en-US" altLang="zh-CN" sz="1800" kern="100" dirty="0">
                        <a:solidFill>
                          <a:schemeClr val="dk1"/>
                        </a:solidFill>
                        <a:latin typeface="华文仿宋" panose="02010600040101010101" pitchFamily="2" charset="-122"/>
                        <a:ea typeface="华文仿宋" panose="02010600040101010101" pitchFamily="2" charset="-122"/>
                        <a:cs typeface="Times New Roman" panose="02020603050405020304" pitchFamily="18" charset="0"/>
                      </a:endParaRPr>
                    </a:p>
                    <a:p>
                      <a:endParaRPr lang="zh-CN" altLang="en-US" dirty="0"/>
                    </a:p>
                  </a:txBody>
                  <a:tcPr/>
                </a:tc>
                <a:tc>
                  <a:txBody>
                    <a:bodyPr/>
                    <a:lstStyle/>
                    <a:p>
                      <a:pPr marL="0" marR="0" lvl="0" indent="0" algn="ctr" defTabSz="742950" rtl="0" eaLnBrk="1" fontAlgn="auto" latinLnBrk="0" hangingPunct="1">
                        <a:lnSpc>
                          <a:spcPct val="100000"/>
                        </a:lnSpc>
                        <a:spcBef>
                          <a:spcPts val="0"/>
                        </a:spcBef>
                        <a:spcAft>
                          <a:spcPts val="0"/>
                        </a:spcAft>
                        <a:buClrTx/>
                        <a:buSzTx/>
                        <a:buFontTx/>
                        <a:buNone/>
                        <a:tabLst/>
                        <a:defRPr/>
                      </a:pPr>
                      <a:r>
                        <a:rPr lang="en-US" altLang="zh-CN" sz="1800" kern="100" dirty="0">
                          <a:solidFill>
                            <a:schemeClr val="dk1"/>
                          </a:solidFill>
                          <a:latin typeface="华文仿宋" panose="02010600040101010101" pitchFamily="2" charset="-122"/>
                          <a:ea typeface="华文仿宋" panose="02010600040101010101" pitchFamily="2" charset="-122"/>
                          <a:cs typeface="Times New Roman" panose="02020603050405020304" pitchFamily="18" charset="0"/>
                        </a:rPr>
                        <a:t>10</a:t>
                      </a:r>
                      <a:r>
                        <a:rPr lang="zh-CN" altLang="en-US" sz="1800" kern="100" dirty="0">
                          <a:solidFill>
                            <a:schemeClr val="dk1"/>
                          </a:solidFill>
                          <a:latin typeface="华文仿宋" panose="02010600040101010101" pitchFamily="2" charset="-122"/>
                          <a:ea typeface="华文仿宋" panose="02010600040101010101" pitchFamily="2" charset="-122"/>
                          <a:cs typeface="Times New Roman" panose="02020603050405020304" pitchFamily="18" charset="0"/>
                        </a:rPr>
                        <a:t>月</a:t>
                      </a:r>
                      <a:r>
                        <a:rPr lang="en-US" altLang="zh-CN" sz="1800" kern="100" dirty="0">
                          <a:solidFill>
                            <a:schemeClr val="dk1"/>
                          </a:solidFill>
                          <a:latin typeface="华文仿宋" panose="02010600040101010101" pitchFamily="2" charset="-122"/>
                          <a:ea typeface="华文仿宋" panose="02010600040101010101" pitchFamily="2" charset="-122"/>
                          <a:cs typeface="Times New Roman" panose="02020603050405020304" pitchFamily="18" charset="0"/>
                        </a:rPr>
                        <a:t>8</a:t>
                      </a:r>
                      <a:r>
                        <a:rPr lang="zh-CN" altLang="en-US" sz="1800" kern="100" dirty="0">
                          <a:solidFill>
                            <a:schemeClr val="dk1"/>
                          </a:solidFill>
                          <a:latin typeface="华文仿宋" panose="02010600040101010101" pitchFamily="2" charset="-122"/>
                          <a:ea typeface="华文仿宋" panose="02010600040101010101" pitchFamily="2" charset="-122"/>
                          <a:cs typeface="Times New Roman" panose="02020603050405020304" pitchFamily="18" charset="0"/>
                        </a:rPr>
                        <a:t>日</a:t>
                      </a:r>
                    </a:p>
                    <a:p>
                      <a:endParaRPr lang="zh-CN" altLang="en-US" dirty="0"/>
                    </a:p>
                  </a:txBody>
                  <a:tcPr/>
                </a:tc>
                <a:extLst>
                  <a:ext uri="{0D108BD9-81ED-4DB2-BD59-A6C34878D82A}">
                    <a16:rowId xmlns:a16="http://schemas.microsoft.com/office/drawing/2014/main" val="2120302463"/>
                  </a:ext>
                </a:extLst>
              </a:tr>
              <a:tr h="1059625">
                <a:tc>
                  <a:txBody>
                    <a:bodyPr/>
                    <a:lstStyle/>
                    <a:p>
                      <a:pPr marL="0" marR="0" lvl="0" indent="0" algn="l" defTabSz="742950" rtl="0" eaLnBrk="1" fontAlgn="auto" latinLnBrk="0" hangingPunct="1">
                        <a:lnSpc>
                          <a:spcPct val="100000"/>
                        </a:lnSpc>
                        <a:spcBef>
                          <a:spcPts val="0"/>
                        </a:spcBef>
                        <a:spcAft>
                          <a:spcPts val="0"/>
                        </a:spcAft>
                        <a:buClrTx/>
                        <a:buSzTx/>
                        <a:buFontTx/>
                        <a:buNone/>
                        <a:tabLst/>
                        <a:defRPr/>
                      </a:pPr>
                      <a:r>
                        <a:rPr lang="en-US" altLang="zh-CN" sz="1800" kern="100" dirty="0">
                          <a:effectLst/>
                          <a:latin typeface="华文仿宋" panose="02010600040101010101" pitchFamily="2" charset="-122"/>
                          <a:ea typeface="华文仿宋" panose="02010600040101010101" pitchFamily="2" charset="-122"/>
                          <a:cs typeface="Times New Roman" panose="02020603050405020304" pitchFamily="18" charset="0"/>
                        </a:rPr>
                        <a:t>Phase 3</a:t>
                      </a:r>
                      <a:r>
                        <a:rPr lang="zh-CN" altLang="en-US" sz="1800" kern="100" dirty="0">
                          <a:solidFill>
                            <a:schemeClr val="dk1"/>
                          </a:solidFill>
                          <a:latin typeface="华文仿宋" panose="02010600040101010101" pitchFamily="2" charset="-122"/>
                          <a:ea typeface="华文仿宋" panose="02010600040101010101" pitchFamily="2" charset="-122"/>
                          <a:cs typeface="Times New Roman" panose="02020603050405020304" pitchFamily="18" charset="0"/>
                        </a:rPr>
                        <a:t>：进行视频摄制</a:t>
                      </a:r>
                      <a:endParaRPr lang="en-US" altLang="zh-CN" sz="1800" kern="100" dirty="0">
                        <a:solidFill>
                          <a:schemeClr val="dk1"/>
                        </a:solidFill>
                        <a:latin typeface="华文仿宋" panose="02010600040101010101" pitchFamily="2" charset="-122"/>
                        <a:ea typeface="华文仿宋" panose="02010600040101010101" pitchFamily="2" charset="-122"/>
                        <a:cs typeface="Times New Roman" panose="02020603050405020304" pitchFamily="18" charset="0"/>
                      </a:endParaRPr>
                    </a:p>
                  </a:txBody>
                  <a:tcPr/>
                </a:tc>
                <a:tc>
                  <a:txBody>
                    <a:bodyPr/>
                    <a:lstStyle/>
                    <a:p>
                      <a:pPr marL="0" marR="0" lvl="0" indent="0" algn="ctr" defTabSz="742950" rtl="0" eaLnBrk="1" fontAlgn="auto" latinLnBrk="0" hangingPunct="1">
                        <a:lnSpc>
                          <a:spcPct val="100000"/>
                        </a:lnSpc>
                        <a:spcBef>
                          <a:spcPts val="0"/>
                        </a:spcBef>
                        <a:spcAft>
                          <a:spcPts val="0"/>
                        </a:spcAft>
                        <a:buClrTx/>
                        <a:buSzTx/>
                        <a:buFontTx/>
                        <a:buNone/>
                        <a:tabLst/>
                        <a:defRPr/>
                      </a:pPr>
                      <a:r>
                        <a:rPr lang="en-US" altLang="zh-CN" sz="1800" kern="100" dirty="0">
                          <a:solidFill>
                            <a:schemeClr val="dk1"/>
                          </a:solidFill>
                          <a:latin typeface="华文仿宋" panose="02010600040101010101" pitchFamily="2" charset="-122"/>
                          <a:ea typeface="华文仿宋" panose="02010600040101010101" pitchFamily="2" charset="-122"/>
                          <a:cs typeface="Times New Roman" panose="02020603050405020304" pitchFamily="18" charset="0"/>
                        </a:rPr>
                        <a:t>10</a:t>
                      </a:r>
                      <a:r>
                        <a:rPr lang="zh-CN" altLang="en-US" sz="1800" kern="100" dirty="0">
                          <a:solidFill>
                            <a:schemeClr val="dk1"/>
                          </a:solidFill>
                          <a:latin typeface="华文仿宋" panose="02010600040101010101" pitchFamily="2" charset="-122"/>
                          <a:ea typeface="华文仿宋" panose="02010600040101010101" pitchFamily="2" charset="-122"/>
                          <a:cs typeface="Times New Roman" panose="02020603050405020304" pitchFamily="18" charset="0"/>
                        </a:rPr>
                        <a:t>月</a:t>
                      </a:r>
                      <a:r>
                        <a:rPr lang="en-US" altLang="zh-CN" sz="1800" kern="100" dirty="0">
                          <a:solidFill>
                            <a:schemeClr val="dk1"/>
                          </a:solidFill>
                          <a:latin typeface="华文仿宋" panose="02010600040101010101" pitchFamily="2" charset="-122"/>
                          <a:ea typeface="华文仿宋" panose="02010600040101010101" pitchFamily="2" charset="-122"/>
                          <a:cs typeface="Times New Roman" panose="02020603050405020304" pitchFamily="18" charset="0"/>
                        </a:rPr>
                        <a:t>15</a:t>
                      </a:r>
                      <a:r>
                        <a:rPr lang="zh-CN" altLang="en-US" sz="1800" kern="100" dirty="0">
                          <a:solidFill>
                            <a:schemeClr val="dk1"/>
                          </a:solidFill>
                          <a:latin typeface="华文仿宋" panose="02010600040101010101" pitchFamily="2" charset="-122"/>
                          <a:ea typeface="华文仿宋" panose="02010600040101010101" pitchFamily="2" charset="-122"/>
                          <a:cs typeface="Times New Roman" panose="02020603050405020304" pitchFamily="18" charset="0"/>
                        </a:rPr>
                        <a:t>日</a:t>
                      </a:r>
                    </a:p>
                    <a:p>
                      <a:endParaRPr lang="zh-CN" altLang="en-US" dirty="0"/>
                    </a:p>
                  </a:txBody>
                  <a:tcPr/>
                </a:tc>
                <a:extLst>
                  <a:ext uri="{0D108BD9-81ED-4DB2-BD59-A6C34878D82A}">
                    <a16:rowId xmlns:a16="http://schemas.microsoft.com/office/drawing/2014/main" val="1460947562"/>
                  </a:ext>
                </a:extLst>
              </a:tr>
            </a:tbl>
          </a:graphicData>
        </a:graphic>
      </p:graphicFrame>
    </p:spTree>
    <p:extLst>
      <p:ext uri="{BB962C8B-B14F-4D97-AF65-F5344CB8AC3E}">
        <p14:creationId xmlns:p14="http://schemas.microsoft.com/office/powerpoint/2010/main" val="1104574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C1A101-E695-4B8E-8EE3-2C8AC1EB5AD9}"/>
              </a:ext>
            </a:extLst>
          </p:cNvPr>
          <p:cNvSpPr txBox="1"/>
          <p:nvPr/>
        </p:nvSpPr>
        <p:spPr>
          <a:xfrm>
            <a:off x="5053086" y="186040"/>
            <a:ext cx="2085827" cy="830997"/>
          </a:xfrm>
          <a:prstGeom prst="rect">
            <a:avLst/>
          </a:prstGeom>
          <a:noFill/>
        </p:spPr>
        <p:txBody>
          <a:bodyPr wrap="none" rtlCol="0">
            <a:spAutoFit/>
          </a:bodyPr>
          <a:lstStyle/>
          <a:p>
            <a:r>
              <a:rPr lang="en-US" sz="4800" b="1" dirty="0"/>
              <a:t>Outline</a:t>
            </a:r>
          </a:p>
        </p:txBody>
      </p:sp>
      <p:sp>
        <p:nvSpPr>
          <p:cNvPr id="4" name="TextBox 3">
            <a:extLst>
              <a:ext uri="{FF2B5EF4-FFF2-40B4-BE49-F238E27FC236}">
                <a16:creationId xmlns:a16="http://schemas.microsoft.com/office/drawing/2014/main" id="{92792C65-326E-4212-915F-6F9D7F24FD11}"/>
              </a:ext>
            </a:extLst>
          </p:cNvPr>
          <p:cNvSpPr txBox="1"/>
          <p:nvPr/>
        </p:nvSpPr>
        <p:spPr>
          <a:xfrm>
            <a:off x="1600099" y="1565210"/>
            <a:ext cx="8787983" cy="3877985"/>
          </a:xfrm>
          <a:prstGeom prst="rect">
            <a:avLst/>
          </a:prstGeom>
          <a:noFill/>
        </p:spPr>
        <p:txBody>
          <a:bodyPr wrap="none" rtlCol="0">
            <a:spAutoFit/>
          </a:bodyPr>
          <a:lstStyle/>
          <a:p>
            <a:pPr marL="342900" marR="0" lvl="0" indent="-342900" algn="l" defTabSz="914400" rtl="0" eaLnBrk="1" fontAlgn="auto" latinLnBrk="0" hangingPunct="1">
              <a:lnSpc>
                <a:spcPct val="100000"/>
              </a:lnSpc>
              <a:spcBef>
                <a:spcPts val="0"/>
              </a:spcBef>
              <a:spcAft>
                <a:spcPts val="600"/>
              </a:spcAft>
              <a:buClrTx/>
              <a:buSzTx/>
              <a:buFont typeface="Wingdings" panose="05000000000000000000" pitchFamily="2" charset="2"/>
              <a:buChar char="Ø"/>
              <a:tabLst/>
              <a:defRPr/>
            </a:pPr>
            <a:r>
              <a:rPr kumimoji="0" lang="en-US" altLang="zh-CN" sz="4400" b="1" i="0" u="none" strike="noStrike" kern="1200" cap="none" spc="0" normalizeH="0" baseline="0" noProof="0" dirty="0">
                <a:ln>
                  <a:noFill/>
                </a:ln>
                <a:effectLst/>
                <a:uLnTx/>
                <a:uFillTx/>
                <a:latin typeface="Helvetica" panose="020B0604020202020204" pitchFamily="34" charset="0"/>
                <a:ea typeface="宋体" panose="02010600030101010101" pitchFamily="2" charset="-122"/>
                <a:cs typeface="Helvetica" panose="020B0604020202020204" pitchFamily="34" charset="0"/>
              </a:rPr>
              <a:t> Quantization Problem Solved</a:t>
            </a:r>
          </a:p>
          <a:p>
            <a:pPr marL="342900" indent="-342900">
              <a:spcBef>
                <a:spcPts val="1800"/>
              </a:spcBef>
              <a:spcAft>
                <a:spcPts val="1200"/>
              </a:spcAft>
              <a:buFont typeface="Wingdings" panose="05000000000000000000" pitchFamily="2" charset="2"/>
              <a:buChar char="Ø"/>
              <a:defRPr/>
            </a:pPr>
            <a:r>
              <a:rPr lang="en-US" altLang="zh-CN" sz="4400" b="1" dirty="0">
                <a:solidFill>
                  <a:schemeClr val="bg1">
                    <a:lumMod val="75000"/>
                  </a:schemeClr>
                </a:solidFill>
                <a:latin typeface="Helvetica" panose="020B0604020202020204" pitchFamily="34" charset="0"/>
                <a:ea typeface="宋体" panose="02010600030101010101" pitchFamily="2" charset="-122"/>
                <a:cs typeface="Helvetica" panose="020B0604020202020204" pitchFamily="34" charset="0"/>
              </a:rPr>
              <a:t> Problems found in Simulation</a:t>
            </a:r>
            <a:endParaRPr lang="en-US" altLang="zh-CN" sz="4400" b="1" dirty="0">
              <a:solidFill>
                <a:schemeClr val="bg1">
                  <a:lumMod val="75000"/>
                </a:schemeClr>
              </a:solidFill>
              <a:latin typeface="Helvetica"/>
              <a:ea typeface="宋体"/>
              <a:cs typeface="Helvetica"/>
            </a:endParaRPr>
          </a:p>
          <a:p>
            <a:pPr marL="342900" marR="0" lvl="0" indent="-342900" algn="l" defTabSz="914400" rtl="0" eaLnBrk="1" fontAlgn="auto" latinLnBrk="0" hangingPunct="1">
              <a:lnSpc>
                <a:spcPct val="100000"/>
              </a:lnSpc>
              <a:spcBef>
                <a:spcPts val="1800"/>
              </a:spcBef>
              <a:spcAft>
                <a:spcPts val="1200"/>
              </a:spcAft>
              <a:buClrTx/>
              <a:buSzTx/>
              <a:buFont typeface="Wingdings" panose="05000000000000000000" pitchFamily="2" charset="2"/>
              <a:buChar char="Ø"/>
              <a:tabLst/>
              <a:defRPr/>
            </a:pPr>
            <a:r>
              <a:rPr lang="en-US" altLang="zh-CN" sz="4400" b="1" dirty="0">
                <a:solidFill>
                  <a:schemeClr val="bg1">
                    <a:lumMod val="75000"/>
                  </a:schemeClr>
                </a:solidFill>
                <a:latin typeface="Helvetica" panose="020B0604020202020204" pitchFamily="34" charset="0"/>
                <a:ea typeface="宋体" panose="02010600030101010101" pitchFamily="2" charset="-122"/>
                <a:cs typeface="Helvetica" panose="020B0604020202020204" pitchFamily="34" charset="0"/>
              </a:rPr>
              <a:t> A New Structure Design</a:t>
            </a:r>
          </a:p>
          <a:p>
            <a:pPr marL="342900" marR="0" lvl="0" indent="-342900" algn="l" defTabSz="914400" rtl="0" eaLnBrk="1" fontAlgn="auto" latinLnBrk="0" hangingPunct="1">
              <a:lnSpc>
                <a:spcPct val="100000"/>
              </a:lnSpc>
              <a:spcBef>
                <a:spcPts val="1800"/>
              </a:spcBef>
              <a:spcAft>
                <a:spcPts val="1200"/>
              </a:spcAft>
              <a:buClrTx/>
              <a:buSzTx/>
              <a:buFont typeface="Wingdings" panose="05000000000000000000" pitchFamily="2" charset="2"/>
              <a:buChar char="Ø"/>
              <a:tabLst/>
              <a:defRPr/>
            </a:pPr>
            <a:r>
              <a:rPr lang="en-US" altLang="zh-CN" sz="4400" b="1" dirty="0">
                <a:solidFill>
                  <a:schemeClr val="bg1">
                    <a:lumMod val="75000"/>
                  </a:schemeClr>
                </a:solidFill>
                <a:latin typeface="Helvetica"/>
                <a:ea typeface="宋体"/>
                <a:cs typeface="Helvetica"/>
              </a:rPr>
              <a:t> Next Phase</a:t>
            </a:r>
            <a:r>
              <a:rPr lang="zh-CN" altLang="en-US" sz="4400" b="1" dirty="0">
                <a:solidFill>
                  <a:schemeClr val="bg1">
                    <a:lumMod val="75000"/>
                  </a:schemeClr>
                </a:solidFill>
                <a:latin typeface="Helvetica"/>
                <a:ea typeface="宋体"/>
                <a:cs typeface="Helvetica"/>
              </a:rPr>
              <a:t> </a:t>
            </a:r>
            <a:endParaRPr lang="en-US" altLang="zh-CN" sz="4400" b="1" dirty="0">
              <a:solidFill>
                <a:schemeClr val="bg1">
                  <a:lumMod val="75000"/>
                </a:schemeClr>
              </a:solidFill>
              <a:latin typeface="Helvetica"/>
              <a:ea typeface="宋体"/>
              <a:cs typeface="Helvetica"/>
            </a:endParaRPr>
          </a:p>
        </p:txBody>
      </p:sp>
      <p:cxnSp>
        <p:nvCxnSpPr>
          <p:cNvPr id="6" name="Straight Connector 5">
            <a:extLst>
              <a:ext uri="{FF2B5EF4-FFF2-40B4-BE49-F238E27FC236}">
                <a16:creationId xmlns:a16="http://schemas.microsoft.com/office/drawing/2014/main" id="{781F4B6E-4FEE-43C1-84A2-A78EFF235C44}"/>
              </a:ext>
            </a:extLst>
          </p:cNvPr>
          <p:cNvCxnSpPr>
            <a:cxnSpLocks/>
          </p:cNvCxnSpPr>
          <p:nvPr/>
        </p:nvCxnSpPr>
        <p:spPr>
          <a:xfrm>
            <a:off x="1803918" y="1017037"/>
            <a:ext cx="8584164" cy="0"/>
          </a:xfrm>
          <a:prstGeom prst="line">
            <a:avLst/>
          </a:prstGeom>
          <a:ln w="34925">
            <a:solidFill>
              <a:srgbClr val="C00000">
                <a:alpha val="99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27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279ED6E-9EC9-4886-AE39-A98A7DBE39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788" y="5345260"/>
            <a:ext cx="9274424" cy="904892"/>
          </a:xfrm>
          <a:prstGeom prst="rect">
            <a:avLst/>
          </a:prstGeom>
        </p:spPr>
      </p:pic>
      <p:sp>
        <p:nvSpPr>
          <p:cNvPr id="5" name="TextBox 4">
            <a:extLst>
              <a:ext uri="{FF2B5EF4-FFF2-40B4-BE49-F238E27FC236}">
                <a16:creationId xmlns:a16="http://schemas.microsoft.com/office/drawing/2014/main" id="{3D056A1B-3853-4427-B5D3-8FFC6093633C}"/>
              </a:ext>
            </a:extLst>
          </p:cNvPr>
          <p:cNvSpPr txBox="1"/>
          <p:nvPr/>
        </p:nvSpPr>
        <p:spPr>
          <a:xfrm>
            <a:off x="839684" y="2598003"/>
            <a:ext cx="10512632" cy="830997"/>
          </a:xfrm>
          <a:prstGeom prst="rect">
            <a:avLst/>
          </a:prstGeom>
          <a:noFill/>
        </p:spPr>
        <p:txBody>
          <a:bodyPr wrap="square" rtlCol="0">
            <a:spAutoFit/>
          </a:bodyPr>
          <a:lstStyle/>
          <a:p>
            <a:pPr algn="ctr"/>
            <a:r>
              <a:rPr lang="en-US" sz="4800" b="1"/>
              <a:t>Thank you!</a:t>
            </a:r>
          </a:p>
        </p:txBody>
      </p:sp>
    </p:spTree>
    <p:extLst>
      <p:ext uri="{BB962C8B-B14F-4D97-AF65-F5344CB8AC3E}">
        <p14:creationId xmlns:p14="http://schemas.microsoft.com/office/powerpoint/2010/main" val="3808442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8D77B54-6017-4970-8355-6ECB944AD0F8}"/>
              </a:ext>
            </a:extLst>
          </p:cNvPr>
          <p:cNvCxnSpPr>
            <a:cxnSpLocks/>
          </p:cNvCxnSpPr>
          <p:nvPr/>
        </p:nvCxnSpPr>
        <p:spPr>
          <a:xfrm>
            <a:off x="1440025" y="1203649"/>
            <a:ext cx="9311950" cy="0"/>
          </a:xfrm>
          <a:prstGeom prst="line">
            <a:avLst/>
          </a:prstGeom>
          <a:ln w="44450">
            <a:solidFill>
              <a:srgbClr val="00386B"/>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CB98C6E-9F5A-4C52-986F-2CC2491A23C1}"/>
              </a:ext>
            </a:extLst>
          </p:cNvPr>
          <p:cNvSpPr txBox="1"/>
          <p:nvPr/>
        </p:nvSpPr>
        <p:spPr>
          <a:xfrm>
            <a:off x="2374821" y="402662"/>
            <a:ext cx="7442358" cy="830997"/>
          </a:xfrm>
          <a:prstGeom prst="rect">
            <a:avLst/>
          </a:prstGeom>
          <a:noFill/>
        </p:spPr>
        <p:txBody>
          <a:bodyPr wrap="none" rtlCol="0">
            <a:spAutoFit/>
          </a:bodyPr>
          <a:lstStyle/>
          <a:p>
            <a:r>
              <a:rPr lang="en-US" altLang="zh-CN" sz="4800" dirty="0"/>
              <a:t>Quantization Problem Solved</a:t>
            </a:r>
            <a:endParaRPr lang="en-US" sz="4800" b="1" dirty="0"/>
          </a:p>
        </p:txBody>
      </p:sp>
      <p:sp>
        <p:nvSpPr>
          <p:cNvPr id="3" name="TextBox 2">
            <a:extLst>
              <a:ext uri="{FF2B5EF4-FFF2-40B4-BE49-F238E27FC236}">
                <a16:creationId xmlns:a16="http://schemas.microsoft.com/office/drawing/2014/main" id="{CF104F2A-C243-4336-B1A6-773070D77313}"/>
              </a:ext>
            </a:extLst>
          </p:cNvPr>
          <p:cNvSpPr txBox="1"/>
          <p:nvPr/>
        </p:nvSpPr>
        <p:spPr>
          <a:xfrm>
            <a:off x="1440025" y="1233659"/>
            <a:ext cx="9311950" cy="2554545"/>
          </a:xfrm>
          <a:prstGeom prst="rect">
            <a:avLst/>
          </a:prstGeom>
          <a:noFill/>
        </p:spPr>
        <p:txBody>
          <a:bodyPr wrap="square" rtlCol="0">
            <a:spAutoFit/>
          </a:bodyPr>
          <a:lstStyle/>
          <a:p>
            <a:pPr marL="342900" indent="-342900" algn="just">
              <a:buFont typeface="Arial" panose="020B0604020202020204" pitchFamily="34" charset="0"/>
              <a:buChar char="•"/>
            </a:pPr>
            <a:r>
              <a:rPr lang="en-US" altLang="zh-CN" sz="2000" dirty="0"/>
              <a:t>At first, we didn't know what to do with the input normalized image before the first layer convolution to find the input scale and input </a:t>
            </a:r>
            <a:r>
              <a:rPr lang="en-US" altLang="zh-CN" sz="2000" dirty="0" err="1"/>
              <a:t>zeropoint</a:t>
            </a:r>
            <a:r>
              <a:rPr lang="en-US" altLang="zh-CN" sz="2000" dirty="0"/>
              <a:t>.</a:t>
            </a:r>
          </a:p>
          <a:p>
            <a:pPr algn="just"/>
            <a:endParaRPr lang="en-US" altLang="zh-CN" sz="2000" dirty="0"/>
          </a:p>
          <a:p>
            <a:pPr marL="342900" indent="-342900" algn="just">
              <a:buFont typeface="Arial" panose="020B0604020202020204" pitchFamily="34" charset="0"/>
              <a:buChar char="•"/>
            </a:pPr>
            <a:r>
              <a:rPr lang="en-US" altLang="zh-CN" sz="2000" dirty="0"/>
              <a:t>After checking the underlying code, we find that a </a:t>
            </a:r>
            <a:r>
              <a:rPr lang="en-US" altLang="zh-CN" sz="2000" dirty="0" err="1"/>
              <a:t>MinMaxObserver</a:t>
            </a:r>
            <a:r>
              <a:rPr lang="en-US" altLang="zh-CN" sz="2000" dirty="0"/>
              <a:t> is used to find the scale and </a:t>
            </a:r>
            <a:r>
              <a:rPr lang="en-US" altLang="zh-CN" sz="2000" dirty="0" err="1"/>
              <a:t>zeropoint</a:t>
            </a:r>
            <a:r>
              <a:rPr lang="en-US" altLang="zh-CN" sz="2000" dirty="0"/>
              <a:t>. </a:t>
            </a:r>
          </a:p>
          <a:p>
            <a:pPr algn="just"/>
            <a:endParaRPr lang="en-US" altLang="zh-CN" sz="2000" dirty="0"/>
          </a:p>
          <a:p>
            <a:pPr marL="342900" indent="-342900" algn="just">
              <a:buFont typeface="Arial" panose="020B0604020202020204" pitchFamily="34" charset="0"/>
              <a:buChar char="•"/>
            </a:pPr>
            <a:r>
              <a:rPr lang="en-US" altLang="zh-CN" sz="2000" dirty="0"/>
              <a:t>We call </a:t>
            </a:r>
            <a:r>
              <a:rPr lang="en-US" altLang="zh-CN" sz="2000" dirty="0" err="1"/>
              <a:t>MinMaxObserver</a:t>
            </a:r>
            <a:r>
              <a:rPr lang="en-US" altLang="zh-CN" sz="2000" dirty="0"/>
              <a:t> to process the input image, and about 8% of the calculated results are different from the model of </a:t>
            </a:r>
            <a:r>
              <a:rPr lang="en-US" altLang="zh-CN" sz="2000" dirty="0" err="1"/>
              <a:t>Pytorch</a:t>
            </a:r>
            <a:r>
              <a:rPr lang="en-US" altLang="zh-CN" sz="2000" dirty="0"/>
              <a:t>. </a:t>
            </a:r>
          </a:p>
        </p:txBody>
      </p:sp>
      <p:pic>
        <p:nvPicPr>
          <p:cNvPr id="7" name="图片 4">
            <a:extLst>
              <a:ext uri="{FF2B5EF4-FFF2-40B4-BE49-F238E27FC236}">
                <a16:creationId xmlns:a16="http://schemas.microsoft.com/office/drawing/2014/main" id="{713174D4-B6AB-4193-81EA-D0F8CE479703}"/>
              </a:ext>
            </a:extLst>
          </p:cNvPr>
          <p:cNvPicPr>
            <a:picLocks noChangeAspect="1"/>
          </p:cNvPicPr>
          <p:nvPr/>
        </p:nvPicPr>
        <p:blipFill>
          <a:blip r:embed="rId2"/>
          <a:stretch>
            <a:fillRect/>
          </a:stretch>
        </p:blipFill>
        <p:spPr>
          <a:xfrm>
            <a:off x="2290845" y="4028420"/>
            <a:ext cx="7920880" cy="1947481"/>
          </a:xfrm>
          <a:prstGeom prst="rect">
            <a:avLst/>
          </a:prstGeom>
        </p:spPr>
      </p:pic>
      <p:sp>
        <p:nvSpPr>
          <p:cNvPr id="8" name="副標題 2">
            <a:extLst>
              <a:ext uri="{FF2B5EF4-FFF2-40B4-BE49-F238E27FC236}">
                <a16:creationId xmlns:a16="http://schemas.microsoft.com/office/drawing/2014/main" id="{B34C3323-E610-4423-A967-A09B308C0410}"/>
              </a:ext>
            </a:extLst>
          </p:cNvPr>
          <p:cNvSpPr txBox="1"/>
          <p:nvPr/>
        </p:nvSpPr>
        <p:spPr>
          <a:xfrm>
            <a:off x="2398857" y="5935866"/>
            <a:ext cx="7704856" cy="5194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ltLang="zh-TW" sz="2400" dirty="0"/>
              <a:t>First layer output of Pytorch (left) and our model (right)</a:t>
            </a:r>
          </a:p>
        </p:txBody>
      </p:sp>
    </p:spTree>
    <p:extLst>
      <p:ext uri="{BB962C8B-B14F-4D97-AF65-F5344CB8AC3E}">
        <p14:creationId xmlns:p14="http://schemas.microsoft.com/office/powerpoint/2010/main" val="3176157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8D77B54-6017-4970-8355-6ECB944AD0F8}"/>
              </a:ext>
            </a:extLst>
          </p:cNvPr>
          <p:cNvCxnSpPr>
            <a:cxnSpLocks/>
          </p:cNvCxnSpPr>
          <p:nvPr/>
        </p:nvCxnSpPr>
        <p:spPr>
          <a:xfrm>
            <a:off x="1440025" y="1203649"/>
            <a:ext cx="9311950" cy="0"/>
          </a:xfrm>
          <a:prstGeom prst="line">
            <a:avLst/>
          </a:prstGeom>
          <a:ln w="44450">
            <a:solidFill>
              <a:srgbClr val="00386B"/>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CB98C6E-9F5A-4C52-986F-2CC2491A23C1}"/>
              </a:ext>
            </a:extLst>
          </p:cNvPr>
          <p:cNvSpPr txBox="1"/>
          <p:nvPr/>
        </p:nvSpPr>
        <p:spPr>
          <a:xfrm>
            <a:off x="2374821" y="402662"/>
            <a:ext cx="7442358" cy="830997"/>
          </a:xfrm>
          <a:prstGeom prst="rect">
            <a:avLst/>
          </a:prstGeom>
          <a:noFill/>
        </p:spPr>
        <p:txBody>
          <a:bodyPr wrap="none" rtlCol="0">
            <a:spAutoFit/>
          </a:bodyPr>
          <a:lstStyle/>
          <a:p>
            <a:r>
              <a:rPr lang="en-US" altLang="zh-CN" sz="4800" dirty="0"/>
              <a:t>Quantization Problem Solved</a:t>
            </a:r>
            <a:endParaRPr lang="en-US" sz="4800" b="1" dirty="0"/>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CF104F2A-C243-4336-B1A6-773070D77313}"/>
                  </a:ext>
                </a:extLst>
              </p:cNvPr>
              <p:cNvSpPr txBox="1"/>
              <p:nvPr/>
            </p:nvSpPr>
            <p:spPr>
              <a:xfrm>
                <a:off x="1440025" y="1233659"/>
                <a:ext cx="9311950" cy="4276363"/>
              </a:xfrm>
              <a:prstGeom prst="rect">
                <a:avLst/>
              </a:prstGeom>
              <a:noFill/>
            </p:spPr>
            <p:txBody>
              <a:bodyPr wrap="square" rtlCol="0">
                <a:spAutoFit/>
              </a:bodyPr>
              <a:lstStyle/>
              <a:p>
                <a:pPr marL="342900" indent="-342900" algn="just">
                  <a:buFont typeface="Arial" panose="020B0604020202020204" pitchFamily="34" charset="0"/>
                  <a:buChar char="•"/>
                </a:pPr>
                <a:r>
                  <a:rPr lang="en-US" altLang="zh-CN" sz="2000" dirty="0"/>
                  <a:t>Finally, according to the quantization principle in the reference paper, we wrote a module to calculate the input scale and zeropoint.</a:t>
                </a:r>
              </a:p>
              <a:p>
                <a:pPr marL="0" indent="0" algn="just">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ea typeface="宋体" panose="02010600030101010101" pitchFamily="2" charset="-122"/>
                          <a:cs typeface="Times New Roman" panose="02020603050405020304" pitchFamily="18" charset="0"/>
                        </a:rPr>
                        <m:t>𝑆</m:t>
                      </m:r>
                      <m:r>
                        <a:rPr lang="en-US" altLang="zh-CN" sz="2000" i="1">
                          <a:latin typeface="Cambria Math" panose="02040503050406030204" pitchFamily="18" charset="0"/>
                          <a:ea typeface="宋体" panose="02010600030101010101" pitchFamily="2" charset="-122"/>
                          <a:cs typeface="Times New Roman" panose="02020603050405020304" pitchFamily="18" charset="0"/>
                        </a:rPr>
                        <m:t>= </m:t>
                      </m:r>
                      <m:f>
                        <m:f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fPr>
                        <m:num>
                          <m:sSub>
                            <m:sSub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𝑟</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𝑚𝑎𝑥</m:t>
                              </m:r>
                              <m:r>
                                <a:rPr lang="en-US" altLang="zh-CN" sz="2000" i="1">
                                  <a:latin typeface="Cambria Math" panose="02040503050406030204" pitchFamily="18" charset="0"/>
                                  <a:ea typeface="宋体" panose="02010600030101010101" pitchFamily="2" charset="-122"/>
                                  <a:cs typeface="Times New Roman" panose="02020603050405020304" pitchFamily="18" charset="0"/>
                                </a:rPr>
                                <m:t>− </m:t>
                              </m:r>
                            </m:sub>
                          </m:sSub>
                          <m:sSub>
                            <m:sSub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𝑟</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𝑚𝑖𝑛</m:t>
                              </m:r>
                              <m:r>
                                <a:rPr lang="en-US" altLang="zh-CN" sz="2000" i="1">
                                  <a:latin typeface="Cambria Math" panose="02040503050406030204" pitchFamily="18" charset="0"/>
                                  <a:ea typeface="宋体" panose="02010600030101010101" pitchFamily="2" charset="-122"/>
                                  <a:cs typeface="Times New Roman" panose="02020603050405020304" pitchFamily="18" charset="0"/>
                                </a:rPr>
                                <m:t> </m:t>
                              </m:r>
                            </m:sub>
                          </m:sSub>
                        </m:num>
                        <m:den>
                          <m:sSub>
                            <m:sSub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𝑞</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𝑚𝑎𝑥</m:t>
                              </m:r>
                              <m:r>
                                <a:rPr lang="en-US" altLang="zh-CN" sz="2000" i="1">
                                  <a:latin typeface="Cambria Math" panose="02040503050406030204" pitchFamily="18" charset="0"/>
                                  <a:ea typeface="宋体" panose="02010600030101010101" pitchFamily="2" charset="-122"/>
                                  <a:cs typeface="Times New Roman" panose="02020603050405020304" pitchFamily="18" charset="0"/>
                                </a:rPr>
                                <m:t>− </m:t>
                              </m:r>
                            </m:sub>
                          </m:sSub>
                          <m:sSub>
                            <m:sSub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𝑞</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𝑚𝑖𝑛</m:t>
                              </m:r>
                              <m:r>
                                <a:rPr lang="en-US" altLang="zh-CN" sz="2000" i="1">
                                  <a:latin typeface="Cambria Math" panose="02040503050406030204" pitchFamily="18" charset="0"/>
                                  <a:ea typeface="宋体" panose="02010600030101010101" pitchFamily="2" charset="-122"/>
                                  <a:cs typeface="Times New Roman" panose="02020603050405020304" pitchFamily="18" charset="0"/>
                                </a:rPr>
                                <m:t> </m:t>
                              </m:r>
                            </m:sub>
                          </m:sSub>
                        </m:den>
                      </m:f>
                      <m:r>
                        <a:rPr lang="en-US" altLang="zh-CN" sz="2000" i="1">
                          <a:latin typeface="Cambria Math" panose="02040503050406030204" pitchFamily="18" charset="0"/>
                          <a:ea typeface="宋体" panose="02010600030101010101" pitchFamily="2" charset="-122"/>
                          <a:cs typeface="Times New Roman" panose="02020603050405020304" pitchFamily="18" charset="0"/>
                        </a:rPr>
                        <m:t> </m:t>
                      </m:r>
                    </m:oMath>
                  </m:oMathPara>
                </a14:m>
                <a:endParaRPr lang="en-US" altLang="zh-CN" sz="2000" i="1" dirty="0">
                  <a:latin typeface="Cambria Math" panose="02040503050406030204" pitchFamily="18" charset="0"/>
                  <a:ea typeface="宋体" panose="02010600030101010101" pitchFamily="2" charset="-122"/>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ea typeface="宋体" panose="02010600030101010101" pitchFamily="2" charset="-122"/>
                          <a:cs typeface="Times New Roman" panose="02020603050405020304" pitchFamily="18" charset="0"/>
                        </a:rPr>
                        <m:t>𝑍</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𝑟𝑜𝑢𝑛𝑑</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𝑞</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𝑚𝑎𝑥</m:t>
                          </m:r>
                        </m:sub>
                      </m:sSub>
                      <m:r>
                        <a:rPr lang="en-US" altLang="zh-CN" sz="2000" i="1">
                          <a:latin typeface="Cambria Math" panose="02040503050406030204" pitchFamily="18" charset="0"/>
                          <a:ea typeface="宋体" panose="02010600030101010101" pitchFamily="2" charset="-122"/>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 </m:t>
                      </m:r>
                      <m:f>
                        <m:fPr>
                          <m:ctrlPr>
                            <a:rPr lang="zh-CN" altLang="zh-CN" sz="1600" i="1">
                              <a:latin typeface="Cambria Math" panose="02040503050406030204" pitchFamily="18" charset="0"/>
                              <a:ea typeface="Cambria Math" panose="02040503050406030204" pitchFamily="18" charset="0"/>
                            </a:rPr>
                          </m:ctrlPr>
                        </m:fPr>
                        <m:num>
                          <m:sSub>
                            <m:sSubPr>
                              <m:ctrlPr>
                                <a:rPr lang="zh-CN" altLang="zh-CN" sz="16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𝑟</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𝑚𝑎𝑥</m:t>
                              </m:r>
                            </m:sub>
                          </m:sSub>
                        </m:num>
                        <m:den>
                          <m:r>
                            <a:rPr lang="en-US" altLang="zh-CN" sz="2000" i="1">
                              <a:latin typeface="Cambria Math" panose="02040503050406030204" pitchFamily="18" charset="0"/>
                              <a:ea typeface="宋体" panose="02010600030101010101" pitchFamily="2" charset="-122"/>
                              <a:cs typeface="Times New Roman" panose="02020603050405020304" pitchFamily="18" charset="0"/>
                            </a:rPr>
                            <m:t>𝑆</m:t>
                          </m:r>
                        </m:den>
                      </m:f>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oMath>
                  </m:oMathPara>
                </a14:m>
                <a:endParaRPr lang="en-US" altLang="zh-CN" sz="2800" dirty="0"/>
              </a:p>
              <a:p>
                <a:pPr marL="0" indent="0" algn="just">
                  <a:buNone/>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ea typeface="宋体" panose="02010600030101010101" pitchFamily="2" charset="-122"/>
                          <a:cs typeface="Times New Roman" panose="02020603050405020304" pitchFamily="18" charset="0"/>
                        </a:rPr>
                        <m:t>𝑍</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𝑐𝑙𝑖𝑝</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r>
                        <a:rPr lang="en-US" altLang="zh-CN" sz="2000" i="1">
                          <a:latin typeface="Cambria Math" panose="02040503050406030204" pitchFamily="18" charset="0"/>
                          <a:ea typeface="宋体" panose="02010600030101010101" pitchFamily="2" charset="-122"/>
                          <a:cs typeface="Times New Roman" panose="02020603050405020304" pitchFamily="18" charset="0"/>
                        </a:rPr>
                        <m:t>𝑍</m:t>
                      </m:r>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𝑞</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𝑚𝑖𝑛</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𝑞</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𝑚𝑎𝑥</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oMath>
                  </m:oMathPara>
                </a14:m>
                <a:endParaRPr lang="en-US" altLang="zh-CN" sz="2000" dirty="0"/>
              </a:p>
              <a:p>
                <a:pPr marL="0" indent="0" algn="just">
                  <a:buNone/>
                </a:pPr>
                <a:endParaRPr lang="en-US" altLang="zh-CN" sz="2000" dirty="0"/>
              </a:p>
              <a:p>
                <a:pPr marL="342900" indent="-342900" algn="just">
                  <a:buFont typeface="Arial" panose="020B0604020202020204" pitchFamily="34" charset="0"/>
                  <a:buChar char="•"/>
                </a:pPr>
                <a:r>
                  <a:rPr lang="en-US" altLang="zh-CN" sz="2000" dirty="0"/>
                  <a:t>Although it is different from the first layer result of Pytorch, after repeated verification, we find that our model is closer to the value of floating-point calculation than that of </a:t>
                </a:r>
                <a:r>
                  <a:rPr lang="en-US" altLang="zh-CN" sz="2000" dirty="0" err="1"/>
                  <a:t>Pytorch</a:t>
                </a:r>
                <a:r>
                  <a:rPr lang="en-US" altLang="zh-CN" sz="2000" dirty="0"/>
                  <a:t>.</a:t>
                </a:r>
              </a:p>
              <a:p>
                <a:pPr algn="just"/>
                <a:r>
                  <a:rPr lang="en-US" altLang="zh-CN" sz="2000" dirty="0"/>
                  <a:t> </a:t>
                </a:r>
              </a:p>
              <a:p>
                <a:pPr marL="342900" indent="-342900" algn="just">
                  <a:buFont typeface="Arial" panose="020B0604020202020204" pitchFamily="34" charset="0"/>
                  <a:buChar char="•"/>
                </a:pPr>
                <a:r>
                  <a:rPr lang="en-US" altLang="zh-CN" sz="2000" dirty="0"/>
                  <a:t>Then we implement all layers with numpy, where weight and activation are 8 bits and bias is 32 bits.</a:t>
                </a:r>
              </a:p>
            </p:txBody>
          </p:sp>
        </mc:Choice>
        <mc:Fallback>
          <p:sp>
            <p:nvSpPr>
              <p:cNvPr id="3" name="TextBox 2">
                <a:extLst>
                  <a:ext uri="{FF2B5EF4-FFF2-40B4-BE49-F238E27FC236}">
                    <a16:creationId xmlns:a16="http://schemas.microsoft.com/office/drawing/2014/main" id="{CF104F2A-C243-4336-B1A6-773070D77313}"/>
                  </a:ext>
                </a:extLst>
              </p:cNvPr>
              <p:cNvSpPr txBox="1">
                <a:spLocks noRot="1" noChangeAspect="1" noMove="1" noResize="1" noEditPoints="1" noAdjustHandles="1" noChangeArrowheads="1" noChangeShapeType="1" noTextEdit="1"/>
              </p:cNvSpPr>
              <p:nvPr/>
            </p:nvSpPr>
            <p:spPr>
              <a:xfrm>
                <a:off x="1440025" y="1233659"/>
                <a:ext cx="9311950" cy="4276363"/>
              </a:xfrm>
              <a:prstGeom prst="rect">
                <a:avLst/>
              </a:prstGeom>
              <a:blipFill>
                <a:blip r:embed="rId2"/>
                <a:stretch>
                  <a:fillRect l="-589" t="-712" r="-654" b="-15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37270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8D77B54-6017-4970-8355-6ECB944AD0F8}"/>
              </a:ext>
            </a:extLst>
          </p:cNvPr>
          <p:cNvCxnSpPr>
            <a:cxnSpLocks/>
          </p:cNvCxnSpPr>
          <p:nvPr/>
        </p:nvCxnSpPr>
        <p:spPr>
          <a:xfrm>
            <a:off x="1440025" y="1203649"/>
            <a:ext cx="9311950" cy="0"/>
          </a:xfrm>
          <a:prstGeom prst="line">
            <a:avLst/>
          </a:prstGeom>
          <a:ln w="44450">
            <a:solidFill>
              <a:srgbClr val="00386B"/>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CB98C6E-9F5A-4C52-986F-2CC2491A23C1}"/>
              </a:ext>
            </a:extLst>
          </p:cNvPr>
          <p:cNvSpPr txBox="1"/>
          <p:nvPr/>
        </p:nvSpPr>
        <p:spPr>
          <a:xfrm>
            <a:off x="2374821" y="402662"/>
            <a:ext cx="7442358" cy="830997"/>
          </a:xfrm>
          <a:prstGeom prst="rect">
            <a:avLst/>
          </a:prstGeom>
          <a:noFill/>
        </p:spPr>
        <p:txBody>
          <a:bodyPr wrap="none" rtlCol="0">
            <a:spAutoFit/>
          </a:bodyPr>
          <a:lstStyle/>
          <a:p>
            <a:r>
              <a:rPr lang="en-US" altLang="zh-CN" sz="4800" dirty="0"/>
              <a:t>Quantization Problem Solved</a:t>
            </a:r>
            <a:endParaRPr lang="en-US" sz="4800" b="1" dirty="0"/>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CF104F2A-C243-4336-B1A6-773070D77313}"/>
                  </a:ext>
                </a:extLst>
              </p:cNvPr>
              <p:cNvSpPr txBox="1"/>
              <p:nvPr/>
            </p:nvSpPr>
            <p:spPr>
              <a:xfrm>
                <a:off x="1440025" y="1844623"/>
                <a:ext cx="9311950" cy="3168753"/>
              </a:xfrm>
              <a:prstGeom prst="rect">
                <a:avLst/>
              </a:prstGeom>
              <a:noFill/>
            </p:spPr>
            <p:txBody>
              <a:bodyPr wrap="square" rtlCol="0">
                <a:spAutoFit/>
              </a:bodyPr>
              <a:lstStyle/>
              <a:p>
                <a:pPr marL="342900" indent="-342900" algn="just">
                  <a:buFont typeface="Arial" panose="020B0604020202020204" pitchFamily="34" charset="0"/>
                  <a:buChar char="•"/>
                </a:pPr>
                <a:r>
                  <a:rPr lang="en-US" altLang="zh-CN" sz="2000" dirty="0"/>
                  <a:t>We used the fixed-point numbers M0 and M1 both of 32 bit to replace the operation of floating-point scale.</a:t>
                </a:r>
              </a:p>
              <a:p>
                <a:pPr marL="0" indent="0" algn="just">
                  <a:buNone/>
                </a:pPr>
                <a14:m>
                  <m:oMathPara xmlns:m="http://schemas.openxmlformats.org/officeDocument/2006/math">
                    <m:oMathParaPr>
                      <m:jc m:val="centerGroup"/>
                    </m:oMathParaPr>
                    <m:oMath xmlns:m="http://schemas.openxmlformats.org/officeDocument/2006/math">
                      <m:sSub>
                        <m:sSub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𝑞</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𝑎</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 </m:t>
                      </m:r>
                      <m:f>
                        <m:f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fPr>
                        <m:num>
                          <m:sSub>
                            <m:sSub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𝑆</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𝑤</m:t>
                              </m:r>
                            </m:sub>
                          </m:sSub>
                          <m:sSub>
                            <m:sSub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𝑆</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𝑥</m:t>
                              </m:r>
                            </m:sub>
                          </m:sSub>
                        </m:num>
                        <m:den>
                          <m:sSub>
                            <m:sSub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𝑆</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𝑎</m:t>
                              </m:r>
                            </m:sub>
                          </m:sSub>
                        </m:den>
                      </m:f>
                      <m:nary>
                        <m:naryPr>
                          <m:chr m:val="∑"/>
                          <m:limLoc m:val="undOv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naryPr>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sz="2000" i="1">
                              <a:latin typeface="Cambria Math" panose="02040503050406030204" pitchFamily="18" charset="0"/>
                              <a:ea typeface="宋体" panose="02010600030101010101" pitchFamily="2" charset="-122"/>
                              <a:cs typeface="Times New Roman" panose="02020603050405020304" pitchFamily="18" charset="0"/>
                            </a:rPr>
                            <m:t>𝑁</m:t>
                          </m:r>
                        </m:sup>
                        <m:e>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𝑞</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𝑤</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𝑍</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𝑤</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𝑞</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𝑥</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𝑍</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𝑥</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e>
                      </m:nary>
                      <m:r>
                        <a:rPr lang="en-US" altLang="zh-CN" sz="2000" i="1">
                          <a:latin typeface="Cambria Math" panose="02040503050406030204" pitchFamily="18" charset="0"/>
                          <a:ea typeface="宋体" panose="02010600030101010101" pitchFamily="2" charset="-122"/>
                          <a:cs typeface="Times New Roman" panose="02020603050405020304" pitchFamily="18" charset="0"/>
                        </a:rPr>
                        <m:t>+ </m:t>
                      </m:r>
                      <m:f>
                        <m:f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fPr>
                        <m:num>
                          <m:sSub>
                            <m:sSub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𝑟</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𝑏</m:t>
                              </m:r>
                            </m:sub>
                          </m:sSub>
                        </m:num>
                        <m:den>
                          <m:sSub>
                            <m:sSub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𝑆</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𝑎</m:t>
                              </m:r>
                            </m:sub>
                          </m:sSub>
                        </m:den>
                      </m:f>
                      <m:r>
                        <a:rPr lang="en-US" altLang="zh-CN" sz="2000" i="1">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𝑍</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𝑎</m:t>
                          </m:r>
                        </m:sub>
                      </m:sSub>
                    </m:oMath>
                  </m:oMathPara>
                </a14:m>
                <a:endParaRPr lang="en-US" altLang="zh-CN" sz="2000" i="1" dirty="0">
                  <a:latin typeface="Cambria Math" panose="02040503050406030204" pitchFamily="18" charset="0"/>
                  <a:ea typeface="宋体" panose="02010600030101010101" pitchFamily="2" charset="-122"/>
                  <a:cs typeface="Times New Roman" panose="02020603050405020304" pitchFamily="18" charset="0"/>
                </a:endParaRPr>
              </a:p>
              <a:p>
                <a:pPr marL="0" indent="0" algn="just">
                  <a:buNone/>
                </a:pPr>
                <a:r>
                  <a:rPr lang="en-US" altLang="zh-CN" sz="2000" i="1" dirty="0">
                    <a:latin typeface="Cambria Math" panose="020405030504060302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𝑞</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𝑎</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𝑀</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0</m:t>
                        </m:r>
                      </m:sub>
                    </m:sSub>
                    <m:nary>
                      <m:naryPr>
                        <m:chr m:val="∑"/>
                        <m:limLoc m:val="undOv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naryPr>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sz="2000" i="1">
                            <a:latin typeface="Cambria Math" panose="02040503050406030204" pitchFamily="18" charset="0"/>
                            <a:ea typeface="宋体" panose="02010600030101010101" pitchFamily="2" charset="-122"/>
                            <a:cs typeface="Times New Roman" panose="02020603050405020304" pitchFamily="18" charset="0"/>
                          </a:rPr>
                          <m:t>𝑁</m:t>
                        </m:r>
                      </m:sup>
                      <m:e>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𝑞</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𝑤</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𝑍</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𝑤</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𝑞</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𝑥</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𝑍</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𝑥</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e>
                    </m:nary>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𝑀</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 16</m:t>
                    </m:r>
                  </m:oMath>
                </a14:m>
                <a:endParaRPr lang="en-US" altLang="zh-CN" sz="2000" i="1" dirty="0">
                  <a:latin typeface="Cambria Math" panose="02040503050406030204" pitchFamily="18" charset="0"/>
                  <a:ea typeface="宋体" panose="02010600030101010101" pitchFamily="2" charset="-122"/>
                  <a:cs typeface="Times New Roman" panose="02020603050405020304" pitchFamily="18" charset="0"/>
                </a:endParaRPr>
              </a:p>
              <a:p>
                <a:pPr algn="just"/>
                <a:endParaRPr lang="en-US" altLang="zh-CN" sz="2000" dirty="0"/>
              </a:p>
              <a:p>
                <a:pPr marL="342900" indent="-342900" algn="just">
                  <a:buFont typeface="Arial" panose="020B0604020202020204" pitchFamily="34" charset="0"/>
                  <a:buChar char="•"/>
                </a:pPr>
                <a:endParaRPr lang="en-US" altLang="zh-CN" sz="2000" dirty="0"/>
              </a:p>
              <a:p>
                <a:pPr marL="342900" indent="-342900" algn="just">
                  <a:buFont typeface="Arial" panose="020B0604020202020204" pitchFamily="34" charset="0"/>
                  <a:buChar char="•"/>
                </a:pPr>
                <a:r>
                  <a:rPr lang="en-US" altLang="zh-CN" sz="2000" dirty="0"/>
                  <a:t>Similarly, the operation of shortcut can also be realized by fixed-point numbers.</a:t>
                </a:r>
              </a:p>
              <a:p>
                <a:pPr marL="0" indent="0" algn="just">
                  <a:buNone/>
                </a:pPr>
                <a14:m>
                  <m:oMathPara xmlns:m="http://schemas.openxmlformats.org/officeDocument/2006/math">
                    <m:oMathParaPr>
                      <m:jc m:val="centerGroup"/>
                    </m:oMathParaPr>
                    <m:oMath xmlns:m="http://schemas.openxmlformats.org/officeDocument/2006/math">
                      <m:sSub>
                        <m:sSub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𝑞</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𝑜</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dPr>
                        <m:e>
                          <m:sSub>
                            <m:sSub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𝑀</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𝑜</m:t>
                              </m:r>
                            </m:sub>
                          </m:sSub>
                          <m:d>
                            <m:d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dPr>
                            <m:e>
                              <m:sSub>
                                <m:sSub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𝑞</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𝑍</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0</m:t>
                                  </m:r>
                                </m:sub>
                              </m:sSub>
                            </m:e>
                          </m:d>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𝑀</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1</m:t>
                              </m:r>
                            </m:sub>
                          </m:sSub>
                          <m:d>
                            <m:d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dPr>
                            <m:e>
                              <m:sSub>
                                <m:sSub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𝑞</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𝑍</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1</m:t>
                                  </m:r>
                                </m:sub>
                              </m:sSub>
                            </m:e>
                          </m:d>
                        </m:e>
                      </m:d>
                      <m:r>
                        <a:rPr lang="en-US" altLang="zh-CN" sz="2000" i="1">
                          <a:latin typeface="Cambria Math" panose="02040503050406030204" pitchFamily="18" charset="0"/>
                          <a:ea typeface="宋体" panose="02010600030101010101" pitchFamily="2" charset="-122"/>
                          <a:cs typeface="Times New Roman" panose="02020603050405020304" pitchFamily="18" charset="0"/>
                        </a:rPr>
                        <m:t>≫ 16+</m:t>
                      </m:r>
                      <m:sSub>
                        <m:sSubPr>
                          <m:ctrlPr>
                            <a:rPr lang="zh-CN"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𝑍</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𝑜</m:t>
                          </m:r>
                        </m:sub>
                      </m:sSub>
                    </m:oMath>
                  </m:oMathPara>
                </a14:m>
                <a:endParaRPr lang="en-US" altLang="zh-CN" sz="2000" dirty="0"/>
              </a:p>
            </p:txBody>
          </p:sp>
        </mc:Choice>
        <mc:Fallback>
          <p:sp>
            <p:nvSpPr>
              <p:cNvPr id="3" name="TextBox 2">
                <a:extLst>
                  <a:ext uri="{FF2B5EF4-FFF2-40B4-BE49-F238E27FC236}">
                    <a16:creationId xmlns:a16="http://schemas.microsoft.com/office/drawing/2014/main" id="{CF104F2A-C243-4336-B1A6-773070D77313}"/>
                  </a:ext>
                </a:extLst>
              </p:cNvPr>
              <p:cNvSpPr txBox="1">
                <a:spLocks noRot="1" noChangeAspect="1" noMove="1" noResize="1" noEditPoints="1" noAdjustHandles="1" noChangeArrowheads="1" noChangeShapeType="1" noTextEdit="1"/>
              </p:cNvSpPr>
              <p:nvPr/>
            </p:nvSpPr>
            <p:spPr>
              <a:xfrm>
                <a:off x="1440025" y="1844623"/>
                <a:ext cx="9311950" cy="3168753"/>
              </a:xfrm>
              <a:prstGeom prst="rect">
                <a:avLst/>
              </a:prstGeom>
              <a:blipFill>
                <a:blip r:embed="rId2"/>
                <a:stretch>
                  <a:fillRect l="-589" t="-1156" r="-6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07247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8D77B54-6017-4970-8355-6ECB944AD0F8}"/>
              </a:ext>
            </a:extLst>
          </p:cNvPr>
          <p:cNvCxnSpPr>
            <a:cxnSpLocks/>
          </p:cNvCxnSpPr>
          <p:nvPr/>
        </p:nvCxnSpPr>
        <p:spPr>
          <a:xfrm>
            <a:off x="1440025" y="1203649"/>
            <a:ext cx="9311950" cy="0"/>
          </a:xfrm>
          <a:prstGeom prst="line">
            <a:avLst/>
          </a:prstGeom>
          <a:ln w="44450">
            <a:solidFill>
              <a:srgbClr val="00386B"/>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CB98C6E-9F5A-4C52-986F-2CC2491A23C1}"/>
              </a:ext>
            </a:extLst>
          </p:cNvPr>
          <p:cNvSpPr txBox="1"/>
          <p:nvPr/>
        </p:nvSpPr>
        <p:spPr>
          <a:xfrm>
            <a:off x="2374821" y="402662"/>
            <a:ext cx="7442358" cy="830997"/>
          </a:xfrm>
          <a:prstGeom prst="rect">
            <a:avLst/>
          </a:prstGeom>
          <a:noFill/>
        </p:spPr>
        <p:txBody>
          <a:bodyPr wrap="none" rtlCol="0">
            <a:spAutoFit/>
          </a:bodyPr>
          <a:lstStyle/>
          <a:p>
            <a:r>
              <a:rPr lang="en-US" altLang="zh-CN" sz="4800" dirty="0"/>
              <a:t>Quantization Problem Solved</a:t>
            </a:r>
            <a:endParaRPr lang="en-US" sz="4800" b="1" dirty="0"/>
          </a:p>
        </p:txBody>
      </p:sp>
      <p:sp>
        <p:nvSpPr>
          <p:cNvPr id="3" name="TextBox 2">
            <a:extLst>
              <a:ext uri="{FF2B5EF4-FFF2-40B4-BE49-F238E27FC236}">
                <a16:creationId xmlns:a16="http://schemas.microsoft.com/office/drawing/2014/main" id="{CF104F2A-C243-4336-B1A6-773070D77313}"/>
              </a:ext>
            </a:extLst>
          </p:cNvPr>
          <p:cNvSpPr txBox="1"/>
          <p:nvPr/>
        </p:nvSpPr>
        <p:spPr>
          <a:xfrm>
            <a:off x="1440025" y="1683326"/>
            <a:ext cx="9311950" cy="1015663"/>
          </a:xfrm>
          <a:prstGeom prst="rect">
            <a:avLst/>
          </a:prstGeom>
          <a:noFill/>
        </p:spPr>
        <p:txBody>
          <a:bodyPr wrap="square" rtlCol="0">
            <a:spAutoFit/>
          </a:bodyPr>
          <a:lstStyle/>
          <a:p>
            <a:pPr marL="342900" indent="-342900" algn="just">
              <a:buFont typeface="Arial" panose="020B0604020202020204" pitchFamily="34" charset="0"/>
              <a:buChar char="•"/>
            </a:pPr>
            <a:r>
              <a:rPr lang="en-US" altLang="zh-CN" sz="2000" dirty="0"/>
              <a:t>Since an image needs more than ten minutes to be recognized, we tested about 100 pictures in one day, and the recognition accuracy is slightly higher than that of the floating-point model. </a:t>
            </a:r>
          </a:p>
        </p:txBody>
      </p:sp>
      <p:pic>
        <p:nvPicPr>
          <p:cNvPr id="7" name="图片 4">
            <a:extLst>
              <a:ext uri="{FF2B5EF4-FFF2-40B4-BE49-F238E27FC236}">
                <a16:creationId xmlns:a16="http://schemas.microsoft.com/office/drawing/2014/main" id="{B0D1B697-40FD-4886-BDDF-41816EB07436}"/>
              </a:ext>
            </a:extLst>
          </p:cNvPr>
          <p:cNvPicPr>
            <a:picLocks noChangeAspect="1"/>
          </p:cNvPicPr>
          <p:nvPr/>
        </p:nvPicPr>
        <p:blipFill>
          <a:blip r:embed="rId2"/>
          <a:stretch>
            <a:fillRect/>
          </a:stretch>
        </p:blipFill>
        <p:spPr>
          <a:xfrm>
            <a:off x="3452395" y="3148656"/>
            <a:ext cx="5600195" cy="2664296"/>
          </a:xfrm>
          <a:prstGeom prst="rect">
            <a:avLst/>
          </a:prstGeom>
        </p:spPr>
      </p:pic>
      <p:sp>
        <p:nvSpPr>
          <p:cNvPr id="8" name="文本框 8">
            <a:extLst>
              <a:ext uri="{FF2B5EF4-FFF2-40B4-BE49-F238E27FC236}">
                <a16:creationId xmlns:a16="http://schemas.microsoft.com/office/drawing/2014/main" id="{EF658CE4-FB23-41AA-9F6B-B5AECC64C61F}"/>
              </a:ext>
            </a:extLst>
          </p:cNvPr>
          <p:cNvSpPr txBox="1"/>
          <p:nvPr/>
        </p:nvSpPr>
        <p:spPr>
          <a:xfrm>
            <a:off x="3810000" y="5812952"/>
            <a:ext cx="4572000" cy="369332"/>
          </a:xfrm>
          <a:prstGeom prst="rect">
            <a:avLst/>
          </a:prstGeom>
          <a:noFill/>
        </p:spPr>
        <p:txBody>
          <a:bodyPr wrap="square">
            <a:spAutoFit/>
          </a:bodyPr>
          <a:lstStyle/>
          <a:p>
            <a:pPr algn="ctr"/>
            <a:r>
              <a:rPr lang="en-US" altLang="zh-TW" dirty="0"/>
              <a:t>Test result of 100 images</a:t>
            </a:r>
          </a:p>
        </p:txBody>
      </p:sp>
    </p:spTree>
    <p:extLst>
      <p:ext uri="{BB962C8B-B14F-4D97-AF65-F5344CB8AC3E}">
        <p14:creationId xmlns:p14="http://schemas.microsoft.com/office/powerpoint/2010/main" val="2684964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C1A101-E695-4B8E-8EE3-2C8AC1EB5AD9}"/>
              </a:ext>
            </a:extLst>
          </p:cNvPr>
          <p:cNvSpPr txBox="1"/>
          <p:nvPr/>
        </p:nvSpPr>
        <p:spPr>
          <a:xfrm>
            <a:off x="5053086" y="186040"/>
            <a:ext cx="2085827" cy="830997"/>
          </a:xfrm>
          <a:prstGeom prst="rect">
            <a:avLst/>
          </a:prstGeom>
          <a:noFill/>
        </p:spPr>
        <p:txBody>
          <a:bodyPr wrap="none" rtlCol="0">
            <a:spAutoFit/>
          </a:bodyPr>
          <a:lstStyle/>
          <a:p>
            <a:r>
              <a:rPr lang="en-US" sz="4800" b="1" dirty="0"/>
              <a:t>Outline</a:t>
            </a:r>
          </a:p>
        </p:txBody>
      </p:sp>
      <p:sp>
        <p:nvSpPr>
          <p:cNvPr id="4" name="TextBox 3">
            <a:extLst>
              <a:ext uri="{FF2B5EF4-FFF2-40B4-BE49-F238E27FC236}">
                <a16:creationId xmlns:a16="http://schemas.microsoft.com/office/drawing/2014/main" id="{92792C65-326E-4212-915F-6F9D7F24FD11}"/>
              </a:ext>
            </a:extLst>
          </p:cNvPr>
          <p:cNvSpPr txBox="1"/>
          <p:nvPr/>
        </p:nvSpPr>
        <p:spPr>
          <a:xfrm>
            <a:off x="1412083" y="1593202"/>
            <a:ext cx="8787983" cy="3877985"/>
          </a:xfrm>
          <a:prstGeom prst="rect">
            <a:avLst/>
          </a:prstGeom>
          <a:noFill/>
        </p:spPr>
        <p:txBody>
          <a:bodyPr wrap="none" rtlCol="0">
            <a:spAutoFit/>
          </a:bodyPr>
          <a:lstStyle/>
          <a:p>
            <a:pPr marL="342900" marR="0" lvl="0" indent="-342900" algn="l" defTabSz="914400" rtl="0" eaLnBrk="1" fontAlgn="auto" latinLnBrk="0" hangingPunct="1">
              <a:lnSpc>
                <a:spcPct val="100000"/>
              </a:lnSpc>
              <a:spcBef>
                <a:spcPts val="0"/>
              </a:spcBef>
              <a:spcAft>
                <a:spcPts val="600"/>
              </a:spcAft>
              <a:buClrTx/>
              <a:buSzTx/>
              <a:buFont typeface="Wingdings" panose="05000000000000000000" pitchFamily="2" charset="2"/>
              <a:buChar char="Ø"/>
              <a:tabLst/>
              <a:defRPr/>
            </a:pPr>
            <a:r>
              <a:rPr lang="en-US" altLang="zh-CN" sz="4400" b="1" dirty="0">
                <a:solidFill>
                  <a:schemeClr val="bg1">
                    <a:lumMod val="75000"/>
                  </a:schemeClr>
                </a:solidFill>
                <a:latin typeface="Helvetica" panose="020B0604020202020204" pitchFamily="34" charset="0"/>
                <a:ea typeface="宋体" panose="02010600030101010101" pitchFamily="2" charset="-122"/>
                <a:cs typeface="Helvetica" panose="020B0604020202020204" pitchFamily="34" charset="0"/>
              </a:rPr>
              <a:t> Quantization Problem Solved</a:t>
            </a:r>
          </a:p>
          <a:p>
            <a:pPr marL="342900" indent="-342900">
              <a:spcBef>
                <a:spcPts val="1800"/>
              </a:spcBef>
              <a:spcAft>
                <a:spcPts val="1200"/>
              </a:spcAft>
              <a:buFont typeface="Wingdings" panose="05000000000000000000" pitchFamily="2" charset="2"/>
              <a:buChar char="Ø"/>
              <a:defRPr/>
            </a:pPr>
            <a:r>
              <a:rPr lang="en-US" altLang="zh-CN" sz="4400" b="1" dirty="0">
                <a:latin typeface="Helvetica" panose="020B0604020202020204" pitchFamily="34" charset="0"/>
                <a:ea typeface="宋体" panose="02010600030101010101" pitchFamily="2" charset="-122"/>
                <a:cs typeface="Helvetica" panose="020B0604020202020204" pitchFamily="34" charset="0"/>
              </a:rPr>
              <a:t> Problems found in Simulation</a:t>
            </a:r>
          </a:p>
          <a:p>
            <a:pPr marL="342900" marR="0" lvl="0" indent="-342900" algn="l" defTabSz="914400" rtl="0" eaLnBrk="1" fontAlgn="auto" latinLnBrk="0" hangingPunct="1">
              <a:lnSpc>
                <a:spcPct val="100000"/>
              </a:lnSpc>
              <a:spcBef>
                <a:spcPts val="1800"/>
              </a:spcBef>
              <a:spcAft>
                <a:spcPts val="1200"/>
              </a:spcAft>
              <a:buClrTx/>
              <a:buSzTx/>
              <a:buFont typeface="Wingdings" panose="05000000000000000000" pitchFamily="2" charset="2"/>
              <a:buChar char="Ø"/>
              <a:tabLst/>
              <a:defRPr/>
            </a:pPr>
            <a:r>
              <a:rPr lang="en-US" altLang="zh-CN" sz="4400" b="1" dirty="0">
                <a:solidFill>
                  <a:schemeClr val="bg1">
                    <a:lumMod val="75000"/>
                  </a:schemeClr>
                </a:solidFill>
                <a:latin typeface="Helvetica" panose="020B0604020202020204" pitchFamily="34" charset="0"/>
                <a:ea typeface="宋体" panose="02010600030101010101" pitchFamily="2" charset="-122"/>
                <a:cs typeface="Helvetica" panose="020B0604020202020204" pitchFamily="34" charset="0"/>
              </a:rPr>
              <a:t> A New Structure Design</a:t>
            </a:r>
          </a:p>
          <a:p>
            <a:pPr marL="342900" marR="0" lvl="0" indent="-342900" algn="l" defTabSz="914400" rtl="0" eaLnBrk="1" fontAlgn="auto" latinLnBrk="0" hangingPunct="1">
              <a:lnSpc>
                <a:spcPct val="100000"/>
              </a:lnSpc>
              <a:spcBef>
                <a:spcPts val="1800"/>
              </a:spcBef>
              <a:spcAft>
                <a:spcPts val="1200"/>
              </a:spcAft>
              <a:buClrTx/>
              <a:buSzTx/>
              <a:buFont typeface="Wingdings" panose="05000000000000000000" pitchFamily="2" charset="2"/>
              <a:buChar char="Ø"/>
              <a:tabLst/>
              <a:defRPr/>
            </a:pPr>
            <a:r>
              <a:rPr lang="en-US" altLang="zh-CN" sz="4400" b="1" dirty="0">
                <a:solidFill>
                  <a:schemeClr val="bg1">
                    <a:lumMod val="75000"/>
                  </a:schemeClr>
                </a:solidFill>
                <a:latin typeface="Helvetica"/>
                <a:ea typeface="宋体"/>
                <a:cs typeface="Helvetica"/>
              </a:rPr>
              <a:t> Next Phase</a:t>
            </a:r>
            <a:r>
              <a:rPr lang="zh-CN" altLang="en-US" sz="4400" b="1" dirty="0">
                <a:solidFill>
                  <a:schemeClr val="bg1">
                    <a:lumMod val="75000"/>
                  </a:schemeClr>
                </a:solidFill>
                <a:latin typeface="Helvetica"/>
                <a:ea typeface="宋体"/>
                <a:cs typeface="Helvetica"/>
              </a:rPr>
              <a:t> </a:t>
            </a:r>
            <a:endParaRPr lang="en-US" altLang="zh-CN" sz="4400" b="1" dirty="0">
              <a:solidFill>
                <a:schemeClr val="bg1">
                  <a:lumMod val="75000"/>
                </a:schemeClr>
              </a:solidFill>
              <a:latin typeface="Helvetica"/>
              <a:ea typeface="宋体"/>
              <a:cs typeface="Helvetica"/>
            </a:endParaRPr>
          </a:p>
        </p:txBody>
      </p:sp>
      <p:cxnSp>
        <p:nvCxnSpPr>
          <p:cNvPr id="6" name="Straight Connector 5">
            <a:extLst>
              <a:ext uri="{FF2B5EF4-FFF2-40B4-BE49-F238E27FC236}">
                <a16:creationId xmlns:a16="http://schemas.microsoft.com/office/drawing/2014/main" id="{781F4B6E-4FEE-43C1-84A2-A78EFF235C44}"/>
              </a:ext>
            </a:extLst>
          </p:cNvPr>
          <p:cNvCxnSpPr>
            <a:cxnSpLocks/>
          </p:cNvCxnSpPr>
          <p:nvPr/>
        </p:nvCxnSpPr>
        <p:spPr>
          <a:xfrm>
            <a:off x="1654628" y="1017037"/>
            <a:ext cx="8882743" cy="0"/>
          </a:xfrm>
          <a:prstGeom prst="line">
            <a:avLst/>
          </a:prstGeom>
          <a:ln w="34925">
            <a:solidFill>
              <a:srgbClr val="C00000">
                <a:alpha val="99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8731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8D77B54-6017-4970-8355-6ECB944AD0F8}"/>
              </a:ext>
            </a:extLst>
          </p:cNvPr>
          <p:cNvCxnSpPr>
            <a:cxnSpLocks/>
          </p:cNvCxnSpPr>
          <p:nvPr/>
        </p:nvCxnSpPr>
        <p:spPr>
          <a:xfrm>
            <a:off x="1440025" y="1203649"/>
            <a:ext cx="9311950" cy="0"/>
          </a:xfrm>
          <a:prstGeom prst="line">
            <a:avLst/>
          </a:prstGeom>
          <a:ln w="44450">
            <a:solidFill>
              <a:srgbClr val="00386B"/>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6B30CA8-B8CF-483B-A799-97E774120E03}"/>
              </a:ext>
            </a:extLst>
          </p:cNvPr>
          <p:cNvSpPr txBox="1"/>
          <p:nvPr/>
        </p:nvSpPr>
        <p:spPr>
          <a:xfrm>
            <a:off x="2166646" y="387627"/>
            <a:ext cx="7858708" cy="768159"/>
          </a:xfrm>
          <a:prstGeom prst="rect">
            <a:avLst/>
          </a:prstGeom>
          <a:noFill/>
        </p:spPr>
        <p:txBody>
          <a:bodyPr wrap="square">
            <a:spAutoFit/>
          </a:bodyPr>
          <a:lstStyle/>
          <a:p>
            <a:pPr algn="ctr">
              <a:lnSpc>
                <a:spcPct val="120000"/>
              </a:lnSpc>
            </a:pPr>
            <a:r>
              <a:rPr kumimoji="0" lang="en-US" altLang="zh-CN" sz="4000" b="1" i="0" u="none" strike="noStrike" kern="1200" cap="none" spc="0" normalizeH="0" baseline="0" noProof="0" dirty="0">
                <a:ln>
                  <a:noFill/>
                </a:ln>
                <a:effectLst/>
                <a:uLnTx/>
                <a:uFillTx/>
                <a:latin typeface="华文中宋" panose="02010600040101010101" pitchFamily="2" charset="-122"/>
                <a:ea typeface="华文中宋" panose="02010600040101010101" pitchFamily="2" charset="-122"/>
                <a:cs typeface="Helvetica" panose="020B0604020202020204" pitchFamily="34" charset="0"/>
              </a:rPr>
              <a:t>The Result was </a:t>
            </a:r>
            <a:r>
              <a:rPr lang="en-US" altLang="zh-CN" sz="4000" b="1" dirty="0">
                <a:latin typeface="华文中宋" panose="02010600040101010101" pitchFamily="2" charset="-122"/>
                <a:ea typeface="华文中宋" panose="02010600040101010101" pitchFamily="2" charset="-122"/>
                <a:cs typeface="Helvetica" panose="020B0604020202020204" pitchFamily="34" charset="0"/>
              </a:rPr>
              <a:t>V</a:t>
            </a:r>
            <a:r>
              <a:rPr kumimoji="0" lang="en-US" altLang="zh-CN" sz="4000" b="1" i="0" u="none" strike="noStrike" kern="1200" cap="none" spc="0" normalizeH="0" baseline="0" noProof="0" dirty="0" err="1">
                <a:ln>
                  <a:noFill/>
                </a:ln>
                <a:effectLst/>
                <a:uLnTx/>
                <a:uFillTx/>
                <a:latin typeface="华文中宋" panose="02010600040101010101" pitchFamily="2" charset="-122"/>
                <a:ea typeface="华文中宋" panose="02010600040101010101" pitchFamily="2" charset="-122"/>
                <a:cs typeface="Helvetica" panose="020B0604020202020204" pitchFamily="34" charset="0"/>
              </a:rPr>
              <a:t>erified</a:t>
            </a:r>
            <a:r>
              <a:rPr kumimoji="0" lang="en-US" altLang="zh-CN" sz="4000" b="1" i="0" u="none" strike="noStrike" kern="1200" cap="none" spc="0" normalizeH="0" baseline="0" noProof="0" dirty="0">
                <a:ln>
                  <a:noFill/>
                </a:ln>
                <a:effectLst/>
                <a:uLnTx/>
                <a:uFillTx/>
                <a:latin typeface="华文中宋" panose="02010600040101010101" pitchFamily="2" charset="-122"/>
                <a:ea typeface="华文中宋" panose="02010600040101010101" pitchFamily="2" charset="-122"/>
                <a:cs typeface="Helvetica" panose="020B0604020202020204" pitchFamily="34" charset="0"/>
              </a:rPr>
              <a:t> </a:t>
            </a:r>
          </a:p>
        </p:txBody>
      </p:sp>
      <p:sp>
        <p:nvSpPr>
          <p:cNvPr id="16" name="TextBox 15">
            <a:extLst>
              <a:ext uri="{FF2B5EF4-FFF2-40B4-BE49-F238E27FC236}">
                <a16:creationId xmlns:a16="http://schemas.microsoft.com/office/drawing/2014/main" id="{C14F3C5D-B17F-4AC7-B5F2-FC96A1F984CC}"/>
              </a:ext>
            </a:extLst>
          </p:cNvPr>
          <p:cNvSpPr txBox="1"/>
          <p:nvPr/>
        </p:nvSpPr>
        <p:spPr>
          <a:xfrm>
            <a:off x="1440024" y="1362715"/>
            <a:ext cx="9868677" cy="954107"/>
          </a:xfrm>
          <a:prstGeom prst="rect">
            <a:avLst/>
          </a:prstGeom>
          <a:noFill/>
        </p:spPr>
        <p:txBody>
          <a:bodyPr wrap="square" rtlCol="0">
            <a:spAutoFit/>
          </a:bodyPr>
          <a:lstStyle/>
          <a:p>
            <a:r>
              <a:rPr lang="en-US" altLang="zh-CN" sz="2800" dirty="0"/>
              <a:t>All the inference process have been verified, and after debugging, the output can be correctly derived.</a:t>
            </a:r>
            <a:endParaRPr lang="zh-CN" altLang="en-US" sz="2800" dirty="0"/>
          </a:p>
        </p:txBody>
      </p:sp>
      <p:grpSp>
        <p:nvGrpSpPr>
          <p:cNvPr id="18" name="Group 17">
            <a:extLst>
              <a:ext uri="{FF2B5EF4-FFF2-40B4-BE49-F238E27FC236}">
                <a16:creationId xmlns:a16="http://schemas.microsoft.com/office/drawing/2014/main" id="{D6166FBD-D313-46A1-8F10-F9202D181235}"/>
              </a:ext>
            </a:extLst>
          </p:cNvPr>
          <p:cNvGrpSpPr/>
          <p:nvPr/>
        </p:nvGrpSpPr>
        <p:grpSpPr>
          <a:xfrm>
            <a:off x="3685150" y="2821700"/>
            <a:ext cx="5378423" cy="2673585"/>
            <a:chOff x="2454897" y="3501008"/>
            <a:chExt cx="5378423" cy="2673585"/>
          </a:xfrm>
        </p:grpSpPr>
        <p:grpSp>
          <p:nvGrpSpPr>
            <p:cNvPr id="19" name="Group 18">
              <a:extLst>
                <a:ext uri="{FF2B5EF4-FFF2-40B4-BE49-F238E27FC236}">
                  <a16:creationId xmlns:a16="http://schemas.microsoft.com/office/drawing/2014/main" id="{1AE7A727-1027-404A-A46C-06718F9B568D}"/>
                </a:ext>
              </a:extLst>
            </p:cNvPr>
            <p:cNvGrpSpPr/>
            <p:nvPr/>
          </p:nvGrpSpPr>
          <p:grpSpPr>
            <a:xfrm>
              <a:off x="2454897" y="3501008"/>
              <a:ext cx="5256584" cy="2304254"/>
              <a:chOff x="2612740" y="1196753"/>
              <a:chExt cx="5940660" cy="2880319"/>
            </a:xfrm>
          </p:grpSpPr>
          <p:pic>
            <p:nvPicPr>
              <p:cNvPr id="21" name="Picture 20">
                <a:extLst>
                  <a:ext uri="{FF2B5EF4-FFF2-40B4-BE49-F238E27FC236}">
                    <a16:creationId xmlns:a16="http://schemas.microsoft.com/office/drawing/2014/main" id="{55916800-98CD-4B54-AD4E-A27670FD0B15}"/>
                  </a:ext>
                </a:extLst>
              </p:cNvPr>
              <p:cNvPicPr/>
              <p:nvPr/>
            </p:nvPicPr>
            <p:blipFill>
              <a:blip r:embed="rId3"/>
              <a:stretch>
                <a:fillRect/>
              </a:stretch>
            </p:blipFill>
            <p:spPr>
              <a:xfrm>
                <a:off x="2612740" y="1340768"/>
                <a:ext cx="4680520" cy="2736304"/>
              </a:xfrm>
              <a:prstGeom prst="rect">
                <a:avLst/>
              </a:prstGeom>
            </p:spPr>
          </p:pic>
          <p:pic>
            <p:nvPicPr>
              <p:cNvPr id="22" name="Picture 21">
                <a:extLst>
                  <a:ext uri="{FF2B5EF4-FFF2-40B4-BE49-F238E27FC236}">
                    <a16:creationId xmlns:a16="http://schemas.microsoft.com/office/drawing/2014/main" id="{B91DD0CE-CF13-4BD6-97D8-C69753953468}"/>
                  </a:ext>
                </a:extLst>
              </p:cNvPr>
              <p:cNvPicPr/>
              <p:nvPr/>
            </p:nvPicPr>
            <p:blipFill>
              <a:blip r:embed="rId4"/>
              <a:stretch>
                <a:fillRect/>
              </a:stretch>
            </p:blipFill>
            <p:spPr>
              <a:xfrm>
                <a:off x="7293260" y="1196753"/>
                <a:ext cx="1260140" cy="2880318"/>
              </a:xfrm>
              <a:prstGeom prst="rect">
                <a:avLst/>
              </a:prstGeom>
            </p:spPr>
          </p:pic>
        </p:grpSp>
        <p:sp>
          <p:nvSpPr>
            <p:cNvPr id="20" name="TextBox 19">
              <a:extLst>
                <a:ext uri="{FF2B5EF4-FFF2-40B4-BE49-F238E27FC236}">
                  <a16:creationId xmlns:a16="http://schemas.microsoft.com/office/drawing/2014/main" id="{D3E94711-E71B-4814-B53B-376CE470E804}"/>
                </a:ext>
              </a:extLst>
            </p:cNvPr>
            <p:cNvSpPr txBox="1"/>
            <p:nvPr/>
          </p:nvSpPr>
          <p:spPr>
            <a:xfrm>
              <a:off x="2720752" y="5805261"/>
              <a:ext cx="5112568" cy="369332"/>
            </a:xfrm>
            <a:prstGeom prst="rect">
              <a:avLst/>
            </a:prstGeom>
            <a:noFill/>
          </p:spPr>
          <p:txBody>
            <a:bodyPr wrap="square" rtlCol="0">
              <a:spAutoFit/>
            </a:bodyPr>
            <a:lstStyle/>
            <a:p>
              <a:r>
                <a:rPr lang="en-US" altLang="zh-CN" dirty="0"/>
                <a:t>The verification result of the first layer output</a:t>
              </a:r>
              <a:endParaRPr lang="zh-CN" altLang="en-US" dirty="0"/>
            </a:p>
          </p:txBody>
        </p:sp>
      </p:grpSp>
    </p:spTree>
    <p:extLst>
      <p:ext uri="{BB962C8B-B14F-4D97-AF65-F5344CB8AC3E}">
        <p14:creationId xmlns:p14="http://schemas.microsoft.com/office/powerpoint/2010/main" val="149170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8D77B54-6017-4970-8355-6ECB944AD0F8}"/>
              </a:ext>
            </a:extLst>
          </p:cNvPr>
          <p:cNvCxnSpPr>
            <a:cxnSpLocks/>
          </p:cNvCxnSpPr>
          <p:nvPr/>
        </p:nvCxnSpPr>
        <p:spPr>
          <a:xfrm>
            <a:off x="1443135" y="1067521"/>
            <a:ext cx="9311950" cy="0"/>
          </a:xfrm>
          <a:prstGeom prst="line">
            <a:avLst/>
          </a:prstGeom>
          <a:ln w="44450">
            <a:solidFill>
              <a:srgbClr val="00386B"/>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6B30CA8-B8CF-483B-A799-97E774120E03}"/>
              </a:ext>
            </a:extLst>
          </p:cNvPr>
          <p:cNvSpPr txBox="1"/>
          <p:nvPr/>
        </p:nvSpPr>
        <p:spPr>
          <a:xfrm>
            <a:off x="2166646" y="359635"/>
            <a:ext cx="7858708" cy="707886"/>
          </a:xfrm>
          <a:prstGeom prst="rect">
            <a:avLst/>
          </a:prstGeom>
          <a:noFill/>
        </p:spPr>
        <p:txBody>
          <a:bodyPr wrap="square">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altLang="zh-CN" sz="4000" b="1" dirty="0">
                <a:latin typeface="华文中宋" panose="02010600040101010101" pitchFamily="2" charset="-122"/>
                <a:ea typeface="华文中宋" panose="02010600040101010101" pitchFamily="2" charset="-122"/>
                <a:cs typeface="Helvetica" panose="020B0604020202020204" pitchFamily="34" charset="0"/>
              </a:rPr>
              <a:t>Pipeline Stall Problem </a:t>
            </a:r>
            <a:endParaRPr kumimoji="0" lang="en-US" altLang="zh-CN" sz="4000" b="1" i="0" u="none" strike="noStrike" kern="1200" cap="none" spc="0" normalizeH="0" baseline="0" noProof="0" dirty="0">
              <a:ln>
                <a:noFill/>
              </a:ln>
              <a:effectLst/>
              <a:uLnTx/>
              <a:uFillTx/>
              <a:latin typeface="华文中宋" panose="02010600040101010101" pitchFamily="2" charset="-122"/>
              <a:ea typeface="华文中宋" panose="02010600040101010101" pitchFamily="2" charset="-122"/>
              <a:cs typeface="Helvetica" panose="020B0604020202020204" pitchFamily="34" charset="0"/>
            </a:endParaRPr>
          </a:p>
        </p:txBody>
      </p:sp>
      <p:sp>
        <p:nvSpPr>
          <p:cNvPr id="11" name="TextBox 10">
            <a:extLst>
              <a:ext uri="{FF2B5EF4-FFF2-40B4-BE49-F238E27FC236}">
                <a16:creationId xmlns:a16="http://schemas.microsoft.com/office/drawing/2014/main" id="{D3C303B4-D841-41BA-AF94-3AD964199856}"/>
              </a:ext>
            </a:extLst>
          </p:cNvPr>
          <p:cNvSpPr txBox="1"/>
          <p:nvPr/>
        </p:nvSpPr>
        <p:spPr>
          <a:xfrm>
            <a:off x="641973" y="1296941"/>
            <a:ext cx="6290671" cy="5016758"/>
          </a:xfrm>
          <a:prstGeom prst="rect">
            <a:avLst/>
          </a:prstGeom>
          <a:noFill/>
        </p:spPr>
        <p:txBody>
          <a:bodyPr wrap="square">
            <a:spAutoFit/>
          </a:bodyPr>
          <a:lstStyle/>
          <a:p>
            <a:r>
              <a:rPr lang="en-US" altLang="zh-CN" sz="2000" b="1" dirty="0">
                <a:highlight>
                  <a:srgbClr val="C0C0C0"/>
                </a:highlight>
              </a:rPr>
              <a:t>Performance is low: </a:t>
            </a:r>
            <a:r>
              <a:rPr lang="en-US" altLang="zh-CN" sz="2000" dirty="0"/>
              <a:t>simulation shows the inference time is high </a:t>
            </a:r>
            <a:r>
              <a:rPr lang="en-US" altLang="zh-CN" sz="2000" b="1" dirty="0">
                <a:highlight>
                  <a:srgbClr val="C0C0C0"/>
                </a:highlight>
              </a:rPr>
              <a:t>up to 1784ms </a:t>
            </a:r>
            <a:r>
              <a:rPr lang="en-US" altLang="zh-CN" sz="2000" dirty="0"/>
              <a:t>when operating under 100Hz clock rate.</a:t>
            </a:r>
          </a:p>
          <a:p>
            <a:r>
              <a:rPr lang="en-US" altLang="zh-CN" sz="2000" dirty="0"/>
              <a:t> </a:t>
            </a:r>
          </a:p>
          <a:p>
            <a:r>
              <a:rPr lang="en-US" altLang="zh-CN" sz="2000" dirty="0"/>
              <a:t>Reason: </a:t>
            </a:r>
          </a:p>
          <a:p>
            <a:r>
              <a:rPr lang="en-US" altLang="zh-CN" sz="2000" dirty="0"/>
              <a:t>    1. When processing </a:t>
            </a:r>
            <a:r>
              <a:rPr lang="en-US" altLang="zh-CN" sz="2000" b="1" dirty="0">
                <a:highlight>
                  <a:srgbClr val="C0C0C0"/>
                </a:highlight>
              </a:rPr>
              <a:t>PW convolution</a:t>
            </a:r>
            <a:r>
              <a:rPr lang="en-US" altLang="zh-CN" sz="2000" dirty="0"/>
              <a:t>, to ensure the high DSP utilization rate, the </a:t>
            </a:r>
            <a:r>
              <a:rPr lang="en-US" altLang="zh-CN" sz="2000" b="1" dirty="0">
                <a:highlight>
                  <a:srgbClr val="C0C0C0"/>
                </a:highlight>
              </a:rPr>
              <a:t>Kernel BRAM have to possess a high band width of 320bytes</a:t>
            </a:r>
            <a:r>
              <a:rPr lang="en-US" altLang="zh-CN" sz="2000" dirty="0"/>
              <a:t>, </a:t>
            </a:r>
            <a:r>
              <a:rPr lang="en-US" altLang="zh-CN" sz="2000" b="1" dirty="0">
                <a:highlight>
                  <a:srgbClr val="C0C0C0"/>
                </a:highlight>
              </a:rPr>
              <a:t>eliminating any potentials of implementing </a:t>
            </a:r>
            <a:r>
              <a:rPr lang="en-US" altLang="zh-CN" sz="2000" b="1" dirty="0" err="1">
                <a:highlight>
                  <a:srgbClr val="C0C0C0"/>
                </a:highlight>
              </a:rPr>
              <a:t>ifmap</a:t>
            </a:r>
            <a:r>
              <a:rPr lang="en-US" altLang="zh-CN" sz="2000" b="1" dirty="0">
                <a:highlight>
                  <a:srgbClr val="C0C0C0"/>
                </a:highlight>
              </a:rPr>
              <a:t> channel parallelism. </a:t>
            </a:r>
          </a:p>
          <a:p>
            <a:endParaRPr lang="en-US" altLang="zh-CN" sz="2000" b="1" dirty="0">
              <a:highlight>
                <a:srgbClr val="C0C0C0"/>
              </a:highlight>
            </a:endParaRPr>
          </a:p>
          <a:p>
            <a:r>
              <a:rPr lang="en-US" altLang="zh-CN" sz="2000" dirty="0"/>
              <a:t>    2. In order to </a:t>
            </a:r>
            <a:r>
              <a:rPr lang="en-US" altLang="zh-CN" sz="2000" b="1" dirty="0">
                <a:highlight>
                  <a:srgbClr val="C0C0C0"/>
                </a:highlight>
              </a:rPr>
              <a:t>protect the storage pattern of the next layer’s </a:t>
            </a:r>
            <a:r>
              <a:rPr lang="en-US" altLang="zh-CN" sz="2000" b="1" dirty="0" err="1">
                <a:highlight>
                  <a:srgbClr val="C0C0C0"/>
                </a:highlight>
              </a:rPr>
              <a:t>ifmap</a:t>
            </a:r>
            <a:r>
              <a:rPr lang="en-US" altLang="zh-CN" sz="2000" dirty="0"/>
              <a:t>(which is the </a:t>
            </a:r>
            <a:r>
              <a:rPr lang="en-US" altLang="zh-CN" sz="2000" dirty="0" err="1"/>
              <a:t>ofmap</a:t>
            </a:r>
            <a:r>
              <a:rPr lang="en-US" altLang="zh-CN" sz="2000" dirty="0"/>
              <a:t> of this PW layer), the </a:t>
            </a:r>
            <a:r>
              <a:rPr lang="en-US" altLang="zh-CN" sz="2000" dirty="0" err="1"/>
              <a:t>ofmap</a:t>
            </a:r>
            <a:r>
              <a:rPr lang="en-US" altLang="zh-CN" sz="2000" dirty="0"/>
              <a:t> channels have to </a:t>
            </a:r>
            <a:r>
              <a:rPr lang="en-US" altLang="zh-CN" sz="2000" b="1" dirty="0">
                <a:highlight>
                  <a:srgbClr val="C0C0C0"/>
                </a:highlight>
              </a:rPr>
              <a:t>be written one by one</a:t>
            </a:r>
            <a:r>
              <a:rPr lang="en-US" altLang="zh-CN" sz="2000" dirty="0"/>
              <a:t> into our BRAM, at the same time, the previous pipeline has to be stalled, which also </a:t>
            </a:r>
            <a:r>
              <a:rPr lang="en-US" altLang="zh-CN" sz="2000" b="1" dirty="0">
                <a:highlight>
                  <a:srgbClr val="C0C0C0"/>
                </a:highlight>
              </a:rPr>
              <a:t>eliminating the advantage of </a:t>
            </a:r>
            <a:r>
              <a:rPr lang="en-US" altLang="zh-CN" sz="2000" b="1" dirty="0" err="1">
                <a:highlight>
                  <a:srgbClr val="C0C0C0"/>
                </a:highlight>
              </a:rPr>
              <a:t>ofmap</a:t>
            </a:r>
            <a:r>
              <a:rPr lang="en-US" altLang="zh-CN" sz="2000" b="1" dirty="0">
                <a:highlight>
                  <a:srgbClr val="C0C0C0"/>
                </a:highlight>
              </a:rPr>
              <a:t> channel parallelism.</a:t>
            </a:r>
          </a:p>
        </p:txBody>
      </p:sp>
      <p:pic>
        <p:nvPicPr>
          <p:cNvPr id="12" name="Picture 11">
            <a:extLst>
              <a:ext uri="{FF2B5EF4-FFF2-40B4-BE49-F238E27FC236}">
                <a16:creationId xmlns:a16="http://schemas.microsoft.com/office/drawing/2014/main" id="{7E9A28FC-813A-46E5-8062-AD9ACF1F4CB5}"/>
              </a:ext>
            </a:extLst>
          </p:cNvPr>
          <p:cNvPicPr>
            <a:picLocks noChangeAspect="1"/>
          </p:cNvPicPr>
          <p:nvPr/>
        </p:nvPicPr>
        <p:blipFill>
          <a:blip r:embed="rId3"/>
          <a:stretch>
            <a:fillRect/>
          </a:stretch>
        </p:blipFill>
        <p:spPr>
          <a:xfrm>
            <a:off x="6932644" y="1228388"/>
            <a:ext cx="4617383" cy="5085311"/>
          </a:xfrm>
          <a:prstGeom prst="rect">
            <a:avLst/>
          </a:prstGeom>
        </p:spPr>
      </p:pic>
      <p:sp>
        <p:nvSpPr>
          <p:cNvPr id="13" name="TextBox 12">
            <a:extLst>
              <a:ext uri="{FF2B5EF4-FFF2-40B4-BE49-F238E27FC236}">
                <a16:creationId xmlns:a16="http://schemas.microsoft.com/office/drawing/2014/main" id="{EEA6964C-DD37-40D2-AEA3-8572FE25E325}"/>
              </a:ext>
            </a:extLst>
          </p:cNvPr>
          <p:cNvSpPr txBox="1"/>
          <p:nvPr/>
        </p:nvSpPr>
        <p:spPr>
          <a:xfrm>
            <a:off x="7086946" y="6202309"/>
            <a:ext cx="4463081" cy="369332"/>
          </a:xfrm>
          <a:prstGeom prst="rect">
            <a:avLst/>
          </a:prstGeom>
          <a:noFill/>
        </p:spPr>
        <p:txBody>
          <a:bodyPr wrap="none" rtlCol="0">
            <a:spAutoFit/>
          </a:bodyPr>
          <a:lstStyle/>
          <a:p>
            <a:r>
              <a:rPr lang="en-US" altLang="zh-CN" dirty="0"/>
              <a:t>PW module architecture of previous design</a:t>
            </a:r>
            <a:endParaRPr lang="zh-CN" altLang="en-US" dirty="0"/>
          </a:p>
        </p:txBody>
      </p:sp>
    </p:spTree>
    <p:extLst>
      <p:ext uri="{BB962C8B-B14F-4D97-AF65-F5344CB8AC3E}">
        <p14:creationId xmlns:p14="http://schemas.microsoft.com/office/powerpoint/2010/main" val="748184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27947B38D8FBE4EBE0E65EBCE55915C" ma:contentTypeVersion="10" ma:contentTypeDescription="Create a new document." ma:contentTypeScope="" ma:versionID="0da7ded5e95163e0d9ccfc7ba96e2bc2">
  <xsd:schema xmlns:xsd="http://www.w3.org/2001/XMLSchema" xmlns:xs="http://www.w3.org/2001/XMLSchema" xmlns:p="http://schemas.microsoft.com/office/2006/metadata/properties" xmlns:ns2="df5b412e-8e9d-4178-a9d3-76e3adfaf318" xmlns:ns3="9332cb0c-4ecb-4837-a5f4-0eb79bd91f3f" targetNamespace="http://schemas.microsoft.com/office/2006/metadata/properties" ma:root="true" ma:fieldsID="544dc2099936fc7d330add054de947f9" ns2:_="" ns3:_="">
    <xsd:import namespace="df5b412e-8e9d-4178-a9d3-76e3adfaf318"/>
    <xsd:import namespace="9332cb0c-4ecb-4837-a5f4-0eb79bd91f3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5b412e-8e9d-4178-a9d3-76e3adfaf3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332cb0c-4ecb-4837-a5f4-0eb79bd91f3f"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00D2211-CEAD-4DA4-A543-C5E006845024}">
  <ds:schemaRefs>
    <ds:schemaRef ds:uri="9332cb0c-4ecb-4837-a5f4-0eb79bd91f3f"/>
    <ds:schemaRef ds:uri="df5b412e-8e9d-4178-a9d3-76e3adfaf31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5A4F857-2611-40FC-A982-1B050CDDB535}">
  <ds:schemaRefs>
    <ds:schemaRef ds:uri="http://schemas.microsoft.com/sharepoint/v3/contenttype/forms"/>
  </ds:schemaRefs>
</ds:datastoreItem>
</file>

<file path=customXml/itemProps3.xml><?xml version="1.0" encoding="utf-8"?>
<ds:datastoreItem xmlns:ds="http://schemas.openxmlformats.org/officeDocument/2006/customXml" ds:itemID="{76C2D588-D633-4EEC-8E35-88FDF4EDF7BD}">
  <ds:schemaRefs>
    <ds:schemaRef ds:uri="9332cb0c-4ecb-4837-a5f4-0eb79bd91f3f"/>
    <ds:schemaRef ds:uri="http://purl.org/dc/elements/1.1/"/>
    <ds:schemaRef ds:uri="http://purl.org/dc/dcmitype/"/>
    <ds:schemaRef ds:uri="df5b412e-8e9d-4178-a9d3-76e3adfaf318"/>
    <ds:schemaRef ds:uri="http://schemas.microsoft.com/office/2006/documentManagement/types"/>
    <ds:schemaRef ds:uri="http://schemas.openxmlformats.org/package/2006/metadata/core-properties"/>
    <ds:schemaRef ds:uri="http://purl.org/dc/terms/"/>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37</TotalTime>
  <Words>1118</Words>
  <Application>Microsoft Office PowerPoint</Application>
  <PresentationFormat>Widescreen</PresentationFormat>
  <Paragraphs>117</Paragraphs>
  <Slides>20</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华文仿宋</vt:lpstr>
      <vt:lpstr>华文中宋</vt:lpstr>
      <vt:lpstr>Arial</vt:lpstr>
      <vt:lpstr>Calibri</vt:lpstr>
      <vt:lpstr>Calibri Light</vt:lpstr>
      <vt:lpstr>Cambria Math</vt:lpstr>
      <vt:lpstr>Helvetica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Cooper, Zhang Haochen</dc:creator>
  <cp:lastModifiedBy>赵 忠宇</cp:lastModifiedBy>
  <cp:revision>3</cp:revision>
  <dcterms:created xsi:type="dcterms:W3CDTF">2021-08-18T00:38:21Z</dcterms:created>
  <dcterms:modified xsi:type="dcterms:W3CDTF">2021-09-13T06:38:29Z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0x010100727947B38D8FBE4EBE0E65EBCE55915C</vt:lpwstr>
  </property>
</Properties>
</file>