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63" r:id="rId2"/>
    <p:sldId id="451" r:id="rId3"/>
    <p:sldId id="452" r:id="rId4"/>
    <p:sldId id="455" r:id="rId5"/>
    <p:sldId id="453" r:id="rId6"/>
    <p:sldId id="456" r:id="rId7"/>
    <p:sldId id="457" r:id="rId8"/>
    <p:sldId id="458" r:id="rId9"/>
    <p:sldId id="269" r:id="rId10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98">
          <p15:clr>
            <a:srgbClr val="A4A3A4"/>
          </p15:clr>
        </p15:guide>
        <p15:guide id="2" pos="3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B0DC"/>
    <a:srgbClr val="5F5F5F"/>
    <a:srgbClr val="003366"/>
    <a:srgbClr val="FFFF00"/>
    <a:srgbClr val="333333"/>
    <a:srgbClr val="0099FF"/>
    <a:srgbClr val="4BB1E5"/>
    <a:srgbClr val="56C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610" y="96"/>
      </p:cViewPr>
      <p:guideLst>
        <p:guide orient="horz" pos="2198"/>
        <p:guide pos="3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EB2CA1-8A89-42B4-8308-652C601A27EB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6F6EFAC-DB9D-4F23-97AD-790C8BC13339}">
      <dgm:prSet phldrT="[文本]" custT="1"/>
      <dgm:spPr/>
      <dgm:t>
        <a:bodyPr/>
        <a:lstStyle/>
        <a:p>
          <a:pPr algn="r"/>
          <a:r>
            <a:rPr lang="zh-CN" altLang="en-US" sz="1600"/>
            <a:t>对象化</a:t>
          </a:r>
          <a:r>
            <a:rPr lang="en-US" altLang="zh-CN" sz="1600"/>
            <a:t>CRUD</a:t>
          </a:r>
          <a:r>
            <a:rPr lang="zh-CN" altLang="en-US" sz="1600"/>
            <a:t>是基本共识</a:t>
          </a:r>
        </a:p>
      </dgm:t>
    </dgm:pt>
    <dgm:pt modelId="{CCB29525-67BB-4696-82EA-74EA8B1AF74D}" type="parTrans" cxnId="{1F17EE12-A901-4EF0-9CAA-79C7EF9C0E2B}">
      <dgm:prSet/>
      <dgm:spPr/>
      <dgm:t>
        <a:bodyPr/>
        <a:lstStyle/>
        <a:p>
          <a:endParaRPr lang="zh-CN" altLang="en-US"/>
        </a:p>
      </dgm:t>
    </dgm:pt>
    <dgm:pt modelId="{FC8543D7-8647-4D46-876C-E8FEAC5786BA}" type="sibTrans" cxnId="{1F17EE12-A901-4EF0-9CAA-79C7EF9C0E2B}">
      <dgm:prSet/>
      <dgm:spPr/>
      <dgm:t>
        <a:bodyPr/>
        <a:lstStyle/>
        <a:p>
          <a:endParaRPr lang="zh-CN" altLang="en-US"/>
        </a:p>
      </dgm:t>
    </dgm:pt>
    <dgm:pt modelId="{69B6B8CD-91A4-4AB7-BE9D-551C15889F10}">
      <dgm:prSet phldrT="[文本]"/>
      <dgm:spPr/>
      <dgm:t>
        <a:bodyPr/>
        <a:lstStyle/>
        <a:p>
          <a:r>
            <a:rPr lang="zh-CN" altLang="en-US"/>
            <a:t>基本点</a:t>
          </a:r>
        </a:p>
      </dgm:t>
    </dgm:pt>
    <dgm:pt modelId="{3F6181E5-04FC-4F94-BBBF-978EAE40456F}" type="parTrans" cxnId="{66ECED8C-99DE-4000-BE1F-3514342AAF69}">
      <dgm:prSet/>
      <dgm:spPr/>
      <dgm:t>
        <a:bodyPr/>
        <a:lstStyle/>
        <a:p>
          <a:endParaRPr lang="zh-CN" altLang="en-US"/>
        </a:p>
      </dgm:t>
    </dgm:pt>
    <dgm:pt modelId="{876B6CB7-16C3-40C4-92D3-752067215265}" type="sibTrans" cxnId="{66ECED8C-99DE-4000-BE1F-3514342AAF69}">
      <dgm:prSet/>
      <dgm:spPr/>
      <dgm:t>
        <a:bodyPr/>
        <a:lstStyle/>
        <a:p>
          <a:endParaRPr lang="zh-CN" altLang="en-US"/>
        </a:p>
      </dgm:t>
    </dgm:pt>
    <dgm:pt modelId="{A131BEBB-F240-4338-BCEA-9876A43ABA66}">
      <dgm:prSet phldrT="[文本]"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zh-CN" altLang="en-US" sz="1400"/>
            <a:t>查询开发的效率</a:t>
          </a:r>
          <a:endParaRPr lang="en-US" altLang="zh-CN" sz="1400"/>
        </a:p>
        <a:p>
          <a:pPr algn="l"/>
          <a:r>
            <a:rPr lang="zh-CN" altLang="en-US" sz="1400"/>
            <a:t>后期可读、可维护性</a:t>
          </a:r>
        </a:p>
      </dgm:t>
    </dgm:pt>
    <dgm:pt modelId="{118C898E-A774-4B88-A31F-DC1A7F011759}" type="parTrans" cxnId="{24092997-5FB5-4C75-94A6-3787CDBFEA02}">
      <dgm:prSet/>
      <dgm:spPr/>
      <dgm:t>
        <a:bodyPr/>
        <a:lstStyle/>
        <a:p>
          <a:endParaRPr lang="zh-CN" altLang="en-US"/>
        </a:p>
      </dgm:t>
    </dgm:pt>
    <dgm:pt modelId="{0186C63C-B34E-4B31-BE9C-326821D1C094}" type="sibTrans" cxnId="{24092997-5FB5-4C75-94A6-3787CDBFEA02}">
      <dgm:prSet/>
      <dgm:spPr/>
      <dgm:t>
        <a:bodyPr/>
        <a:lstStyle/>
        <a:p>
          <a:endParaRPr lang="zh-CN" altLang="en-US"/>
        </a:p>
      </dgm:t>
    </dgm:pt>
    <dgm:pt modelId="{9851AE60-ADD3-42C1-8F80-1BAC93EFCDC6}">
      <dgm:prSet phldrT="[文本]"/>
      <dgm:spPr/>
      <dgm:t>
        <a:bodyPr/>
        <a:lstStyle/>
        <a:p>
          <a:r>
            <a:rPr lang="zh-CN" altLang="en-US">
              <a:solidFill>
                <a:srgbClr val="FF0000"/>
              </a:solidFill>
            </a:rPr>
            <a:t>核心点</a:t>
          </a:r>
        </a:p>
      </dgm:t>
    </dgm:pt>
    <dgm:pt modelId="{9229FF6F-4F81-4994-8F0E-BCA1EB54967F}" type="parTrans" cxnId="{BBABCFA3-DA2B-49B4-840D-EDC46742EC6B}">
      <dgm:prSet/>
      <dgm:spPr/>
      <dgm:t>
        <a:bodyPr/>
        <a:lstStyle/>
        <a:p>
          <a:endParaRPr lang="zh-CN" altLang="en-US"/>
        </a:p>
      </dgm:t>
    </dgm:pt>
    <dgm:pt modelId="{AE3088D8-2D71-4434-A08A-A0E3AD016C98}" type="sibTrans" cxnId="{BBABCFA3-DA2B-49B4-840D-EDC46742EC6B}">
      <dgm:prSet/>
      <dgm:spPr/>
      <dgm:t>
        <a:bodyPr/>
        <a:lstStyle/>
        <a:p>
          <a:endParaRPr lang="zh-CN" altLang="en-US"/>
        </a:p>
      </dgm:t>
    </dgm:pt>
    <dgm:pt modelId="{A22BEFD4-3C14-42B6-BC19-CEA1EED4E21A}">
      <dgm:prSet phldrT="[文本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/>
          <a:endParaRPr lang="en-US" altLang="zh-CN" sz="1400"/>
        </a:p>
        <a:p>
          <a:pPr algn="l"/>
          <a:endParaRPr lang="en-US" altLang="zh-CN" sz="1400"/>
        </a:p>
        <a:p>
          <a:pPr algn="l"/>
          <a:endParaRPr lang="en-US" altLang="zh-CN" sz="1400"/>
        </a:p>
        <a:p>
          <a:pPr algn="l"/>
          <a:r>
            <a:rPr lang="zh-CN" altLang="en-US" sz="1400"/>
            <a:t>产品跨库适配</a:t>
          </a:r>
          <a:endParaRPr lang="en-US" altLang="zh-CN" sz="1400"/>
        </a:p>
        <a:p>
          <a:pPr algn="l"/>
          <a:r>
            <a:rPr lang="zh-CN" altLang="en-US" sz="1400"/>
            <a:t>单据多环节修改</a:t>
          </a:r>
          <a:endParaRPr lang="en-US" altLang="zh-CN" sz="1400"/>
        </a:p>
        <a:p>
          <a:pPr algn="l"/>
          <a:r>
            <a:rPr lang="zh-CN" altLang="en-US" sz="1400"/>
            <a:t>高并发强事务台账</a:t>
          </a:r>
          <a:endParaRPr lang="en-US" altLang="zh-CN" sz="1400"/>
        </a:p>
        <a:p>
          <a:pPr algn="l"/>
          <a:r>
            <a:rPr lang="zh-CN" altLang="en-US" sz="1400"/>
            <a:t>模块化、产品化发展</a:t>
          </a:r>
          <a:endParaRPr lang="en-US" altLang="zh-CN" sz="1400"/>
        </a:p>
        <a:p>
          <a:pPr algn="l"/>
          <a:endParaRPr lang="zh-CN" altLang="en-US" sz="1400"/>
        </a:p>
      </dgm:t>
    </dgm:pt>
    <dgm:pt modelId="{ADD5BEB3-9097-4994-BB17-23565CD34E1C}" type="parTrans" cxnId="{08D37443-FFF7-41D0-864F-7777FD564DB0}">
      <dgm:prSet/>
      <dgm:spPr/>
      <dgm:t>
        <a:bodyPr/>
        <a:lstStyle/>
        <a:p>
          <a:endParaRPr lang="zh-CN" altLang="en-US"/>
        </a:p>
      </dgm:t>
    </dgm:pt>
    <dgm:pt modelId="{D29D3318-E7CD-4991-BBFE-41F59E1B5C0C}" type="sibTrans" cxnId="{08D37443-FFF7-41D0-864F-7777FD564DB0}">
      <dgm:prSet/>
      <dgm:spPr/>
      <dgm:t>
        <a:bodyPr/>
        <a:lstStyle/>
        <a:p>
          <a:endParaRPr lang="zh-CN" altLang="en-US"/>
        </a:p>
      </dgm:t>
    </dgm:pt>
    <dgm:pt modelId="{42A1FE8F-B3F7-4B15-AE89-938DFA0F636F}">
      <dgm:prSet phldrT="[文本]"/>
      <dgm:spPr/>
      <dgm:t>
        <a:bodyPr/>
        <a:lstStyle/>
        <a:p>
          <a:r>
            <a:rPr lang="zh-CN" altLang="en-US" dirty="0"/>
            <a:t>行业痛点</a:t>
          </a:r>
        </a:p>
      </dgm:t>
    </dgm:pt>
    <dgm:pt modelId="{3BDC9B31-43D0-4893-9E4A-A4E5803DA7A7}" type="parTrans" cxnId="{89E3308D-F8C2-4DC3-895A-5734318DCAE7}">
      <dgm:prSet/>
      <dgm:spPr/>
      <dgm:t>
        <a:bodyPr/>
        <a:lstStyle/>
        <a:p>
          <a:endParaRPr lang="zh-CN" altLang="en-US"/>
        </a:p>
      </dgm:t>
    </dgm:pt>
    <dgm:pt modelId="{52128756-A8DE-4372-A6D5-31914A2FEE5E}" type="sibTrans" cxnId="{89E3308D-F8C2-4DC3-895A-5734318DCAE7}">
      <dgm:prSet/>
      <dgm:spPr/>
      <dgm:t>
        <a:bodyPr/>
        <a:lstStyle/>
        <a:p>
          <a:endParaRPr lang="zh-CN" altLang="en-US"/>
        </a:p>
      </dgm:t>
    </dgm:pt>
    <dgm:pt modelId="{E6AAB22F-2C18-4CAF-8849-ED393C5F1D6D}">
      <dgm:prSet phldrT="[文本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algn="r"/>
          <a:r>
            <a:rPr lang="zh-CN" altLang="en-US" sz="1400"/>
            <a:t>数据库交互性能</a:t>
          </a:r>
          <a:endParaRPr lang="en-US" altLang="zh-CN" sz="1400"/>
        </a:p>
        <a:p>
          <a:pPr algn="r"/>
          <a:r>
            <a:rPr lang="zh-CN" altLang="en-US" sz="1400"/>
            <a:t>性能低引申问题</a:t>
          </a:r>
          <a:endParaRPr lang="en-US" altLang="zh-CN" sz="1400"/>
        </a:p>
        <a:p>
          <a:pPr algn="r"/>
          <a:r>
            <a:rPr lang="en-US" altLang="zh-CN" sz="1400"/>
            <a:t>(</a:t>
          </a:r>
          <a:r>
            <a:rPr lang="zh-CN" altLang="en-US" sz="1400"/>
            <a:t>一快遮十丑</a:t>
          </a:r>
          <a:r>
            <a:rPr lang="en-US" altLang="zh-CN" sz="1400"/>
            <a:t>)</a:t>
          </a:r>
          <a:endParaRPr lang="zh-CN" altLang="en-US" sz="1400"/>
        </a:p>
      </dgm:t>
    </dgm:pt>
    <dgm:pt modelId="{9DB4E5A2-1E66-44BE-97ED-E4049AF53051}" type="parTrans" cxnId="{11F8B23A-9AFB-4A30-A10C-C70AFF34BE59}">
      <dgm:prSet/>
      <dgm:spPr/>
      <dgm:t>
        <a:bodyPr/>
        <a:lstStyle/>
        <a:p>
          <a:endParaRPr lang="zh-CN" altLang="en-US"/>
        </a:p>
      </dgm:t>
    </dgm:pt>
    <dgm:pt modelId="{2CA095C1-EC53-46C2-B2B9-71357BBF1A3F}" type="sibTrans" cxnId="{11F8B23A-9AFB-4A30-A10C-C70AFF34BE59}">
      <dgm:prSet/>
      <dgm:spPr/>
      <dgm:t>
        <a:bodyPr/>
        <a:lstStyle/>
        <a:p>
          <a:endParaRPr lang="zh-CN" altLang="en-US"/>
        </a:p>
      </dgm:t>
    </dgm:pt>
    <dgm:pt modelId="{32BC5070-59A8-4C0A-8426-70618AD390D1}">
      <dgm:prSet phldrT="[文本]"/>
      <dgm:spPr/>
      <dgm:t>
        <a:bodyPr/>
        <a:lstStyle/>
        <a:p>
          <a:r>
            <a:rPr lang="zh-CN" altLang="en-US"/>
            <a:t>棘手点</a:t>
          </a:r>
        </a:p>
      </dgm:t>
    </dgm:pt>
    <dgm:pt modelId="{73B42BEC-186E-4D3D-A664-27B0C58A826E}" type="parTrans" cxnId="{42A28CBF-4BE5-4705-9C8D-E8C2AC7EE5AE}">
      <dgm:prSet/>
      <dgm:spPr/>
      <dgm:t>
        <a:bodyPr/>
        <a:lstStyle/>
        <a:p>
          <a:endParaRPr lang="zh-CN" altLang="en-US"/>
        </a:p>
      </dgm:t>
    </dgm:pt>
    <dgm:pt modelId="{C58E3169-FFE9-405F-A37E-26978AD8969F}" type="sibTrans" cxnId="{42A28CBF-4BE5-4705-9C8D-E8C2AC7EE5AE}">
      <dgm:prSet/>
      <dgm:spPr/>
      <dgm:t>
        <a:bodyPr/>
        <a:lstStyle/>
        <a:p>
          <a:endParaRPr lang="zh-CN" altLang="en-US"/>
        </a:p>
      </dgm:t>
    </dgm:pt>
    <dgm:pt modelId="{56B64822-48E3-4CCD-87C0-1A3126556AEE}" type="pres">
      <dgm:prSet presAssocID="{71EB2CA1-8A89-42B4-8308-652C601A27E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18EF5C8F-9884-455F-BC58-2621811F0EDF}" type="pres">
      <dgm:prSet presAssocID="{71EB2CA1-8A89-42B4-8308-652C601A27EB}" presName="children" presStyleCnt="0"/>
      <dgm:spPr/>
    </dgm:pt>
    <dgm:pt modelId="{9E688990-AD6C-4783-B9E1-144577CD5C18}" type="pres">
      <dgm:prSet presAssocID="{71EB2CA1-8A89-42B4-8308-652C601A27EB}" presName="child1group" presStyleCnt="0"/>
      <dgm:spPr/>
    </dgm:pt>
    <dgm:pt modelId="{C13E85ED-898D-4631-852F-62AA4CF90E43}" type="pres">
      <dgm:prSet presAssocID="{71EB2CA1-8A89-42B4-8308-652C601A27EB}" presName="child1" presStyleLbl="bgAcc1" presStyleIdx="0" presStyleCnt="4"/>
      <dgm:spPr/>
    </dgm:pt>
    <dgm:pt modelId="{85F3EA34-C6B1-4F18-BFB4-3440C38213CF}" type="pres">
      <dgm:prSet presAssocID="{71EB2CA1-8A89-42B4-8308-652C601A27EB}" presName="child1Text" presStyleLbl="bgAcc1" presStyleIdx="0" presStyleCnt="4">
        <dgm:presLayoutVars>
          <dgm:bulletEnabled val="1"/>
        </dgm:presLayoutVars>
      </dgm:prSet>
      <dgm:spPr/>
    </dgm:pt>
    <dgm:pt modelId="{2E5436CA-DA7F-480E-93D6-7D168F852100}" type="pres">
      <dgm:prSet presAssocID="{71EB2CA1-8A89-42B4-8308-652C601A27EB}" presName="child2group" presStyleCnt="0"/>
      <dgm:spPr/>
    </dgm:pt>
    <dgm:pt modelId="{548DD935-7920-4773-97B3-2144EFD317C3}" type="pres">
      <dgm:prSet presAssocID="{71EB2CA1-8A89-42B4-8308-652C601A27EB}" presName="child2" presStyleLbl="bgAcc1" presStyleIdx="1" presStyleCnt="4"/>
      <dgm:spPr/>
    </dgm:pt>
    <dgm:pt modelId="{D2FBEB11-C60A-42EB-A032-38D68B6AFD8E}" type="pres">
      <dgm:prSet presAssocID="{71EB2CA1-8A89-42B4-8308-652C601A27EB}" presName="child2Text" presStyleLbl="bgAcc1" presStyleIdx="1" presStyleCnt="4">
        <dgm:presLayoutVars>
          <dgm:bulletEnabled val="1"/>
        </dgm:presLayoutVars>
      </dgm:prSet>
      <dgm:spPr/>
    </dgm:pt>
    <dgm:pt modelId="{AAD4B963-2CCF-432B-907E-732B5C0DB55B}" type="pres">
      <dgm:prSet presAssocID="{71EB2CA1-8A89-42B4-8308-652C601A27EB}" presName="child3group" presStyleCnt="0"/>
      <dgm:spPr/>
    </dgm:pt>
    <dgm:pt modelId="{14E65201-0922-472E-983A-2EA8CD6F9E53}" type="pres">
      <dgm:prSet presAssocID="{71EB2CA1-8A89-42B4-8308-652C601A27EB}" presName="child3" presStyleLbl="bgAcc1" presStyleIdx="2" presStyleCnt="4"/>
      <dgm:spPr/>
    </dgm:pt>
    <dgm:pt modelId="{5F245A38-F32B-4D63-ABA6-F0489B0FFEC7}" type="pres">
      <dgm:prSet presAssocID="{71EB2CA1-8A89-42B4-8308-652C601A27EB}" presName="child3Text" presStyleLbl="bgAcc1" presStyleIdx="2" presStyleCnt="4">
        <dgm:presLayoutVars>
          <dgm:bulletEnabled val="1"/>
        </dgm:presLayoutVars>
      </dgm:prSet>
      <dgm:spPr/>
    </dgm:pt>
    <dgm:pt modelId="{48467B79-CDAC-4402-816A-5A235F76A881}" type="pres">
      <dgm:prSet presAssocID="{71EB2CA1-8A89-42B4-8308-652C601A27EB}" presName="child4group" presStyleCnt="0"/>
      <dgm:spPr/>
    </dgm:pt>
    <dgm:pt modelId="{A09EBAAC-7EF0-4CA2-92F4-4E98ED9B8464}" type="pres">
      <dgm:prSet presAssocID="{71EB2CA1-8A89-42B4-8308-652C601A27EB}" presName="child4" presStyleLbl="bgAcc1" presStyleIdx="3" presStyleCnt="4"/>
      <dgm:spPr/>
    </dgm:pt>
    <dgm:pt modelId="{3F9D8E13-4C55-4AA3-8F5C-8395FB1F0E16}" type="pres">
      <dgm:prSet presAssocID="{71EB2CA1-8A89-42B4-8308-652C601A27EB}" presName="child4Text" presStyleLbl="bgAcc1" presStyleIdx="3" presStyleCnt="4">
        <dgm:presLayoutVars>
          <dgm:bulletEnabled val="1"/>
        </dgm:presLayoutVars>
      </dgm:prSet>
      <dgm:spPr/>
    </dgm:pt>
    <dgm:pt modelId="{A89CA596-A176-4FBE-92C2-2D5CBE21A79C}" type="pres">
      <dgm:prSet presAssocID="{71EB2CA1-8A89-42B4-8308-652C601A27EB}" presName="childPlaceholder" presStyleCnt="0"/>
      <dgm:spPr/>
    </dgm:pt>
    <dgm:pt modelId="{42D02516-EB6F-43EF-B483-B9EBED55991E}" type="pres">
      <dgm:prSet presAssocID="{71EB2CA1-8A89-42B4-8308-652C601A27EB}" presName="circle" presStyleCnt="0"/>
      <dgm:spPr/>
    </dgm:pt>
    <dgm:pt modelId="{877A0CED-A32B-45C2-98A6-717EC5C73AE0}" type="pres">
      <dgm:prSet presAssocID="{71EB2CA1-8A89-42B4-8308-652C601A27E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F151094-5682-4BB4-916A-A23DF92898E9}" type="pres">
      <dgm:prSet presAssocID="{71EB2CA1-8A89-42B4-8308-652C601A27E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CE97F9A-1A09-44B4-ADC2-6F980A6A6C50}" type="pres">
      <dgm:prSet presAssocID="{71EB2CA1-8A89-42B4-8308-652C601A27E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9F23589F-9665-4FBB-B5E9-D5B2AA72ECB5}" type="pres">
      <dgm:prSet presAssocID="{71EB2CA1-8A89-42B4-8308-652C601A27E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A0E599A-680F-4297-8E7A-EE8D3FB997E7}" type="pres">
      <dgm:prSet presAssocID="{71EB2CA1-8A89-42B4-8308-652C601A27EB}" presName="quadrantPlaceholder" presStyleCnt="0"/>
      <dgm:spPr/>
    </dgm:pt>
    <dgm:pt modelId="{96F592C9-3309-4757-8DDC-DF398444F868}" type="pres">
      <dgm:prSet presAssocID="{71EB2CA1-8A89-42B4-8308-652C601A27EB}" presName="center1" presStyleLbl="fgShp" presStyleIdx="0" presStyleCnt="2" custLinFactNeighborY="6691"/>
      <dgm:spPr/>
    </dgm:pt>
    <dgm:pt modelId="{3226E992-453D-4FF3-AAB0-25D8E586AA7E}" type="pres">
      <dgm:prSet presAssocID="{71EB2CA1-8A89-42B4-8308-652C601A27EB}" presName="center2" presStyleLbl="fgShp" presStyleIdx="1" presStyleCnt="2" custLinFactNeighborX="-1163" custLinFactNeighborY="-22759"/>
      <dgm:spPr/>
    </dgm:pt>
  </dgm:ptLst>
  <dgm:cxnLst>
    <dgm:cxn modelId="{EA66330E-43CF-4778-B2B6-6ACCC8E9FD8A}" type="presOf" srcId="{42A1FE8F-B3F7-4B15-AE89-938DFA0F636F}" destId="{14E65201-0922-472E-983A-2EA8CD6F9E53}" srcOrd="0" destOrd="0" presId="urn:microsoft.com/office/officeart/2005/8/layout/cycle4"/>
    <dgm:cxn modelId="{1F17EE12-A901-4EF0-9CAA-79C7EF9C0E2B}" srcId="{71EB2CA1-8A89-42B4-8308-652C601A27EB}" destId="{C6F6EFAC-DB9D-4F23-97AD-790C8BC13339}" srcOrd="0" destOrd="0" parTransId="{CCB29525-67BB-4696-82EA-74EA8B1AF74D}" sibTransId="{FC8543D7-8647-4D46-876C-E8FEAC5786BA}"/>
    <dgm:cxn modelId="{5C753E1B-658C-4F9C-BB6F-7315F36BDBB9}" type="presOf" srcId="{32BC5070-59A8-4C0A-8426-70618AD390D1}" destId="{3F9D8E13-4C55-4AA3-8F5C-8395FB1F0E16}" srcOrd="1" destOrd="0" presId="urn:microsoft.com/office/officeart/2005/8/layout/cycle4"/>
    <dgm:cxn modelId="{EA1B9E27-264B-43D3-815E-92E5DF6EE1B1}" type="presOf" srcId="{69B6B8CD-91A4-4AB7-BE9D-551C15889F10}" destId="{85F3EA34-C6B1-4F18-BFB4-3440C38213CF}" srcOrd="1" destOrd="0" presId="urn:microsoft.com/office/officeart/2005/8/layout/cycle4"/>
    <dgm:cxn modelId="{B7704739-B905-4F5D-962E-C5A112EABCB5}" type="presOf" srcId="{C6F6EFAC-DB9D-4F23-97AD-790C8BC13339}" destId="{877A0CED-A32B-45C2-98A6-717EC5C73AE0}" srcOrd="0" destOrd="0" presId="urn:microsoft.com/office/officeart/2005/8/layout/cycle4"/>
    <dgm:cxn modelId="{11F8B23A-9AFB-4A30-A10C-C70AFF34BE59}" srcId="{71EB2CA1-8A89-42B4-8308-652C601A27EB}" destId="{E6AAB22F-2C18-4CAF-8849-ED393C5F1D6D}" srcOrd="3" destOrd="0" parTransId="{9DB4E5A2-1E66-44BE-97ED-E4049AF53051}" sibTransId="{2CA095C1-EC53-46C2-B2B9-71357BBF1A3F}"/>
    <dgm:cxn modelId="{D9299D3F-0B13-4460-9526-D09DEDF4E6E1}" type="presOf" srcId="{42A1FE8F-B3F7-4B15-AE89-938DFA0F636F}" destId="{5F245A38-F32B-4D63-ABA6-F0489B0FFEC7}" srcOrd="1" destOrd="0" presId="urn:microsoft.com/office/officeart/2005/8/layout/cycle4"/>
    <dgm:cxn modelId="{B13D4B60-082F-4311-8BF2-FAC32EDCE66C}" type="presOf" srcId="{9851AE60-ADD3-42C1-8F80-1BAC93EFCDC6}" destId="{D2FBEB11-C60A-42EB-A032-38D68B6AFD8E}" srcOrd="1" destOrd="0" presId="urn:microsoft.com/office/officeart/2005/8/layout/cycle4"/>
    <dgm:cxn modelId="{08D37443-FFF7-41D0-864F-7777FD564DB0}" srcId="{71EB2CA1-8A89-42B4-8308-652C601A27EB}" destId="{A22BEFD4-3C14-42B6-BC19-CEA1EED4E21A}" srcOrd="2" destOrd="0" parTransId="{ADD5BEB3-9097-4994-BB17-23565CD34E1C}" sibTransId="{D29D3318-E7CD-4991-BBFE-41F59E1B5C0C}"/>
    <dgm:cxn modelId="{D0609464-6AB6-4F06-95DF-5C7A3EB91634}" type="presOf" srcId="{E6AAB22F-2C18-4CAF-8849-ED393C5F1D6D}" destId="{9F23589F-9665-4FBB-B5E9-D5B2AA72ECB5}" srcOrd="0" destOrd="0" presId="urn:microsoft.com/office/officeart/2005/8/layout/cycle4"/>
    <dgm:cxn modelId="{F8EFCD50-2776-48D7-917C-8596031DAEDB}" type="presOf" srcId="{69B6B8CD-91A4-4AB7-BE9D-551C15889F10}" destId="{C13E85ED-898D-4631-852F-62AA4CF90E43}" srcOrd="0" destOrd="0" presId="urn:microsoft.com/office/officeart/2005/8/layout/cycle4"/>
    <dgm:cxn modelId="{F9666E57-AC86-4D00-8DA6-E8AFE8D439D9}" type="presOf" srcId="{9851AE60-ADD3-42C1-8F80-1BAC93EFCDC6}" destId="{548DD935-7920-4773-97B3-2144EFD317C3}" srcOrd="0" destOrd="0" presId="urn:microsoft.com/office/officeart/2005/8/layout/cycle4"/>
    <dgm:cxn modelId="{9E68CF78-992C-4F07-B22F-F72D5A841A64}" type="presOf" srcId="{71EB2CA1-8A89-42B4-8308-652C601A27EB}" destId="{56B64822-48E3-4CCD-87C0-1A3126556AEE}" srcOrd="0" destOrd="0" presId="urn:microsoft.com/office/officeart/2005/8/layout/cycle4"/>
    <dgm:cxn modelId="{66ECED8C-99DE-4000-BE1F-3514342AAF69}" srcId="{C6F6EFAC-DB9D-4F23-97AD-790C8BC13339}" destId="{69B6B8CD-91A4-4AB7-BE9D-551C15889F10}" srcOrd="0" destOrd="0" parTransId="{3F6181E5-04FC-4F94-BBBF-978EAE40456F}" sibTransId="{876B6CB7-16C3-40C4-92D3-752067215265}"/>
    <dgm:cxn modelId="{89E3308D-F8C2-4DC3-895A-5734318DCAE7}" srcId="{A22BEFD4-3C14-42B6-BC19-CEA1EED4E21A}" destId="{42A1FE8F-B3F7-4B15-AE89-938DFA0F636F}" srcOrd="0" destOrd="0" parTransId="{3BDC9B31-43D0-4893-9E4A-A4E5803DA7A7}" sibTransId="{52128756-A8DE-4372-A6D5-31914A2FEE5E}"/>
    <dgm:cxn modelId="{24092997-5FB5-4C75-94A6-3787CDBFEA02}" srcId="{71EB2CA1-8A89-42B4-8308-652C601A27EB}" destId="{A131BEBB-F240-4338-BCEA-9876A43ABA66}" srcOrd="1" destOrd="0" parTransId="{118C898E-A774-4B88-A31F-DC1A7F011759}" sibTransId="{0186C63C-B34E-4B31-BE9C-326821D1C094}"/>
    <dgm:cxn modelId="{BBABCFA3-DA2B-49B4-840D-EDC46742EC6B}" srcId="{A131BEBB-F240-4338-BCEA-9876A43ABA66}" destId="{9851AE60-ADD3-42C1-8F80-1BAC93EFCDC6}" srcOrd="0" destOrd="0" parTransId="{9229FF6F-4F81-4994-8F0E-BCA1EB54967F}" sibTransId="{AE3088D8-2D71-4434-A08A-A0E3AD016C98}"/>
    <dgm:cxn modelId="{A36327A6-B0DB-43F5-AC04-155D6FBF6B0B}" type="presOf" srcId="{A131BEBB-F240-4338-BCEA-9876A43ABA66}" destId="{AF151094-5682-4BB4-916A-A23DF92898E9}" srcOrd="0" destOrd="0" presId="urn:microsoft.com/office/officeart/2005/8/layout/cycle4"/>
    <dgm:cxn modelId="{42A28CBF-4BE5-4705-9C8D-E8C2AC7EE5AE}" srcId="{E6AAB22F-2C18-4CAF-8849-ED393C5F1D6D}" destId="{32BC5070-59A8-4C0A-8426-70618AD390D1}" srcOrd="0" destOrd="0" parTransId="{73B42BEC-186E-4D3D-A664-27B0C58A826E}" sibTransId="{C58E3169-FFE9-405F-A37E-26978AD8969F}"/>
    <dgm:cxn modelId="{D4408EC1-3067-4E4D-B638-BEC08A4181F5}" type="presOf" srcId="{32BC5070-59A8-4C0A-8426-70618AD390D1}" destId="{A09EBAAC-7EF0-4CA2-92F4-4E98ED9B8464}" srcOrd="0" destOrd="0" presId="urn:microsoft.com/office/officeart/2005/8/layout/cycle4"/>
    <dgm:cxn modelId="{A3D836CB-210B-42F2-AE8D-4BE955C9B033}" type="presOf" srcId="{A22BEFD4-3C14-42B6-BC19-CEA1EED4E21A}" destId="{8CE97F9A-1A09-44B4-ADC2-6F980A6A6C50}" srcOrd="0" destOrd="0" presId="urn:microsoft.com/office/officeart/2005/8/layout/cycle4"/>
    <dgm:cxn modelId="{70736043-151E-49F9-8051-C6E72C8474A7}" type="presParOf" srcId="{56B64822-48E3-4CCD-87C0-1A3126556AEE}" destId="{18EF5C8F-9884-455F-BC58-2621811F0EDF}" srcOrd="0" destOrd="0" presId="urn:microsoft.com/office/officeart/2005/8/layout/cycle4"/>
    <dgm:cxn modelId="{2A89EED7-7437-4912-A15B-D527C4B0726D}" type="presParOf" srcId="{18EF5C8F-9884-455F-BC58-2621811F0EDF}" destId="{9E688990-AD6C-4783-B9E1-144577CD5C18}" srcOrd="0" destOrd="0" presId="urn:microsoft.com/office/officeart/2005/8/layout/cycle4"/>
    <dgm:cxn modelId="{A70BEB26-DAD6-4E47-89B5-915AC7E5C54C}" type="presParOf" srcId="{9E688990-AD6C-4783-B9E1-144577CD5C18}" destId="{C13E85ED-898D-4631-852F-62AA4CF90E43}" srcOrd="0" destOrd="0" presId="urn:microsoft.com/office/officeart/2005/8/layout/cycle4"/>
    <dgm:cxn modelId="{7B8DDD97-84F6-464F-BD54-9A179B25AE43}" type="presParOf" srcId="{9E688990-AD6C-4783-B9E1-144577CD5C18}" destId="{85F3EA34-C6B1-4F18-BFB4-3440C38213CF}" srcOrd="1" destOrd="0" presId="urn:microsoft.com/office/officeart/2005/8/layout/cycle4"/>
    <dgm:cxn modelId="{BF38E6BD-5B3C-498A-B769-0BD817502F3C}" type="presParOf" srcId="{18EF5C8F-9884-455F-BC58-2621811F0EDF}" destId="{2E5436CA-DA7F-480E-93D6-7D168F852100}" srcOrd="1" destOrd="0" presId="urn:microsoft.com/office/officeart/2005/8/layout/cycle4"/>
    <dgm:cxn modelId="{9D8355D7-BEBE-4D50-A8E0-9F8D00D2FDD8}" type="presParOf" srcId="{2E5436CA-DA7F-480E-93D6-7D168F852100}" destId="{548DD935-7920-4773-97B3-2144EFD317C3}" srcOrd="0" destOrd="0" presId="urn:microsoft.com/office/officeart/2005/8/layout/cycle4"/>
    <dgm:cxn modelId="{027A3BF9-87FE-45E6-9E96-352F91B3E0F8}" type="presParOf" srcId="{2E5436CA-DA7F-480E-93D6-7D168F852100}" destId="{D2FBEB11-C60A-42EB-A032-38D68B6AFD8E}" srcOrd="1" destOrd="0" presId="urn:microsoft.com/office/officeart/2005/8/layout/cycle4"/>
    <dgm:cxn modelId="{C1FC8DF3-04D6-49A4-9CED-3BE284644AAD}" type="presParOf" srcId="{18EF5C8F-9884-455F-BC58-2621811F0EDF}" destId="{AAD4B963-2CCF-432B-907E-732B5C0DB55B}" srcOrd="2" destOrd="0" presId="urn:microsoft.com/office/officeart/2005/8/layout/cycle4"/>
    <dgm:cxn modelId="{CBA55C1C-00F9-4169-8FA0-1C63350BF806}" type="presParOf" srcId="{AAD4B963-2CCF-432B-907E-732B5C0DB55B}" destId="{14E65201-0922-472E-983A-2EA8CD6F9E53}" srcOrd="0" destOrd="0" presId="urn:microsoft.com/office/officeart/2005/8/layout/cycle4"/>
    <dgm:cxn modelId="{372E6ED8-A3F5-4BEB-835D-49A4CF994888}" type="presParOf" srcId="{AAD4B963-2CCF-432B-907E-732B5C0DB55B}" destId="{5F245A38-F32B-4D63-ABA6-F0489B0FFEC7}" srcOrd="1" destOrd="0" presId="urn:microsoft.com/office/officeart/2005/8/layout/cycle4"/>
    <dgm:cxn modelId="{BBA3046C-33C8-4CFF-A8CE-EFD195817795}" type="presParOf" srcId="{18EF5C8F-9884-455F-BC58-2621811F0EDF}" destId="{48467B79-CDAC-4402-816A-5A235F76A881}" srcOrd="3" destOrd="0" presId="urn:microsoft.com/office/officeart/2005/8/layout/cycle4"/>
    <dgm:cxn modelId="{A0178A0C-C7FD-4232-8077-1DDF02DA9A74}" type="presParOf" srcId="{48467B79-CDAC-4402-816A-5A235F76A881}" destId="{A09EBAAC-7EF0-4CA2-92F4-4E98ED9B8464}" srcOrd="0" destOrd="0" presId="urn:microsoft.com/office/officeart/2005/8/layout/cycle4"/>
    <dgm:cxn modelId="{2AF33A53-E792-42B9-80E2-6F737B619F13}" type="presParOf" srcId="{48467B79-CDAC-4402-816A-5A235F76A881}" destId="{3F9D8E13-4C55-4AA3-8F5C-8395FB1F0E16}" srcOrd="1" destOrd="0" presId="urn:microsoft.com/office/officeart/2005/8/layout/cycle4"/>
    <dgm:cxn modelId="{4BC98E4B-CFAF-40DC-87D5-FA09F0ED8D2A}" type="presParOf" srcId="{18EF5C8F-9884-455F-BC58-2621811F0EDF}" destId="{A89CA596-A176-4FBE-92C2-2D5CBE21A79C}" srcOrd="4" destOrd="0" presId="urn:microsoft.com/office/officeart/2005/8/layout/cycle4"/>
    <dgm:cxn modelId="{BA54F12C-36B7-4F59-ABBA-AABADC6121D9}" type="presParOf" srcId="{56B64822-48E3-4CCD-87C0-1A3126556AEE}" destId="{42D02516-EB6F-43EF-B483-B9EBED55991E}" srcOrd="1" destOrd="0" presId="urn:microsoft.com/office/officeart/2005/8/layout/cycle4"/>
    <dgm:cxn modelId="{B121D980-DCA7-427F-83AF-CDAEF5A1787F}" type="presParOf" srcId="{42D02516-EB6F-43EF-B483-B9EBED55991E}" destId="{877A0CED-A32B-45C2-98A6-717EC5C73AE0}" srcOrd="0" destOrd="0" presId="urn:microsoft.com/office/officeart/2005/8/layout/cycle4"/>
    <dgm:cxn modelId="{9C1FBD49-E79C-4692-807E-2C2759F46476}" type="presParOf" srcId="{42D02516-EB6F-43EF-B483-B9EBED55991E}" destId="{AF151094-5682-4BB4-916A-A23DF92898E9}" srcOrd="1" destOrd="0" presId="urn:microsoft.com/office/officeart/2005/8/layout/cycle4"/>
    <dgm:cxn modelId="{CDB1D095-7364-4E24-A52C-141EA0F21919}" type="presParOf" srcId="{42D02516-EB6F-43EF-B483-B9EBED55991E}" destId="{8CE97F9A-1A09-44B4-ADC2-6F980A6A6C50}" srcOrd="2" destOrd="0" presId="urn:microsoft.com/office/officeart/2005/8/layout/cycle4"/>
    <dgm:cxn modelId="{AC8D7DD0-92A2-48C0-90EC-E38FB6DA0B26}" type="presParOf" srcId="{42D02516-EB6F-43EF-B483-B9EBED55991E}" destId="{9F23589F-9665-4FBB-B5E9-D5B2AA72ECB5}" srcOrd="3" destOrd="0" presId="urn:microsoft.com/office/officeart/2005/8/layout/cycle4"/>
    <dgm:cxn modelId="{5F240704-5ABC-4274-834D-A3596849A88D}" type="presParOf" srcId="{42D02516-EB6F-43EF-B483-B9EBED55991E}" destId="{6A0E599A-680F-4297-8E7A-EE8D3FB997E7}" srcOrd="4" destOrd="0" presId="urn:microsoft.com/office/officeart/2005/8/layout/cycle4"/>
    <dgm:cxn modelId="{C7A4D883-56ED-4BB1-B59F-E5A02D848AA8}" type="presParOf" srcId="{56B64822-48E3-4CCD-87C0-1A3126556AEE}" destId="{96F592C9-3309-4757-8DDC-DF398444F868}" srcOrd="2" destOrd="0" presId="urn:microsoft.com/office/officeart/2005/8/layout/cycle4"/>
    <dgm:cxn modelId="{D267B326-0153-4022-A9DC-28B713AC46FC}" type="presParOf" srcId="{56B64822-48E3-4CCD-87C0-1A3126556AEE}" destId="{3226E992-453D-4FF3-AAB0-25D8E586AA7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65201-0922-472E-983A-2EA8CD6F9E53}">
      <dsp:nvSpPr>
        <dsp:cNvPr id="0" name=""/>
        <dsp:cNvSpPr/>
      </dsp:nvSpPr>
      <dsp:spPr>
        <a:xfrm>
          <a:off x="4909312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 dirty="0"/>
            <a:t>行业痛点</a:t>
          </a:r>
        </a:p>
      </dsp:txBody>
      <dsp:txXfrm>
        <a:off x="5750448" y="4156276"/>
        <a:ext cx="1797595" cy="1224300"/>
      </dsp:txXfrm>
    </dsp:sp>
    <dsp:sp modelId="{A09EBAAC-7EF0-4CA2-92F4-4E98ED9B8464}">
      <dsp:nvSpPr>
        <dsp:cNvPr id="0" name=""/>
        <dsp:cNvSpPr/>
      </dsp:nvSpPr>
      <dsp:spPr>
        <a:xfrm>
          <a:off x="541866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/>
            <a:t>棘手点</a:t>
          </a:r>
        </a:p>
      </dsp:txBody>
      <dsp:txXfrm>
        <a:off x="579956" y="4156276"/>
        <a:ext cx="1797595" cy="1224300"/>
      </dsp:txXfrm>
    </dsp:sp>
    <dsp:sp modelId="{548DD935-7920-4773-97B3-2144EFD317C3}">
      <dsp:nvSpPr>
        <dsp:cNvPr id="0" name=""/>
        <dsp:cNvSpPr/>
      </dsp:nvSpPr>
      <dsp:spPr>
        <a:xfrm>
          <a:off x="4909312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>
              <a:solidFill>
                <a:srgbClr val="FF0000"/>
              </a:solidFill>
            </a:rPr>
            <a:t>核心点</a:t>
          </a:r>
        </a:p>
      </dsp:txBody>
      <dsp:txXfrm>
        <a:off x="5750448" y="38090"/>
        <a:ext cx="1797595" cy="1224300"/>
      </dsp:txXfrm>
    </dsp:sp>
    <dsp:sp modelId="{C13E85ED-898D-4631-852F-62AA4CF90E43}">
      <dsp:nvSpPr>
        <dsp:cNvPr id="0" name=""/>
        <dsp:cNvSpPr/>
      </dsp:nvSpPr>
      <dsp:spPr>
        <a:xfrm>
          <a:off x="541866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000" kern="1200"/>
            <a:t>基本点</a:t>
          </a:r>
        </a:p>
      </dsp:txBody>
      <dsp:txXfrm>
        <a:off x="579956" y="38090"/>
        <a:ext cx="1797595" cy="1224300"/>
      </dsp:txXfrm>
    </dsp:sp>
    <dsp:sp modelId="{877A0CED-A32B-45C2-98A6-717EC5C73AE0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对象化</a:t>
          </a:r>
          <a:r>
            <a:rPr lang="en-US" altLang="zh-CN" sz="1600" kern="1200"/>
            <a:t>CRUD</a:t>
          </a:r>
          <a:r>
            <a:rPr lang="zh-CN" altLang="en-US" sz="1600" kern="1200"/>
            <a:t>是基本共识</a:t>
          </a:r>
        </a:p>
      </dsp:txBody>
      <dsp:txXfrm>
        <a:off x="2350740" y="996074"/>
        <a:ext cx="1659072" cy="1659072"/>
      </dsp:txXfrm>
    </dsp:sp>
    <dsp:sp modelId="{AF151094-5682-4BB4-916A-A23DF92898E9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查询开发的效率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后期可读、可维护性</a:t>
          </a:r>
        </a:p>
      </dsp:txBody>
      <dsp:txXfrm rot="-5400000">
        <a:off x="4118186" y="996074"/>
        <a:ext cx="1659072" cy="1659072"/>
      </dsp:txXfrm>
    </dsp:sp>
    <dsp:sp modelId="{8CE97F9A-1A09-44B4-ADC2-6F980A6A6C50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产品跨库适配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单据多环节修改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高并发强事务台账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模块化、产品化发展</a:t>
          </a:r>
          <a:endParaRPr lang="en-US" altLang="zh-CN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10800000">
        <a:off x="4118186" y="2763520"/>
        <a:ext cx="1659072" cy="1659072"/>
      </dsp:txXfrm>
    </dsp:sp>
    <dsp:sp modelId="{9F23589F-9665-4FBB-B5E9-D5B2AA72ECB5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数据库交互性能</a:t>
          </a:r>
          <a:endParaRPr lang="en-US" altLang="zh-CN" sz="1400" kern="1200"/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性能低引申问题</a:t>
          </a:r>
          <a:endParaRPr lang="en-US" altLang="zh-CN" sz="1400" kern="1200"/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/>
            <a:t>(</a:t>
          </a:r>
          <a:r>
            <a:rPr lang="zh-CN" altLang="en-US" sz="1400" kern="1200"/>
            <a:t>一快遮十丑</a:t>
          </a:r>
          <a:r>
            <a:rPr lang="en-US" altLang="zh-CN" sz="1400" kern="1200"/>
            <a:t>)</a:t>
          </a:r>
          <a:endParaRPr lang="zh-CN" altLang="en-US" sz="1400" kern="1200"/>
        </a:p>
      </dsp:txBody>
      <dsp:txXfrm rot="5400000">
        <a:off x="2350740" y="2763520"/>
        <a:ext cx="1659072" cy="1659072"/>
      </dsp:txXfrm>
    </dsp:sp>
    <dsp:sp modelId="{96F592C9-3309-4757-8DDC-DF398444F868}">
      <dsp:nvSpPr>
        <dsp:cNvPr id="0" name=""/>
        <dsp:cNvSpPr/>
      </dsp:nvSpPr>
      <dsp:spPr>
        <a:xfrm>
          <a:off x="3658954" y="2268786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6E992-453D-4FF3-AAB0-25D8E586AA7E}">
      <dsp:nvSpPr>
        <dsp:cNvPr id="0" name=""/>
        <dsp:cNvSpPr/>
      </dsp:nvSpPr>
      <dsp:spPr>
        <a:xfrm rot="10800000">
          <a:off x="3649533" y="2332266"/>
          <a:ext cx="810090" cy="704426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1F43B-CD14-419F-A5CC-6CB6954E5E63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8779B-748A-414D-A4EA-D583609D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lvl="0" indent="-22860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 fontAlgn="base">
              <a:defRPr sz="1200">
                <a:solidFill>
                  <a:srgbClr val="898989"/>
                </a:solidFill>
                <a:latin typeface="Segoe UI Light" panose="020B0502040204020203" charset="0"/>
                <a:ea typeface="方正中等线简体" panose="03000509000000000000" charset="-122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BB962C8B-B14F-4D97-AF65-F5344CB8AC3E}" type="datetime1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2021/10/13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 fontAlgn="base">
              <a:defRPr sz="1200">
                <a:solidFill>
                  <a:srgbClr val="898989"/>
                </a:solidFill>
                <a:latin typeface="Segoe UI Light" panose="020B0502040204020203" charset="0"/>
                <a:ea typeface="方正中等线简体" panose="03000509000000000000" charset="-122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trike="noStrike" noProof="1">
              <a:sym typeface="Segoe UI Light" panose="020B0502040204020203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 fontAlgn="base">
              <a:defRPr sz="1200">
                <a:solidFill>
                  <a:srgbClr val="898989"/>
                </a:solidFill>
                <a:latin typeface="Segoe UI Light" panose="020B0502040204020203" charset="0"/>
                <a:ea typeface="方正中等线简体" panose="03000509000000000000" charset="-122"/>
              </a:defRPr>
            </a:lvl1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0DB2DC-4C9A-4742-B13C-FB6460FD3503}" type="slidenum">
              <a:rPr lang="zh-CN" altLang="en-US" strike="noStrike" noProof="1" dirty="0">
                <a:latin typeface="Segoe UI Light" panose="020B0502040204020203" charset="0"/>
                <a:ea typeface="方正中等线简体" panose="03000509000000000000" charset="-122"/>
                <a:cs typeface="+mn-ea"/>
                <a:sym typeface="Segoe UI Light" panose="020B0502040204020203" charset="0"/>
              </a:rPr>
              <a:t>‹#›</a:t>
            </a:fld>
            <a:endParaRPr lang="zh-CN" altLang="en-US" strike="noStrike" noProof="1">
              <a:sym typeface="Segoe UI Light" panose="020B050204020402020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eaLnBrk="1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Segoe UI Light" panose="020B0502040204020203" charset="0"/>
        </a:defRPr>
      </a:lvl1pPr>
    </p:titleStyle>
    <p:bodyStyle>
      <a:lvl1pPr marL="228600" lvl="0" indent="-228600" algn="l" defTabSz="0" eaLnBrk="1" fontAlgn="base" latinLnBrk="0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1pPr>
      <a:lvl2pPr marL="685800" lvl="1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2pPr>
      <a:lvl3pPr marL="1143000" lvl="2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3pPr>
      <a:lvl4pPr marL="1600200" lvl="3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4pPr>
      <a:lvl5pPr marL="2057400" lvl="4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5pPr>
      <a:lvl6pPr marL="2514600" lvl="5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6pPr>
      <a:lvl7pPr marL="2971800" lvl="6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7pPr>
      <a:lvl8pPr marL="3429000" lvl="7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8pPr>
      <a:lvl9pPr marL="3886200" lvl="8" indent="-228600" algn="l" defTabSz="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Segoe UI Light" panose="020B0502040204020203" charset="0"/>
        </a:defRPr>
      </a:lvl9pPr>
    </p:bodyStyle>
    <p:otherStyle>
      <a:lvl1pPr lvl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312852" y="342900"/>
            <a:ext cx="470746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核心创建思想</a:t>
            </a:r>
            <a:endParaRPr lang="en-US" altLang="zh-CN" sz="28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C67A64-605D-4562-9878-3287A7F52F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420525"/>
              </p:ext>
            </p:extLst>
          </p:nvPr>
        </p:nvGraphicFramePr>
        <p:xfrm>
          <a:off x="231481" y="10118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299881" y="277057"/>
            <a:ext cx="975497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为什么说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(plus)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fluent 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都是纯技术派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6A6069-0873-4833-A40D-7243A38DB5A4}"/>
              </a:ext>
            </a:extLst>
          </p:cNvPr>
          <p:cNvSpPr/>
          <p:nvPr/>
        </p:nvSpPr>
        <p:spPr>
          <a:xfrm>
            <a:off x="369411" y="1428403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第一步</a:t>
            </a:r>
            <a:r>
              <a:rPr lang="en-US" altLang="zh-CN"/>
              <a:t>:</a:t>
            </a:r>
            <a:r>
              <a:rPr lang="zh-CN" altLang="en-US"/>
              <a:t>客户端调试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7C15CC-B218-4FDB-806F-C4B51503F2D1}"/>
              </a:ext>
            </a:extLst>
          </p:cNvPr>
          <p:cNvSpPr/>
          <p:nvPr/>
        </p:nvSpPr>
        <p:spPr>
          <a:xfrm>
            <a:off x="6738787" y="1302705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第二步</a:t>
            </a:r>
            <a:r>
              <a:rPr lang="en-US" altLang="zh-CN"/>
              <a:t>:</a:t>
            </a:r>
            <a:r>
              <a:rPr lang="zh-CN" altLang="en-US"/>
              <a:t>融入项目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856866-7FA1-4337-9F74-34D00FF32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11" y="1943415"/>
            <a:ext cx="4464929" cy="29585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83904D-5504-45DD-BFCF-09A144D9A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937" y="2076965"/>
            <a:ext cx="3169075" cy="175866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6B10EA6-08BD-4A05-BC09-900014F55AC1}"/>
              </a:ext>
            </a:extLst>
          </p:cNvPr>
          <p:cNvSpPr/>
          <p:nvPr/>
        </p:nvSpPr>
        <p:spPr>
          <a:xfrm>
            <a:off x="5359772" y="1737562"/>
            <a:ext cx="2454782" cy="3345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sqltoy</a:t>
            </a:r>
            <a:r>
              <a:rPr lang="zh-CN" altLang="en-US" dirty="0"/>
              <a:t>的融入</a:t>
            </a:r>
            <a:r>
              <a:rPr lang="en-US" altLang="zh-CN" dirty="0"/>
              <a:t>:</a:t>
            </a:r>
            <a:r>
              <a:rPr lang="zh-CN" altLang="en-US" dirty="0"/>
              <a:t>高度一致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1FF0F02-5876-4963-BDCA-A3446E7A2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61" y="4190395"/>
            <a:ext cx="3562759" cy="251354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880AB61-64AF-4AD3-A58A-0B341F86DD73}"/>
              </a:ext>
            </a:extLst>
          </p:cNvPr>
          <p:cNvSpPr/>
          <p:nvPr/>
        </p:nvSpPr>
        <p:spPr>
          <a:xfrm>
            <a:off x="5322986" y="3840507"/>
            <a:ext cx="3094682" cy="33452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mybatis</a:t>
            </a:r>
            <a:r>
              <a:rPr lang="zh-CN" altLang="en-US" dirty="0"/>
              <a:t>的融入</a:t>
            </a:r>
            <a:r>
              <a:rPr lang="en-US" altLang="zh-CN" dirty="0"/>
              <a:t>:</a:t>
            </a:r>
            <a:r>
              <a:rPr lang="zh-CN" altLang="en-US" dirty="0"/>
              <a:t>几乎全部重写</a:t>
            </a: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C797B47B-4D5F-4714-801E-FC764459AAD4}"/>
              </a:ext>
            </a:extLst>
          </p:cNvPr>
          <p:cNvSpPr/>
          <p:nvPr/>
        </p:nvSpPr>
        <p:spPr>
          <a:xfrm>
            <a:off x="4289196" y="2271234"/>
            <a:ext cx="157177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FF0000"/>
                </a:solidFill>
              </a:rPr>
              <a:t>双向快捷转化</a:t>
            </a:r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73EA6A97-00EE-45EA-8179-425E05D7BD9C}"/>
              </a:ext>
            </a:extLst>
          </p:cNvPr>
          <p:cNvSpPr/>
          <p:nvPr/>
        </p:nvSpPr>
        <p:spPr>
          <a:xfrm>
            <a:off x="4008061" y="4562573"/>
            <a:ext cx="1828800" cy="65025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怎么转？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2687A3-44DB-434A-984A-7093E37E7082}"/>
              </a:ext>
            </a:extLst>
          </p:cNvPr>
          <p:cNvSpPr/>
          <p:nvPr/>
        </p:nvSpPr>
        <p:spPr>
          <a:xfrm>
            <a:off x="361452" y="895920"/>
            <a:ext cx="9890027" cy="367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他们永远只想第一步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C6280E-6D4F-4052-B88C-8989DC0B6A08}"/>
              </a:ext>
            </a:extLst>
          </p:cNvPr>
          <p:cNvSpPr txBox="1"/>
          <p:nvPr/>
        </p:nvSpPr>
        <p:spPr>
          <a:xfrm>
            <a:off x="8542279" y="1749981"/>
            <a:ext cx="3328334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有不少见</a:t>
            </a:r>
            <a:r>
              <a:rPr lang="en-US" altLang="zh-CN" sz="1200" dirty="0">
                <a:solidFill>
                  <a:srgbClr val="FF0000"/>
                </a:solidFill>
              </a:rPr>
              <a:t>XML</a:t>
            </a:r>
            <a:r>
              <a:rPr lang="zh-CN" altLang="en-US" sz="1200" dirty="0">
                <a:solidFill>
                  <a:srgbClr val="FF0000"/>
                </a:solidFill>
              </a:rPr>
              <a:t>就反的人</a:t>
            </a:r>
            <a:r>
              <a:rPr lang="en-US" altLang="zh-CN" sz="1200" dirty="0"/>
              <a:t>:</a:t>
            </a:r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、你是大段</a:t>
            </a:r>
            <a:r>
              <a:rPr lang="en-US" altLang="zh-CN" sz="1200" dirty="0" err="1"/>
              <a:t>sql</a:t>
            </a:r>
            <a:r>
              <a:rPr lang="zh-CN" altLang="en-US" sz="1200" dirty="0"/>
              <a:t>直接写代码中？让代码变得又臭又长？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、放在</a:t>
            </a:r>
            <a:r>
              <a:rPr lang="en-US" altLang="zh-CN" sz="1200" dirty="0"/>
              <a:t>md</a:t>
            </a:r>
            <a:r>
              <a:rPr lang="zh-CN" altLang="en-US" sz="1200" dirty="0"/>
              <a:t>文件中？对比一下</a:t>
            </a:r>
            <a:r>
              <a:rPr lang="en-US" altLang="zh-CN" sz="1200" dirty="0" err="1"/>
              <a:t>sqltoy</a:t>
            </a:r>
            <a:r>
              <a:rPr lang="zh-CN" altLang="en-US" sz="1200" dirty="0"/>
              <a:t>的</a:t>
            </a:r>
            <a:r>
              <a:rPr lang="en-US" altLang="zh-CN" sz="1200" dirty="0"/>
              <a:t>xml</a:t>
            </a:r>
            <a:r>
              <a:rPr lang="zh-CN" altLang="en-US" sz="1200" dirty="0"/>
              <a:t>吧，</a:t>
            </a:r>
            <a:r>
              <a:rPr lang="en-US" altLang="zh-CN" sz="1200" dirty="0"/>
              <a:t>md</a:t>
            </a:r>
            <a:r>
              <a:rPr lang="zh-CN" altLang="en-US" sz="1200" dirty="0"/>
              <a:t>就比</a:t>
            </a:r>
            <a:r>
              <a:rPr lang="en-US" altLang="zh-CN" sz="1200" dirty="0"/>
              <a:t>xml</a:t>
            </a:r>
            <a:r>
              <a:rPr lang="zh-CN" altLang="en-US" sz="1200" dirty="0"/>
              <a:t>清晰了吗？知道</a:t>
            </a:r>
            <a:r>
              <a:rPr lang="en-US" altLang="zh-CN" sz="1200" dirty="0"/>
              <a:t>xml</a:t>
            </a:r>
            <a:r>
              <a:rPr lang="zh-CN" altLang="en-US" sz="1200" dirty="0"/>
              <a:t>有</a:t>
            </a:r>
            <a:r>
              <a:rPr lang="en-US" altLang="zh-CN" sz="1200" dirty="0"/>
              <a:t>schema</a:t>
            </a:r>
            <a:r>
              <a:rPr lang="zh-CN" altLang="en-US" sz="1200" dirty="0"/>
              <a:t>可以自动提示和格式约束吗？</a:t>
            </a:r>
          </a:p>
        </p:txBody>
      </p:sp>
    </p:spTree>
    <p:extLst>
      <p:ext uri="{BB962C8B-B14F-4D97-AF65-F5344CB8AC3E}">
        <p14:creationId xmlns:p14="http://schemas.microsoft.com/office/powerpoint/2010/main" val="405966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420C5F7-1EEC-43E7-B41E-89081D467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3" y="1666247"/>
            <a:ext cx="4028150" cy="2809703"/>
          </a:xfrm>
          <a:prstGeom prst="rect">
            <a:avLst/>
          </a:prstGeom>
        </p:spPr>
      </p:pic>
      <p:sp>
        <p:nvSpPr>
          <p:cNvPr id="4099" name="文本框 15"/>
          <p:cNvSpPr/>
          <p:nvPr/>
        </p:nvSpPr>
        <p:spPr>
          <a:xfrm>
            <a:off x="171450" y="74842"/>
            <a:ext cx="975497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为什么说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(plus)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fluent 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都是纯技术派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6DDB7D6-B9B5-43BD-9F33-8C21BC7EF80B}"/>
              </a:ext>
            </a:extLst>
          </p:cNvPr>
          <p:cNvSpPr/>
          <p:nvPr/>
        </p:nvSpPr>
        <p:spPr>
          <a:xfrm>
            <a:off x="171450" y="552245"/>
            <a:ext cx="55467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Fluent </a:t>
            </a:r>
            <a:r>
              <a:rPr lang="en-US" altLang="zh-CN" sz="32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mybatis</a:t>
            </a:r>
            <a:r>
              <a:rPr lang="zh-CN" alt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就更扯淡了！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6A6069-0873-4833-A40D-7243A38DB5A4}"/>
              </a:ext>
            </a:extLst>
          </p:cNvPr>
          <p:cNvSpPr/>
          <p:nvPr/>
        </p:nvSpPr>
        <p:spPr>
          <a:xfrm>
            <a:off x="344833" y="1182174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第一步</a:t>
            </a:r>
            <a:r>
              <a:rPr lang="en-US" altLang="zh-CN"/>
              <a:t>:</a:t>
            </a:r>
            <a:r>
              <a:rPr lang="zh-CN" altLang="en-US"/>
              <a:t>客户端调试</a:t>
            </a:r>
            <a:r>
              <a:rPr lang="en-US" altLang="zh-CN"/>
              <a:t>sql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7C15CC-B218-4FDB-806F-C4B51503F2D1}"/>
              </a:ext>
            </a:extLst>
          </p:cNvPr>
          <p:cNvSpPr/>
          <p:nvPr/>
        </p:nvSpPr>
        <p:spPr>
          <a:xfrm>
            <a:off x="5718161" y="1087644"/>
            <a:ext cx="2552897" cy="424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第二步</a:t>
            </a:r>
            <a:r>
              <a:rPr lang="en-US" altLang="zh-CN"/>
              <a:t>:</a:t>
            </a:r>
            <a:r>
              <a:rPr lang="zh-CN" altLang="en-US"/>
              <a:t>融入项目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B10EA6-08BD-4A05-BC09-900014F55AC1}"/>
              </a:ext>
            </a:extLst>
          </p:cNvPr>
          <p:cNvSpPr/>
          <p:nvPr/>
        </p:nvSpPr>
        <p:spPr>
          <a:xfrm>
            <a:off x="5718161" y="1524786"/>
            <a:ext cx="2719460" cy="3643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sqltoy</a:t>
            </a:r>
            <a:r>
              <a:rPr lang="zh-CN" altLang="en-US" dirty="0"/>
              <a:t>的融入：高度一致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80AB61-64AF-4AD3-A58A-0B341F86DD73}"/>
              </a:ext>
            </a:extLst>
          </p:cNvPr>
          <p:cNvSpPr/>
          <p:nvPr/>
        </p:nvSpPr>
        <p:spPr>
          <a:xfrm>
            <a:off x="5718161" y="3928505"/>
            <a:ext cx="5865892" cy="3407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Fluent </a:t>
            </a:r>
            <a:r>
              <a:rPr lang="en-US" altLang="zh-CN" dirty="0" err="1"/>
              <a:t>mybatis</a:t>
            </a:r>
            <a:r>
              <a:rPr lang="zh-CN" altLang="en-US" dirty="0"/>
              <a:t>的融入，转成</a:t>
            </a:r>
            <a:r>
              <a:rPr lang="en-US" altLang="zh-CN" dirty="0"/>
              <a:t>java</a:t>
            </a:r>
            <a:r>
              <a:rPr lang="zh-CN" altLang="en-US" dirty="0"/>
              <a:t>装酷要消耗多久？</a:t>
            </a: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C797B47B-4D5F-4714-801E-FC764459AAD4}"/>
              </a:ext>
            </a:extLst>
          </p:cNvPr>
          <p:cNvSpPr/>
          <p:nvPr/>
        </p:nvSpPr>
        <p:spPr>
          <a:xfrm>
            <a:off x="4289196" y="2271234"/>
            <a:ext cx="157177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FF0000"/>
                </a:solidFill>
              </a:rPr>
              <a:t>双向快捷转化</a:t>
            </a:r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73EA6A97-00EE-45EA-8179-425E05D7BD9C}"/>
              </a:ext>
            </a:extLst>
          </p:cNvPr>
          <p:cNvSpPr/>
          <p:nvPr/>
        </p:nvSpPr>
        <p:spPr>
          <a:xfrm rot="1781963">
            <a:off x="4008061" y="4562573"/>
            <a:ext cx="1828800" cy="650253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怎么转？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6926414-41B3-49E8-9BCD-C62947189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61" y="1894828"/>
            <a:ext cx="2175923" cy="19750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8E56433-C81B-4FCF-94D5-60A4D67D98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107" y="4305833"/>
            <a:ext cx="3295876" cy="234480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31C7242-06F1-4080-9136-001867FB1DA6}"/>
              </a:ext>
            </a:extLst>
          </p:cNvPr>
          <p:cNvSpPr txBox="1"/>
          <p:nvPr/>
        </p:nvSpPr>
        <p:spPr>
          <a:xfrm>
            <a:off x="8884384" y="4310647"/>
            <a:ext cx="3087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1</a:t>
            </a:r>
            <a:r>
              <a:rPr lang="zh-CN" altLang="en-US" sz="1400" dirty="0">
                <a:solidFill>
                  <a:srgbClr val="FF0000"/>
                </a:solidFill>
              </a:rPr>
              <a:t>、如果</a:t>
            </a:r>
            <a:r>
              <a:rPr lang="en-US" altLang="zh-CN" sz="1400" dirty="0" err="1">
                <a:solidFill>
                  <a:srgbClr val="FF0000"/>
                </a:solidFill>
              </a:rPr>
              <a:t>sql</a:t>
            </a:r>
            <a:r>
              <a:rPr lang="zh-CN" altLang="en-US" sz="1400" dirty="0">
                <a:solidFill>
                  <a:srgbClr val="FF0000"/>
                </a:solidFill>
              </a:rPr>
              <a:t>再复杂一点呢？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2</a:t>
            </a:r>
            <a:r>
              <a:rPr lang="zh-CN" altLang="en-US" sz="1400" dirty="0">
                <a:solidFill>
                  <a:srgbClr val="FF0000"/>
                </a:solidFill>
              </a:rPr>
              <a:t>、</a:t>
            </a:r>
            <a:r>
              <a:rPr lang="en-US" altLang="zh-CN" sz="1400" dirty="0" err="1">
                <a:solidFill>
                  <a:srgbClr val="FF0000"/>
                </a:solidFill>
              </a:rPr>
              <a:t>sql</a:t>
            </a:r>
            <a:r>
              <a:rPr lang="zh-CN" altLang="en-US" sz="1400" dirty="0">
                <a:solidFill>
                  <a:srgbClr val="FF0000"/>
                </a:solidFill>
              </a:rPr>
              <a:t>转</a:t>
            </a:r>
            <a:r>
              <a:rPr lang="en-US" altLang="zh-CN" sz="1400" dirty="0">
                <a:solidFill>
                  <a:srgbClr val="FF0000"/>
                </a:solidFill>
              </a:rPr>
              <a:t>java</a:t>
            </a:r>
            <a:r>
              <a:rPr lang="zh-CN" altLang="en-US" sz="1400" dirty="0">
                <a:solidFill>
                  <a:srgbClr val="FF0000"/>
                </a:solidFill>
              </a:rPr>
              <a:t>耗费多久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3</a:t>
            </a:r>
            <a:r>
              <a:rPr lang="zh-CN" altLang="en-US" sz="1400" dirty="0">
                <a:solidFill>
                  <a:srgbClr val="FF0000"/>
                </a:solidFill>
              </a:rPr>
              <a:t>、需求发生变更，你的变更过程是什么？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4</a:t>
            </a:r>
            <a:r>
              <a:rPr lang="zh-CN" altLang="en-US" sz="1400" dirty="0">
                <a:solidFill>
                  <a:srgbClr val="FF0000"/>
                </a:solidFill>
              </a:rPr>
              <a:t>、酷的收益是否能覆盖大量的维护成本？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5</a:t>
            </a:r>
            <a:r>
              <a:rPr lang="zh-CN" altLang="en-US" sz="1400" dirty="0">
                <a:solidFill>
                  <a:srgbClr val="FF0000"/>
                </a:solidFill>
              </a:rPr>
              <a:t>、你知道</a:t>
            </a:r>
            <a:r>
              <a:rPr lang="en-US" altLang="zh-CN" sz="1400" dirty="0" err="1">
                <a:solidFill>
                  <a:srgbClr val="FF0000"/>
                </a:solidFill>
              </a:rPr>
              <a:t>sql</a:t>
            </a:r>
            <a:r>
              <a:rPr lang="zh-CN" altLang="en-US" sz="1400" dirty="0">
                <a:solidFill>
                  <a:srgbClr val="FF0000"/>
                </a:solidFill>
              </a:rPr>
              <a:t>有多少函数？</a:t>
            </a:r>
            <a:r>
              <a:rPr lang="en-US" altLang="zh-CN" sz="1400" dirty="0">
                <a:solidFill>
                  <a:srgbClr val="FF0000"/>
                </a:solidFill>
              </a:rPr>
              <a:t>Java</a:t>
            </a:r>
            <a:r>
              <a:rPr lang="zh-CN" altLang="en-US" sz="1400" dirty="0">
                <a:solidFill>
                  <a:srgbClr val="FF0000"/>
                </a:solidFill>
              </a:rPr>
              <a:t>能覆盖全？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6</a:t>
            </a:r>
            <a:r>
              <a:rPr lang="zh-CN" altLang="en-US" sz="1400" dirty="0">
                <a:solidFill>
                  <a:srgbClr val="FF0000"/>
                </a:solidFill>
              </a:rPr>
              <a:t>、你知道</a:t>
            </a:r>
            <a:r>
              <a:rPr lang="en-US" altLang="zh-CN" sz="1400" dirty="0" err="1">
                <a:solidFill>
                  <a:srgbClr val="FF0000"/>
                </a:solidFill>
              </a:rPr>
              <a:t>sql</a:t>
            </a:r>
            <a:r>
              <a:rPr lang="zh-CN" altLang="en-US" sz="1400" dirty="0">
                <a:solidFill>
                  <a:srgbClr val="FF0000"/>
                </a:solidFill>
              </a:rPr>
              <a:t>中有</a:t>
            </a:r>
            <a:r>
              <a:rPr lang="en-US" altLang="zh-CN" sz="1400" dirty="0">
                <a:solidFill>
                  <a:srgbClr val="FF0000"/>
                </a:solidFill>
              </a:rPr>
              <a:t>/*+hint+*/</a:t>
            </a:r>
            <a:r>
              <a:rPr lang="zh-CN" altLang="en-US" sz="1400" dirty="0">
                <a:solidFill>
                  <a:srgbClr val="FF0000"/>
                </a:solidFill>
              </a:rPr>
              <a:t>优化吗？</a:t>
            </a:r>
          </a:p>
        </p:txBody>
      </p:sp>
    </p:spTree>
    <p:extLst>
      <p:ext uri="{BB962C8B-B14F-4D97-AF65-F5344CB8AC3E}">
        <p14:creationId xmlns:p14="http://schemas.microsoft.com/office/powerpoint/2010/main" val="52278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74842"/>
            <a:ext cx="975497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为什么说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(plus)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fluent </a:t>
            </a:r>
            <a:r>
              <a:rPr lang="en-US" altLang="zh-CN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mybatis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都是纯技术派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图片 107">
            <a:extLst>
              <a:ext uri="{FF2B5EF4-FFF2-40B4-BE49-F238E27FC236}">
                <a16:creationId xmlns:a16="http://schemas.microsoft.com/office/drawing/2014/main" id="{F857F838-E745-4161-8567-349C9EE3B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0" y="1883391"/>
            <a:ext cx="7550860" cy="449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DFF8209-4C07-4FB0-9CC9-E4CB55252B01}"/>
              </a:ext>
            </a:extLst>
          </p:cNvPr>
          <p:cNvSpPr/>
          <p:nvPr/>
        </p:nvSpPr>
        <p:spPr>
          <a:xfrm>
            <a:off x="348017" y="628650"/>
            <a:ext cx="10979625" cy="11660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/>
              <a:t>前面的</a:t>
            </a:r>
            <a:r>
              <a:rPr lang="en-US" altLang="zh-CN" sz="1600" dirty="0" err="1"/>
              <a:t>sql</a:t>
            </a:r>
            <a:r>
              <a:rPr lang="zh-CN" altLang="en-US" sz="1600" dirty="0"/>
              <a:t>只是为了清晰说明差异，来一个稍微复杂的查询场景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我知道你会说我们的项目不存在这么复杂的场景</a:t>
            </a:r>
            <a:endParaRPr lang="en-US" altLang="zh-CN" sz="1600" dirty="0"/>
          </a:p>
          <a:p>
            <a:r>
              <a:rPr lang="en-US" altLang="zh-CN" sz="1600" dirty="0"/>
              <a:t>     </a:t>
            </a:r>
            <a:r>
              <a:rPr lang="zh-CN" altLang="en-US" sz="1600" dirty="0"/>
              <a:t>这点我信，纯粹做</a:t>
            </a:r>
            <a:r>
              <a:rPr lang="en-US" altLang="zh-CN" sz="1600" dirty="0"/>
              <a:t>2C</a:t>
            </a:r>
            <a:r>
              <a:rPr lang="zh-CN" altLang="en-US" sz="1600" dirty="0"/>
              <a:t>业务确实极少，但</a:t>
            </a:r>
            <a:r>
              <a:rPr lang="en-US" altLang="zh-CN" sz="1600" dirty="0"/>
              <a:t>2C</a:t>
            </a:r>
            <a:r>
              <a:rPr lang="zh-CN" altLang="en-US" sz="1600" dirty="0"/>
              <a:t>的后台系统呢？一定是有复杂查询的！</a:t>
            </a:r>
            <a:endParaRPr lang="en-US" altLang="zh-CN" sz="1600" dirty="0"/>
          </a:p>
          <a:p>
            <a:r>
              <a:rPr lang="en-US" altLang="zh-CN" sz="1600" dirty="0"/>
              <a:t>     </a:t>
            </a:r>
            <a:r>
              <a:rPr lang="zh-CN" altLang="en-US" sz="1600" dirty="0"/>
              <a:t>做</a:t>
            </a:r>
            <a:r>
              <a:rPr lang="en-US" altLang="zh-CN" sz="1600" dirty="0"/>
              <a:t>2B</a:t>
            </a:r>
            <a:r>
              <a:rPr lang="zh-CN" altLang="en-US" sz="1600" dirty="0"/>
              <a:t>业务以及业务后台项目复杂查询是极为常见的，谁能保证你一辈子都不涉及到复杂查询呢？</a:t>
            </a:r>
            <a:endParaRPr lang="en-US" altLang="zh-CN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0BD304-1CC3-4578-896D-E66688B6597F}"/>
              </a:ext>
            </a:extLst>
          </p:cNvPr>
          <p:cNvSpPr/>
          <p:nvPr/>
        </p:nvSpPr>
        <p:spPr>
          <a:xfrm>
            <a:off x="7942997" y="1880916"/>
            <a:ext cx="3009331" cy="38350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就这个查询，请问伟大的</a:t>
            </a:r>
            <a:r>
              <a:rPr lang="en-US" altLang="zh-CN" dirty="0" err="1"/>
              <a:t>mybatis</a:t>
            </a:r>
            <a:r>
              <a:rPr lang="en-US" altLang="zh-CN" dirty="0"/>
              <a:t>(plus)</a:t>
            </a:r>
            <a:r>
              <a:rPr lang="zh-CN" altLang="en-US" dirty="0"/>
              <a:t>、</a:t>
            </a:r>
            <a:r>
              <a:rPr lang="en-US" altLang="zh-CN" dirty="0"/>
              <a:t>fluent </a:t>
            </a:r>
            <a:r>
              <a:rPr lang="en-US" altLang="zh-CN" dirty="0" err="1"/>
              <a:t>mybatis</a:t>
            </a:r>
            <a:r>
              <a:rPr lang="zh-CN" altLang="en-US" dirty="0"/>
              <a:t>怎么写？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Fluent </a:t>
            </a:r>
            <a:r>
              <a:rPr lang="en-US" altLang="zh-CN" dirty="0" err="1"/>
              <a:t>mybatis</a:t>
            </a:r>
            <a:r>
              <a:rPr lang="zh-CN" altLang="en-US" dirty="0"/>
              <a:t>酷，我只能说酷你个头呀！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简单的功能对任何人都是简单的，痛苦和头疼的永远都是复杂场景！</a:t>
            </a:r>
          </a:p>
        </p:txBody>
      </p:sp>
    </p:spTree>
    <p:extLst>
      <p:ext uri="{BB962C8B-B14F-4D97-AF65-F5344CB8AC3E}">
        <p14:creationId xmlns:p14="http://schemas.microsoft.com/office/powerpoint/2010/main" val="358420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264477"/>
            <a:ext cx="97549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的基本点：对象化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CRUD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ORM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的基本点，要谈就谈点特别的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!</a:t>
            </a: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44201F9-47FC-435D-877D-FC250E34BD1F}"/>
              </a:ext>
            </a:extLst>
          </p:cNvPr>
          <p:cNvSpPr txBox="1"/>
          <p:nvPr/>
        </p:nvSpPr>
        <p:spPr>
          <a:xfrm>
            <a:off x="261042" y="773463"/>
            <a:ext cx="1132590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、常规</a:t>
            </a:r>
            <a:r>
              <a:rPr lang="en-US" altLang="zh-CN" sz="1600" dirty="0"/>
              <a:t>ORM</a:t>
            </a:r>
            <a:r>
              <a:rPr lang="zh-CN" altLang="en-US" sz="1600" dirty="0"/>
              <a:t>提供基于对象的</a:t>
            </a:r>
            <a:r>
              <a:rPr lang="en-US" altLang="zh-CN" sz="1600" dirty="0"/>
              <a:t>save/</a:t>
            </a:r>
            <a:r>
              <a:rPr lang="en-US" altLang="zh-CN" sz="1600" dirty="0" err="1"/>
              <a:t>saveAll</a:t>
            </a:r>
            <a:r>
              <a:rPr lang="zh-CN" altLang="en-US" sz="1600" dirty="0"/>
              <a:t>、</a:t>
            </a:r>
            <a:r>
              <a:rPr lang="en-US" altLang="zh-CN" sz="1600" dirty="0"/>
              <a:t>update/</a:t>
            </a:r>
            <a:r>
              <a:rPr lang="en-US" altLang="zh-CN" sz="1600" dirty="0" err="1"/>
              <a:t>updateAll</a:t>
            </a:r>
            <a:r>
              <a:rPr lang="zh-CN" altLang="en-US" sz="1600" dirty="0"/>
              <a:t>、</a:t>
            </a:r>
            <a:r>
              <a:rPr lang="en-US" altLang="zh-CN" sz="1600" dirty="0"/>
              <a:t>delete</a:t>
            </a:r>
            <a:r>
              <a:rPr lang="zh-CN" altLang="en-US" sz="1600" dirty="0"/>
              <a:t>、</a:t>
            </a:r>
            <a:r>
              <a:rPr lang="en-US" altLang="zh-CN" sz="1600" dirty="0"/>
              <a:t>load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isUnique</a:t>
            </a:r>
            <a:r>
              <a:rPr lang="zh-CN" altLang="en-US" sz="1600" dirty="0"/>
              <a:t>以及基于单表的对象化查询等是共识</a:t>
            </a:r>
            <a:endParaRPr lang="en-US" altLang="zh-CN" sz="1600" dirty="0"/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、但常规</a:t>
            </a:r>
            <a:r>
              <a:rPr lang="en-US" altLang="zh-CN" sz="1600" dirty="0"/>
              <a:t>ORM</a:t>
            </a:r>
            <a:r>
              <a:rPr lang="zh-CN" altLang="en-US" sz="1600" dirty="0"/>
              <a:t>在</a:t>
            </a:r>
            <a:r>
              <a:rPr lang="en-US" altLang="zh-CN" sz="1600" dirty="0"/>
              <a:t>update</a:t>
            </a:r>
            <a:r>
              <a:rPr lang="zh-CN" altLang="en-US" sz="1600" dirty="0"/>
              <a:t>处理不够细腻</a:t>
            </a:r>
            <a:endParaRPr lang="en-US" altLang="zh-CN" sz="1600" dirty="0"/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sqltoy</a:t>
            </a:r>
            <a:r>
              <a:rPr lang="zh-CN" altLang="en-US" sz="1600" dirty="0"/>
              <a:t>有针对性的强化了</a:t>
            </a:r>
            <a:r>
              <a:rPr lang="en-US" altLang="zh-CN" sz="1600" dirty="0"/>
              <a:t>update/</a:t>
            </a:r>
            <a:r>
              <a:rPr lang="en-US" altLang="zh-CN" sz="1600" dirty="0" err="1"/>
              <a:t>updateAll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saveOrUpdate</a:t>
            </a:r>
            <a:r>
              <a:rPr lang="en-US" altLang="zh-CN" sz="1600" dirty="0"/>
              <a:t>/All</a:t>
            </a:r>
            <a:r>
              <a:rPr lang="zh-CN" altLang="en-US" sz="1600" dirty="0"/>
              <a:t>，并增加了非常独特的</a:t>
            </a:r>
            <a:r>
              <a:rPr lang="en-US" altLang="zh-CN" sz="1600" dirty="0" err="1"/>
              <a:t>updateSaveFetch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updateFetch</a:t>
            </a:r>
            <a:r>
              <a:rPr lang="zh-CN" altLang="en-US" sz="1600" dirty="0"/>
              <a:t>功能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F4091A0-3AAE-4AD8-B652-3FE90BDEC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42" y="1935399"/>
            <a:ext cx="5170767" cy="243446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DB6DCC3-FAFC-4669-8D1A-93F0EAAB3CDB}"/>
              </a:ext>
            </a:extLst>
          </p:cNvPr>
          <p:cNvSpPr txBox="1"/>
          <p:nvPr/>
        </p:nvSpPr>
        <p:spPr>
          <a:xfrm>
            <a:off x="5383448" y="1944219"/>
            <a:ext cx="6343165" cy="23112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为什么特别？你思考一下你现在的</a:t>
            </a:r>
            <a:r>
              <a:rPr lang="en-US" altLang="zh-CN" dirty="0"/>
              <a:t>update</a:t>
            </a:r>
            <a:r>
              <a:rPr lang="zh-CN" altLang="en-US" dirty="0"/>
              <a:t>功能，如果只修改部分字段你是怎么做的？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Hibernate</a:t>
            </a:r>
            <a:r>
              <a:rPr lang="zh-CN" altLang="en-US" dirty="0"/>
              <a:t>一般是先</a:t>
            </a:r>
            <a:r>
              <a:rPr lang="en-US" altLang="zh-CN" dirty="0"/>
              <a:t>load</a:t>
            </a:r>
            <a:r>
              <a:rPr lang="zh-CN" altLang="en-US" dirty="0"/>
              <a:t>然后对修改的字段赋值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>
                <a:solidFill>
                  <a:srgbClr val="FF0000"/>
                </a:solidFill>
              </a:rPr>
              <a:t>必然是两次数据库交互，高并发情况下，当你保存时可能值已经被别人修改了，如果锁</a:t>
            </a:r>
            <a:r>
              <a:rPr lang="en-US" altLang="zh-CN" dirty="0">
                <a:solidFill>
                  <a:srgbClr val="FF0000"/>
                </a:solidFill>
              </a:rPr>
              <a:t>load</a:t>
            </a:r>
            <a:r>
              <a:rPr lang="zh-CN" altLang="en-US" dirty="0">
                <a:solidFill>
                  <a:srgbClr val="FF0000"/>
                </a:solidFill>
              </a:rPr>
              <a:t>模式，也存在性能问题！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目前</a:t>
            </a:r>
            <a:r>
              <a:rPr lang="en-US" altLang="zh-CN" dirty="0"/>
              <a:t>JPA</a:t>
            </a:r>
            <a:r>
              <a:rPr lang="zh-CN" altLang="en-US" dirty="0"/>
              <a:t>以及</a:t>
            </a:r>
            <a:r>
              <a:rPr lang="en-US" altLang="zh-CN" dirty="0" err="1"/>
              <a:t>mybatis</a:t>
            </a:r>
            <a:r>
              <a:rPr lang="zh-CN" altLang="en-US" dirty="0"/>
              <a:t>是通过注解设置哪些字段强制更新</a:t>
            </a:r>
            <a:endParaRPr lang="en-US" altLang="zh-CN" dirty="0"/>
          </a:p>
          <a:p>
            <a:r>
              <a:rPr lang="zh-CN" altLang="en-US" dirty="0"/>
              <a:t>     </a:t>
            </a:r>
            <a:r>
              <a:rPr lang="zh-CN" altLang="en-US" dirty="0">
                <a:solidFill>
                  <a:srgbClr val="FF0000"/>
                </a:solidFill>
              </a:rPr>
              <a:t>假如同样的单据存在多个场景修改，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场景修改</a:t>
            </a:r>
            <a:r>
              <a:rPr lang="en-US" altLang="zh-CN" dirty="0">
                <a:solidFill>
                  <a:srgbClr val="FF0000"/>
                </a:solidFill>
              </a:rPr>
              <a:t>A1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A2</a:t>
            </a:r>
            <a:r>
              <a:rPr lang="zh-CN" altLang="en-US" dirty="0">
                <a:solidFill>
                  <a:srgbClr val="FF0000"/>
                </a:solidFill>
              </a:rPr>
              <a:t>字段；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场景修改</a:t>
            </a:r>
            <a:r>
              <a:rPr lang="en-US" altLang="zh-CN" dirty="0">
                <a:solidFill>
                  <a:srgbClr val="FF0000"/>
                </a:solidFill>
              </a:rPr>
              <a:t>A2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A3 </a:t>
            </a:r>
            <a:r>
              <a:rPr lang="zh-CN" altLang="en-US" dirty="0">
                <a:solidFill>
                  <a:srgbClr val="FF0000"/>
                </a:solidFill>
              </a:rPr>
              <a:t>字段，你的注解要怎么配置？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942BDD-04B1-4010-8CE8-4C0DFA02428A}"/>
              </a:ext>
            </a:extLst>
          </p:cNvPr>
          <p:cNvSpPr txBox="1"/>
          <p:nvPr/>
        </p:nvSpPr>
        <p:spPr>
          <a:xfrm>
            <a:off x="171450" y="4451452"/>
            <a:ext cx="11206265" cy="1378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sz="1600" b="1" dirty="0" err="1">
                <a:solidFill>
                  <a:schemeClr val="tx1"/>
                </a:solidFill>
              </a:rPr>
              <a:t>updateSaveFetch</a:t>
            </a:r>
            <a:r>
              <a:rPr lang="zh-CN" altLang="en-US" sz="1600" b="1" dirty="0">
                <a:solidFill>
                  <a:schemeClr val="tx1"/>
                </a:solidFill>
              </a:rPr>
              <a:t>是个啥？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主要用于高并发、强事务场景，比如库存台账、客户资金台账，要求在发生业务时实时的增减台账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 err="1">
                <a:solidFill>
                  <a:srgbClr val="FF0000"/>
                </a:solidFill>
              </a:rPr>
              <a:t>updateSaveFetch</a:t>
            </a:r>
            <a:r>
              <a:rPr lang="zh-CN" altLang="en-US" sz="1600" dirty="0">
                <a:solidFill>
                  <a:srgbClr val="FF0000"/>
                </a:solidFill>
              </a:rPr>
              <a:t>是一次数据库交互完成：锁记录、修改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当记录不存在则插入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r>
              <a:rPr lang="zh-CN" altLang="en-US" sz="1600" dirty="0">
                <a:solidFill>
                  <a:srgbClr val="FF0000"/>
                </a:solidFill>
              </a:rPr>
              <a:t>、返回修改后的结果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与</a:t>
            </a:r>
            <a:r>
              <a:rPr lang="en-US" altLang="zh-CN" sz="1600" dirty="0" err="1">
                <a:solidFill>
                  <a:srgbClr val="FF0000"/>
                </a:solidFill>
              </a:rPr>
              <a:t>updateSaveFetch</a:t>
            </a:r>
            <a:r>
              <a:rPr lang="zh-CN" altLang="en-US" sz="1600" dirty="0">
                <a:solidFill>
                  <a:srgbClr val="FF0000"/>
                </a:solidFill>
              </a:rPr>
              <a:t>配套的还有</a:t>
            </a:r>
            <a:r>
              <a:rPr lang="en-US" altLang="zh-CN" sz="1600" dirty="0" err="1">
                <a:solidFill>
                  <a:srgbClr val="FF0000"/>
                </a:solidFill>
              </a:rPr>
              <a:t>updateFetch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锁记录、修改、返回修改后的结果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r>
              <a:rPr lang="zh-CN" altLang="en-US" sz="1600" dirty="0">
                <a:solidFill>
                  <a:srgbClr val="FF0000"/>
                </a:solidFill>
              </a:rPr>
              <a:t>，比较适用于一些基于数据库的秒杀场景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FF0000"/>
                </a:solidFill>
              </a:rPr>
              <a:t>您如果做过</a:t>
            </a:r>
            <a:r>
              <a:rPr lang="en-US" altLang="zh-CN" sz="1600" dirty="0">
                <a:solidFill>
                  <a:srgbClr val="FF0000"/>
                </a:solidFill>
              </a:rPr>
              <a:t>B</a:t>
            </a:r>
            <a:r>
              <a:rPr lang="zh-CN" altLang="en-US" sz="1600" dirty="0">
                <a:solidFill>
                  <a:srgbClr val="FF0000"/>
                </a:solidFill>
              </a:rPr>
              <a:t>端项目或者涉及库存台账、资金账的业务，你会发现</a:t>
            </a:r>
            <a:r>
              <a:rPr lang="en-US" altLang="zh-CN" sz="1600" dirty="0" err="1">
                <a:solidFill>
                  <a:srgbClr val="FF0000"/>
                </a:solidFill>
              </a:rPr>
              <a:t>sqltoy</a:t>
            </a:r>
            <a:r>
              <a:rPr lang="zh-CN" altLang="en-US" sz="1600" dirty="0">
                <a:solidFill>
                  <a:srgbClr val="FF0000"/>
                </a:solidFill>
              </a:rPr>
              <a:t>这些功能太赞了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4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264477"/>
            <a:ext cx="97549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的基本点：分库分表、公共字段赋值、特殊类型支持、关键词兼容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AE84AA-1422-4C38-A804-5EA30FCCAC37}"/>
              </a:ext>
            </a:extLst>
          </p:cNvPr>
          <p:cNvSpPr/>
          <p:nvPr/>
        </p:nvSpPr>
        <p:spPr>
          <a:xfrm>
            <a:off x="282877" y="662379"/>
            <a:ext cx="10764986" cy="668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/>
              <a:t>个人观念：</a:t>
            </a:r>
            <a:r>
              <a:rPr lang="en-US" altLang="zh-CN" sz="1600" dirty="0"/>
              <a:t>hibernate/JPA</a:t>
            </a:r>
            <a:r>
              <a:rPr lang="zh-CN" altLang="en-US" sz="1600" dirty="0"/>
              <a:t> 所提供的功能其实都可列为基本点，因为所有人都受其影响，借鉴其特点，任何一个后来的</a:t>
            </a:r>
            <a:r>
              <a:rPr lang="en-US" altLang="zh-CN" sz="1600" dirty="0"/>
              <a:t>ORM</a:t>
            </a:r>
            <a:r>
              <a:rPr lang="zh-CN" altLang="en-US" sz="1600" dirty="0"/>
              <a:t>都不能将其提供的同类功能</a:t>
            </a:r>
            <a:r>
              <a:rPr lang="en-US" altLang="zh-CN" sz="1600" dirty="0"/>
              <a:t>(</a:t>
            </a:r>
            <a:r>
              <a:rPr lang="zh-CN" altLang="en-US" sz="1600" dirty="0"/>
              <a:t>或写法上的小改进</a:t>
            </a:r>
            <a:r>
              <a:rPr lang="en-US" altLang="zh-CN" sz="1600" dirty="0"/>
              <a:t>)</a:t>
            </a:r>
            <a:r>
              <a:rPr lang="zh-CN" altLang="en-US" sz="1600" dirty="0"/>
              <a:t>说成自己的亮点，</a:t>
            </a:r>
            <a:r>
              <a:rPr lang="en-US" altLang="zh-CN" sz="1600" dirty="0" err="1"/>
              <a:t>sqltoy</a:t>
            </a:r>
            <a:r>
              <a:rPr lang="zh-CN" altLang="en-US" sz="1600" dirty="0"/>
              <a:t>承认</a:t>
            </a:r>
            <a:r>
              <a:rPr lang="en-US" altLang="zh-CN" sz="1600" dirty="0"/>
              <a:t>hibernate/</a:t>
            </a:r>
            <a:r>
              <a:rPr lang="en-US" altLang="zh-CN" sz="1600" dirty="0" err="1"/>
              <a:t>jpa</a:t>
            </a:r>
            <a:r>
              <a:rPr lang="zh-CN" altLang="en-US" sz="1600" dirty="0"/>
              <a:t>的很多思想的本源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5FE057-AA75-4E01-8C20-131FEEA2F0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77" y="1330657"/>
            <a:ext cx="2856108" cy="2830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6E7309-80F7-4B7F-B444-80447EE46B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42" y="1367763"/>
            <a:ext cx="3103753" cy="32345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22BC60F-10F7-4236-8ED2-1D5AEA046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362" y="1330657"/>
            <a:ext cx="4190716" cy="13363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C6F575-E891-4A7D-AF44-9C96450F4D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668" y="2667030"/>
            <a:ext cx="3103753" cy="215982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26003F8-5D4A-47D2-8689-ADD34F50F1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099" y="2644376"/>
            <a:ext cx="2284371" cy="29781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AC9BC90-F6CC-42BA-B271-48183CBDE2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8" y="4167093"/>
            <a:ext cx="2723068" cy="252299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5384364-7E40-46A6-A87D-5A164258FC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08" y="4826802"/>
            <a:ext cx="5026767" cy="160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264477"/>
            <a:ext cx="97549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ORM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棘手点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的对策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性能、性能、性能！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AE84AA-1422-4C38-A804-5EA30FCCAC37}"/>
              </a:ext>
            </a:extLst>
          </p:cNvPr>
          <p:cNvSpPr/>
          <p:nvPr/>
        </p:nvSpPr>
        <p:spPr>
          <a:xfrm>
            <a:off x="255581" y="628650"/>
            <a:ext cx="11563380" cy="20804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400" dirty="0"/>
              <a:t>您知道性能相差几倍、十几倍意味着什么？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2008</a:t>
            </a:r>
            <a:r>
              <a:rPr lang="zh-CN" altLang="en-US" sz="1400" dirty="0"/>
              <a:t>年</a:t>
            </a:r>
            <a:r>
              <a:rPr lang="en-US" altLang="zh-CN" sz="1400" dirty="0"/>
              <a:t>:</a:t>
            </a:r>
            <a:r>
              <a:rPr lang="zh-CN" altLang="en-US" sz="1400" dirty="0"/>
              <a:t>宁波农行项目，业务方项目负责人给行长演示，一个查询等了十几分钟没有出来，那种尴尬的氛围、空气的凝固、负责人内心的凌乱，给领导无力的解释，努力面对领导挤出来的笑脸，事后对开发的无情的鄙视</a:t>
            </a:r>
            <a:r>
              <a:rPr lang="en-US" altLang="zh-CN" sz="1400" dirty="0"/>
              <a:t>!</a:t>
            </a:r>
            <a:r>
              <a:rPr lang="zh-CN" altLang="en-US" sz="1400" dirty="0"/>
              <a:t>业务方负责人好端端表现的机会被一群草包开发搅和了</a:t>
            </a:r>
            <a:endParaRPr lang="en-US" altLang="zh-CN" sz="1400" dirty="0"/>
          </a:p>
          <a:p>
            <a:r>
              <a:rPr lang="en-US" altLang="zh-CN" sz="1400" dirty="0"/>
              <a:t>      </a:t>
            </a:r>
            <a:r>
              <a:rPr lang="zh-CN" altLang="en-US" sz="1400" dirty="0"/>
              <a:t>作为临时接手这个项目的我看着这一切，哎！我知道客户在心里骂了团队不止一万次的傻逼！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2010</a:t>
            </a:r>
            <a:r>
              <a:rPr lang="zh-CN" altLang="en-US" sz="1400" dirty="0"/>
              <a:t>年：上海建行项目，一个统计从晚上下班点执行，第二天早上看结果，被我们改造后变成</a:t>
            </a:r>
            <a:r>
              <a:rPr lang="en-US" altLang="zh-CN" sz="1400" dirty="0"/>
              <a:t>5</a:t>
            </a:r>
            <a:r>
              <a:rPr lang="zh-CN" altLang="en-US" sz="1400" dirty="0"/>
              <a:t>秒，客户的结论：前任开发是废物，我们果然是强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/>
              <a:t>2011</a:t>
            </a:r>
            <a:r>
              <a:rPr lang="zh-CN" altLang="en-US" sz="1400" dirty="0"/>
              <a:t>年：山东农信项目，客户的要求是数据模拟</a:t>
            </a:r>
            <a:r>
              <a:rPr lang="en-US" altLang="zh-CN" sz="1400" dirty="0"/>
              <a:t>500</a:t>
            </a:r>
            <a:r>
              <a:rPr lang="zh-CN" altLang="en-US" sz="1400" dirty="0"/>
              <a:t>万</a:t>
            </a:r>
            <a:r>
              <a:rPr lang="en-US" altLang="zh-CN" sz="1400" dirty="0"/>
              <a:t>100</a:t>
            </a:r>
            <a:r>
              <a:rPr lang="zh-CN" altLang="en-US" sz="1400" dirty="0"/>
              <a:t>个并发，必须要</a:t>
            </a:r>
            <a:r>
              <a:rPr lang="en-US" altLang="zh-CN" sz="1400" dirty="0"/>
              <a:t>3~8</a:t>
            </a:r>
            <a:r>
              <a:rPr lang="zh-CN" altLang="en-US" sz="1400" dirty="0"/>
              <a:t>秒返回，否则项目不验收不付款</a:t>
            </a:r>
            <a:endParaRPr lang="en-US" altLang="zh-CN" sz="1400" dirty="0"/>
          </a:p>
          <a:p>
            <a:r>
              <a:rPr lang="zh-CN" altLang="en-US" sz="1400" dirty="0">
                <a:solidFill>
                  <a:srgbClr val="FF0000"/>
                </a:solidFill>
              </a:rPr>
              <a:t>系统性能绝大多数取决于数据库</a:t>
            </a:r>
            <a:r>
              <a:rPr lang="en-US" altLang="zh-CN" sz="1400" dirty="0">
                <a:solidFill>
                  <a:srgbClr val="FF0000"/>
                </a:solidFill>
              </a:rPr>
              <a:t>IO</a:t>
            </a:r>
            <a:r>
              <a:rPr lang="zh-CN" altLang="en-US" sz="1400" dirty="0">
                <a:solidFill>
                  <a:srgbClr val="FF0000"/>
                </a:solidFill>
              </a:rPr>
              <a:t>，更多是查询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性能好坏影响项目成败、用户体验和评价认可，一些卡慢的点影响全局、成为项目的痛点，充当着一颗老鼠屎的角色搅乱一锅粥</a:t>
            </a:r>
            <a:endParaRPr lang="en-US" altLang="zh-CN" sz="1400" dirty="0">
              <a:solidFill>
                <a:srgbClr val="FF0000"/>
              </a:solidFill>
            </a:endParaRPr>
          </a:p>
          <a:p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阐述sqltoy为什么秒杀mybatis(plus)">
            <a:extLst>
              <a:ext uri="{FF2B5EF4-FFF2-40B4-BE49-F238E27FC236}">
                <a16:creationId xmlns:a16="http://schemas.microsoft.com/office/drawing/2014/main" id="{29A84176-6B1D-4D94-84F4-28319627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7" y="3160792"/>
            <a:ext cx="4216023" cy="285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ACF5C821-2F39-49F5-8F18-E9C97D1A4D3A}"/>
              </a:ext>
            </a:extLst>
          </p:cNvPr>
          <p:cNvSpPr/>
          <p:nvPr/>
        </p:nvSpPr>
        <p:spPr>
          <a:xfrm>
            <a:off x="77467" y="2818848"/>
            <a:ext cx="3643099" cy="302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err="1"/>
              <a:t>sqltoy</a:t>
            </a:r>
            <a:r>
              <a:rPr lang="zh-CN" altLang="en-US" sz="1600" dirty="0"/>
              <a:t>独创的缓存翻译，减少关联查询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AABBA4-006C-4010-81A1-71A11461A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78" y="3199002"/>
            <a:ext cx="4066485" cy="2690007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81B75E4-AE17-42D3-8AD6-2EA5143AB641}"/>
              </a:ext>
            </a:extLst>
          </p:cNvPr>
          <p:cNvSpPr/>
          <p:nvPr/>
        </p:nvSpPr>
        <p:spPr>
          <a:xfrm>
            <a:off x="4293490" y="2818847"/>
            <a:ext cx="3431143" cy="302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/>
              <a:t>sqltoy</a:t>
            </a:r>
            <a:r>
              <a:rPr lang="zh-CN" altLang="en-US" sz="1400" dirty="0"/>
              <a:t>独特的分页优化、快速分页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18B37F9-1ADE-4F3E-B121-D8BCC4E3A2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215" y="3860257"/>
            <a:ext cx="3977746" cy="2535060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CA8ED89-670A-4B3B-BBDA-4A744FD13CF7}"/>
              </a:ext>
            </a:extLst>
          </p:cNvPr>
          <p:cNvSpPr/>
          <p:nvPr/>
        </p:nvSpPr>
        <p:spPr>
          <a:xfrm>
            <a:off x="8412563" y="3534770"/>
            <a:ext cx="3582584" cy="396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并行查询，让多个查询同时执行，缩短整体时长</a:t>
            </a:r>
          </a:p>
        </p:txBody>
      </p:sp>
    </p:spTree>
    <p:extLst>
      <p:ext uri="{BB962C8B-B14F-4D97-AF65-F5344CB8AC3E}">
        <p14:creationId xmlns:p14="http://schemas.microsoft.com/office/powerpoint/2010/main" val="283651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15"/>
          <p:cNvSpPr/>
          <p:nvPr/>
        </p:nvSpPr>
        <p:spPr>
          <a:xfrm>
            <a:off x="171450" y="264477"/>
            <a:ext cx="97549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行业痛点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sqltoy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的应对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跨库、复杂点标准化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100" name="矩形 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 b="1" i="1">
              <a:solidFill>
                <a:srgbClr val="FFFFFF"/>
              </a:solidFill>
              <a:latin typeface="Segoe UI Light" panose="020B0502040204020203" charset="0"/>
              <a:ea typeface="方正中等线简体" panose="03000509000000000000" charset="-122"/>
              <a:sym typeface="Segoe UI Light" panose="020B0502040204020203" charset="0"/>
            </a:endParaRPr>
          </a:p>
        </p:txBody>
      </p:sp>
      <p:pic>
        <p:nvPicPr>
          <p:cNvPr id="4" name="图片 6" descr="C:\Users\mm\Desktop\最新logo\拉卡拉logo(1)-03.png拉卡拉logo(1)-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4369" y="95250"/>
            <a:ext cx="1285875" cy="338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FAE84AA-1422-4C38-A804-5EA30FCCAC37}"/>
              </a:ext>
            </a:extLst>
          </p:cNvPr>
          <p:cNvSpPr/>
          <p:nvPr/>
        </p:nvSpPr>
        <p:spPr>
          <a:xfrm>
            <a:off x="255581" y="664587"/>
            <a:ext cx="11563380" cy="19164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/>
              <a:t>做项目我们经常有哪些复杂烦恼点？</a:t>
            </a:r>
            <a:endParaRPr lang="en-US" altLang="zh-CN" sz="1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rgbClr val="FF0000"/>
                </a:solidFill>
              </a:rPr>
              <a:t>我们做的功能模块能否走产品化？可以直接用在不同数据库上？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sz="1200" dirty="0">
                <a:solidFill>
                  <a:srgbClr val="FF0000"/>
                </a:solidFill>
              </a:rPr>
              <a:t>      </a:t>
            </a:r>
            <a:r>
              <a:rPr lang="zh-CN" altLang="en-US" sz="1200" dirty="0">
                <a:solidFill>
                  <a:schemeClr val="tx1"/>
                </a:solidFill>
              </a:rPr>
              <a:t>曾经给不同银行客户做项目的我深有感触，所有后台项目在权限、人员、机构、数据字典等基础功能上几乎都是通用的，有通用的产品就意味着项目范围的缩小、项目更加可控、成本更加节约、项目更容易出成果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rgbClr val="FF0000"/>
                </a:solidFill>
              </a:rPr>
              <a:t>在一些项目中如果没有报表平台，如何面对一些复杂的统计分析型查询功能？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  2009</a:t>
            </a:r>
            <a:r>
              <a:rPr lang="zh-CN" altLang="en-US" sz="1200" dirty="0">
                <a:solidFill>
                  <a:schemeClr val="tx1"/>
                </a:solidFill>
              </a:rPr>
              <a:t>年宁波银监会项目：一个交叉统计报表，开发原本一次查询变成了按照月份有几个月就查询几次，我指出用一次查询，然后将结果集合旋转，开发一副小眼睛一脸无辜的看着我：什么旋转？怎么做？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  2011</a:t>
            </a:r>
            <a:r>
              <a:rPr lang="zh-CN" altLang="en-US" sz="1200" dirty="0">
                <a:solidFill>
                  <a:schemeClr val="tx1"/>
                </a:solidFill>
              </a:rPr>
              <a:t>年浦发电销项目被复杂的统计折腾的精疲力竭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  2011</a:t>
            </a:r>
            <a:r>
              <a:rPr lang="zh-CN" altLang="en-US" sz="1200" dirty="0">
                <a:solidFill>
                  <a:schemeClr val="tx1"/>
                </a:solidFill>
              </a:rPr>
              <a:t>年山东农信项目：几张复杂统计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zh-CN" altLang="en-US" sz="1200" dirty="0">
                <a:solidFill>
                  <a:schemeClr val="tx1"/>
                </a:solidFill>
              </a:rPr>
              <a:t>多维度交叉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r>
              <a:rPr lang="zh-CN" altLang="en-US" sz="1200" dirty="0">
                <a:solidFill>
                  <a:schemeClr val="tx1"/>
                </a:solidFill>
              </a:rPr>
              <a:t>开发撂挑子天天吵着要离开项目组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zh-CN" altLang="en-US" sz="1200" dirty="0">
                <a:solidFill>
                  <a:srgbClr val="92D050"/>
                </a:solidFill>
              </a:rPr>
              <a:t>因此</a:t>
            </a:r>
            <a:r>
              <a:rPr lang="en-US" altLang="zh-CN" sz="1200" dirty="0">
                <a:solidFill>
                  <a:srgbClr val="92D050"/>
                </a:solidFill>
              </a:rPr>
              <a:t>2012</a:t>
            </a:r>
            <a:r>
              <a:rPr lang="zh-CN" altLang="en-US" sz="1200" dirty="0">
                <a:solidFill>
                  <a:srgbClr val="92D050"/>
                </a:solidFill>
              </a:rPr>
              <a:t>年启动了</a:t>
            </a:r>
            <a:r>
              <a:rPr lang="en-US" altLang="zh-CN" sz="1200" dirty="0">
                <a:solidFill>
                  <a:srgbClr val="92D050"/>
                </a:solidFill>
              </a:rPr>
              <a:t>nebula</a:t>
            </a:r>
            <a:r>
              <a:rPr lang="zh-CN" altLang="en-US" sz="1200" dirty="0">
                <a:solidFill>
                  <a:srgbClr val="92D050"/>
                </a:solidFill>
              </a:rPr>
              <a:t>星云报表开发，并将部分算法集成到</a:t>
            </a:r>
            <a:r>
              <a:rPr lang="en-US" altLang="zh-CN" sz="1200" dirty="0" err="1">
                <a:solidFill>
                  <a:srgbClr val="92D050"/>
                </a:solidFill>
              </a:rPr>
              <a:t>sqltoy</a:t>
            </a:r>
            <a:r>
              <a:rPr lang="zh-CN" altLang="en-US" sz="1200" dirty="0">
                <a:solidFill>
                  <a:srgbClr val="92D050"/>
                </a:solidFill>
              </a:rPr>
              <a:t>中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sz="1200" dirty="0">
                <a:solidFill>
                  <a:srgbClr val="0070C0"/>
                </a:solidFill>
              </a:rPr>
              <a:t>开发人员面对这些困难，可以撂挑子说框架不支持、用一副无辜的小眼睛瞪你，但作为项目负责人可以吗？</a:t>
            </a:r>
            <a:endParaRPr lang="en-US" altLang="zh-CN" sz="12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514C36-40D2-4094-8744-01B51C9AD9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2981182"/>
            <a:ext cx="3566762" cy="374940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661CEA14-E00E-455F-B967-ED6C6C643A97}"/>
              </a:ext>
            </a:extLst>
          </p:cNvPr>
          <p:cNvSpPr/>
          <p:nvPr/>
        </p:nvSpPr>
        <p:spPr>
          <a:xfrm>
            <a:off x="171450" y="2637677"/>
            <a:ext cx="4095750" cy="28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/>
              <a:t>跨数据库支持</a:t>
            </a:r>
            <a:r>
              <a:rPr lang="en-US" altLang="zh-CN" sz="1400" dirty="0"/>
              <a:t>:</a:t>
            </a:r>
            <a:r>
              <a:rPr lang="zh-CN" altLang="en-US" sz="1400" dirty="0"/>
              <a:t>函数自适应、</a:t>
            </a:r>
            <a:r>
              <a:rPr lang="en-US" altLang="zh-CN" sz="1400" dirty="0" err="1"/>
              <a:t>sqlId+dialect</a:t>
            </a:r>
            <a:r>
              <a:rPr lang="zh-CN" altLang="en-US" sz="1400" dirty="0"/>
              <a:t>优先法则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025BD4-57FE-4C4A-92C0-B26F70780B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08" y="2974903"/>
            <a:ext cx="2577507" cy="15792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84F40F-917A-4D16-B6FF-2EF276436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43" y="2893975"/>
            <a:ext cx="3095630" cy="18305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F1E717C-FE15-4AF8-A638-B4AD684025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752" y="4554162"/>
            <a:ext cx="1791489" cy="212144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009E04E-627B-40C5-B713-1E8CF644A9C8}"/>
              </a:ext>
            </a:extLst>
          </p:cNvPr>
          <p:cNvSpPr/>
          <p:nvPr/>
        </p:nvSpPr>
        <p:spPr>
          <a:xfrm>
            <a:off x="6183343" y="2618286"/>
            <a:ext cx="1673157" cy="235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行转列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094BF53-D1D1-472F-A571-10B619E2E8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218" y="4028868"/>
            <a:ext cx="3340615" cy="227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1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矩形 7"/>
          <p:cNvSpPr/>
          <p:nvPr/>
        </p:nvSpPr>
        <p:spPr>
          <a:xfrm>
            <a:off x="350837" y="234950"/>
            <a:ext cx="11528425" cy="5899150"/>
          </a:xfrm>
          <a:prstGeom prst="rect">
            <a:avLst/>
          </a:prstGeom>
          <a:solidFill>
            <a:srgbClr val="00B0F0">
              <a:alpha val="34000"/>
            </a:srgbClr>
          </a:solidFill>
          <a:ln w="12700">
            <a:noFill/>
          </a:ln>
        </p:spPr>
        <p:txBody>
          <a:bodyPr anchor="ctr"/>
          <a:lstStyle/>
          <a:p>
            <a:pPr lvl="0" indent="0"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任意多边形 10"/>
          <p:cNvSpPr/>
          <p:nvPr/>
        </p:nvSpPr>
        <p:spPr>
          <a:xfrm>
            <a:off x="331788" y="268288"/>
            <a:ext cx="11528425" cy="5899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4024" y="0"/>
              </a:cxn>
              <a:cxn ang="0">
                <a:pos x="3229234" y="305327"/>
              </a:cxn>
              <a:cxn ang="0">
                <a:pos x="27719" y="5033291"/>
              </a:cxn>
              <a:cxn ang="0">
                <a:pos x="0" y="5048561"/>
              </a:cxn>
            </a:cxnLst>
            <a:rect l="0" t="0" r="0" b="0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00B0F0">
              <a:alpha val="62999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1" name="任意多边形 9"/>
          <p:cNvSpPr/>
          <p:nvPr/>
        </p:nvSpPr>
        <p:spPr>
          <a:xfrm>
            <a:off x="331788" y="268288"/>
            <a:ext cx="8480425" cy="59229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4024" y="0"/>
              </a:cxn>
              <a:cxn ang="0">
                <a:pos x="3229234" y="305327"/>
              </a:cxn>
              <a:cxn ang="0">
                <a:pos x="27719" y="5033291"/>
              </a:cxn>
              <a:cxn ang="0">
                <a:pos x="0" y="5048561"/>
              </a:cxn>
            </a:cxnLst>
            <a:rect l="0" t="0" r="0" b="0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00B0F0">
              <a:alpha val="64999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2" name="任意多边形 8"/>
          <p:cNvSpPr/>
          <p:nvPr/>
        </p:nvSpPr>
        <p:spPr>
          <a:xfrm>
            <a:off x="331788" y="268288"/>
            <a:ext cx="3028950" cy="5899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14024" y="0"/>
              </a:cxn>
              <a:cxn ang="0">
                <a:pos x="3229234" y="305327"/>
              </a:cxn>
              <a:cxn ang="0">
                <a:pos x="27719" y="5033291"/>
              </a:cxn>
              <a:cxn ang="0">
                <a:pos x="0" y="5048561"/>
              </a:cxn>
            </a:cxnLst>
            <a:rect l="0" t="0" r="0" b="0"/>
            <a:pathLst>
              <a:path w="3314024" h="5048561">
                <a:moveTo>
                  <a:pt x="0" y="0"/>
                </a:moveTo>
                <a:lnTo>
                  <a:pt x="3314024" y="0"/>
                </a:lnTo>
                <a:lnTo>
                  <a:pt x="3229234" y="305327"/>
                </a:lnTo>
                <a:cubicBezTo>
                  <a:pt x="2584124" y="2484885"/>
                  <a:pt x="1434854" y="4194527"/>
                  <a:pt x="27719" y="5033291"/>
                </a:cubicBezTo>
                <a:lnTo>
                  <a:pt x="0" y="5048561"/>
                </a:lnTo>
                <a:close/>
              </a:path>
            </a:pathLst>
          </a:custGeom>
          <a:solidFill>
            <a:srgbClr val="00B0F0"/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3" name="文本框 25"/>
          <p:cNvSpPr/>
          <p:nvPr/>
        </p:nvSpPr>
        <p:spPr>
          <a:xfrm>
            <a:off x="3556000" y="2327275"/>
            <a:ext cx="5118100" cy="1168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 algn="dist"/>
            <a:r>
              <a:rPr lang="zh-CN" altLang="en-US" sz="6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中等线简体" panose="03000509000000000000" charset="-122"/>
              </a:rPr>
              <a:t>谢谢聆听</a:t>
            </a:r>
          </a:p>
        </p:txBody>
      </p:sp>
      <p:sp>
        <p:nvSpPr>
          <p:cNvPr id="2" name="矩形 11"/>
          <p:cNvSpPr/>
          <p:nvPr/>
        </p:nvSpPr>
        <p:spPr>
          <a:xfrm>
            <a:off x="9182100" y="5513388"/>
            <a:ext cx="2622550" cy="620712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/>
            </a:stretch>
          </a:blipFill>
          <a:ln w="3175">
            <a:noFill/>
          </a:ln>
        </p:spPr>
        <p:txBody>
          <a:bodyPr anchor="ctr"/>
          <a:lstStyle/>
          <a:p>
            <a:pPr lvl="0" indent="0"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Segoe UI Light"/>
        <a:ea typeface="方正中等线简体"/>
        <a:cs typeface=""/>
      </a:majorFont>
      <a:minorFont>
        <a:latin typeface="Segoe UI Light"/>
        <a:ea typeface="方正中等线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1398</Words>
  <Application>Microsoft Office PowerPoint</Application>
  <PresentationFormat>宽屏</PresentationFormat>
  <Paragraphs>92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微软雅黑</vt:lpstr>
      <vt:lpstr>Arial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曹将</dc:creator>
  <cp:lastModifiedBy>陈 仁飞</cp:lastModifiedBy>
  <cp:revision>830</cp:revision>
  <dcterms:created xsi:type="dcterms:W3CDTF">2014-02-22T11:57:00Z</dcterms:created>
  <dcterms:modified xsi:type="dcterms:W3CDTF">2021-10-13T02:41:59Z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