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59" r:id="rId7"/>
    <p:sldId id="2451" r:id="rId8"/>
    <p:sldId id="2432" r:id="rId9"/>
    <p:sldId id="2463" r:id="rId10"/>
    <p:sldId id="2464" r:id="rId11"/>
    <p:sldId id="2466" r:id="rId12"/>
    <p:sldId id="2468" r:id="rId13"/>
    <p:sldId id="2467" r:id="rId14"/>
    <p:sldId id="2469" r:id="rId15"/>
    <p:sldId id="2471" r:id="rId16"/>
    <p:sldId id="2470" r:id="rId17"/>
    <p:sldId id="2465"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6" d="100"/>
          <a:sy n="86" d="100"/>
        </p:scale>
        <p:origin x="562" y="5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BA087-FA31-447C-BECE-37CCB4C201B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9149D18-A669-46C3-B18D-334E2363E0A6}">
      <dgm:prSet/>
      <dgm:spPr/>
      <dgm:t>
        <a:bodyPr/>
        <a:lstStyle/>
        <a:p>
          <a:r>
            <a:rPr lang="en-US" dirty="0"/>
            <a:t>+&gt; </a:t>
          </a:r>
          <a:r>
            <a:rPr lang="en-US" dirty="0" err="1"/>
            <a:t>Analyse</a:t>
          </a:r>
          <a:r>
            <a:rPr lang="en-US" dirty="0"/>
            <a:t> the evolution of football in the 5 major leagues over the last 25 years.</a:t>
          </a:r>
        </a:p>
      </dgm:t>
    </dgm:pt>
    <dgm:pt modelId="{6FD7F69B-CB1D-481C-86A5-140CF1C18A4B}" type="parTrans" cxnId="{D3221681-06D3-4E5F-B6CA-BD16C73FE2A3}">
      <dgm:prSet/>
      <dgm:spPr/>
      <dgm:t>
        <a:bodyPr/>
        <a:lstStyle/>
        <a:p>
          <a:endParaRPr lang="en-US"/>
        </a:p>
      </dgm:t>
    </dgm:pt>
    <dgm:pt modelId="{F45322CA-DC9C-4825-B1B3-2071FF86F365}" type="sibTrans" cxnId="{D3221681-06D3-4E5F-B6CA-BD16C73FE2A3}">
      <dgm:prSet/>
      <dgm:spPr/>
      <dgm:t>
        <a:bodyPr/>
        <a:lstStyle/>
        <a:p>
          <a:endParaRPr lang="en-US"/>
        </a:p>
      </dgm:t>
    </dgm:pt>
    <dgm:pt modelId="{3698EFFB-4C65-41A9-80E8-188AF09F70BA}">
      <dgm:prSet/>
      <dgm:spPr/>
      <dgm:t>
        <a:bodyPr/>
        <a:lstStyle/>
        <a:p>
          <a:r>
            <a:rPr lang="en-US" dirty="0"/>
            <a:t>+&gt; </a:t>
          </a:r>
          <a:r>
            <a:rPr lang="en-US" dirty="0" err="1"/>
            <a:t>Pteams</a:t>
          </a:r>
          <a:r>
            <a:rPr lang="en-US" dirty="0"/>
            <a:t>…</a:t>
          </a:r>
          <a:r>
            <a:rPr lang="en-US" dirty="0" err="1"/>
            <a:t>etc.repare</a:t>
          </a:r>
          <a:r>
            <a:rPr lang="en-US" dirty="0"/>
            <a:t> all kinds of dashboards on the games, seasons, </a:t>
          </a:r>
        </a:p>
      </dgm:t>
    </dgm:pt>
    <dgm:pt modelId="{933F9608-1072-4D65-85EA-555A07011BD1}" type="parTrans" cxnId="{B007B74E-DB94-4C8F-8A81-2E0845B919EA}">
      <dgm:prSet/>
      <dgm:spPr/>
      <dgm:t>
        <a:bodyPr/>
        <a:lstStyle/>
        <a:p>
          <a:endParaRPr lang="en-US"/>
        </a:p>
      </dgm:t>
    </dgm:pt>
    <dgm:pt modelId="{1AAF89EB-B882-4A31-88EB-17DDD5EBCC69}" type="sibTrans" cxnId="{B007B74E-DB94-4C8F-8A81-2E0845B919EA}">
      <dgm:prSet/>
      <dgm:spPr/>
      <dgm:t>
        <a:bodyPr/>
        <a:lstStyle/>
        <a:p>
          <a:endParaRPr lang="en-US"/>
        </a:p>
      </dgm:t>
    </dgm:pt>
    <dgm:pt modelId="{AEDF8F71-2B0D-45D4-B234-16ADAE12F8F4}">
      <dgm:prSet/>
      <dgm:spPr/>
      <dgm:t>
        <a:bodyPr/>
        <a:lstStyle/>
        <a:p>
          <a:r>
            <a:rPr lang="en-US" dirty="0"/>
            <a:t>+&gt; Analyze the differences between countries in terms of league level.</a:t>
          </a:r>
        </a:p>
      </dgm:t>
    </dgm:pt>
    <dgm:pt modelId="{EA4786D2-ED82-47B1-8DAC-59C0D2829548}" type="parTrans" cxnId="{F7044D87-D1DC-4D84-A0B8-49A5A32B3998}">
      <dgm:prSet/>
      <dgm:spPr/>
      <dgm:t>
        <a:bodyPr/>
        <a:lstStyle/>
        <a:p>
          <a:endParaRPr lang="en-US"/>
        </a:p>
      </dgm:t>
    </dgm:pt>
    <dgm:pt modelId="{E28684CF-8C72-460A-9C8F-98762168F067}" type="sibTrans" cxnId="{F7044D87-D1DC-4D84-A0B8-49A5A32B3998}">
      <dgm:prSet/>
      <dgm:spPr/>
      <dgm:t>
        <a:bodyPr/>
        <a:lstStyle/>
        <a:p>
          <a:endParaRPr lang="en-US"/>
        </a:p>
      </dgm:t>
    </dgm:pt>
    <dgm:pt modelId="{628BF479-C9A6-4A45-8674-D2FCED9EE174}">
      <dgm:prSet/>
      <dgm:spPr/>
      <dgm:t>
        <a:bodyPr/>
        <a:lstStyle/>
        <a:p>
          <a:r>
            <a:rPr lang="en-US" dirty="0"/>
            <a:t>+&gt; Identify patterns, schemes in the data…etc.</a:t>
          </a:r>
        </a:p>
      </dgm:t>
    </dgm:pt>
    <dgm:pt modelId="{20F93C15-C95E-44B2-8028-EB3EF3CECB14}" type="parTrans" cxnId="{6045F9E8-B217-4DFF-B333-A02114F3B6FC}">
      <dgm:prSet/>
      <dgm:spPr/>
      <dgm:t>
        <a:bodyPr/>
        <a:lstStyle/>
        <a:p>
          <a:endParaRPr lang="en-US"/>
        </a:p>
      </dgm:t>
    </dgm:pt>
    <dgm:pt modelId="{028431B0-60D9-45DE-A511-15A800C58A7D}" type="sibTrans" cxnId="{6045F9E8-B217-4DFF-B333-A02114F3B6FC}">
      <dgm:prSet/>
      <dgm:spPr/>
      <dgm:t>
        <a:bodyPr/>
        <a:lstStyle/>
        <a:p>
          <a:endParaRPr lang="en-US"/>
        </a:p>
      </dgm:t>
    </dgm:pt>
    <dgm:pt modelId="{72D3F642-F09E-4BAC-A42E-7C37DC4FECF5}">
      <dgm:prSet/>
      <dgm:spPr/>
      <dgm:t>
        <a:bodyPr/>
        <a:lstStyle/>
        <a:p>
          <a:r>
            <a:rPr lang="en-US"/>
            <a:t>Most improved teams</a:t>
          </a:r>
        </a:p>
      </dgm:t>
    </dgm:pt>
    <dgm:pt modelId="{CF798BBF-85A4-4F50-85C5-20D8E4DA9429}" type="parTrans" cxnId="{A976769C-6CB4-4EC6-9121-ED59F5C8D7F1}">
      <dgm:prSet/>
      <dgm:spPr/>
      <dgm:t>
        <a:bodyPr/>
        <a:lstStyle/>
        <a:p>
          <a:endParaRPr lang="en-US"/>
        </a:p>
      </dgm:t>
    </dgm:pt>
    <dgm:pt modelId="{91508E01-2C0D-42E7-99D2-4EB0B45DA634}" type="sibTrans" cxnId="{A976769C-6CB4-4EC6-9121-ED59F5C8D7F1}">
      <dgm:prSet/>
      <dgm:spPr/>
      <dgm:t>
        <a:bodyPr/>
        <a:lstStyle/>
        <a:p>
          <a:endParaRPr lang="en-US"/>
        </a:p>
      </dgm:t>
    </dgm:pt>
    <dgm:pt modelId="{4E923038-4D97-4294-A9C0-2DD319D0EDCD}">
      <dgm:prSet/>
      <dgm:spPr/>
      <dgm:t>
        <a:bodyPr/>
        <a:lstStyle/>
        <a:p>
          <a:r>
            <a:rPr lang="en-US" dirty="0"/>
            <a:t>How does the period they play in effect win to lost ratio, does a team that win the summer lose in the winter?</a:t>
          </a:r>
        </a:p>
      </dgm:t>
    </dgm:pt>
    <dgm:pt modelId="{7B0B2311-3296-4A55-9082-E2C14EFFA12C}" type="parTrans" cxnId="{0F0A2491-48DE-4C07-9D8B-52E842FA50FD}">
      <dgm:prSet/>
      <dgm:spPr/>
      <dgm:t>
        <a:bodyPr/>
        <a:lstStyle/>
        <a:p>
          <a:endParaRPr lang="en-US"/>
        </a:p>
      </dgm:t>
    </dgm:pt>
    <dgm:pt modelId="{E927EB63-2E53-421B-BE6C-C3EB7811DD02}" type="sibTrans" cxnId="{0F0A2491-48DE-4C07-9D8B-52E842FA50FD}">
      <dgm:prSet/>
      <dgm:spPr/>
      <dgm:t>
        <a:bodyPr/>
        <a:lstStyle/>
        <a:p>
          <a:endParaRPr lang="en-US"/>
        </a:p>
      </dgm:t>
    </dgm:pt>
    <dgm:pt modelId="{16D2B0C4-C381-4747-A655-B1430E442B51}" type="pres">
      <dgm:prSet presAssocID="{48BBA087-FA31-447C-BECE-37CCB4C201B0}" presName="vert0" presStyleCnt="0">
        <dgm:presLayoutVars>
          <dgm:dir/>
          <dgm:animOne val="branch"/>
          <dgm:animLvl val="lvl"/>
        </dgm:presLayoutVars>
      </dgm:prSet>
      <dgm:spPr/>
    </dgm:pt>
    <dgm:pt modelId="{DF9EB33E-6208-48D9-8808-91C598705F27}" type="pres">
      <dgm:prSet presAssocID="{F9149D18-A669-46C3-B18D-334E2363E0A6}" presName="thickLine" presStyleLbl="alignNode1" presStyleIdx="0" presStyleCnt="6"/>
      <dgm:spPr/>
    </dgm:pt>
    <dgm:pt modelId="{E9F4278D-96A4-4209-BFD2-B6E1799FBA67}" type="pres">
      <dgm:prSet presAssocID="{F9149D18-A669-46C3-B18D-334E2363E0A6}" presName="horz1" presStyleCnt="0"/>
      <dgm:spPr/>
    </dgm:pt>
    <dgm:pt modelId="{1DBCF51B-C026-4AAB-8ABB-30826FF1A2F0}" type="pres">
      <dgm:prSet presAssocID="{F9149D18-A669-46C3-B18D-334E2363E0A6}" presName="tx1" presStyleLbl="revTx" presStyleIdx="0" presStyleCnt="6"/>
      <dgm:spPr/>
    </dgm:pt>
    <dgm:pt modelId="{3FD27E2B-CA97-4255-A01A-CEEA3979DE71}" type="pres">
      <dgm:prSet presAssocID="{F9149D18-A669-46C3-B18D-334E2363E0A6}" presName="vert1" presStyleCnt="0"/>
      <dgm:spPr/>
    </dgm:pt>
    <dgm:pt modelId="{E7F011BC-F2A7-47DD-B87B-18E66867D07F}" type="pres">
      <dgm:prSet presAssocID="{3698EFFB-4C65-41A9-80E8-188AF09F70BA}" presName="thickLine" presStyleLbl="alignNode1" presStyleIdx="1" presStyleCnt="6"/>
      <dgm:spPr/>
    </dgm:pt>
    <dgm:pt modelId="{CF1FEFCB-A76B-4F25-9A15-2E914A8191A2}" type="pres">
      <dgm:prSet presAssocID="{3698EFFB-4C65-41A9-80E8-188AF09F70BA}" presName="horz1" presStyleCnt="0"/>
      <dgm:spPr/>
    </dgm:pt>
    <dgm:pt modelId="{F09020E2-B276-42DC-9394-B4E28B3B3FCD}" type="pres">
      <dgm:prSet presAssocID="{3698EFFB-4C65-41A9-80E8-188AF09F70BA}" presName="tx1" presStyleLbl="revTx" presStyleIdx="1" presStyleCnt="6"/>
      <dgm:spPr/>
    </dgm:pt>
    <dgm:pt modelId="{DCE1ED6C-4393-4828-960C-0DCB6B4AFBA6}" type="pres">
      <dgm:prSet presAssocID="{3698EFFB-4C65-41A9-80E8-188AF09F70BA}" presName="vert1" presStyleCnt="0"/>
      <dgm:spPr/>
    </dgm:pt>
    <dgm:pt modelId="{C4CE8B11-B8F2-45C8-AAD0-28FEA03D29E1}" type="pres">
      <dgm:prSet presAssocID="{AEDF8F71-2B0D-45D4-B234-16ADAE12F8F4}" presName="thickLine" presStyleLbl="alignNode1" presStyleIdx="2" presStyleCnt="6"/>
      <dgm:spPr/>
    </dgm:pt>
    <dgm:pt modelId="{9E77EE1C-49A2-44B9-836C-B64E9CF9518C}" type="pres">
      <dgm:prSet presAssocID="{AEDF8F71-2B0D-45D4-B234-16ADAE12F8F4}" presName="horz1" presStyleCnt="0"/>
      <dgm:spPr/>
    </dgm:pt>
    <dgm:pt modelId="{D11B45DE-EDC9-4147-AD39-E75D1B372960}" type="pres">
      <dgm:prSet presAssocID="{AEDF8F71-2B0D-45D4-B234-16ADAE12F8F4}" presName="tx1" presStyleLbl="revTx" presStyleIdx="2" presStyleCnt="6"/>
      <dgm:spPr/>
    </dgm:pt>
    <dgm:pt modelId="{1AFE6D8A-16BF-4322-81BC-B58D26222FD5}" type="pres">
      <dgm:prSet presAssocID="{AEDF8F71-2B0D-45D4-B234-16ADAE12F8F4}" presName="vert1" presStyleCnt="0"/>
      <dgm:spPr/>
    </dgm:pt>
    <dgm:pt modelId="{8C3DCD80-C9D6-4066-BC79-F4E5B585532D}" type="pres">
      <dgm:prSet presAssocID="{628BF479-C9A6-4A45-8674-D2FCED9EE174}" presName="thickLine" presStyleLbl="alignNode1" presStyleIdx="3" presStyleCnt="6"/>
      <dgm:spPr/>
    </dgm:pt>
    <dgm:pt modelId="{DD8B48DE-6AD1-4548-B495-F75EFC80F6D5}" type="pres">
      <dgm:prSet presAssocID="{628BF479-C9A6-4A45-8674-D2FCED9EE174}" presName="horz1" presStyleCnt="0"/>
      <dgm:spPr/>
    </dgm:pt>
    <dgm:pt modelId="{A710D86F-2EFB-409A-A18F-78E16E236EC2}" type="pres">
      <dgm:prSet presAssocID="{628BF479-C9A6-4A45-8674-D2FCED9EE174}" presName="tx1" presStyleLbl="revTx" presStyleIdx="3" presStyleCnt="6"/>
      <dgm:spPr/>
    </dgm:pt>
    <dgm:pt modelId="{B12FE121-33E9-4874-A9BA-D055D34E34F6}" type="pres">
      <dgm:prSet presAssocID="{628BF479-C9A6-4A45-8674-D2FCED9EE174}" presName="vert1" presStyleCnt="0"/>
      <dgm:spPr/>
    </dgm:pt>
    <dgm:pt modelId="{703F3217-8130-4D2C-AA6B-26AA5AEE08B5}" type="pres">
      <dgm:prSet presAssocID="{72D3F642-F09E-4BAC-A42E-7C37DC4FECF5}" presName="thickLine" presStyleLbl="alignNode1" presStyleIdx="4" presStyleCnt="6"/>
      <dgm:spPr/>
    </dgm:pt>
    <dgm:pt modelId="{4AAFDA22-0F41-4FC1-BD38-F01101127374}" type="pres">
      <dgm:prSet presAssocID="{72D3F642-F09E-4BAC-A42E-7C37DC4FECF5}" presName="horz1" presStyleCnt="0"/>
      <dgm:spPr/>
    </dgm:pt>
    <dgm:pt modelId="{D034A255-2B67-4BF9-BEB9-F9A183591E82}" type="pres">
      <dgm:prSet presAssocID="{72D3F642-F09E-4BAC-A42E-7C37DC4FECF5}" presName="tx1" presStyleLbl="revTx" presStyleIdx="4" presStyleCnt="6"/>
      <dgm:spPr/>
    </dgm:pt>
    <dgm:pt modelId="{DE866F56-87E2-4325-9DB3-004152236372}" type="pres">
      <dgm:prSet presAssocID="{72D3F642-F09E-4BAC-A42E-7C37DC4FECF5}" presName="vert1" presStyleCnt="0"/>
      <dgm:spPr/>
    </dgm:pt>
    <dgm:pt modelId="{9D107FF1-0FAC-4E71-9581-59F79C2FE297}" type="pres">
      <dgm:prSet presAssocID="{4E923038-4D97-4294-A9C0-2DD319D0EDCD}" presName="thickLine" presStyleLbl="alignNode1" presStyleIdx="5" presStyleCnt="6"/>
      <dgm:spPr/>
    </dgm:pt>
    <dgm:pt modelId="{B697CB04-A92B-4410-8EB0-47A371C5A812}" type="pres">
      <dgm:prSet presAssocID="{4E923038-4D97-4294-A9C0-2DD319D0EDCD}" presName="horz1" presStyleCnt="0"/>
      <dgm:spPr/>
    </dgm:pt>
    <dgm:pt modelId="{BA889000-9500-46C8-B5E0-6C6478E3E67A}" type="pres">
      <dgm:prSet presAssocID="{4E923038-4D97-4294-A9C0-2DD319D0EDCD}" presName="tx1" presStyleLbl="revTx" presStyleIdx="5" presStyleCnt="6"/>
      <dgm:spPr/>
    </dgm:pt>
    <dgm:pt modelId="{4322FC2F-CC81-4489-A8A8-628A47883C3D}" type="pres">
      <dgm:prSet presAssocID="{4E923038-4D97-4294-A9C0-2DD319D0EDCD}" presName="vert1" presStyleCnt="0"/>
      <dgm:spPr/>
    </dgm:pt>
  </dgm:ptLst>
  <dgm:cxnLst>
    <dgm:cxn modelId="{B40FD03D-D6F4-49D3-88A8-5235749467D6}" type="presOf" srcId="{48BBA087-FA31-447C-BECE-37CCB4C201B0}" destId="{16D2B0C4-C381-4747-A655-B1430E442B51}" srcOrd="0" destOrd="0" presId="urn:microsoft.com/office/officeart/2008/layout/LinedList"/>
    <dgm:cxn modelId="{5816286B-B5EF-4115-B7FD-3273D86C1592}" type="presOf" srcId="{4E923038-4D97-4294-A9C0-2DD319D0EDCD}" destId="{BA889000-9500-46C8-B5E0-6C6478E3E67A}" srcOrd="0" destOrd="0" presId="urn:microsoft.com/office/officeart/2008/layout/LinedList"/>
    <dgm:cxn modelId="{B007B74E-DB94-4C8F-8A81-2E0845B919EA}" srcId="{48BBA087-FA31-447C-BECE-37CCB4C201B0}" destId="{3698EFFB-4C65-41A9-80E8-188AF09F70BA}" srcOrd="1" destOrd="0" parTransId="{933F9608-1072-4D65-85EA-555A07011BD1}" sibTransId="{1AAF89EB-B882-4A31-88EB-17DDD5EBCC69}"/>
    <dgm:cxn modelId="{DD66AD4F-A97A-4A86-9D71-6AD267990A8F}" type="presOf" srcId="{F9149D18-A669-46C3-B18D-334E2363E0A6}" destId="{1DBCF51B-C026-4AAB-8ABB-30826FF1A2F0}" srcOrd="0" destOrd="0" presId="urn:microsoft.com/office/officeart/2008/layout/LinedList"/>
    <dgm:cxn modelId="{1C9A4577-5149-4F7D-ACE3-0342636A7F3C}" type="presOf" srcId="{3698EFFB-4C65-41A9-80E8-188AF09F70BA}" destId="{F09020E2-B276-42DC-9394-B4E28B3B3FCD}" srcOrd="0" destOrd="0" presId="urn:microsoft.com/office/officeart/2008/layout/LinedList"/>
    <dgm:cxn modelId="{D3221681-06D3-4E5F-B6CA-BD16C73FE2A3}" srcId="{48BBA087-FA31-447C-BECE-37CCB4C201B0}" destId="{F9149D18-A669-46C3-B18D-334E2363E0A6}" srcOrd="0" destOrd="0" parTransId="{6FD7F69B-CB1D-481C-86A5-140CF1C18A4B}" sibTransId="{F45322CA-DC9C-4825-B1B3-2071FF86F365}"/>
    <dgm:cxn modelId="{F7044D87-D1DC-4D84-A0B8-49A5A32B3998}" srcId="{48BBA087-FA31-447C-BECE-37CCB4C201B0}" destId="{AEDF8F71-2B0D-45D4-B234-16ADAE12F8F4}" srcOrd="2" destOrd="0" parTransId="{EA4786D2-ED82-47B1-8DAC-59C0D2829548}" sibTransId="{E28684CF-8C72-460A-9C8F-98762168F067}"/>
    <dgm:cxn modelId="{0F0A2491-48DE-4C07-9D8B-52E842FA50FD}" srcId="{48BBA087-FA31-447C-BECE-37CCB4C201B0}" destId="{4E923038-4D97-4294-A9C0-2DD319D0EDCD}" srcOrd="5" destOrd="0" parTransId="{7B0B2311-3296-4A55-9082-E2C14EFFA12C}" sibTransId="{E927EB63-2E53-421B-BE6C-C3EB7811DD02}"/>
    <dgm:cxn modelId="{A976769C-6CB4-4EC6-9121-ED59F5C8D7F1}" srcId="{48BBA087-FA31-447C-BECE-37CCB4C201B0}" destId="{72D3F642-F09E-4BAC-A42E-7C37DC4FECF5}" srcOrd="4" destOrd="0" parTransId="{CF798BBF-85A4-4F50-85C5-20D8E4DA9429}" sibTransId="{91508E01-2C0D-42E7-99D2-4EB0B45DA634}"/>
    <dgm:cxn modelId="{98D5DFA6-F65F-499B-B62B-F3B886BC7759}" type="presOf" srcId="{72D3F642-F09E-4BAC-A42E-7C37DC4FECF5}" destId="{D034A255-2B67-4BF9-BEB9-F9A183591E82}" srcOrd="0" destOrd="0" presId="urn:microsoft.com/office/officeart/2008/layout/LinedList"/>
    <dgm:cxn modelId="{592F63D4-F523-4DF3-B18C-C9F8F1095BB9}" type="presOf" srcId="{AEDF8F71-2B0D-45D4-B234-16ADAE12F8F4}" destId="{D11B45DE-EDC9-4147-AD39-E75D1B372960}" srcOrd="0" destOrd="0" presId="urn:microsoft.com/office/officeart/2008/layout/LinedList"/>
    <dgm:cxn modelId="{A8965DE7-EEC5-4B1B-AE6C-3843221E8E46}" type="presOf" srcId="{628BF479-C9A6-4A45-8674-D2FCED9EE174}" destId="{A710D86F-2EFB-409A-A18F-78E16E236EC2}" srcOrd="0" destOrd="0" presId="urn:microsoft.com/office/officeart/2008/layout/LinedList"/>
    <dgm:cxn modelId="{6045F9E8-B217-4DFF-B333-A02114F3B6FC}" srcId="{48BBA087-FA31-447C-BECE-37CCB4C201B0}" destId="{628BF479-C9A6-4A45-8674-D2FCED9EE174}" srcOrd="3" destOrd="0" parTransId="{20F93C15-C95E-44B2-8028-EB3EF3CECB14}" sibTransId="{028431B0-60D9-45DE-A511-15A800C58A7D}"/>
    <dgm:cxn modelId="{8E442E49-7B18-4232-B7B5-0C8586516E53}" type="presParOf" srcId="{16D2B0C4-C381-4747-A655-B1430E442B51}" destId="{DF9EB33E-6208-48D9-8808-91C598705F27}" srcOrd="0" destOrd="0" presId="urn:microsoft.com/office/officeart/2008/layout/LinedList"/>
    <dgm:cxn modelId="{189238E7-DBDC-4725-B7D3-C0AE366DD29E}" type="presParOf" srcId="{16D2B0C4-C381-4747-A655-B1430E442B51}" destId="{E9F4278D-96A4-4209-BFD2-B6E1799FBA67}" srcOrd="1" destOrd="0" presId="urn:microsoft.com/office/officeart/2008/layout/LinedList"/>
    <dgm:cxn modelId="{864EA3F7-7E52-4B53-9CF0-2FDD5E76AE7A}" type="presParOf" srcId="{E9F4278D-96A4-4209-BFD2-B6E1799FBA67}" destId="{1DBCF51B-C026-4AAB-8ABB-30826FF1A2F0}" srcOrd="0" destOrd="0" presId="urn:microsoft.com/office/officeart/2008/layout/LinedList"/>
    <dgm:cxn modelId="{607C8C36-5665-4192-9297-0C42AAC7EB38}" type="presParOf" srcId="{E9F4278D-96A4-4209-BFD2-B6E1799FBA67}" destId="{3FD27E2B-CA97-4255-A01A-CEEA3979DE71}" srcOrd="1" destOrd="0" presId="urn:microsoft.com/office/officeart/2008/layout/LinedList"/>
    <dgm:cxn modelId="{771D90D2-816A-4444-BAEC-5CA533BA9E04}" type="presParOf" srcId="{16D2B0C4-C381-4747-A655-B1430E442B51}" destId="{E7F011BC-F2A7-47DD-B87B-18E66867D07F}" srcOrd="2" destOrd="0" presId="urn:microsoft.com/office/officeart/2008/layout/LinedList"/>
    <dgm:cxn modelId="{6FB90B3D-4F72-4452-B13A-C7F25CDC2CA0}" type="presParOf" srcId="{16D2B0C4-C381-4747-A655-B1430E442B51}" destId="{CF1FEFCB-A76B-4F25-9A15-2E914A8191A2}" srcOrd="3" destOrd="0" presId="urn:microsoft.com/office/officeart/2008/layout/LinedList"/>
    <dgm:cxn modelId="{19617CE1-5AFA-43EB-9958-9FC9E0C4F7B8}" type="presParOf" srcId="{CF1FEFCB-A76B-4F25-9A15-2E914A8191A2}" destId="{F09020E2-B276-42DC-9394-B4E28B3B3FCD}" srcOrd="0" destOrd="0" presId="urn:microsoft.com/office/officeart/2008/layout/LinedList"/>
    <dgm:cxn modelId="{D7AC76A4-F64E-44E1-87F5-208A92378F2A}" type="presParOf" srcId="{CF1FEFCB-A76B-4F25-9A15-2E914A8191A2}" destId="{DCE1ED6C-4393-4828-960C-0DCB6B4AFBA6}" srcOrd="1" destOrd="0" presId="urn:microsoft.com/office/officeart/2008/layout/LinedList"/>
    <dgm:cxn modelId="{96FDC6E0-DD36-40DF-97EB-1A89AC632E16}" type="presParOf" srcId="{16D2B0C4-C381-4747-A655-B1430E442B51}" destId="{C4CE8B11-B8F2-45C8-AAD0-28FEA03D29E1}" srcOrd="4" destOrd="0" presId="urn:microsoft.com/office/officeart/2008/layout/LinedList"/>
    <dgm:cxn modelId="{9589C759-CA38-4A30-9B7A-6F02AFB24AF8}" type="presParOf" srcId="{16D2B0C4-C381-4747-A655-B1430E442B51}" destId="{9E77EE1C-49A2-44B9-836C-B64E9CF9518C}" srcOrd="5" destOrd="0" presId="urn:microsoft.com/office/officeart/2008/layout/LinedList"/>
    <dgm:cxn modelId="{8E5C6493-DB81-433D-87D3-4A0131DA0C09}" type="presParOf" srcId="{9E77EE1C-49A2-44B9-836C-B64E9CF9518C}" destId="{D11B45DE-EDC9-4147-AD39-E75D1B372960}" srcOrd="0" destOrd="0" presId="urn:microsoft.com/office/officeart/2008/layout/LinedList"/>
    <dgm:cxn modelId="{020C120C-6CD2-48F7-8E7C-D99C83549FE8}" type="presParOf" srcId="{9E77EE1C-49A2-44B9-836C-B64E9CF9518C}" destId="{1AFE6D8A-16BF-4322-81BC-B58D26222FD5}" srcOrd="1" destOrd="0" presId="urn:microsoft.com/office/officeart/2008/layout/LinedList"/>
    <dgm:cxn modelId="{76C73FAF-80E4-4B18-A9D0-6E7766BCD2BA}" type="presParOf" srcId="{16D2B0C4-C381-4747-A655-B1430E442B51}" destId="{8C3DCD80-C9D6-4066-BC79-F4E5B585532D}" srcOrd="6" destOrd="0" presId="urn:microsoft.com/office/officeart/2008/layout/LinedList"/>
    <dgm:cxn modelId="{37D33A6B-35A7-437E-B09E-6CEBE633D84B}" type="presParOf" srcId="{16D2B0C4-C381-4747-A655-B1430E442B51}" destId="{DD8B48DE-6AD1-4548-B495-F75EFC80F6D5}" srcOrd="7" destOrd="0" presId="urn:microsoft.com/office/officeart/2008/layout/LinedList"/>
    <dgm:cxn modelId="{E4B6D577-43C7-48C9-A284-BFAF7C159072}" type="presParOf" srcId="{DD8B48DE-6AD1-4548-B495-F75EFC80F6D5}" destId="{A710D86F-2EFB-409A-A18F-78E16E236EC2}" srcOrd="0" destOrd="0" presId="urn:microsoft.com/office/officeart/2008/layout/LinedList"/>
    <dgm:cxn modelId="{EC14A5E9-6DAB-4416-A700-6760EA32AB89}" type="presParOf" srcId="{DD8B48DE-6AD1-4548-B495-F75EFC80F6D5}" destId="{B12FE121-33E9-4874-A9BA-D055D34E34F6}" srcOrd="1" destOrd="0" presId="urn:microsoft.com/office/officeart/2008/layout/LinedList"/>
    <dgm:cxn modelId="{E11AC9BB-4406-4A77-A9CD-4B17458DF1ED}" type="presParOf" srcId="{16D2B0C4-C381-4747-A655-B1430E442B51}" destId="{703F3217-8130-4D2C-AA6B-26AA5AEE08B5}" srcOrd="8" destOrd="0" presId="urn:microsoft.com/office/officeart/2008/layout/LinedList"/>
    <dgm:cxn modelId="{F30E3463-947C-4B6E-8C17-11BAC314B303}" type="presParOf" srcId="{16D2B0C4-C381-4747-A655-B1430E442B51}" destId="{4AAFDA22-0F41-4FC1-BD38-F01101127374}" srcOrd="9" destOrd="0" presId="urn:microsoft.com/office/officeart/2008/layout/LinedList"/>
    <dgm:cxn modelId="{A120E1F8-0E6C-48C2-9216-5DD3B65A3F27}" type="presParOf" srcId="{4AAFDA22-0F41-4FC1-BD38-F01101127374}" destId="{D034A255-2B67-4BF9-BEB9-F9A183591E82}" srcOrd="0" destOrd="0" presId="urn:microsoft.com/office/officeart/2008/layout/LinedList"/>
    <dgm:cxn modelId="{0B764E56-A3EF-4DC4-A096-0460666935FE}" type="presParOf" srcId="{4AAFDA22-0F41-4FC1-BD38-F01101127374}" destId="{DE866F56-87E2-4325-9DB3-004152236372}" srcOrd="1" destOrd="0" presId="urn:microsoft.com/office/officeart/2008/layout/LinedList"/>
    <dgm:cxn modelId="{373CDDC9-2C3E-4E6A-8D41-35CE5E1799BA}" type="presParOf" srcId="{16D2B0C4-C381-4747-A655-B1430E442B51}" destId="{9D107FF1-0FAC-4E71-9581-59F79C2FE297}" srcOrd="10" destOrd="0" presId="urn:microsoft.com/office/officeart/2008/layout/LinedList"/>
    <dgm:cxn modelId="{C5F469D3-7FE1-4E53-A0E1-B815E9EB863D}" type="presParOf" srcId="{16D2B0C4-C381-4747-A655-B1430E442B51}" destId="{B697CB04-A92B-4410-8EB0-47A371C5A812}" srcOrd="11" destOrd="0" presId="urn:microsoft.com/office/officeart/2008/layout/LinedList"/>
    <dgm:cxn modelId="{59C63375-1D66-413A-92F1-02F9C8986CAE}" type="presParOf" srcId="{B697CB04-A92B-4410-8EB0-47A371C5A812}" destId="{BA889000-9500-46C8-B5E0-6C6478E3E67A}" srcOrd="0" destOrd="0" presId="urn:microsoft.com/office/officeart/2008/layout/LinedList"/>
    <dgm:cxn modelId="{E6BB2787-B30F-49D5-AEA0-D50C4E911C66}" type="presParOf" srcId="{B697CB04-A92B-4410-8EB0-47A371C5A812}" destId="{4322FC2F-CC81-4489-A8A8-628A47883C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EB33E-6208-48D9-8808-91C598705F2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BCF51B-C026-4AAB-8ABB-30826FF1A2F0}">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+&gt; </a:t>
          </a:r>
          <a:r>
            <a:rPr lang="en-US" sz="2100" kern="1200" dirty="0" err="1"/>
            <a:t>Analyse</a:t>
          </a:r>
          <a:r>
            <a:rPr lang="en-US" sz="2100" kern="1200" dirty="0"/>
            <a:t> the evolution of football in the 5 major leagues over the last 25 years.</a:t>
          </a:r>
        </a:p>
      </dsp:txBody>
      <dsp:txXfrm>
        <a:off x="0" y="2492"/>
        <a:ext cx="6492875" cy="850069"/>
      </dsp:txXfrm>
    </dsp:sp>
    <dsp:sp modelId="{E7F011BC-F2A7-47DD-B87B-18E66867D07F}">
      <dsp:nvSpPr>
        <dsp:cNvPr id="0" name=""/>
        <dsp:cNvSpPr/>
      </dsp:nvSpPr>
      <dsp:spPr>
        <a:xfrm>
          <a:off x="0" y="852561"/>
          <a:ext cx="6492875" cy="0"/>
        </a:xfrm>
        <a:prstGeom prst="line">
          <a:avLst/>
        </a:prstGeom>
        <a:solidFill>
          <a:schemeClr val="accent2">
            <a:hueOff val="2413060"/>
            <a:satOff val="-12006"/>
            <a:lumOff val="-8117"/>
            <a:alphaOff val="0"/>
          </a:schemeClr>
        </a:solidFill>
        <a:ln w="12700" cap="flat" cmpd="sng" algn="ctr">
          <a:solidFill>
            <a:schemeClr val="accent2">
              <a:hueOff val="2413060"/>
              <a:satOff val="-12006"/>
              <a:lumOff val="-8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020E2-B276-42DC-9394-B4E28B3B3FCD}">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+&gt; </a:t>
          </a:r>
          <a:r>
            <a:rPr lang="en-US" sz="2100" kern="1200" dirty="0" err="1"/>
            <a:t>Pteams</a:t>
          </a:r>
          <a:r>
            <a:rPr lang="en-US" sz="2100" kern="1200" dirty="0"/>
            <a:t>…</a:t>
          </a:r>
          <a:r>
            <a:rPr lang="en-US" sz="2100" kern="1200" dirty="0" err="1"/>
            <a:t>etc.repare</a:t>
          </a:r>
          <a:r>
            <a:rPr lang="en-US" sz="2100" kern="1200" dirty="0"/>
            <a:t> all kinds of dashboards on the games, seasons, </a:t>
          </a:r>
        </a:p>
      </dsp:txBody>
      <dsp:txXfrm>
        <a:off x="0" y="852561"/>
        <a:ext cx="6492875" cy="850069"/>
      </dsp:txXfrm>
    </dsp:sp>
    <dsp:sp modelId="{C4CE8B11-B8F2-45C8-AAD0-28FEA03D29E1}">
      <dsp:nvSpPr>
        <dsp:cNvPr id="0" name=""/>
        <dsp:cNvSpPr/>
      </dsp:nvSpPr>
      <dsp:spPr>
        <a:xfrm>
          <a:off x="0" y="1702630"/>
          <a:ext cx="6492875" cy="0"/>
        </a:xfrm>
        <a:prstGeom prst="line">
          <a:avLst/>
        </a:prstGeom>
        <a:solidFill>
          <a:schemeClr val="accent2">
            <a:hueOff val="4826120"/>
            <a:satOff val="-24013"/>
            <a:lumOff val="-16235"/>
            <a:alphaOff val="0"/>
          </a:schemeClr>
        </a:solidFill>
        <a:ln w="12700" cap="flat" cmpd="sng" algn="ctr">
          <a:solidFill>
            <a:schemeClr val="accent2">
              <a:hueOff val="4826120"/>
              <a:satOff val="-24013"/>
              <a:lumOff val="-16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B45DE-EDC9-4147-AD39-E75D1B372960}">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+&gt; Analyze the differences between countries in terms of league level.</a:t>
          </a:r>
        </a:p>
      </dsp:txBody>
      <dsp:txXfrm>
        <a:off x="0" y="1702630"/>
        <a:ext cx="6492875" cy="850069"/>
      </dsp:txXfrm>
    </dsp:sp>
    <dsp:sp modelId="{8C3DCD80-C9D6-4066-BC79-F4E5B585532D}">
      <dsp:nvSpPr>
        <dsp:cNvPr id="0" name=""/>
        <dsp:cNvSpPr/>
      </dsp:nvSpPr>
      <dsp:spPr>
        <a:xfrm>
          <a:off x="0" y="2552699"/>
          <a:ext cx="6492875" cy="0"/>
        </a:xfrm>
        <a:prstGeom prst="line">
          <a:avLst/>
        </a:prstGeom>
        <a:solidFill>
          <a:schemeClr val="accent2">
            <a:hueOff val="7239180"/>
            <a:satOff val="-36019"/>
            <a:lumOff val="-24352"/>
            <a:alphaOff val="0"/>
          </a:schemeClr>
        </a:solidFill>
        <a:ln w="12700" cap="flat" cmpd="sng" algn="ctr">
          <a:solidFill>
            <a:schemeClr val="accent2">
              <a:hueOff val="7239180"/>
              <a:satOff val="-36019"/>
              <a:lumOff val="-243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0D86F-2EFB-409A-A18F-78E16E236EC2}">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+&gt; Identify patterns, schemes in the data…etc.</a:t>
          </a:r>
        </a:p>
      </dsp:txBody>
      <dsp:txXfrm>
        <a:off x="0" y="2552699"/>
        <a:ext cx="6492875" cy="850069"/>
      </dsp:txXfrm>
    </dsp:sp>
    <dsp:sp modelId="{703F3217-8130-4D2C-AA6B-26AA5AEE08B5}">
      <dsp:nvSpPr>
        <dsp:cNvPr id="0" name=""/>
        <dsp:cNvSpPr/>
      </dsp:nvSpPr>
      <dsp:spPr>
        <a:xfrm>
          <a:off x="0" y="3402769"/>
          <a:ext cx="6492875" cy="0"/>
        </a:xfrm>
        <a:prstGeom prst="line">
          <a:avLst/>
        </a:prstGeom>
        <a:solidFill>
          <a:schemeClr val="accent2">
            <a:hueOff val="9652240"/>
            <a:satOff val="-48026"/>
            <a:lumOff val="-32470"/>
            <a:alphaOff val="0"/>
          </a:schemeClr>
        </a:solidFill>
        <a:ln w="12700" cap="flat" cmpd="sng" algn="ctr">
          <a:solidFill>
            <a:schemeClr val="accent2">
              <a:hueOff val="9652240"/>
              <a:satOff val="-48026"/>
              <a:lumOff val="-32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34A255-2B67-4BF9-BEB9-F9A183591E82}">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Most improved teams</a:t>
          </a:r>
        </a:p>
      </dsp:txBody>
      <dsp:txXfrm>
        <a:off x="0" y="3402769"/>
        <a:ext cx="6492875" cy="850069"/>
      </dsp:txXfrm>
    </dsp:sp>
    <dsp:sp modelId="{9D107FF1-0FAC-4E71-9581-59F79C2FE297}">
      <dsp:nvSpPr>
        <dsp:cNvPr id="0" name=""/>
        <dsp:cNvSpPr/>
      </dsp:nvSpPr>
      <dsp:spPr>
        <a:xfrm>
          <a:off x="0" y="4252838"/>
          <a:ext cx="6492875" cy="0"/>
        </a:xfrm>
        <a:prstGeom prst="line">
          <a:avLst/>
        </a:prstGeom>
        <a:solidFill>
          <a:schemeClr val="accent2">
            <a:hueOff val="12065300"/>
            <a:satOff val="-60032"/>
            <a:lumOff val="-40587"/>
            <a:alphaOff val="0"/>
          </a:schemeClr>
        </a:solidFill>
        <a:ln w="12700" cap="flat" cmpd="sng" algn="ctr">
          <a:solidFill>
            <a:schemeClr val="accent2">
              <a:hueOff val="12065300"/>
              <a:satOff val="-60032"/>
              <a:lumOff val="-405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89000-9500-46C8-B5E0-6C6478E3E67A}">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How does the period they play in effect win to lost ratio, does a team that win the summer lose in the winter?</a:t>
          </a:r>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10/12/2021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Betting just Got easier</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9.20.21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Johnson Ngandjui</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Placeholder 16" descr="Chart, histogram&#10;&#10;Description automatically generated">
            <a:extLst>
              <a:ext uri="{FF2B5EF4-FFF2-40B4-BE49-F238E27FC236}">
                <a16:creationId xmlns:a16="http://schemas.microsoft.com/office/drawing/2014/main" id="{F3A83097-99A7-4EF4-8D0C-2E1351203969}"/>
              </a:ext>
            </a:extLst>
          </p:cNvPr>
          <p:cNvPicPr>
            <a:picLocks noGrp="1" noChangeAspect="1"/>
          </p:cNvPicPr>
          <p:nvPr>
            <p:ph type="pic" sz="quarter" idx="13"/>
          </p:nvPr>
        </p:nvPicPr>
        <p:blipFill>
          <a:blip r:embed="rId2"/>
          <a:srcRect l="1862" r="1862"/>
          <a:stretch>
            <a:fillRect/>
          </a:stretch>
        </p:blipFill>
        <p:spPr>
          <a:xfrm>
            <a:off x="391823" y="116693"/>
            <a:ext cx="3277254" cy="3689995"/>
          </a:xfrm>
          <a:prstGeom prst="rect">
            <a:avLst/>
          </a:prstGeom>
        </p:spPr>
      </p:pic>
      <p:sp>
        <p:nvSpPr>
          <p:cNvPr id="3" name="Slide Number Placeholder 2">
            <a:extLst>
              <a:ext uri="{FF2B5EF4-FFF2-40B4-BE49-F238E27FC236}">
                <a16:creationId xmlns:a16="http://schemas.microsoft.com/office/drawing/2014/main" id="{8950DA11-4086-406B-A34F-791DF2D15AA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10</a:t>
            </a:fld>
            <a:endParaRPr lang="en-US"/>
          </a:p>
        </p:txBody>
      </p:sp>
      <p:sp>
        <p:nvSpPr>
          <p:cNvPr id="40" name="TextBox 39">
            <a:extLst>
              <a:ext uri="{FF2B5EF4-FFF2-40B4-BE49-F238E27FC236}">
                <a16:creationId xmlns:a16="http://schemas.microsoft.com/office/drawing/2014/main" id="{B980DE0A-4AC3-463E-B486-41D1D1C9074F}"/>
              </a:ext>
            </a:extLst>
          </p:cNvPr>
          <p:cNvSpPr txBox="1"/>
          <p:nvPr/>
        </p:nvSpPr>
        <p:spPr>
          <a:xfrm>
            <a:off x="3674995" y="109099"/>
            <a:ext cx="1961965" cy="6601807"/>
          </a:xfrm>
          <a:prstGeom prst="rect">
            <a:avLst/>
          </a:prstGeom>
          <a:noFill/>
        </p:spPr>
        <p:txBody>
          <a:bodyPr wrap="square">
            <a:spAutoFit/>
          </a:bodyPr>
          <a:lstStyle/>
          <a:p>
            <a:pPr algn="r"/>
            <a:r>
              <a:rPr lang="en-US" sz="900" dirty="0"/>
              <a:t>Tottenham Hotspur FC           471</a:t>
            </a:r>
          </a:p>
          <a:p>
            <a:pPr algn="r"/>
            <a:r>
              <a:rPr lang="en-US" sz="900" dirty="0"/>
              <a:t>Everton FC                     471</a:t>
            </a:r>
          </a:p>
          <a:p>
            <a:pPr algn="r"/>
            <a:r>
              <a:rPr lang="en-US" sz="900" dirty="0"/>
              <a:t>Liverpool FC                   470</a:t>
            </a:r>
          </a:p>
          <a:p>
            <a:pPr algn="r"/>
            <a:r>
              <a:rPr lang="en-US" sz="900" dirty="0"/>
              <a:t>Chelsea FC                     470</a:t>
            </a:r>
          </a:p>
          <a:p>
            <a:pPr algn="r"/>
            <a:r>
              <a:rPr lang="en-US" sz="900" dirty="0"/>
              <a:t>Manchester United FC           470</a:t>
            </a:r>
          </a:p>
          <a:p>
            <a:pPr algn="r"/>
            <a:r>
              <a:rPr lang="en-US" sz="900" dirty="0"/>
              <a:t>Arsenal FC                     469</a:t>
            </a:r>
          </a:p>
          <a:p>
            <a:pPr algn="r"/>
            <a:r>
              <a:rPr lang="en-US" sz="900" dirty="0"/>
              <a:t>Newcastle United FC            433</a:t>
            </a:r>
          </a:p>
          <a:p>
            <a:pPr algn="r"/>
            <a:r>
              <a:rPr lang="en-US" sz="900" dirty="0"/>
              <a:t>Aston Villa FC                 414</a:t>
            </a:r>
          </a:p>
          <a:p>
            <a:pPr algn="r"/>
            <a:r>
              <a:rPr lang="en-US" sz="900" dirty="0"/>
              <a:t>West Ham United FC             414</a:t>
            </a:r>
          </a:p>
          <a:p>
            <a:pPr algn="r"/>
            <a:r>
              <a:rPr lang="en-US" sz="900" dirty="0"/>
              <a:t>Manchester City FC             376</a:t>
            </a:r>
          </a:p>
          <a:p>
            <a:pPr algn="r"/>
            <a:r>
              <a:rPr lang="en-US" sz="900" dirty="0"/>
              <a:t>Southampton FC                 337</a:t>
            </a:r>
          </a:p>
          <a:p>
            <a:pPr algn="r"/>
            <a:r>
              <a:rPr lang="en-US" sz="900" dirty="0"/>
              <a:t>Sunderland AFC                 304</a:t>
            </a:r>
          </a:p>
          <a:p>
            <a:pPr algn="r"/>
            <a:r>
              <a:rPr lang="en-US" sz="900" dirty="0"/>
              <a:t>Blackburn Rovers FC            285</a:t>
            </a:r>
          </a:p>
          <a:p>
            <a:pPr algn="r"/>
            <a:r>
              <a:rPr lang="en-US" sz="900" dirty="0"/>
              <a:t>Fulham FC                      266</a:t>
            </a:r>
          </a:p>
          <a:p>
            <a:pPr algn="r"/>
            <a:r>
              <a:rPr lang="en-US" sz="900" dirty="0"/>
              <a:t>Middlesbrough FC               266</a:t>
            </a:r>
          </a:p>
          <a:p>
            <a:pPr algn="r"/>
            <a:r>
              <a:rPr lang="en-US" sz="900" dirty="0"/>
              <a:t>Bolton Wanderers FC            247</a:t>
            </a:r>
          </a:p>
          <a:p>
            <a:pPr algn="r"/>
            <a:r>
              <a:rPr lang="en-US" sz="900" dirty="0"/>
              <a:t>Leicester City FC              242</a:t>
            </a:r>
          </a:p>
          <a:p>
            <a:pPr algn="r"/>
            <a:r>
              <a:rPr lang="en-US" sz="900" dirty="0"/>
              <a:t>West Bromwich Albion FC        228</a:t>
            </a:r>
          </a:p>
          <a:p>
            <a:pPr algn="r"/>
            <a:r>
              <a:rPr lang="en-US" sz="900" dirty="0"/>
              <a:t>Stoke City FC                  190</a:t>
            </a:r>
          </a:p>
          <a:p>
            <a:pPr algn="r"/>
            <a:r>
              <a:rPr lang="en-US" sz="900" dirty="0"/>
              <a:t>Leeds United FC                171</a:t>
            </a:r>
          </a:p>
          <a:p>
            <a:pPr algn="r"/>
            <a:r>
              <a:rPr lang="en-US" sz="900" dirty="0"/>
              <a:t>Crystal Palace FC              166</a:t>
            </a:r>
          </a:p>
          <a:p>
            <a:pPr algn="r"/>
            <a:r>
              <a:rPr lang="en-US" sz="900" dirty="0"/>
              <a:t>Wigan Athletic FC              152</a:t>
            </a:r>
          </a:p>
          <a:p>
            <a:pPr algn="r"/>
            <a:r>
              <a:rPr lang="en-US" sz="900" dirty="0"/>
              <a:t>Charlton Athletic FC           152</a:t>
            </a:r>
          </a:p>
          <a:p>
            <a:pPr algn="r"/>
            <a:r>
              <a:rPr lang="en-US" sz="900" dirty="0"/>
              <a:t>Swansea City AFC               133</a:t>
            </a:r>
          </a:p>
          <a:p>
            <a:pPr algn="r"/>
            <a:r>
              <a:rPr lang="en-US" sz="900" dirty="0"/>
              <a:t>Portsmouth FC                  133</a:t>
            </a:r>
          </a:p>
          <a:p>
            <a:pPr algn="r"/>
            <a:r>
              <a:rPr lang="en-US" sz="900" dirty="0"/>
              <a:t>Derby County FC                133</a:t>
            </a:r>
          </a:p>
          <a:p>
            <a:pPr algn="r"/>
            <a:r>
              <a:rPr lang="en-US" sz="900" dirty="0"/>
              <a:t>Birmingham City FC             133</a:t>
            </a:r>
          </a:p>
          <a:p>
            <a:pPr algn="r"/>
            <a:r>
              <a:rPr lang="en-US" sz="900" dirty="0"/>
              <a:t>Watford FC                     129</a:t>
            </a:r>
          </a:p>
          <a:p>
            <a:pPr algn="r"/>
            <a:r>
              <a:rPr lang="en-US" sz="900" dirty="0"/>
              <a:t>Coventry City FC               114</a:t>
            </a:r>
          </a:p>
          <a:p>
            <a:pPr algn="r"/>
            <a:r>
              <a:rPr lang="en-US" sz="900" dirty="0"/>
              <a:t>Norwich City FC                110</a:t>
            </a:r>
          </a:p>
          <a:p>
            <a:pPr algn="r"/>
            <a:r>
              <a:rPr lang="en-US" sz="900" dirty="0"/>
              <a:t>Burnley FC                     109</a:t>
            </a:r>
          </a:p>
          <a:p>
            <a:pPr algn="r"/>
            <a:r>
              <a:rPr lang="en-US" sz="900" dirty="0"/>
              <a:t>Wolverhampton Wanderers FC     109</a:t>
            </a:r>
          </a:p>
          <a:p>
            <a:pPr algn="r"/>
            <a:r>
              <a:rPr lang="en-US" sz="900" dirty="0"/>
              <a:t>Wimbledon FC                    95</a:t>
            </a:r>
          </a:p>
          <a:p>
            <a:pPr algn="r"/>
            <a:r>
              <a:rPr lang="en-US" sz="900" dirty="0"/>
              <a:t>Sheffield Wednesday FC          95</a:t>
            </a:r>
          </a:p>
          <a:p>
            <a:pPr algn="r"/>
            <a:r>
              <a:rPr lang="en-US" sz="900" dirty="0"/>
              <a:t>Hull City AFC                   95</a:t>
            </a:r>
          </a:p>
          <a:p>
            <a:pPr algn="r"/>
            <a:r>
              <a:rPr lang="en-US" sz="900" dirty="0"/>
              <a:t>AFC Bournemouth                 91</a:t>
            </a:r>
          </a:p>
          <a:p>
            <a:pPr algn="r"/>
            <a:r>
              <a:rPr lang="en-US" sz="900" dirty="0"/>
              <a:t>Queens Park Rangers FC          76</a:t>
            </a:r>
          </a:p>
          <a:p>
            <a:pPr algn="r"/>
            <a:r>
              <a:rPr lang="en-US" sz="900" dirty="0"/>
              <a:t>Reading FC                      57</a:t>
            </a:r>
          </a:p>
          <a:p>
            <a:pPr algn="r"/>
            <a:r>
              <a:rPr lang="en-US" sz="900" dirty="0"/>
              <a:t>Nottingham Forest FC            57</a:t>
            </a:r>
          </a:p>
          <a:p>
            <a:pPr algn="r"/>
            <a:r>
              <a:rPr lang="en-US" sz="900" dirty="0"/>
              <a:t>Brighton &amp; Hove Albion FC       53</a:t>
            </a:r>
          </a:p>
          <a:p>
            <a:pPr algn="r"/>
            <a:r>
              <a:rPr lang="en-US" sz="900" dirty="0"/>
              <a:t>Huddersfield Town AFC           38</a:t>
            </a:r>
          </a:p>
          <a:p>
            <a:pPr algn="r"/>
            <a:r>
              <a:rPr lang="en-US" sz="900" dirty="0"/>
              <a:t>Bradford City AFC               38</a:t>
            </a:r>
          </a:p>
          <a:p>
            <a:pPr algn="r"/>
            <a:r>
              <a:rPr lang="en-US" sz="900" dirty="0"/>
              <a:t>Ipswich Town FC                 38</a:t>
            </a:r>
          </a:p>
          <a:p>
            <a:pPr algn="r"/>
            <a:r>
              <a:rPr lang="en-US" sz="900" dirty="0"/>
              <a:t>Cardiff City FC                 38</a:t>
            </a:r>
          </a:p>
          <a:p>
            <a:pPr algn="r"/>
            <a:r>
              <a:rPr lang="en-US" sz="900" dirty="0"/>
              <a:t>Sheffield United FC             32</a:t>
            </a:r>
          </a:p>
          <a:p>
            <a:pPr algn="r"/>
            <a:r>
              <a:rPr lang="en-US" sz="900" dirty="0"/>
              <a:t>Blackpool FC                    19</a:t>
            </a:r>
          </a:p>
          <a:p>
            <a:pPr algn="r"/>
            <a:r>
              <a:rPr lang="en-US" sz="900" dirty="0"/>
              <a:t>Barnsley FC                     19</a:t>
            </a:r>
          </a:p>
        </p:txBody>
      </p:sp>
      <p:pic>
        <p:nvPicPr>
          <p:cNvPr id="4" name="Picture 3" descr="Chart, histogram&#10;&#10;Description automatically generated">
            <a:extLst>
              <a:ext uri="{FF2B5EF4-FFF2-40B4-BE49-F238E27FC236}">
                <a16:creationId xmlns:a16="http://schemas.microsoft.com/office/drawing/2014/main" id="{67C38A09-4C57-489C-9B3A-2FCF42B3A54C}"/>
              </a:ext>
            </a:extLst>
          </p:cNvPr>
          <p:cNvPicPr>
            <a:picLocks noChangeAspect="1"/>
          </p:cNvPicPr>
          <p:nvPr/>
        </p:nvPicPr>
        <p:blipFill>
          <a:blip r:embed="rId3"/>
          <a:stretch>
            <a:fillRect/>
          </a:stretch>
        </p:blipFill>
        <p:spPr>
          <a:xfrm>
            <a:off x="6016918" y="3721670"/>
            <a:ext cx="3063043" cy="3007496"/>
          </a:xfrm>
          <a:prstGeom prst="rect">
            <a:avLst/>
          </a:prstGeom>
        </p:spPr>
      </p:pic>
      <p:pic>
        <p:nvPicPr>
          <p:cNvPr id="6" name="Picture 5" descr="Chart, histogram&#10;&#10;Description automatically generated">
            <a:extLst>
              <a:ext uri="{FF2B5EF4-FFF2-40B4-BE49-F238E27FC236}">
                <a16:creationId xmlns:a16="http://schemas.microsoft.com/office/drawing/2014/main" id="{EB57BAB5-C646-495E-9E20-C32F80D95114}"/>
              </a:ext>
            </a:extLst>
          </p:cNvPr>
          <p:cNvPicPr>
            <a:picLocks noChangeAspect="1"/>
          </p:cNvPicPr>
          <p:nvPr/>
        </p:nvPicPr>
        <p:blipFill>
          <a:blip r:embed="rId4"/>
          <a:stretch>
            <a:fillRect/>
          </a:stretch>
        </p:blipFill>
        <p:spPr>
          <a:xfrm>
            <a:off x="9214717" y="3721670"/>
            <a:ext cx="2907635" cy="2817242"/>
          </a:xfrm>
          <a:prstGeom prst="rect">
            <a:avLst/>
          </a:prstGeom>
        </p:spPr>
      </p:pic>
      <p:pic>
        <p:nvPicPr>
          <p:cNvPr id="8" name="Picture 7" descr="Chart, histogram&#10;&#10;Description automatically generated">
            <a:extLst>
              <a:ext uri="{FF2B5EF4-FFF2-40B4-BE49-F238E27FC236}">
                <a16:creationId xmlns:a16="http://schemas.microsoft.com/office/drawing/2014/main" id="{0E66A13E-07B3-4BE0-AB45-7E1F2676A52E}"/>
              </a:ext>
            </a:extLst>
          </p:cNvPr>
          <p:cNvPicPr>
            <a:picLocks noChangeAspect="1"/>
          </p:cNvPicPr>
          <p:nvPr/>
        </p:nvPicPr>
        <p:blipFill>
          <a:blip r:embed="rId5"/>
          <a:stretch>
            <a:fillRect/>
          </a:stretch>
        </p:blipFill>
        <p:spPr>
          <a:xfrm>
            <a:off x="8940488" y="0"/>
            <a:ext cx="3251512" cy="3192699"/>
          </a:xfrm>
          <a:prstGeom prst="rect">
            <a:avLst/>
          </a:prstGeom>
        </p:spPr>
      </p:pic>
      <p:pic>
        <p:nvPicPr>
          <p:cNvPr id="10" name="Picture 9" descr="Chart, histogram&#10;&#10;Description automatically generated">
            <a:extLst>
              <a:ext uri="{FF2B5EF4-FFF2-40B4-BE49-F238E27FC236}">
                <a16:creationId xmlns:a16="http://schemas.microsoft.com/office/drawing/2014/main" id="{BCC3D3C4-0259-41FC-BEC3-0E1BBF056402}"/>
              </a:ext>
            </a:extLst>
          </p:cNvPr>
          <p:cNvPicPr>
            <a:picLocks noChangeAspect="1"/>
          </p:cNvPicPr>
          <p:nvPr/>
        </p:nvPicPr>
        <p:blipFill>
          <a:blip r:embed="rId6"/>
          <a:stretch>
            <a:fillRect/>
          </a:stretch>
        </p:blipFill>
        <p:spPr>
          <a:xfrm>
            <a:off x="5896605" y="92601"/>
            <a:ext cx="3128764" cy="3007495"/>
          </a:xfrm>
          <a:prstGeom prst="rect">
            <a:avLst/>
          </a:prstGeom>
        </p:spPr>
      </p:pic>
    </p:spTree>
    <p:extLst>
      <p:ext uri="{BB962C8B-B14F-4D97-AF65-F5344CB8AC3E}">
        <p14:creationId xmlns:p14="http://schemas.microsoft.com/office/powerpoint/2010/main" val="389349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41671C-CB65-4085-857F-982B4CAC19E1}"/>
              </a:ext>
            </a:extLst>
          </p:cNvPr>
          <p:cNvSpPr>
            <a:spLocks noGrp="1"/>
          </p:cNvSpPr>
          <p:nvPr>
            <p:ph type="title"/>
          </p:nvPr>
        </p:nvSpPr>
        <p:spPr>
          <a:xfrm>
            <a:off x="6858907" y="2163166"/>
            <a:ext cx="5251450" cy="1661297"/>
          </a:xfrm>
        </p:spPr>
        <p:txBody>
          <a:bodyPr/>
          <a:lstStyle/>
          <a:p>
            <a:r>
              <a:rPr lang="en-US" dirty="0"/>
              <a:t>The impact of home field</a:t>
            </a:r>
          </a:p>
        </p:txBody>
      </p:sp>
      <p:sp>
        <p:nvSpPr>
          <p:cNvPr id="5" name="Slide Number Placeholder 4">
            <a:extLst>
              <a:ext uri="{FF2B5EF4-FFF2-40B4-BE49-F238E27FC236}">
                <a16:creationId xmlns:a16="http://schemas.microsoft.com/office/drawing/2014/main" id="{1E6D0AF4-4CA7-4CA5-9AD7-F4D307BE26F9}"/>
              </a:ext>
            </a:extLst>
          </p:cNvPr>
          <p:cNvSpPr>
            <a:spLocks noGrp="1"/>
          </p:cNvSpPr>
          <p:nvPr>
            <p:ph type="sldNum" sz="quarter" idx="12"/>
          </p:nvPr>
        </p:nvSpPr>
        <p:spPr/>
        <p:txBody>
          <a:bodyPr/>
          <a:lstStyle/>
          <a:p>
            <a:fld id="{8C2E478F-E849-4A8C-AF1F-CBCC78A7CBFA}" type="slidenum">
              <a:rPr lang="en-US" smtClean="0"/>
              <a:t>11</a:t>
            </a:fld>
            <a:endParaRPr lang="en-US" dirty="0"/>
          </a:p>
        </p:txBody>
      </p:sp>
      <p:sp>
        <p:nvSpPr>
          <p:cNvPr id="7" name="TextBox 6">
            <a:extLst>
              <a:ext uri="{FF2B5EF4-FFF2-40B4-BE49-F238E27FC236}">
                <a16:creationId xmlns:a16="http://schemas.microsoft.com/office/drawing/2014/main" id="{DB8B7CF6-7FB8-4682-954E-D5E382BD8DAE}"/>
              </a:ext>
            </a:extLst>
          </p:cNvPr>
          <p:cNvSpPr txBox="1"/>
          <p:nvPr/>
        </p:nvSpPr>
        <p:spPr>
          <a:xfrm>
            <a:off x="81643" y="1239140"/>
            <a:ext cx="6358812" cy="2585323"/>
          </a:xfrm>
          <a:prstGeom prst="rect">
            <a:avLst/>
          </a:prstGeom>
          <a:noFill/>
        </p:spPr>
        <p:txBody>
          <a:bodyPr wrap="square">
            <a:spAutoFit/>
          </a:bodyPr>
          <a:lstStyle/>
          <a:p>
            <a:r>
              <a:rPr lang="en-US" dirty="0"/>
              <a:t>Bayes Theorem ( the probability of something happening based on prior knowledge)</a:t>
            </a:r>
          </a:p>
          <a:p>
            <a:r>
              <a:rPr lang="en-US" dirty="0"/>
              <a:t>1    47.777778 Win</a:t>
            </a:r>
          </a:p>
          <a:p>
            <a:r>
              <a:rPr lang="en-US" dirty="0"/>
              <a:t>3    27.777778 Tie</a:t>
            </a:r>
          </a:p>
          <a:p>
            <a:pPr marL="342900" indent="-342900">
              <a:buAutoNum type="arabicPlain" startAt="2"/>
            </a:pPr>
            <a:r>
              <a:rPr lang="en-US" dirty="0"/>
              <a:t>24.444444 Lost</a:t>
            </a:r>
          </a:p>
          <a:p>
            <a:endParaRPr lang="en-US" dirty="0"/>
          </a:p>
          <a:p>
            <a:r>
              <a:rPr lang="en-US" dirty="0"/>
              <a:t>In the 2019 England football season the 27.777778 % of the matches have been a tie and the 24.444444 % of the matches have been a defeat for the home team.</a:t>
            </a:r>
          </a:p>
        </p:txBody>
      </p:sp>
      <p:pic>
        <p:nvPicPr>
          <p:cNvPr id="4" name="Picture 3">
            <a:extLst>
              <a:ext uri="{FF2B5EF4-FFF2-40B4-BE49-F238E27FC236}">
                <a16:creationId xmlns:a16="http://schemas.microsoft.com/office/drawing/2014/main" id="{C22EBB6E-A8AA-44B4-9F56-9C79B072A3EF}"/>
              </a:ext>
            </a:extLst>
          </p:cNvPr>
          <p:cNvPicPr>
            <a:picLocks noChangeAspect="1"/>
          </p:cNvPicPr>
          <p:nvPr/>
        </p:nvPicPr>
        <p:blipFill>
          <a:blip r:embed="rId2"/>
          <a:stretch>
            <a:fillRect/>
          </a:stretch>
        </p:blipFill>
        <p:spPr>
          <a:xfrm>
            <a:off x="2787107" y="4046092"/>
            <a:ext cx="7306695" cy="2200582"/>
          </a:xfrm>
          <a:prstGeom prst="rect">
            <a:avLst/>
          </a:prstGeom>
        </p:spPr>
      </p:pic>
    </p:spTree>
    <p:extLst>
      <p:ext uri="{BB962C8B-B14F-4D97-AF65-F5344CB8AC3E}">
        <p14:creationId xmlns:p14="http://schemas.microsoft.com/office/powerpoint/2010/main" val="93580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 name="Group 11">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3" name="Rectangle 12">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tle 2">
            <a:extLst>
              <a:ext uri="{FF2B5EF4-FFF2-40B4-BE49-F238E27FC236}">
                <a16:creationId xmlns:a16="http://schemas.microsoft.com/office/drawing/2014/main" id="{5CD2C896-3B76-4B75-9164-A0E58C1B9B78}"/>
              </a:ext>
            </a:extLst>
          </p:cNvPr>
          <p:cNvSpPr>
            <a:spLocks noGrp="1"/>
          </p:cNvSpPr>
          <p:nvPr>
            <p:ph type="title"/>
          </p:nvPr>
        </p:nvSpPr>
        <p:spPr>
          <a:xfrm>
            <a:off x="1143000" y="1676400"/>
            <a:ext cx="3810000" cy="3505200"/>
          </a:xfrm>
        </p:spPr>
        <p:txBody>
          <a:bodyPr vert="horz" lIns="91440" tIns="45720" rIns="91440" bIns="45720" rtlCol="0" anchor="t">
            <a:normAutofit/>
          </a:bodyPr>
          <a:lstStyle/>
          <a:p>
            <a:pPr>
              <a:lnSpc>
                <a:spcPct val="90000"/>
              </a:lnSpc>
            </a:pPr>
            <a:r>
              <a:rPr lang="en-US" sz="2000" dirty="0">
                <a:latin typeface="Times New Roman" panose="02020603050405020304" pitchFamily="18" charset="0"/>
                <a:cs typeface="Times New Roman" panose="02020603050405020304" pitchFamily="18" charset="0"/>
              </a:rPr>
              <a:t>2019 England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a:t>
            </a:r>
            <a:r>
              <a:rPr lang="en-US" sz="2000" kern="1200" dirty="0">
                <a:solidFill>
                  <a:schemeClr val="tx1"/>
                </a:solidFill>
                <a:latin typeface="Times New Roman" panose="02020603050405020304" pitchFamily="18" charset="0"/>
                <a:cs typeface="Times New Roman" panose="02020603050405020304" pitchFamily="18" charset="0"/>
              </a:rPr>
              <a:t> goals analysis:</a:t>
            </a:r>
            <a:br>
              <a:rPr lang="en-US" sz="2000" kern="1200" dirty="0">
                <a:solidFill>
                  <a:schemeClr val="tx1"/>
                </a:solidFill>
                <a:latin typeface="Times New Roman" panose="02020603050405020304" pitchFamily="18" charset="0"/>
                <a:cs typeface="Times New Roman" panose="02020603050405020304" pitchFamily="18" charset="0"/>
              </a:rPr>
            </a:br>
            <a:r>
              <a:rPr lang="en-US" sz="2000" kern="1200" dirty="0">
                <a:solidFill>
                  <a:schemeClr val="tx1"/>
                </a:solidFill>
                <a:latin typeface="Times New Roman" panose="02020603050405020304" pitchFamily="18" charset="0"/>
                <a:cs typeface="Times New Roman" panose="02020603050405020304" pitchFamily="18" charset="0"/>
              </a:rPr>
              <a:t>why two goals? </a:t>
            </a:r>
            <a:br>
              <a:rPr lang="en-US" sz="2000" kern="1200" dirty="0">
                <a:solidFill>
                  <a:schemeClr val="tx1"/>
                </a:solidFill>
                <a:latin typeface="Times New Roman" panose="02020603050405020304" pitchFamily="18" charset="0"/>
                <a:cs typeface="Times New Roman" panose="02020603050405020304" pitchFamily="18" charset="0"/>
              </a:rPr>
            </a:br>
            <a:br>
              <a:rPr lang="en-US" sz="20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avg goals score home </a:t>
            </a:r>
            <a:r>
              <a:rPr lang="en-US" sz="2000" kern="1200" dirty="0">
                <a:solidFill>
                  <a:schemeClr val="tx1"/>
                </a:solidFill>
                <a:latin typeface="Times New Roman" panose="02020603050405020304" pitchFamily="18" charset="0"/>
                <a:cs typeface="Times New Roman" panose="02020603050405020304" pitchFamily="18" charset="0"/>
              </a:rPr>
              <a:t>1.57</a:t>
            </a:r>
            <a:br>
              <a:rPr lang="en-US" sz="2000" kern="1200" dirty="0">
                <a:solidFill>
                  <a:schemeClr val="tx1"/>
                </a:solidFill>
                <a:latin typeface="Times New Roman" panose="02020603050405020304" pitchFamily="18" charset="0"/>
                <a:cs typeface="Times New Roman" panose="02020603050405020304" pitchFamily="18" charset="0"/>
              </a:rPr>
            </a:br>
            <a:br>
              <a:rPr lang="en-US" sz="20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avg goals score away </a:t>
            </a:r>
            <a:r>
              <a:rPr lang="en-US" sz="2000" kern="1200" dirty="0">
                <a:solidFill>
                  <a:schemeClr val="tx1"/>
                </a:solidFill>
                <a:latin typeface="Times New Roman" panose="02020603050405020304" pitchFamily="18" charset="0"/>
                <a:cs typeface="Times New Roman" panose="02020603050405020304" pitchFamily="18" charset="0"/>
              </a:rPr>
              <a:t>1.12</a:t>
            </a:r>
          </a:p>
        </p:txBody>
      </p:sp>
      <p:sp>
        <p:nvSpPr>
          <p:cNvPr id="5" name="Slide Number Placeholder 4">
            <a:extLst>
              <a:ext uri="{FF2B5EF4-FFF2-40B4-BE49-F238E27FC236}">
                <a16:creationId xmlns:a16="http://schemas.microsoft.com/office/drawing/2014/main" id="{C3FA1245-4462-4545-B97A-04F08F7C3319}"/>
              </a:ext>
            </a:extLst>
          </p:cNvPr>
          <p:cNvSpPr>
            <a:spLocks noGrp="1"/>
          </p:cNvSpPr>
          <p:nvPr>
            <p:ph type="sldNum" sz="quarter" idx="12"/>
          </p:nvPr>
        </p:nvSpPr>
        <p:spPr>
          <a:xfrm>
            <a:off x="11049000" y="6400800"/>
            <a:ext cx="685800" cy="457200"/>
          </a:xfrm>
        </p:spPr>
        <p:txBody>
          <a:bodyPr vert="horz" lIns="91440" tIns="45720" rIns="91440" bIns="45720" rtlCol="0" anchor="ctr">
            <a:normAutofit/>
          </a:bodyPr>
          <a:lstStyle/>
          <a:p>
            <a:pPr>
              <a:spcAft>
                <a:spcPts val="600"/>
              </a:spcAft>
            </a:pPr>
            <a:fld id="{8C2E478F-E849-4A8C-AF1F-CBCC78A7CBFA}" type="slidenum">
              <a:rPr lang="en-US" sz="1000">
                <a:solidFill>
                  <a:srgbClr val="000000">
                    <a:alpha val="70000"/>
                  </a:srgbClr>
                </a:solidFill>
              </a:rPr>
              <a:pPr>
                <a:spcAft>
                  <a:spcPts val="600"/>
                </a:spcAft>
              </a:pPr>
              <a:t>12</a:t>
            </a:fld>
            <a:endParaRPr lang="en-US" sz="1000">
              <a:solidFill>
                <a:srgbClr val="000000">
                  <a:alpha val="70000"/>
                </a:srgbClr>
              </a:solidFill>
            </a:endParaRPr>
          </a:p>
        </p:txBody>
      </p:sp>
      <p:sp>
        <p:nvSpPr>
          <p:cNvPr id="15" name="TextBox 14">
            <a:extLst>
              <a:ext uri="{FF2B5EF4-FFF2-40B4-BE49-F238E27FC236}">
                <a16:creationId xmlns:a16="http://schemas.microsoft.com/office/drawing/2014/main" id="{3D4A734A-BAEF-46E2-812E-E6B1D3D10521}"/>
              </a:ext>
            </a:extLst>
          </p:cNvPr>
          <p:cNvSpPr txBox="1"/>
          <p:nvPr/>
        </p:nvSpPr>
        <p:spPr>
          <a:xfrm>
            <a:off x="5295900" y="1166842"/>
            <a:ext cx="6096000" cy="4524315"/>
          </a:xfrm>
          <a:prstGeom prst="rect">
            <a:avLst/>
          </a:prstGeom>
          <a:noFill/>
        </p:spPr>
        <p:txBody>
          <a:bodyPr wrap="square">
            <a:spAutoFit/>
          </a:bodyPr>
          <a:lstStyle/>
          <a:p>
            <a:r>
              <a:rPr lang="en-US" dirty="0"/>
              <a:t>home team wins which includes 3 or more goals being scored 1891</a:t>
            </a:r>
          </a:p>
          <a:p>
            <a:r>
              <a:rPr lang="en-US" dirty="0"/>
              <a:t>total home team wins 4569</a:t>
            </a:r>
          </a:p>
          <a:p>
            <a:r>
              <a:rPr lang="en-US" dirty="0"/>
              <a:t>In the 41.38761216896476 % of the home victories 3 or more goals have been scored </a:t>
            </a:r>
          </a:p>
          <a:p>
            <a:endParaRPr lang="en-US" dirty="0"/>
          </a:p>
          <a:p>
            <a:r>
              <a:rPr lang="en-US" dirty="0"/>
              <a:t>Draws which includes 3 or more goals being scored 92</a:t>
            </a:r>
          </a:p>
          <a:p>
            <a:r>
              <a:rPr lang="en-US" dirty="0"/>
              <a:t>total Draw 2422</a:t>
            </a:r>
          </a:p>
          <a:p>
            <a:r>
              <a:rPr lang="en-US" dirty="0"/>
              <a:t>In the 3.7985136251032205 % of the draws 3 or more goals have been scored </a:t>
            </a:r>
          </a:p>
          <a:p>
            <a:endParaRPr lang="en-US" dirty="0"/>
          </a:p>
          <a:p>
            <a:r>
              <a:rPr lang="en-US" dirty="0"/>
              <a:t>away team wins which includes 3 or more goals being scored 879</a:t>
            </a:r>
          </a:p>
          <a:p>
            <a:r>
              <a:rPr lang="en-US" dirty="0"/>
              <a:t>total home team wins 2563</a:t>
            </a:r>
          </a:p>
          <a:p>
            <a:r>
              <a:rPr lang="en-US" dirty="0"/>
              <a:t>In the 34.29574717128365 % of the away victories 3 or more goals have been scored </a:t>
            </a:r>
          </a:p>
        </p:txBody>
      </p:sp>
    </p:spTree>
    <p:extLst>
      <p:ext uri="{BB962C8B-B14F-4D97-AF65-F5344CB8AC3E}">
        <p14:creationId xmlns:p14="http://schemas.microsoft.com/office/powerpoint/2010/main" val="384140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4A7285-7FE8-4DF5-AC4D-D853D37F1D6E}"/>
              </a:ext>
            </a:extLst>
          </p:cNvPr>
          <p:cNvSpPr>
            <a:spLocks noGrp="1"/>
          </p:cNvSpPr>
          <p:nvPr>
            <p:ph type="sldNum" sz="quarter" idx="12"/>
          </p:nvPr>
        </p:nvSpPr>
        <p:spPr/>
        <p:txBody>
          <a:bodyPr/>
          <a:lstStyle/>
          <a:p>
            <a:fld id="{8C2E478F-E849-4A8C-AF1F-CBCC78A7CBFA}" type="slidenum">
              <a:rPr lang="en-US" smtClean="0"/>
              <a:t>13</a:t>
            </a:fld>
            <a:endParaRPr lang="en-US" dirty="0"/>
          </a:p>
        </p:txBody>
      </p:sp>
      <p:sp>
        <p:nvSpPr>
          <p:cNvPr id="7" name="TextBox 6">
            <a:extLst>
              <a:ext uri="{FF2B5EF4-FFF2-40B4-BE49-F238E27FC236}">
                <a16:creationId xmlns:a16="http://schemas.microsoft.com/office/drawing/2014/main" id="{3A200E51-6A56-4189-BC91-786DFD39A73F}"/>
              </a:ext>
            </a:extLst>
          </p:cNvPr>
          <p:cNvSpPr txBox="1"/>
          <p:nvPr/>
        </p:nvSpPr>
        <p:spPr>
          <a:xfrm>
            <a:off x="694227" y="608131"/>
            <a:ext cx="10803545" cy="5641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FTR (full time result)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Multiclass classification problem, this is not just the home team wining or losing, they can win , lose, or draw. Only features that we need.  This is something that has been going on forever,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bleacherreport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more are constantly trying to predict games. Sports betting to grow at double digits rates over the next five years. Why? (internet access, machine learning is democratize people are able to do it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impact of home field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Mathematical optimization /machine learning.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Train 3 classifiers, </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logistic 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used to describe data and to explain the relationship between one dependent binary variable and one or more nominal</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support vector machine</a:t>
            </a:r>
            <a:r>
              <a:rPr lang="en-US" sz="1800" dirty="0">
                <a:effectLst/>
                <a:latin typeface="Calibri" panose="020F0502020204030204" pitchFamily="34" charset="0"/>
                <a:ea typeface="Calibri" panose="020F0502020204030204" pitchFamily="34" charset="0"/>
                <a:cs typeface="Times New Roman" panose="02020603050405020304" pitchFamily="18" charset="0"/>
              </a:rPr>
              <a:t>-a machine learning model that is able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generalise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between two different classes if the set of labelled data is provided in the training set to the algorithm. The main function of the SVM is to check for that hyperplane that is able to distinguish between the two classes.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Gradient boosting is a supervised learning algorithm, which attempts to accurately predict a target variable by combining the estimates of a set of simpler, weaker models.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right model is picked, I will optimize that model to predict winning team</a:t>
            </a:r>
          </a:p>
        </p:txBody>
      </p:sp>
      <p:sp>
        <p:nvSpPr>
          <p:cNvPr id="10" name="TextBox 9">
            <a:extLst>
              <a:ext uri="{FF2B5EF4-FFF2-40B4-BE49-F238E27FC236}">
                <a16:creationId xmlns:a16="http://schemas.microsoft.com/office/drawing/2014/main" id="{28172884-0384-4924-AED1-677669569538}"/>
              </a:ext>
            </a:extLst>
          </p:cNvPr>
          <p:cNvSpPr txBox="1"/>
          <p:nvPr/>
        </p:nvSpPr>
        <p:spPr>
          <a:xfrm>
            <a:off x="3551068" y="106532"/>
            <a:ext cx="4935984" cy="646331"/>
          </a:xfrm>
          <a:prstGeom prst="rect">
            <a:avLst/>
          </a:prstGeom>
          <a:noFill/>
        </p:spPr>
        <p:txBody>
          <a:bodyPr wrap="square" rtlCol="0">
            <a:spAutoFit/>
          </a:bodyPr>
          <a:lstStyle/>
          <a:p>
            <a:pPr algn="ctr"/>
            <a:r>
              <a:rPr lang="en-US" sz="3600" dirty="0"/>
              <a:t>What is next?</a:t>
            </a:r>
          </a:p>
        </p:txBody>
      </p:sp>
    </p:spTree>
    <p:extLst>
      <p:ext uri="{BB962C8B-B14F-4D97-AF65-F5344CB8AC3E}">
        <p14:creationId xmlns:p14="http://schemas.microsoft.com/office/powerpoint/2010/main" val="305282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655AA28-D1A9-41E0-B2EC-4C5C58115CB1}"/>
              </a:ext>
            </a:extLst>
          </p:cNvPr>
          <p:cNvSpPr>
            <a:spLocks noGrp="1"/>
          </p:cNvSpPr>
          <p:nvPr>
            <p:ph type="title"/>
          </p:nvPr>
        </p:nvSpPr>
        <p:spPr>
          <a:xfrm>
            <a:off x="535020" y="685800"/>
            <a:ext cx="2780271" cy="5105400"/>
          </a:xfrm>
        </p:spPr>
        <p:txBody>
          <a:bodyPr vert="horz" lIns="91440" tIns="45720" rIns="91440" bIns="45720" rtlCol="0" anchor="ctr">
            <a:normAutofit/>
          </a:bodyPr>
          <a:lstStyle/>
          <a:p>
            <a:pPr algn="l">
              <a:lnSpc>
                <a:spcPct val="90000"/>
              </a:lnSpc>
            </a:pPr>
            <a:r>
              <a:rPr lang="en-US" sz="3700" kern="1200">
                <a:solidFill>
                  <a:srgbClr val="FFFFFF"/>
                </a:solidFill>
                <a:latin typeface="+mj-lt"/>
                <a:ea typeface="+mj-ea"/>
                <a:cs typeface="+mj-cs"/>
              </a:rPr>
              <a:t>Questions</a:t>
            </a:r>
          </a:p>
        </p:txBody>
      </p:sp>
      <p:sp>
        <p:nvSpPr>
          <p:cNvPr id="3" name="Slide Number Placeholder 2">
            <a:extLst>
              <a:ext uri="{FF2B5EF4-FFF2-40B4-BE49-F238E27FC236}">
                <a16:creationId xmlns:a16="http://schemas.microsoft.com/office/drawing/2014/main" id="{9EA7C9FE-1A74-4CB5-A5ED-620D8C27B64E}"/>
              </a:ext>
            </a:extLst>
          </p:cNvPr>
          <p:cNvSpPr>
            <a:spLocks noGrp="1"/>
          </p:cNvSpPr>
          <p:nvPr>
            <p:ph type="sldNum" sz="quarter" idx="11"/>
          </p:nvPr>
        </p:nvSpPr>
        <p:spPr>
          <a:xfrm>
            <a:off x="10265568" y="6309360"/>
            <a:ext cx="1088231" cy="365125"/>
          </a:xfrm>
        </p:spPr>
        <p:txBody>
          <a:bodyPr vert="horz" lIns="91440" tIns="45720" rIns="91440" bIns="45720" rtlCol="0" anchor="ctr">
            <a:normAutofit/>
          </a:bodyPr>
          <a:lstStyle/>
          <a:p>
            <a:pPr>
              <a:spcAft>
                <a:spcPts val="600"/>
              </a:spcAft>
            </a:pPr>
            <a:fld id="{8C2E478F-E849-4A8C-AF1F-CBCC78A7CBFA}" type="slidenum">
              <a:rPr lang="en-US">
                <a:solidFill>
                  <a:prstClr val="black">
                    <a:tint val="75000"/>
                  </a:prstClr>
                </a:solidFill>
              </a:rPr>
              <a:pPr>
                <a:spcAft>
                  <a:spcPts val="600"/>
                </a:spcAft>
              </a:pPr>
              <a:t>14</a:t>
            </a:fld>
            <a:endParaRPr lang="en-US">
              <a:solidFill>
                <a:prstClr val="black">
                  <a:tint val="75000"/>
                </a:prstClr>
              </a:solidFill>
            </a:endParaRPr>
          </a:p>
        </p:txBody>
      </p:sp>
      <p:graphicFrame>
        <p:nvGraphicFramePr>
          <p:cNvPr id="20" name="TextBox 4">
            <a:extLst>
              <a:ext uri="{FF2B5EF4-FFF2-40B4-BE49-F238E27FC236}">
                <a16:creationId xmlns:a16="http://schemas.microsoft.com/office/drawing/2014/main" id="{0E7AB52C-7EBC-4909-84E7-6E7080D1BAD3}"/>
              </a:ext>
            </a:extLst>
          </p:cNvPr>
          <p:cNvGraphicFramePr/>
          <p:nvPr>
            <p:extLst>
              <p:ext uri="{D42A27DB-BD31-4B8C-83A1-F6EECF244321}">
                <p14:modId xmlns:p14="http://schemas.microsoft.com/office/powerpoint/2010/main" val="220280835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32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3013675"/>
            <a:ext cx="10787270" cy="830649"/>
          </a:xfrm>
        </p:spPr>
        <p:txBody>
          <a:bodyPr>
            <a:normAutofit/>
          </a:bodyPr>
          <a:lstStyle/>
          <a:p>
            <a:r>
              <a:rPr lang="en-US" sz="4000"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Statistical Information</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Data</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a:bodyPr>
          <a:lstStyle/>
          <a:p>
            <a:pPr marL="0" indent="0">
              <a:lnSpc>
                <a:spcPct val="100000"/>
              </a:lnSpc>
              <a:buNone/>
            </a:pPr>
            <a:r>
              <a:rPr lang="en-US" b="0" i="0" dirty="0">
                <a:effectLst/>
                <a:latin typeface="Inter"/>
              </a:rPr>
              <a:t>All game scores of the big five European soccer leagues (England, Germany, Spain, Italy and France) for the 1995/96 to 2019/20 seasons.</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Statistical Information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graphicFrame>
        <p:nvGraphicFramePr>
          <p:cNvPr id="4" name="Table 4">
            <a:extLst>
              <a:ext uri="{FF2B5EF4-FFF2-40B4-BE49-F238E27FC236}">
                <a16:creationId xmlns:a16="http://schemas.microsoft.com/office/drawing/2014/main" id="{36CE2762-DC95-401B-B4A3-C2BCB68BB4AF}"/>
              </a:ext>
            </a:extLst>
          </p:cNvPr>
          <p:cNvGraphicFramePr>
            <a:graphicFrameLocks noGrp="1"/>
          </p:cNvGraphicFramePr>
          <p:nvPr>
            <p:extLst>
              <p:ext uri="{D42A27DB-BD31-4B8C-83A1-F6EECF244321}">
                <p14:modId xmlns:p14="http://schemas.microsoft.com/office/powerpoint/2010/main" val="889070674"/>
              </p:ext>
            </p:extLst>
          </p:nvPr>
        </p:nvGraphicFramePr>
        <p:xfrm>
          <a:off x="1463041" y="349135"/>
          <a:ext cx="8794864" cy="6324324"/>
        </p:xfrm>
        <a:graphic>
          <a:graphicData uri="http://schemas.openxmlformats.org/drawingml/2006/table">
            <a:tbl>
              <a:tblPr firstRow="1" bandRow="1">
                <a:tableStyleId>{5C22544A-7EE6-4342-B048-85BDC9FD1C3A}</a:tableStyleId>
              </a:tblPr>
              <a:tblGrid>
                <a:gridCol w="2010826">
                  <a:extLst>
                    <a:ext uri="{9D8B030D-6E8A-4147-A177-3AD203B41FA5}">
                      <a16:colId xmlns:a16="http://schemas.microsoft.com/office/drawing/2014/main" val="162116767"/>
                    </a:ext>
                  </a:extLst>
                </a:gridCol>
                <a:gridCol w="6784038">
                  <a:extLst>
                    <a:ext uri="{9D8B030D-6E8A-4147-A177-3AD203B41FA5}">
                      <a16:colId xmlns:a16="http://schemas.microsoft.com/office/drawing/2014/main" val="2020992465"/>
                    </a:ext>
                  </a:extLst>
                </a:gridCol>
              </a:tblGrid>
              <a:tr h="596854">
                <a:tc>
                  <a:txBody>
                    <a:bodyPr/>
                    <a:lstStyle/>
                    <a:p>
                      <a:endParaRPr lang="en-US" dirty="0"/>
                    </a:p>
                  </a:txBody>
                  <a:tcPr/>
                </a:tc>
                <a:tc>
                  <a:txBody>
                    <a:bodyPr/>
                    <a:lstStyle/>
                    <a:p>
                      <a:r>
                        <a:rPr lang="en-US" dirty="0"/>
                        <a:t>Stats about Data</a:t>
                      </a:r>
                    </a:p>
                  </a:txBody>
                  <a:tcPr/>
                </a:tc>
                <a:extLst>
                  <a:ext uri="{0D108BD9-81ED-4DB2-BD59-A6C34878D82A}">
                    <a16:rowId xmlns:a16="http://schemas.microsoft.com/office/drawing/2014/main" val="3160419177"/>
                  </a:ext>
                </a:extLst>
              </a:tr>
              <a:tr h="596854">
                <a:tc>
                  <a:txBody>
                    <a:bodyPr/>
                    <a:lstStyle/>
                    <a:p>
                      <a:r>
                        <a:rPr lang="en-US" dirty="0"/>
                        <a:t>File Type</a:t>
                      </a:r>
                    </a:p>
                  </a:txBody>
                  <a:tcPr/>
                </a:tc>
                <a:tc>
                  <a:txBody>
                    <a:bodyPr/>
                    <a:lstStyle/>
                    <a:p>
                      <a:r>
                        <a:rPr lang="en-US" dirty="0"/>
                        <a:t>BIG FIVE 1995-2019.csv</a:t>
                      </a:r>
                    </a:p>
                  </a:txBody>
                  <a:tcPr/>
                </a:tc>
                <a:extLst>
                  <a:ext uri="{0D108BD9-81ED-4DB2-BD59-A6C34878D82A}">
                    <a16:rowId xmlns:a16="http://schemas.microsoft.com/office/drawing/2014/main" val="816856276"/>
                  </a:ext>
                </a:extLst>
              </a:tr>
              <a:tr h="596854">
                <a:tc>
                  <a:txBody>
                    <a:bodyPr/>
                    <a:lstStyle/>
                    <a:p>
                      <a:r>
                        <a:rPr lang="en-US" dirty="0"/>
                        <a:t>Description</a:t>
                      </a:r>
                    </a:p>
                  </a:txBody>
                  <a:tcPr/>
                </a:tc>
                <a:tc>
                  <a:txBody>
                    <a:bodyPr/>
                    <a:lstStyle/>
                    <a:p>
                      <a:r>
                        <a:rPr lang="en-US" dirty="0"/>
                        <a:t>A free open public domain football database &amp; scheme for use in any (programming) language by Kaggle</a:t>
                      </a:r>
                      <a:br>
                        <a:rPr lang="en-US" dirty="0"/>
                      </a:br>
                      <a:r>
                        <a:rPr lang="en-US" dirty="0"/>
                        <a:t>analyze league levels.</a:t>
                      </a:r>
                      <a:br>
                        <a:rPr lang="en-US" dirty="0"/>
                      </a:br>
                      <a:r>
                        <a:rPr lang="en-US" dirty="0"/>
                        <a:t>evolution of game over 5years.</a:t>
                      </a:r>
                    </a:p>
                  </a:txBody>
                  <a:tcPr/>
                </a:tc>
                <a:extLst>
                  <a:ext uri="{0D108BD9-81ED-4DB2-BD59-A6C34878D82A}">
                    <a16:rowId xmlns:a16="http://schemas.microsoft.com/office/drawing/2014/main" val="1039036486"/>
                  </a:ext>
                </a:extLst>
              </a:tr>
              <a:tr h="596854">
                <a:tc>
                  <a:txBody>
                    <a:bodyPr/>
                    <a:lstStyle/>
                    <a:p>
                      <a:r>
                        <a:rPr lang="en-US" dirty="0"/>
                        <a:t>#of Records</a:t>
                      </a:r>
                    </a:p>
                  </a:txBody>
                  <a:tcPr/>
                </a:tc>
                <a:tc>
                  <a:txBody>
                    <a:bodyPr/>
                    <a:lstStyle/>
                    <a:p>
                      <a:r>
                        <a:rPr lang="en-US" dirty="0"/>
                        <a:t>44269</a:t>
                      </a:r>
                    </a:p>
                  </a:txBody>
                  <a:tcPr/>
                </a:tc>
                <a:extLst>
                  <a:ext uri="{0D108BD9-81ED-4DB2-BD59-A6C34878D82A}">
                    <a16:rowId xmlns:a16="http://schemas.microsoft.com/office/drawing/2014/main" val="157712177"/>
                  </a:ext>
                </a:extLst>
              </a:tr>
              <a:tr h="596854">
                <a:tc>
                  <a:txBody>
                    <a:bodyPr/>
                    <a:lstStyle/>
                    <a:p>
                      <a:r>
                        <a:rPr lang="en-US" dirty="0"/>
                        <a:t>#of  Columns</a:t>
                      </a:r>
                    </a:p>
                  </a:txBody>
                  <a:tcPr/>
                </a:tc>
                <a:tc>
                  <a:txBody>
                    <a:bodyPr/>
                    <a:lstStyle/>
                    <a:p>
                      <a:r>
                        <a:rPr lang="en-US" dirty="0"/>
                        <a:t>15 </a:t>
                      </a:r>
                    </a:p>
                  </a:txBody>
                  <a:tcPr/>
                </a:tc>
                <a:extLst>
                  <a:ext uri="{0D108BD9-81ED-4DB2-BD59-A6C34878D82A}">
                    <a16:rowId xmlns:a16="http://schemas.microsoft.com/office/drawing/2014/main" val="3695323770"/>
                  </a:ext>
                </a:extLst>
              </a:tr>
              <a:tr h="596854">
                <a:tc>
                  <a:txBody>
                    <a:bodyPr/>
                    <a:lstStyle/>
                    <a:p>
                      <a:r>
                        <a:rPr lang="en-US" dirty="0"/>
                        <a:t>Size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664035 </a:t>
                      </a:r>
                    </a:p>
                    <a:p>
                      <a:endParaRPr lang="en-US" dirty="0"/>
                    </a:p>
                  </a:txBody>
                  <a:tcPr/>
                </a:tc>
                <a:extLst>
                  <a:ext uri="{0D108BD9-81ED-4DB2-BD59-A6C34878D82A}">
                    <a16:rowId xmlns:a16="http://schemas.microsoft.com/office/drawing/2014/main" val="3876207835"/>
                  </a:ext>
                </a:extLst>
              </a:tr>
              <a:tr h="596854">
                <a:tc>
                  <a:txBody>
                    <a:bodyPr/>
                    <a:lstStyle/>
                    <a:p>
                      <a:r>
                        <a:rPr lang="en-US" dirty="0"/>
                        <a:t>Column Names</a:t>
                      </a:r>
                    </a:p>
                  </a:txBody>
                  <a:tcPr/>
                </a:tc>
                <a:tc>
                  <a:txBody>
                    <a:bodyPr/>
                    <a:lstStyle/>
                    <a:p>
                      <a:r>
                        <a:rPr lang="en-US" dirty="0"/>
                        <a:t>'Round', 'Date', 'Team 1', 'FT', 'HT', 'Team 2', 'Year', 'Country', 'FT Team 1', 'FT Team 2', 'HT Team 1', 'HT Team 2', 'GGD', 'Team 1 (pts)', 'Team 2 (pts)'</a:t>
                      </a:r>
                    </a:p>
                  </a:txBody>
                  <a:tcPr/>
                </a:tc>
                <a:extLst>
                  <a:ext uri="{0D108BD9-81ED-4DB2-BD59-A6C34878D82A}">
                    <a16:rowId xmlns:a16="http://schemas.microsoft.com/office/drawing/2014/main" val="1185794492"/>
                  </a:ext>
                </a:extLst>
              </a:tr>
              <a:tr h="596854">
                <a:tc>
                  <a:txBody>
                    <a:bodyPr/>
                    <a:lstStyle/>
                    <a:p>
                      <a:r>
                        <a:rPr lang="en-US" dirty="0"/>
                        <a:t>Shape</a:t>
                      </a:r>
                    </a:p>
                  </a:txBody>
                  <a:tcPr/>
                </a:tc>
                <a:tc>
                  <a:txBody>
                    <a:bodyPr/>
                    <a:lstStyle/>
                    <a:p>
                      <a:r>
                        <a:rPr lang="en-US" dirty="0"/>
                        <a:t>(44269, 15) </a:t>
                      </a:r>
                    </a:p>
                  </a:txBody>
                  <a:tcPr/>
                </a:tc>
                <a:extLst>
                  <a:ext uri="{0D108BD9-81ED-4DB2-BD59-A6C34878D82A}">
                    <a16:rowId xmlns:a16="http://schemas.microsoft.com/office/drawing/2014/main" val="1142576277"/>
                  </a:ext>
                </a:extLst>
              </a:tr>
              <a:tr h="596854">
                <a:tc>
                  <a:txBody>
                    <a:bodyPr/>
                    <a:lstStyle/>
                    <a:p>
                      <a:r>
                        <a:rPr lang="en-US" dirty="0"/>
                        <a:t>Values</a:t>
                      </a:r>
                    </a:p>
                  </a:txBody>
                  <a:tcPr/>
                </a:tc>
                <a:tc>
                  <a:txBody>
                    <a:bodyPr/>
                    <a:lstStyle/>
                    <a:p>
                      <a:r>
                        <a:rPr lang="en-US" dirty="0" err="1"/>
                        <a:t>dtype</a:t>
                      </a:r>
                      <a:r>
                        <a:rPr lang="en-US" dirty="0"/>
                        <a:t>: int64</a:t>
                      </a:r>
                    </a:p>
                  </a:txBody>
                  <a:tcPr/>
                </a:tc>
                <a:extLst>
                  <a:ext uri="{0D108BD9-81ED-4DB2-BD59-A6C34878D82A}">
                    <a16:rowId xmlns:a16="http://schemas.microsoft.com/office/drawing/2014/main" val="1074701634"/>
                  </a:ext>
                </a:extLst>
              </a:tr>
            </a:tbl>
          </a:graphicData>
        </a:graphic>
      </p:graphicFrame>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0B08-E570-4653-B725-2A04FF60FE6E}"/>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nSpc>
                <a:spcPct val="90000"/>
              </a:lnSpc>
            </a:pPr>
            <a:r>
              <a:rPr lang="en-US" sz="5400" kern="1200">
                <a:solidFill>
                  <a:schemeClr val="tx1"/>
                </a:solidFill>
                <a:latin typeface="+mj-lt"/>
                <a:ea typeface="+mj-ea"/>
                <a:cs typeface="+mj-cs"/>
              </a:rPr>
              <a:t>Statistics</a:t>
            </a:r>
          </a:p>
        </p:txBody>
      </p:sp>
      <p:pic>
        <p:nvPicPr>
          <p:cNvPr id="5" name="Picture 4" descr="Table&#10;&#10;Description automatically generated">
            <a:extLst>
              <a:ext uri="{FF2B5EF4-FFF2-40B4-BE49-F238E27FC236}">
                <a16:creationId xmlns:a16="http://schemas.microsoft.com/office/drawing/2014/main" id="{DAC9CDBC-C80C-4EBD-AB9B-FB81B2076A6A}"/>
              </a:ext>
            </a:extLst>
          </p:cNvPr>
          <p:cNvPicPr>
            <a:picLocks noChangeAspect="1"/>
          </p:cNvPicPr>
          <p:nvPr/>
        </p:nvPicPr>
        <p:blipFill>
          <a:blip r:embed="rId2"/>
          <a:stretch>
            <a:fillRect/>
          </a:stretch>
        </p:blipFill>
        <p:spPr>
          <a:xfrm>
            <a:off x="-1" y="1913192"/>
            <a:ext cx="12192001" cy="3527488"/>
          </a:xfrm>
          <a:prstGeom prst="rect">
            <a:avLst/>
          </a:prstGeom>
        </p:spPr>
      </p:pic>
      <p:sp>
        <p:nvSpPr>
          <p:cNvPr id="3" name="Slide Number Placeholder 2">
            <a:extLst>
              <a:ext uri="{FF2B5EF4-FFF2-40B4-BE49-F238E27FC236}">
                <a16:creationId xmlns:a16="http://schemas.microsoft.com/office/drawing/2014/main" id="{B71E1C09-9642-46F3-941C-7908328BF5F3}"/>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Tree>
    <p:extLst>
      <p:ext uri="{BB962C8B-B14F-4D97-AF65-F5344CB8AC3E}">
        <p14:creationId xmlns:p14="http://schemas.microsoft.com/office/powerpoint/2010/main" val="327494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020D-E750-479A-A361-081A09439996}"/>
              </a:ext>
            </a:extLst>
          </p:cNvPr>
          <p:cNvSpPr>
            <a:spLocks noGrp="1"/>
          </p:cNvSpPr>
          <p:nvPr>
            <p:ph type="title"/>
          </p:nvPr>
        </p:nvSpPr>
        <p:spPr>
          <a:xfrm>
            <a:off x="594519" y="573304"/>
            <a:ext cx="11002962" cy="823913"/>
          </a:xfrm>
        </p:spPr>
        <p:txBody>
          <a:bodyPr/>
          <a:lstStyle/>
          <a:p>
            <a:r>
              <a:rPr lang="en-US" dirty="0"/>
              <a:t>Preprocessing</a:t>
            </a:r>
          </a:p>
        </p:txBody>
      </p:sp>
      <p:sp>
        <p:nvSpPr>
          <p:cNvPr id="3" name="Slide Number Placeholder 2">
            <a:extLst>
              <a:ext uri="{FF2B5EF4-FFF2-40B4-BE49-F238E27FC236}">
                <a16:creationId xmlns:a16="http://schemas.microsoft.com/office/drawing/2014/main" id="{3818EE91-B999-4C5A-902D-696966F4C8E5}"/>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5" name="Picture 4">
            <a:extLst>
              <a:ext uri="{FF2B5EF4-FFF2-40B4-BE49-F238E27FC236}">
                <a16:creationId xmlns:a16="http://schemas.microsoft.com/office/drawing/2014/main" id="{482A797A-69E6-412C-A475-F4A8B0A8AA2C}"/>
              </a:ext>
            </a:extLst>
          </p:cNvPr>
          <p:cNvPicPr>
            <a:picLocks noChangeAspect="1"/>
          </p:cNvPicPr>
          <p:nvPr/>
        </p:nvPicPr>
        <p:blipFill>
          <a:blip r:embed="rId2"/>
          <a:stretch>
            <a:fillRect/>
          </a:stretch>
        </p:blipFill>
        <p:spPr>
          <a:xfrm>
            <a:off x="279504" y="2020115"/>
            <a:ext cx="6114502" cy="3182892"/>
          </a:xfrm>
          <a:prstGeom prst="rect">
            <a:avLst/>
          </a:prstGeom>
        </p:spPr>
      </p:pic>
      <p:sp>
        <p:nvSpPr>
          <p:cNvPr id="6" name="TextBox 5">
            <a:extLst>
              <a:ext uri="{FF2B5EF4-FFF2-40B4-BE49-F238E27FC236}">
                <a16:creationId xmlns:a16="http://schemas.microsoft.com/office/drawing/2014/main" id="{BAEE002F-CC70-480E-A34D-254BD52D8A38}"/>
              </a:ext>
            </a:extLst>
          </p:cNvPr>
          <p:cNvSpPr txBox="1"/>
          <p:nvPr/>
        </p:nvSpPr>
        <p:spPr>
          <a:xfrm>
            <a:off x="279504" y="1524000"/>
            <a:ext cx="5842981" cy="369332"/>
          </a:xfrm>
          <a:prstGeom prst="rect">
            <a:avLst/>
          </a:prstGeom>
          <a:noFill/>
        </p:spPr>
        <p:txBody>
          <a:bodyPr wrap="square" rtlCol="0">
            <a:spAutoFit/>
          </a:bodyPr>
          <a:lstStyle/>
          <a:p>
            <a:r>
              <a:rPr lang="en-US" dirty="0"/>
              <a:t>Checking for missing data.</a:t>
            </a:r>
          </a:p>
        </p:txBody>
      </p:sp>
      <p:sp>
        <p:nvSpPr>
          <p:cNvPr id="4" name="TextBox 3">
            <a:extLst>
              <a:ext uri="{FF2B5EF4-FFF2-40B4-BE49-F238E27FC236}">
                <a16:creationId xmlns:a16="http://schemas.microsoft.com/office/drawing/2014/main" id="{55A7D458-1C95-4A37-BACA-26E30174CC7A}"/>
              </a:ext>
            </a:extLst>
          </p:cNvPr>
          <p:cNvSpPr txBox="1"/>
          <p:nvPr/>
        </p:nvSpPr>
        <p:spPr>
          <a:xfrm>
            <a:off x="7084381" y="1524000"/>
            <a:ext cx="4669654" cy="369332"/>
          </a:xfrm>
          <a:prstGeom prst="rect">
            <a:avLst/>
          </a:prstGeom>
          <a:noFill/>
        </p:spPr>
        <p:txBody>
          <a:bodyPr wrap="square" rtlCol="0">
            <a:spAutoFit/>
          </a:bodyPr>
          <a:lstStyle/>
          <a:p>
            <a:r>
              <a:rPr lang="en-US" dirty="0"/>
              <a:t>Added wins, loses, and tie Feature</a:t>
            </a:r>
          </a:p>
        </p:txBody>
      </p:sp>
      <p:pic>
        <p:nvPicPr>
          <p:cNvPr id="8" name="Picture 7">
            <a:extLst>
              <a:ext uri="{FF2B5EF4-FFF2-40B4-BE49-F238E27FC236}">
                <a16:creationId xmlns:a16="http://schemas.microsoft.com/office/drawing/2014/main" id="{364C21EB-7681-4B32-A197-3128A1DC29D6}"/>
              </a:ext>
            </a:extLst>
          </p:cNvPr>
          <p:cNvPicPr>
            <a:picLocks noChangeAspect="1"/>
          </p:cNvPicPr>
          <p:nvPr/>
        </p:nvPicPr>
        <p:blipFill>
          <a:blip r:embed="rId3"/>
          <a:stretch>
            <a:fillRect/>
          </a:stretch>
        </p:blipFill>
        <p:spPr>
          <a:xfrm>
            <a:off x="6711250" y="2886107"/>
            <a:ext cx="5201246" cy="1450908"/>
          </a:xfrm>
          <a:prstGeom prst="rect">
            <a:avLst/>
          </a:prstGeom>
        </p:spPr>
      </p:pic>
    </p:spTree>
    <p:extLst>
      <p:ext uri="{BB962C8B-B14F-4D97-AF65-F5344CB8AC3E}">
        <p14:creationId xmlns:p14="http://schemas.microsoft.com/office/powerpoint/2010/main" val="411756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13EB4-32E3-4E8A-81E3-79795DD873E2}"/>
              </a:ext>
            </a:extLst>
          </p:cNvPr>
          <p:cNvSpPr>
            <a:spLocks noGrp="1"/>
          </p:cNvSpPr>
          <p:nvPr>
            <p:ph type="title"/>
          </p:nvPr>
        </p:nvSpPr>
        <p:spPr>
          <a:xfrm>
            <a:off x="804672" y="3993681"/>
            <a:ext cx="4057840" cy="2249424"/>
          </a:xfrm>
        </p:spPr>
        <p:txBody>
          <a:bodyPr vert="horz" lIns="91440" tIns="45720" rIns="91440" bIns="45720" rtlCol="0" anchor="t">
            <a:normAutofit/>
          </a:bodyPr>
          <a:lstStyle/>
          <a:p>
            <a:pPr algn="l">
              <a:lnSpc>
                <a:spcPct val="90000"/>
              </a:lnSpc>
            </a:pPr>
            <a:r>
              <a:rPr lang="en-US" sz="3400" dirty="0"/>
              <a:t>Countries(Label Encoder)</a:t>
            </a:r>
          </a:p>
        </p:txBody>
      </p:sp>
      <p:pic>
        <p:nvPicPr>
          <p:cNvPr id="7" name="Picture 6">
            <a:extLst>
              <a:ext uri="{FF2B5EF4-FFF2-40B4-BE49-F238E27FC236}">
                <a16:creationId xmlns:a16="http://schemas.microsoft.com/office/drawing/2014/main" id="{DF7B2356-BFC9-41D6-9FA6-EEA205B17D93}"/>
              </a:ext>
            </a:extLst>
          </p:cNvPr>
          <p:cNvPicPr>
            <a:picLocks noChangeAspect="1"/>
          </p:cNvPicPr>
          <p:nvPr/>
        </p:nvPicPr>
        <p:blipFill>
          <a:blip r:embed="rId2"/>
          <a:stretch>
            <a:fillRect/>
          </a:stretch>
        </p:blipFill>
        <p:spPr>
          <a:xfrm>
            <a:off x="5604507" y="136525"/>
            <a:ext cx="6051387" cy="3267748"/>
          </a:xfrm>
          <a:prstGeom prst="rect">
            <a:avLst/>
          </a:prstGeom>
        </p:spPr>
      </p:pic>
      <p:pic>
        <p:nvPicPr>
          <p:cNvPr id="5" name="Picture 4">
            <a:extLst>
              <a:ext uri="{FF2B5EF4-FFF2-40B4-BE49-F238E27FC236}">
                <a16:creationId xmlns:a16="http://schemas.microsoft.com/office/drawing/2014/main" id="{1B99AF31-44FB-4745-95B8-85E17B2D6E89}"/>
              </a:ext>
            </a:extLst>
          </p:cNvPr>
          <p:cNvPicPr>
            <a:picLocks noChangeAspect="1"/>
          </p:cNvPicPr>
          <p:nvPr/>
        </p:nvPicPr>
        <p:blipFill>
          <a:blip r:embed="rId3"/>
          <a:stretch>
            <a:fillRect/>
          </a:stretch>
        </p:blipFill>
        <p:spPr>
          <a:xfrm>
            <a:off x="9811203" y="3601309"/>
            <a:ext cx="1844691" cy="2611316"/>
          </a:xfrm>
          <a:prstGeom prst="rect">
            <a:avLst/>
          </a:prstGeom>
        </p:spPr>
      </p:pic>
      <p:sp>
        <p:nvSpPr>
          <p:cNvPr id="3" name="Slide Number Placeholder 2">
            <a:extLst>
              <a:ext uri="{FF2B5EF4-FFF2-40B4-BE49-F238E27FC236}">
                <a16:creationId xmlns:a16="http://schemas.microsoft.com/office/drawing/2014/main" id="{47F8BFA5-A6C3-4DB8-8588-BED7B3860B59}"/>
              </a:ext>
            </a:extLst>
          </p:cNvPr>
          <p:cNvSpPr>
            <a:spLocks noGrp="1"/>
          </p:cNvSpPr>
          <p:nvPr>
            <p:ph type="sldNum" sz="quarter" idx="11"/>
          </p:nvPr>
        </p:nvSpPr>
        <p:spPr>
          <a:xfrm>
            <a:off x="10925174" y="6356350"/>
            <a:ext cx="428625" cy="365125"/>
          </a:xfrm>
        </p:spPr>
        <p:txBody>
          <a:bodyPr vert="horz" lIns="91440" tIns="45720" rIns="91440" bIns="45720" rtlCol="0" anchor="ctr">
            <a:normAutofit/>
          </a:bodyPr>
          <a:lstStyle/>
          <a:p>
            <a:pPr>
              <a:spcAft>
                <a:spcPts val="600"/>
              </a:spcAft>
            </a:pPr>
            <a:fld id="{8C2E478F-E849-4A8C-AF1F-CBCC78A7CBFA}" type="slidenum">
              <a:rPr lang="en-US" smtClean="0">
                <a:solidFill>
                  <a:schemeClr val="bg1">
                    <a:alpha val="80000"/>
                  </a:schemeClr>
                </a:solidFill>
              </a:rPr>
              <a:pPr>
                <a:spcAft>
                  <a:spcPts val="600"/>
                </a:spcAft>
              </a:pPr>
              <a:t>8</a:t>
            </a:fld>
            <a:endParaRPr lang="en-US">
              <a:solidFill>
                <a:schemeClr val="bg1">
                  <a:alpha val="80000"/>
                </a:schemeClr>
              </a:solidFill>
            </a:endParaRPr>
          </a:p>
        </p:txBody>
      </p:sp>
      <p:sp>
        <p:nvSpPr>
          <p:cNvPr id="9" name="TextBox 8">
            <a:extLst>
              <a:ext uri="{FF2B5EF4-FFF2-40B4-BE49-F238E27FC236}">
                <a16:creationId xmlns:a16="http://schemas.microsoft.com/office/drawing/2014/main" id="{7F428A10-D0A6-4A85-8B55-F54392416DAD}"/>
              </a:ext>
            </a:extLst>
          </p:cNvPr>
          <p:cNvSpPr txBox="1"/>
          <p:nvPr/>
        </p:nvSpPr>
        <p:spPr>
          <a:xfrm>
            <a:off x="5939161" y="3781887"/>
            <a:ext cx="3577701" cy="2308324"/>
          </a:xfrm>
          <a:prstGeom prst="rect">
            <a:avLst/>
          </a:prstGeom>
          <a:noFill/>
        </p:spPr>
        <p:txBody>
          <a:bodyPr wrap="square" rtlCol="0">
            <a:spAutoFit/>
          </a:bodyPr>
          <a:lstStyle/>
          <a:p>
            <a:r>
              <a:rPr lang="en-US" dirty="0">
                <a:solidFill>
                  <a:schemeClr val="bg1"/>
                </a:solidFill>
              </a:rPr>
              <a:t>Changed countries integers, represented as 0,1,2,3,4</a:t>
            </a:r>
          </a:p>
          <a:p>
            <a:endParaRPr lang="en-US" dirty="0">
              <a:solidFill>
                <a:schemeClr val="bg1"/>
              </a:solidFill>
            </a:endParaRPr>
          </a:p>
          <a:p>
            <a:r>
              <a:rPr lang="en-US" dirty="0">
                <a:solidFill>
                  <a:schemeClr val="bg1"/>
                </a:solidFill>
              </a:rPr>
              <a:t>Created various data frames so I can store each league as its own csv. We can do league comparison. </a:t>
            </a:r>
          </a:p>
          <a:p>
            <a:endParaRPr lang="en-US" dirty="0">
              <a:solidFill>
                <a:schemeClr val="bg1"/>
              </a:solidFill>
            </a:endParaRPr>
          </a:p>
          <a:p>
            <a:endParaRPr lang="en-US" dirty="0">
              <a:solidFill>
                <a:schemeClr val="bg1"/>
              </a:solidFill>
            </a:endParaRPr>
          </a:p>
        </p:txBody>
      </p:sp>
      <p:pic>
        <p:nvPicPr>
          <p:cNvPr id="13" name="Picture 12">
            <a:extLst>
              <a:ext uri="{FF2B5EF4-FFF2-40B4-BE49-F238E27FC236}">
                <a16:creationId xmlns:a16="http://schemas.microsoft.com/office/drawing/2014/main" id="{4C1377B4-8CF8-4C45-94A8-F1814DD0707C}"/>
              </a:ext>
            </a:extLst>
          </p:cNvPr>
          <p:cNvPicPr>
            <a:picLocks noChangeAspect="1"/>
          </p:cNvPicPr>
          <p:nvPr/>
        </p:nvPicPr>
        <p:blipFill>
          <a:blip r:embed="rId4"/>
          <a:stretch>
            <a:fillRect/>
          </a:stretch>
        </p:blipFill>
        <p:spPr>
          <a:xfrm>
            <a:off x="433166" y="614895"/>
            <a:ext cx="2915057" cy="1448002"/>
          </a:xfrm>
          <a:prstGeom prst="rect">
            <a:avLst/>
          </a:prstGeom>
        </p:spPr>
      </p:pic>
    </p:spTree>
    <p:extLst>
      <p:ext uri="{BB962C8B-B14F-4D97-AF65-F5344CB8AC3E}">
        <p14:creationId xmlns:p14="http://schemas.microsoft.com/office/powerpoint/2010/main" val="775372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80CCAACE-815D-4A79-875A-B7EFC28F7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alendar&#10;&#10;Description automatically generated with low confidence">
            <a:extLst>
              <a:ext uri="{FF2B5EF4-FFF2-40B4-BE49-F238E27FC236}">
                <a16:creationId xmlns:a16="http://schemas.microsoft.com/office/drawing/2014/main" id="{13143208-7873-40F3-911D-05AC49720C2A}"/>
              </a:ext>
            </a:extLst>
          </p:cNvPr>
          <p:cNvPicPr>
            <a:picLocks noChangeAspect="1"/>
          </p:cNvPicPr>
          <p:nvPr/>
        </p:nvPicPr>
        <p:blipFill rotWithShape="1">
          <a:blip r:embed="rId2"/>
          <a:srcRect l="39556" r="-1" b="-1"/>
          <a:stretch/>
        </p:blipFill>
        <p:spPr>
          <a:xfrm>
            <a:off x="20" y="10"/>
            <a:ext cx="6095980" cy="685799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237B0773-4EF3-4C39-B4B0-CBFC05E1486A}"/>
              </a:ext>
            </a:extLst>
          </p:cNvPr>
          <p:cNvPicPr>
            <a:picLocks noChangeAspect="1"/>
          </p:cNvPicPr>
          <p:nvPr/>
        </p:nvPicPr>
        <p:blipFill rotWithShape="1">
          <a:blip r:embed="rId3"/>
          <a:srcRect l="24704" r="39740" b="-1"/>
          <a:stretch/>
        </p:blipFill>
        <p:spPr>
          <a:xfrm>
            <a:off x="6096000" y="10"/>
            <a:ext cx="6096000" cy="6857990"/>
          </a:xfrm>
          <a:prstGeom prst="rect">
            <a:avLst/>
          </a:prstGeom>
        </p:spPr>
      </p:pic>
      <p:sp>
        <p:nvSpPr>
          <p:cNvPr id="3" name="Slide Number Placeholder 2">
            <a:extLst>
              <a:ext uri="{FF2B5EF4-FFF2-40B4-BE49-F238E27FC236}">
                <a16:creationId xmlns:a16="http://schemas.microsoft.com/office/drawing/2014/main" id="{22930F05-A7A0-4650-AF03-9FB290046B31}"/>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398788900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23977</TotalTime>
  <Words>887</Words>
  <Application>Microsoft Office PowerPoint</Application>
  <PresentationFormat>Widescreen</PresentationFormat>
  <Paragraphs>134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Inter</vt:lpstr>
      <vt:lpstr>Times New Roman</vt:lpstr>
      <vt:lpstr>Wingdings</vt:lpstr>
      <vt:lpstr>Office Theme</vt:lpstr>
      <vt:lpstr>Betting just Got easier</vt:lpstr>
      <vt:lpstr>Agenda</vt:lpstr>
      <vt:lpstr>INTRODUCTION</vt:lpstr>
      <vt:lpstr>Statistical Information</vt:lpstr>
      <vt:lpstr>PowerPoint Presentation</vt:lpstr>
      <vt:lpstr>Statistics</vt:lpstr>
      <vt:lpstr>Preprocessing</vt:lpstr>
      <vt:lpstr>Countries(Label Encoder)</vt:lpstr>
      <vt:lpstr>PowerPoint Presentation</vt:lpstr>
      <vt:lpstr>PowerPoint Presentation</vt:lpstr>
      <vt:lpstr>The impact of home field</vt:lpstr>
      <vt:lpstr>2019 England  2 goals analysis: why two goals?   avg goals score home 1.57  avg goals score away 1.12</vt:lpstr>
      <vt:lpstr>PowerPoint Presentation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Betting just Got easier</dc:title>
  <dc:creator>Johnson Ngandjui</dc:creator>
  <cp:lastModifiedBy>Johnson Ngandjui</cp:lastModifiedBy>
  <cp:revision>8</cp:revision>
  <dcterms:created xsi:type="dcterms:W3CDTF">2021-09-21T14:13:54Z</dcterms:created>
  <dcterms:modified xsi:type="dcterms:W3CDTF">2021-10-12T17:46:50Z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