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ee8ce09c3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ee8ce09c3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e7f80893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e7f80893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e7f80893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e7f8089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2425d40e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2425d40e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e7f80893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ce7f8089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e7f80893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e7f80893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e7f8089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e7f8089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e7f80893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e7f80893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e7f808b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e7f808b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e7f80893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e7f8089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e7f80893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e7f80893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e7f808b1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e7f808b1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e7f80893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e7f80893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Leksikal (Python)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16425"/>
            <a:ext cx="8520600" cy="24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21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2140"/>
              <a:t>Elmo Allistair 					12118220</a:t>
            </a:r>
            <a:endParaRPr b="1" sz="21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2140"/>
              <a:t>Purwo Aji Triantoro		     	15118613</a:t>
            </a:r>
            <a:endParaRPr b="1" sz="21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2140"/>
              <a:t>Gabriel Pascal Eka Sakti 	12118841</a:t>
            </a:r>
            <a:endParaRPr b="1" sz="21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Identifiers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Sesuatu </a:t>
            </a:r>
            <a:r>
              <a:rPr lang="en"/>
              <a:t>yang digunakan untuk mengidentifikasi variabel, fungsi, kelas, modul, atau objek lain.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175" y="2337550"/>
            <a:ext cx="6681649" cy="207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517700" y="46506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(Variabel nama, npm, kelas dan ipk merupakan identifier)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Reversed words</a:t>
            </a:r>
            <a:r>
              <a:rPr lang="en"/>
              <a:t> yang memiliki arti dan tujuan tertentu dan tidak dapat digunakan untuk apa pun kecuali tujuan spesifik tersebut.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2093" l="731" r="1726" t="1863"/>
          <a:stretch/>
        </p:blipFill>
        <p:spPr>
          <a:xfrm>
            <a:off x="420663" y="2091025"/>
            <a:ext cx="8302674" cy="24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Literals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Literal adalah notasi untuk nilai konstan dari beberapa tipe bawaan.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String and Bytes literals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String literal concatenation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Numeric literals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Integer literals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Floating point literals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Imaginary literals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44435" l="8421" r="45508" t="37815"/>
          <a:stretch/>
        </p:blipFill>
        <p:spPr>
          <a:xfrm>
            <a:off x="4136825" y="2245213"/>
            <a:ext cx="4050200" cy="12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4661925" y="3645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</a:t>
            </a:r>
            <a:r>
              <a:rPr lang="en" sz="1800">
                <a:solidFill>
                  <a:schemeClr val="dk2"/>
                </a:solidFill>
              </a:rPr>
              <a:t>String literal)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simbol khusus yang melakukan perhitungan aritmatika atau logis.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1107" t="0"/>
          <a:stretch/>
        </p:blipFill>
        <p:spPr>
          <a:xfrm>
            <a:off x="1067350" y="1675463"/>
            <a:ext cx="7009300" cy="84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9891" y="2723050"/>
            <a:ext cx="6884208" cy="192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1517700" y="46506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(Operator “+” untuk menambahkan dua string)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Delimiters (Pemisah)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rutan satu atau beberapa karakter yang digunakan untuk menentukan batas antara wilayah terpisah dan independen dalam teks biasa atau aliran data lainnya.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100" y="1920450"/>
            <a:ext cx="7399801" cy="13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6600" y="3926225"/>
            <a:ext cx="6718051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517700" y="46506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(Delimiter “,” untuk memisahkan argument dalam fungsi data_mahasiswa)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 Leksikal dengan Python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Analisis Leksikal adalah proses mengubah program yang telah kita tulis menggunakan bahasa tingkat tinggi dari urutan karakter ke urutan </a:t>
            </a:r>
            <a:r>
              <a:rPr i="1" lang="en"/>
              <a:t>token</a:t>
            </a:r>
            <a:r>
              <a:rPr lang="en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 Python dibaca oleh </a:t>
            </a:r>
            <a:r>
              <a:rPr i="1" lang="en"/>
              <a:t>parser</a:t>
            </a:r>
            <a:r>
              <a:rPr lang="en"/>
              <a:t>. Input ke </a:t>
            </a:r>
            <a:r>
              <a:rPr i="1" lang="en"/>
              <a:t>parser</a:t>
            </a:r>
            <a:r>
              <a:rPr lang="en"/>
              <a:t> adalah aliran </a:t>
            </a:r>
            <a:r>
              <a:rPr i="1" lang="en"/>
              <a:t>token</a:t>
            </a:r>
            <a:r>
              <a:rPr lang="en"/>
              <a:t>, yang dihasilkan oleh penganalisis leksikal.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753700" y="2437800"/>
            <a:ext cx="1207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82800" y="2437800"/>
            <a:ext cx="1207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Lexical Analyzer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611900" y="2437800"/>
            <a:ext cx="1207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Program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6324600" y="2437800"/>
            <a:ext cx="1207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cxnSp>
        <p:nvCxnSpPr>
          <p:cNvPr id="66" name="Google Shape;66;p14"/>
          <p:cNvCxnSpPr>
            <a:stCxn id="64" idx="3"/>
            <a:endCxn id="63" idx="1"/>
          </p:cNvCxnSpPr>
          <p:nvPr/>
        </p:nvCxnSpPr>
        <p:spPr>
          <a:xfrm>
            <a:off x="2819400" y="2724150"/>
            <a:ext cx="36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3" idx="3"/>
            <a:endCxn id="62" idx="1"/>
          </p:cNvCxnSpPr>
          <p:nvPr/>
        </p:nvCxnSpPr>
        <p:spPr>
          <a:xfrm>
            <a:off x="4390300" y="2724150"/>
            <a:ext cx="36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2" idx="3"/>
            <a:endCxn id="65" idx="1"/>
          </p:cNvCxnSpPr>
          <p:nvPr/>
        </p:nvCxnSpPr>
        <p:spPr>
          <a:xfrm>
            <a:off x="5961200" y="2724150"/>
            <a:ext cx="36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 Program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8908" l="0" r="0" t="0"/>
          <a:stretch/>
        </p:blipFill>
        <p:spPr>
          <a:xfrm>
            <a:off x="1976450" y="965050"/>
            <a:ext cx="5191100" cy="37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Declaration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1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yang disarankan: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-*- coding: &lt;encoding-name&gt; -*-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Format yang dapat digunakan di GNU Emacs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vim:fileencoding=&lt;encoding-name&gt;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3345350"/>
            <a:ext cx="527685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517700" y="46506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(Contoh deklarasi encoding UTF-8)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Encoding Declaration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Jika encoding tidak dideklarasikan, defaultnya adalah UTF-8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Jika encoding dideklarasikan, nama encoding harus dikenali oleh Python.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Pengkodean digunakan untuk semua analisis leksikal, termasuk string literal, komentar dan </a:t>
            </a:r>
            <a:r>
              <a:rPr i="1" lang="en"/>
              <a:t>identifier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Komentar dimulai dengan karakter hash (#) yang bukan merupakan bagian dari string literal, dan berakhir di akhir baris fisik. Komentar diabaikan oleh sintaks.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00" y="2482601"/>
            <a:ext cx="7575775" cy="20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517700" y="46506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(Contoh komentar)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pasi atau tab di awal baris logika digunakan untuk menghitung tingkat indentasi baris, yang selanjutnya digunakan untuk pengelompokan pernyataan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50" y="2094325"/>
            <a:ext cx="7993699" cy="24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517700" y="46506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(Indentasi)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Indentation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Jika </a:t>
            </a:r>
            <a:r>
              <a:rPr lang="en"/>
              <a:t>spasi atau tab tidak ditempatkan dengan benar. </a:t>
            </a:r>
            <a:r>
              <a:rPr i="1" lang="en"/>
              <a:t>IdentationError</a:t>
            </a:r>
            <a:r>
              <a:rPr lang="en"/>
              <a:t> akan muncul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Jika spasi atau tab tidak konsisten (tercampur). </a:t>
            </a:r>
            <a:r>
              <a:rPr i="1" lang="en"/>
              <a:t>TabError</a:t>
            </a:r>
            <a:r>
              <a:rPr lang="en"/>
              <a:t> akan muncul.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900" y="2468098"/>
            <a:ext cx="6608199" cy="21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1405750" y="3398947"/>
            <a:ext cx="419100" cy="239100"/>
          </a:xfrm>
          <a:prstGeom prst="rightArrow">
            <a:avLst>
              <a:gd fmla="val 50000" name="adj1"/>
              <a:gd fmla="val 78724" name="adj2"/>
            </a:avLst>
          </a:prstGeom>
          <a:solidFill>
            <a:srgbClr val="FF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517700" y="4650600"/>
            <a:ext cx="61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(Tab dan spasi tercampur)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Tokens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Beberapa </a:t>
            </a:r>
            <a:r>
              <a:rPr lang="en"/>
              <a:t>kategori token: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Literals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Delimiters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Tambahan : </a:t>
            </a:r>
            <a:r>
              <a:rPr i="1" lang="en"/>
              <a:t>Whitespaces</a:t>
            </a:r>
            <a:r>
              <a:rPr lang="en"/>
              <a:t> (selain terminator baris) bukanlah </a:t>
            </a:r>
            <a:r>
              <a:rPr i="1" lang="en"/>
              <a:t>token</a:t>
            </a:r>
            <a:r>
              <a:rPr lang="en"/>
              <a:t>, tetapi berfungsi untuk membatasi </a:t>
            </a:r>
            <a:r>
              <a:rPr i="1" lang="en"/>
              <a:t>token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