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64" r:id="rId3"/>
    <p:sldId id="258" r:id="rId4"/>
    <p:sldId id="289" r:id="rId5"/>
    <p:sldId id="266" r:id="rId6"/>
    <p:sldId id="269" r:id="rId7"/>
    <p:sldId id="290" r:id="rId8"/>
    <p:sldId id="271" r:id="rId9"/>
    <p:sldId id="291" r:id="rId10"/>
    <p:sldId id="273" r:id="rId11"/>
    <p:sldId id="292" r:id="rId12"/>
    <p:sldId id="276" r:id="rId13"/>
    <p:sldId id="293" r:id="rId14"/>
    <p:sldId id="278" r:id="rId15"/>
    <p:sldId id="294" r:id="rId16"/>
    <p:sldId id="280" r:id="rId17"/>
    <p:sldId id="295" r:id="rId18"/>
    <p:sldId id="282" r:id="rId19"/>
    <p:sldId id="296" r:id="rId20"/>
    <p:sldId id="284" r:id="rId21"/>
    <p:sldId id="297" r:id="rId22"/>
    <p:sldId id="286" r:id="rId23"/>
    <p:sldId id="298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 err="1">
              <a:effectLst/>
            </a:rPr>
            <a:t>Fiecare</a:t>
          </a:r>
          <a:r>
            <a:rPr lang="en-US" dirty="0">
              <a:effectLst/>
            </a:rPr>
            <a:t> </a:t>
          </a:r>
          <a:r>
            <a:rPr lang="en-US" dirty="0" err="1">
              <a:effectLst/>
            </a:rPr>
            <a:t>rând</a:t>
          </a:r>
          <a:r>
            <a:rPr lang="en-US" dirty="0">
              <a:effectLst/>
            </a:rPr>
            <a:t> de </a:t>
          </a:r>
          <a:r>
            <a:rPr lang="en-US" dirty="0" err="1">
              <a:effectLst/>
            </a:rPr>
            <a:t>tabel</a:t>
          </a:r>
          <a:r>
            <a:rPr lang="en-US" dirty="0">
              <a:effectLst/>
            </a:rPr>
            <a:t> </a:t>
          </a:r>
          <a:r>
            <a:rPr lang="en-US" dirty="0" err="1">
              <a:effectLst/>
            </a:rPr>
            <a:t>este</a:t>
          </a:r>
          <a:r>
            <a:rPr lang="en-US" dirty="0">
              <a:effectLst/>
            </a:rPr>
            <a:t> </a:t>
          </a:r>
          <a:r>
            <a:rPr lang="en-US" dirty="0" err="1">
              <a:effectLst/>
            </a:rPr>
            <a:t>definit</a:t>
          </a:r>
          <a:r>
            <a:rPr lang="en-US" dirty="0">
              <a:effectLst/>
            </a:rPr>
            <a:t> cu </a:t>
          </a:r>
          <a:r>
            <a:rPr lang="en-US" dirty="0" err="1">
              <a:effectLst/>
            </a:rPr>
            <a:t>eticheta</a:t>
          </a:r>
          <a:r>
            <a:rPr lang="en-US" dirty="0">
              <a:effectLst/>
            </a:rPr>
            <a:t> &lt;tr&gt;.</a:t>
          </a:r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Un </a:t>
          </a:r>
          <a:r>
            <a:rPr lang="en-US" dirty="0" err="1"/>
            <a:t>antet</a:t>
          </a:r>
          <a:r>
            <a:rPr lang="en-US" dirty="0"/>
            <a:t> de table </a:t>
          </a:r>
          <a:r>
            <a:rPr lang="en-US" dirty="0" err="1"/>
            <a:t>sau</a:t>
          </a:r>
          <a:r>
            <a:rPr lang="en-US" dirty="0"/>
            <a:t> header </a:t>
          </a:r>
          <a:r>
            <a:rPr lang="en-US" dirty="0" err="1"/>
            <a:t>este</a:t>
          </a:r>
          <a:r>
            <a:rPr lang="en-US" dirty="0"/>
            <a:t> </a:t>
          </a:r>
          <a:r>
            <a:rPr lang="en-US" dirty="0" err="1"/>
            <a:t>definit</a:t>
          </a:r>
          <a:r>
            <a:rPr lang="en-US" dirty="0"/>
            <a:t> cu </a:t>
          </a:r>
          <a:r>
            <a:rPr lang="en-US" dirty="0" err="1"/>
            <a:t>eticheta</a:t>
          </a:r>
          <a:r>
            <a:rPr lang="en-US" dirty="0"/>
            <a:t> &lt;</a:t>
          </a:r>
          <a:r>
            <a:rPr lang="en-US" dirty="0" err="1"/>
            <a:t>th</a:t>
          </a:r>
          <a:r>
            <a:rPr lang="en-US" dirty="0"/>
            <a:t>&gt;. </a:t>
          </a:r>
          <a:r>
            <a:rPr lang="en-US" dirty="0" err="1"/>
            <a:t>În</a:t>
          </a:r>
          <a:r>
            <a:rPr lang="en-US" dirty="0"/>
            <a:t> mod implicit, </a:t>
          </a:r>
          <a:r>
            <a:rPr lang="en-US" dirty="0" err="1"/>
            <a:t>antetele</a:t>
          </a:r>
          <a:r>
            <a:rPr lang="en-US" dirty="0"/>
            <a:t> / headers sunt </a:t>
          </a:r>
          <a:r>
            <a:rPr lang="en-US" dirty="0" err="1"/>
            <a:t>îngroșate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centrate</a:t>
          </a:r>
          <a:r>
            <a:rPr lang="en-US" dirty="0"/>
            <a:t>.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Un </a:t>
          </a:r>
          <a:r>
            <a:rPr lang="en-US" dirty="0" err="1"/>
            <a:t>tabel</a:t>
          </a:r>
          <a:r>
            <a:rPr lang="en-US" dirty="0"/>
            <a:t> de date / </a:t>
          </a:r>
          <a:r>
            <a:rPr lang="en-US" dirty="0" err="1"/>
            <a:t>celulă</a:t>
          </a:r>
          <a:r>
            <a:rPr lang="en-US" dirty="0"/>
            <a:t> </a:t>
          </a:r>
          <a:r>
            <a:rPr lang="en-US" dirty="0" err="1"/>
            <a:t>este</a:t>
          </a:r>
          <a:r>
            <a:rPr lang="en-US" dirty="0"/>
            <a:t> </a:t>
          </a:r>
          <a:r>
            <a:rPr lang="en-US" dirty="0" err="1"/>
            <a:t>definit</a:t>
          </a:r>
          <a:r>
            <a:rPr lang="en-US" dirty="0"/>
            <a:t> cu </a:t>
          </a:r>
          <a:r>
            <a:rPr lang="en-US" dirty="0" err="1"/>
            <a:t>eticheta</a:t>
          </a:r>
          <a:r>
            <a:rPr lang="en-US" dirty="0"/>
            <a:t> &lt;td&gt;.</a:t>
          </a:r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it-IT" sz="2400" dirty="0"/>
            <a:t>Pentru a defini un stil special pentru un tabel, adăugați un atribut id la tabel:</a:t>
          </a:r>
          <a:endParaRPr lang="en-US" sz="2400" dirty="0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&lt;table style="width:100%"&gt;</a:t>
          </a:r>
          <a:br>
            <a:rPr lang="en-US" dirty="0"/>
          </a:br>
          <a:r>
            <a:rPr lang="en-US" dirty="0"/>
            <a:t>  &lt;caption&gt;Monthly savings&lt;/caption&gt;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&gt;Month&lt;/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&gt;Savings&lt;/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&lt;td&gt;January&lt;/td&gt;</a:t>
          </a:r>
          <a:br>
            <a:rPr lang="en-US" dirty="0"/>
          </a:br>
          <a:r>
            <a:rPr lang="en-US" dirty="0"/>
            <a:t>    &lt;td&gt;$100&lt;/td&gt;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&lt;td&gt;February&lt;/td&gt;</a:t>
          </a:r>
          <a:br>
            <a:rPr lang="en-US" dirty="0"/>
          </a:br>
          <a:r>
            <a:rPr lang="en-US" dirty="0"/>
            <a:t>    &lt;td&gt;$50&lt;/td&gt;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&lt;/table&gt; 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 err="1"/>
            <a:t>Dacă</a:t>
          </a:r>
          <a:r>
            <a:rPr lang="en-US" dirty="0"/>
            <a:t> nu </a:t>
          </a:r>
          <a:r>
            <a:rPr lang="en-US" dirty="0" err="1"/>
            <a:t>specificați</a:t>
          </a:r>
          <a:r>
            <a:rPr lang="en-US" dirty="0"/>
            <a:t> un border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tabel</a:t>
          </a:r>
          <a:r>
            <a:rPr lang="en-US" dirty="0"/>
            <a:t>, </a:t>
          </a:r>
          <a:r>
            <a:rPr lang="en-US" dirty="0" err="1"/>
            <a:t>acesta</a:t>
          </a:r>
          <a:r>
            <a:rPr lang="en-US" dirty="0"/>
            <a:t> </a:t>
          </a:r>
          <a:r>
            <a:rPr lang="en-US" dirty="0" err="1"/>
            <a:t>va</a:t>
          </a:r>
          <a:r>
            <a:rPr lang="en-US" dirty="0"/>
            <a:t> fi </a:t>
          </a:r>
          <a:r>
            <a:rPr lang="en-US" dirty="0" err="1"/>
            <a:t>afișat</a:t>
          </a:r>
          <a:r>
            <a:rPr lang="en-US" dirty="0"/>
            <a:t> </a:t>
          </a:r>
          <a:r>
            <a:rPr lang="en-US" dirty="0" err="1"/>
            <a:t>fără</a:t>
          </a:r>
          <a:r>
            <a:rPr lang="en-US" dirty="0"/>
            <a:t> </a:t>
          </a:r>
          <a:r>
            <a:rPr lang="en-US" dirty="0" err="1"/>
            <a:t>margini</a:t>
          </a:r>
          <a:r>
            <a:rPr lang="en-US" dirty="0"/>
            <a:t>.</a:t>
          </a:r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it-IT" dirty="0"/>
            <a:t>Un border este setat folosind proprietatea de CSS, border</a:t>
          </a:r>
          <a:endParaRPr lang="en-US" dirty="0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9EF41CC5-EF3B-4A6D-8229-3F1333EADFB3}">
      <dgm:prSet custT="1"/>
      <dgm:spPr/>
      <dgm:t>
        <a:bodyPr/>
        <a:lstStyle/>
        <a:p>
          <a:pPr>
            <a:defRPr cap="all"/>
          </a:pPr>
          <a:r>
            <a:rPr lang="en-US" sz="2400" dirty="0" err="1"/>
            <a:t>Exemplu</a:t>
          </a:r>
          <a:r>
            <a:rPr lang="en-US" sz="2400" dirty="0"/>
            <a:t>:</a:t>
          </a:r>
        </a:p>
        <a:p>
          <a:pPr>
            <a:defRPr cap="all"/>
          </a:pPr>
          <a:r>
            <a:rPr lang="en-US" sz="1400" dirty="0"/>
            <a:t>table, </a:t>
          </a:r>
          <a:r>
            <a:rPr lang="en-US" sz="1400" dirty="0" err="1"/>
            <a:t>th</a:t>
          </a:r>
          <a:r>
            <a:rPr lang="en-US" sz="1400" dirty="0"/>
            <a:t>, td {</a:t>
          </a:r>
          <a:br>
            <a:rPr lang="en-US" sz="1400" dirty="0"/>
          </a:br>
          <a:r>
            <a:rPr lang="en-US" sz="1400" dirty="0"/>
            <a:t>  border: 1px solid black;</a:t>
          </a:r>
          <a:br>
            <a:rPr lang="en-US" sz="1400" dirty="0"/>
          </a:br>
          <a:r>
            <a:rPr lang="en-US" sz="1400" dirty="0"/>
            <a:t>}</a:t>
          </a:r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X="9" custLinFactNeighborY="1338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 err="1"/>
            <a:t>Dacă</a:t>
          </a:r>
          <a:r>
            <a:rPr lang="en-US" dirty="0"/>
            <a:t> </a:t>
          </a:r>
          <a:r>
            <a:rPr lang="en-US" dirty="0" err="1"/>
            <a:t>doriți</a:t>
          </a:r>
          <a:r>
            <a:rPr lang="en-US" dirty="0"/>
            <a:t> ca borders </a:t>
          </a:r>
          <a:r>
            <a:rPr lang="en-US" dirty="0" err="1"/>
            <a:t>să</a:t>
          </a:r>
          <a:r>
            <a:rPr lang="en-US" dirty="0"/>
            <a:t> se </a:t>
          </a:r>
          <a:r>
            <a:rPr lang="en-US" dirty="0" err="1"/>
            <a:t>prăbușească</a:t>
          </a:r>
          <a:r>
            <a:rPr lang="en-US" dirty="0"/>
            <a:t> </a:t>
          </a:r>
          <a:r>
            <a:rPr lang="en-US" dirty="0" err="1"/>
            <a:t>într</a:t>
          </a:r>
          <a:r>
            <a:rPr lang="en-US" dirty="0"/>
            <a:t>-un </a:t>
          </a:r>
          <a:r>
            <a:rPr lang="en-US" dirty="0" err="1"/>
            <a:t>singur</a:t>
          </a:r>
          <a:r>
            <a:rPr lang="en-US" dirty="0"/>
            <a:t> </a:t>
          </a:r>
          <a:r>
            <a:rPr lang="en-US" dirty="0" err="1"/>
            <a:t>chenar</a:t>
          </a:r>
          <a:r>
            <a:rPr lang="en-US" dirty="0"/>
            <a:t>, </a:t>
          </a:r>
          <a:r>
            <a:rPr lang="en-US" dirty="0" err="1"/>
            <a:t>adăugați</a:t>
          </a:r>
          <a:r>
            <a:rPr lang="en-US" dirty="0"/>
            <a:t> </a:t>
          </a:r>
          <a:r>
            <a:rPr lang="en-US" dirty="0" err="1"/>
            <a:t>proprietatea</a:t>
          </a:r>
          <a:r>
            <a:rPr lang="en-US" dirty="0"/>
            <a:t> CSS border-collapse:</a:t>
          </a:r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 custT="1"/>
      <dgm:spPr/>
      <dgm:t>
        <a:bodyPr/>
        <a:lstStyle/>
        <a:p>
          <a:pPr>
            <a:defRPr cap="all"/>
          </a:pPr>
          <a:r>
            <a:rPr lang="en-US" sz="2400" dirty="0" err="1"/>
            <a:t>exemplu</a:t>
          </a:r>
          <a:r>
            <a:rPr lang="en-US" sz="2400" dirty="0"/>
            <a:t>:</a:t>
          </a:r>
        </a:p>
        <a:p>
          <a:pPr>
            <a:defRPr cap="all"/>
          </a:pPr>
          <a:r>
            <a:rPr lang="en-US" sz="2000" dirty="0"/>
            <a:t>table, </a:t>
          </a:r>
          <a:r>
            <a:rPr lang="en-US" sz="2000" dirty="0" err="1"/>
            <a:t>th</a:t>
          </a:r>
          <a:r>
            <a:rPr lang="en-US" sz="2000" dirty="0"/>
            <a:t>, td {</a:t>
          </a:r>
          <a:br>
            <a:rPr lang="en-US" sz="2000" dirty="0"/>
          </a:br>
          <a:r>
            <a:rPr lang="en-US" sz="2000" dirty="0"/>
            <a:t>  border: 1px solid black;</a:t>
          </a:r>
          <a:br>
            <a:rPr lang="en-US" sz="2000" dirty="0"/>
          </a:br>
          <a:r>
            <a:rPr lang="en-US" sz="2000" dirty="0"/>
            <a:t>  border-collapse: collapse;</a:t>
          </a:r>
          <a:br>
            <a:rPr lang="en-US" sz="2000" dirty="0"/>
          </a:br>
          <a:r>
            <a:rPr lang="en-US" sz="2000" dirty="0"/>
            <a:t>}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Cell padding </a:t>
          </a:r>
          <a:r>
            <a:rPr lang="en-US" dirty="0" err="1"/>
            <a:t>specifică</a:t>
          </a:r>
          <a:r>
            <a:rPr lang="en-US" dirty="0"/>
            <a:t> </a:t>
          </a:r>
          <a:r>
            <a:rPr lang="en-US" dirty="0" err="1"/>
            <a:t>spațiul</a:t>
          </a:r>
          <a:r>
            <a:rPr lang="en-US" dirty="0"/>
            <a:t> </a:t>
          </a:r>
          <a:r>
            <a:rPr lang="en-US" dirty="0" err="1"/>
            <a:t>dintre</a:t>
          </a:r>
          <a:r>
            <a:rPr lang="en-US" dirty="0"/>
            <a:t> </a:t>
          </a:r>
          <a:r>
            <a:rPr lang="en-US" dirty="0" err="1"/>
            <a:t>conținutul</a:t>
          </a:r>
          <a:r>
            <a:rPr lang="en-US" dirty="0"/>
            <a:t> </a:t>
          </a:r>
          <a:r>
            <a:rPr lang="en-US" dirty="0" err="1"/>
            <a:t>celulei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marginile</a:t>
          </a:r>
          <a:r>
            <a:rPr lang="en-US" dirty="0"/>
            <a:t> </a:t>
          </a:r>
          <a:r>
            <a:rPr lang="en-US" dirty="0" err="1"/>
            <a:t>acesteia</a:t>
          </a:r>
          <a:r>
            <a:rPr lang="en-US" dirty="0"/>
            <a:t>.</a:t>
          </a:r>
        </a:p>
        <a:p>
          <a:r>
            <a:rPr lang="en-US" dirty="0" err="1"/>
            <a:t>Dacă</a:t>
          </a:r>
          <a:r>
            <a:rPr lang="en-US" dirty="0"/>
            <a:t> nu </a:t>
          </a:r>
          <a:r>
            <a:rPr lang="en-US" dirty="0" err="1"/>
            <a:t>specificați</a:t>
          </a:r>
          <a:r>
            <a:rPr lang="en-US" dirty="0"/>
            <a:t> un padding, </a:t>
          </a:r>
          <a:r>
            <a:rPr lang="en-US" dirty="0" err="1"/>
            <a:t>celulele</a:t>
          </a:r>
          <a:r>
            <a:rPr lang="en-US" dirty="0"/>
            <a:t> </a:t>
          </a:r>
          <a:r>
            <a:rPr lang="en-US" dirty="0" err="1"/>
            <a:t>tabelului</a:t>
          </a:r>
          <a:r>
            <a:rPr lang="en-US" dirty="0"/>
            <a:t> </a:t>
          </a:r>
          <a:r>
            <a:rPr lang="en-US" dirty="0" err="1"/>
            <a:t>vor</a:t>
          </a:r>
          <a:r>
            <a:rPr lang="en-US" dirty="0"/>
            <a:t> fi </a:t>
          </a:r>
          <a:r>
            <a:rPr lang="en-US" dirty="0" err="1"/>
            <a:t>afișate</a:t>
          </a:r>
          <a:r>
            <a:rPr lang="en-US" dirty="0"/>
            <a:t> </a:t>
          </a:r>
          <a:r>
            <a:rPr lang="en-US" dirty="0" err="1"/>
            <a:t>fără</a:t>
          </a:r>
          <a:r>
            <a:rPr lang="en-US" dirty="0"/>
            <a:t>  padding.</a:t>
          </a:r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 custT="1"/>
      <dgm:spPr/>
      <dgm:t>
        <a:bodyPr/>
        <a:lstStyle/>
        <a:p>
          <a:pPr>
            <a:defRPr cap="all"/>
          </a:pPr>
          <a:r>
            <a:rPr lang="en-US" sz="2400" dirty="0" err="1"/>
            <a:t>Exemplu</a:t>
          </a:r>
          <a:r>
            <a:rPr lang="en-US" sz="2400" dirty="0"/>
            <a:t>:</a:t>
          </a:r>
        </a:p>
        <a:p>
          <a:pPr>
            <a:defRPr cap="all"/>
          </a:pPr>
          <a:r>
            <a:rPr lang="en-US" sz="2000" dirty="0" err="1"/>
            <a:t>th</a:t>
          </a:r>
          <a:r>
            <a:rPr lang="en-US" sz="2000" dirty="0"/>
            <a:t>, td {</a:t>
          </a:r>
          <a:br>
            <a:rPr lang="en-US" sz="2000" dirty="0"/>
          </a:br>
          <a:r>
            <a:rPr lang="en-US" sz="2000" dirty="0"/>
            <a:t>  padding: 15px;</a:t>
          </a:r>
          <a:br>
            <a:rPr lang="en-US" sz="2000" dirty="0"/>
          </a:br>
          <a:r>
            <a:rPr lang="en-US" sz="2000" dirty="0"/>
            <a:t>}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 custLinFactNeighborX="-77" custLinFactNeighborY="28462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 err="1"/>
            <a:t>În</a:t>
          </a:r>
          <a:r>
            <a:rPr lang="en-US" dirty="0"/>
            <a:t> mod implicit, </a:t>
          </a:r>
          <a:r>
            <a:rPr lang="en-US" dirty="0" err="1"/>
            <a:t>titlurile</a:t>
          </a:r>
          <a:r>
            <a:rPr lang="en-US" dirty="0"/>
            <a:t> </a:t>
          </a:r>
          <a:r>
            <a:rPr lang="en-US" dirty="0" err="1"/>
            <a:t>tabelelor</a:t>
          </a:r>
          <a:r>
            <a:rPr lang="en-US" dirty="0"/>
            <a:t> sunt </a:t>
          </a:r>
          <a:r>
            <a:rPr lang="en-US" dirty="0" err="1"/>
            <a:t>îngroșate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centrate</a:t>
          </a:r>
          <a:r>
            <a:rPr lang="en-US" dirty="0"/>
            <a:t>.</a:t>
          </a:r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it-IT" dirty="0"/>
            <a:t>Pentru a alinia la stânga titlurile tabelului, utilizați proprietatea de aliniere a textului CSS:</a:t>
          </a:r>
          <a:endParaRPr lang="en-US" dirty="0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9EF41CC5-EF3B-4A6D-8229-3F1333EADFB3}">
      <dgm:prSet custT="1"/>
      <dgm:spPr/>
      <dgm:t>
        <a:bodyPr/>
        <a:lstStyle/>
        <a:p>
          <a:pPr>
            <a:defRPr cap="all"/>
          </a:pPr>
          <a:r>
            <a:rPr lang="en-US" sz="2400" dirty="0" err="1"/>
            <a:t>Exemplu</a:t>
          </a:r>
          <a:r>
            <a:rPr lang="en-US" sz="2400" dirty="0"/>
            <a:t>:</a:t>
          </a:r>
        </a:p>
        <a:p>
          <a:pPr>
            <a:defRPr cap="all"/>
          </a:pPr>
          <a:r>
            <a:rPr lang="en-US" sz="1400" dirty="0" err="1"/>
            <a:t>th</a:t>
          </a:r>
          <a:r>
            <a:rPr lang="en-US" sz="1400" dirty="0"/>
            <a:t> {</a:t>
          </a:r>
          <a:br>
            <a:rPr lang="en-US" sz="1400" dirty="0"/>
          </a:br>
          <a:r>
            <a:rPr lang="en-US" sz="1400" dirty="0"/>
            <a:t>  text-align: left;</a:t>
          </a:r>
          <a:br>
            <a:rPr lang="en-US" sz="1400" dirty="0"/>
          </a:br>
          <a:r>
            <a:rPr lang="en-US" sz="1400" dirty="0"/>
            <a:t>}</a:t>
          </a:r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X="9" custLinFactNeighborY="1338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Border spacing </a:t>
          </a:r>
          <a:r>
            <a:rPr lang="en-US" dirty="0" err="1"/>
            <a:t>specifică</a:t>
          </a:r>
          <a:r>
            <a:rPr lang="en-US" dirty="0"/>
            <a:t> </a:t>
          </a:r>
          <a:r>
            <a:rPr lang="en-US" dirty="0" err="1"/>
            <a:t>spațiul</a:t>
          </a:r>
          <a:r>
            <a:rPr lang="en-US" dirty="0"/>
            <a:t> </a:t>
          </a:r>
          <a:r>
            <a:rPr lang="en-US" dirty="0" err="1"/>
            <a:t>dintre</a:t>
          </a:r>
          <a:r>
            <a:rPr lang="en-US" dirty="0"/>
            <a:t> </a:t>
          </a:r>
          <a:r>
            <a:rPr lang="en-US" dirty="0" err="1"/>
            <a:t>celule</a:t>
          </a:r>
          <a:r>
            <a:rPr lang="en-US" dirty="0"/>
            <a:t>.</a:t>
          </a:r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 err="1"/>
            <a:t>Pentru</a:t>
          </a:r>
          <a:r>
            <a:rPr lang="en-US" dirty="0"/>
            <a:t> a seta border spacing </a:t>
          </a:r>
          <a:r>
            <a:rPr lang="en-US" dirty="0" err="1"/>
            <a:t>pentru</a:t>
          </a:r>
          <a:r>
            <a:rPr lang="en-US" dirty="0"/>
            <a:t> un </a:t>
          </a:r>
          <a:r>
            <a:rPr lang="en-US" dirty="0" err="1"/>
            <a:t>tabel</a:t>
          </a:r>
          <a:r>
            <a:rPr lang="en-US" dirty="0"/>
            <a:t>, </a:t>
          </a:r>
          <a:r>
            <a:rPr lang="en-US" dirty="0" err="1"/>
            <a:t>utilizați</a:t>
          </a:r>
          <a:r>
            <a:rPr lang="en-US" dirty="0"/>
            <a:t> </a:t>
          </a:r>
          <a:r>
            <a:rPr lang="en-US" dirty="0" err="1"/>
            <a:t>proprietatea</a:t>
          </a:r>
          <a:r>
            <a:rPr lang="en-US" dirty="0"/>
            <a:t> CSS, border-spacing :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9EF41CC5-EF3B-4A6D-8229-3F1333EADFB3}">
      <dgm:prSet custT="1"/>
      <dgm:spPr/>
      <dgm:t>
        <a:bodyPr/>
        <a:lstStyle/>
        <a:p>
          <a:pPr>
            <a:defRPr cap="all"/>
          </a:pPr>
          <a:r>
            <a:rPr lang="en-US" sz="2400" dirty="0" err="1"/>
            <a:t>exemplu</a:t>
          </a:r>
          <a:r>
            <a:rPr lang="en-US" sz="2400" dirty="0"/>
            <a:t>:</a:t>
          </a:r>
        </a:p>
        <a:p>
          <a:pPr>
            <a:defRPr cap="all"/>
          </a:pPr>
          <a:r>
            <a:rPr lang="en-US" sz="1400" dirty="0"/>
            <a:t>table {</a:t>
          </a:r>
          <a:br>
            <a:rPr lang="en-US" sz="1400" dirty="0"/>
          </a:br>
          <a:r>
            <a:rPr lang="en-US" sz="1400" dirty="0"/>
            <a:t>  border-spacing: 5px;</a:t>
          </a:r>
          <a:br>
            <a:rPr lang="en-US" sz="1400" dirty="0"/>
          </a:br>
          <a:r>
            <a:rPr lang="en-US" sz="1400" dirty="0"/>
            <a:t>}</a:t>
          </a:r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X="9" custLinFactNeighborY="1338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pt-BR" sz="2400" dirty="0"/>
            <a:t>Pentru a face o intindere ce celule mai mare ca o coloana, utilizați atributul colspan:</a:t>
          </a:r>
          <a:endParaRPr lang="en-US" sz="2400" dirty="0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&lt;table style="width:100%"&gt;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&gt;Name&lt;/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 </a:t>
          </a:r>
          <a:r>
            <a:rPr lang="en-US" dirty="0" err="1"/>
            <a:t>colspan</a:t>
          </a:r>
          <a:r>
            <a:rPr lang="en-US" dirty="0"/>
            <a:t>="2"&gt;Telephone&lt;/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&lt;td&gt;Bill Gates&lt;/td&gt;</a:t>
          </a:r>
          <a:br>
            <a:rPr lang="en-US" dirty="0"/>
          </a:br>
          <a:r>
            <a:rPr lang="en-US" dirty="0"/>
            <a:t>    &lt;td&gt;55577854&lt;/td&gt;</a:t>
          </a:r>
          <a:br>
            <a:rPr lang="en-US" dirty="0"/>
          </a:br>
          <a:r>
            <a:rPr lang="en-US" dirty="0"/>
            <a:t>    &lt;td&gt;55577855&lt;/td&gt;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&lt;/table&gt; 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pt-BR" sz="2400" dirty="0"/>
            <a:t>Pentru a face o întindere a celulelor mai mare de un rând, utilizați atributul linespan:</a:t>
          </a:r>
          <a:endParaRPr lang="en-US" sz="2400" dirty="0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&lt;table style="width:100%"&gt;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&gt;Name:&lt;/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   &lt;td&gt;Bill Gates&lt;/td&gt;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 </a:t>
          </a:r>
          <a:r>
            <a:rPr lang="en-US" dirty="0" err="1"/>
            <a:t>rowspan</a:t>
          </a:r>
          <a:r>
            <a:rPr lang="en-US" dirty="0"/>
            <a:t>="2"&gt;Telephone:&lt;/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   &lt;td&gt;55577854&lt;/td&gt;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&lt;td&gt;55577855&lt;/td&gt;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&lt;/table&gt; 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it-IT" sz="2400" dirty="0"/>
            <a:t>Pentru a adăuga un titlu general, utilizați eticheta &lt;caption&gt;:</a:t>
          </a:r>
          <a:endParaRPr lang="en-US" sz="2400" dirty="0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&lt;table style="width:100%"&gt;</a:t>
          </a:r>
          <a:br>
            <a:rPr lang="en-US" dirty="0"/>
          </a:br>
          <a:r>
            <a:rPr lang="en-US" dirty="0"/>
            <a:t>  &lt;caption&gt;Monthly savings&lt;/caption&gt;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&gt;Month&lt;/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   &lt;</a:t>
          </a:r>
          <a:r>
            <a:rPr lang="en-US" dirty="0" err="1"/>
            <a:t>th</a:t>
          </a:r>
          <a:r>
            <a:rPr lang="en-US" dirty="0"/>
            <a:t>&gt;Savings&lt;/</a:t>
          </a:r>
          <a:r>
            <a:rPr lang="en-US" dirty="0" err="1"/>
            <a:t>th</a:t>
          </a:r>
          <a:r>
            <a:rPr lang="en-US" dirty="0"/>
            <a:t>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&lt;td&gt;January&lt;/td&gt;</a:t>
          </a:r>
          <a:br>
            <a:rPr lang="en-US" dirty="0"/>
          </a:br>
          <a:r>
            <a:rPr lang="en-US" dirty="0"/>
            <a:t>    &lt;td&gt;$100&lt;/td&gt;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  &lt;tr&gt;</a:t>
          </a:r>
          <a:br>
            <a:rPr lang="en-US" dirty="0"/>
          </a:br>
          <a:r>
            <a:rPr lang="en-US" dirty="0"/>
            <a:t>    &lt;td&gt;February&lt;/td&gt;</a:t>
          </a:r>
          <a:br>
            <a:rPr lang="en-US" dirty="0"/>
          </a:br>
          <a:r>
            <a:rPr lang="en-US" dirty="0"/>
            <a:t>    &lt;td&gt;$50&lt;/td&gt;</a:t>
          </a:r>
          <a:br>
            <a:rPr lang="en-US" dirty="0"/>
          </a:br>
          <a:r>
            <a:rPr lang="en-US" dirty="0"/>
            <a:t>  &lt;/tr&gt;</a:t>
          </a:r>
          <a:br>
            <a:rPr lang="en-US" dirty="0"/>
          </a:br>
          <a:r>
            <a:rPr lang="en-US" dirty="0"/>
            <a:t>&lt;/table&gt; 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 custLinFactNeighborX="-43" custLinFactNeighborY="-1331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 err="1">
              <a:effectLst/>
            </a:rPr>
            <a:t>Fiecare</a:t>
          </a:r>
          <a:r>
            <a:rPr lang="en-US" sz="1800" kern="1200" dirty="0">
              <a:effectLst/>
            </a:rPr>
            <a:t> </a:t>
          </a:r>
          <a:r>
            <a:rPr lang="en-US" sz="1800" kern="1200" dirty="0" err="1">
              <a:effectLst/>
            </a:rPr>
            <a:t>rând</a:t>
          </a:r>
          <a:r>
            <a:rPr lang="en-US" sz="1800" kern="1200" dirty="0">
              <a:effectLst/>
            </a:rPr>
            <a:t> de </a:t>
          </a:r>
          <a:r>
            <a:rPr lang="en-US" sz="1800" kern="1200" dirty="0" err="1">
              <a:effectLst/>
            </a:rPr>
            <a:t>tabel</a:t>
          </a:r>
          <a:r>
            <a:rPr lang="en-US" sz="1800" kern="1200" dirty="0">
              <a:effectLst/>
            </a:rPr>
            <a:t> </a:t>
          </a:r>
          <a:r>
            <a:rPr lang="en-US" sz="1800" kern="1200" dirty="0" err="1">
              <a:effectLst/>
            </a:rPr>
            <a:t>este</a:t>
          </a:r>
          <a:r>
            <a:rPr lang="en-US" sz="1800" kern="1200" dirty="0">
              <a:effectLst/>
            </a:rPr>
            <a:t> </a:t>
          </a:r>
          <a:r>
            <a:rPr lang="en-US" sz="1800" kern="1200" dirty="0" err="1">
              <a:effectLst/>
            </a:rPr>
            <a:t>definit</a:t>
          </a:r>
          <a:r>
            <a:rPr lang="en-US" sz="1800" kern="1200" dirty="0">
              <a:effectLst/>
            </a:rPr>
            <a:t> cu </a:t>
          </a:r>
          <a:r>
            <a:rPr lang="en-US" sz="1800" kern="1200" dirty="0" err="1">
              <a:effectLst/>
            </a:rPr>
            <a:t>eticheta</a:t>
          </a:r>
          <a:r>
            <a:rPr lang="en-US" sz="1800" kern="1200" dirty="0">
              <a:effectLst/>
            </a:rPr>
            <a:t> &lt;tr&gt;.</a:t>
          </a:r>
        </a:p>
      </dsp:txBody>
      <dsp:txXfrm>
        <a:off x="0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Un </a:t>
          </a:r>
          <a:r>
            <a:rPr lang="en-US" sz="1800" kern="1200" dirty="0" err="1"/>
            <a:t>antet</a:t>
          </a:r>
          <a:r>
            <a:rPr lang="en-US" sz="1800" kern="1200" dirty="0"/>
            <a:t> de table </a:t>
          </a:r>
          <a:r>
            <a:rPr lang="en-US" sz="1800" kern="1200" dirty="0" err="1"/>
            <a:t>sau</a:t>
          </a:r>
          <a:r>
            <a:rPr lang="en-US" sz="1800" kern="1200" dirty="0"/>
            <a:t> header </a:t>
          </a:r>
          <a:r>
            <a:rPr lang="en-US" sz="1800" kern="1200" dirty="0" err="1"/>
            <a:t>este</a:t>
          </a:r>
          <a:r>
            <a:rPr lang="en-US" sz="1800" kern="1200" dirty="0"/>
            <a:t> </a:t>
          </a:r>
          <a:r>
            <a:rPr lang="en-US" sz="1800" kern="1200" dirty="0" err="1"/>
            <a:t>definit</a:t>
          </a:r>
          <a:r>
            <a:rPr lang="en-US" sz="1800" kern="1200" dirty="0"/>
            <a:t> cu </a:t>
          </a:r>
          <a:r>
            <a:rPr lang="en-US" sz="1800" kern="1200" dirty="0" err="1"/>
            <a:t>eticheta</a:t>
          </a:r>
          <a:r>
            <a:rPr lang="en-US" sz="1800" kern="1200" dirty="0"/>
            <a:t> &lt;</a:t>
          </a:r>
          <a:r>
            <a:rPr lang="en-US" sz="1800" kern="1200" dirty="0" err="1"/>
            <a:t>th</a:t>
          </a:r>
          <a:r>
            <a:rPr lang="en-US" sz="1800" kern="1200" dirty="0"/>
            <a:t>&gt;. </a:t>
          </a:r>
          <a:r>
            <a:rPr lang="en-US" sz="1800" kern="1200" dirty="0" err="1"/>
            <a:t>În</a:t>
          </a:r>
          <a:r>
            <a:rPr lang="en-US" sz="1800" kern="1200" dirty="0"/>
            <a:t> mod implicit, </a:t>
          </a:r>
          <a:r>
            <a:rPr lang="en-US" sz="1800" kern="1200" dirty="0" err="1"/>
            <a:t>antetele</a:t>
          </a:r>
          <a:r>
            <a:rPr lang="en-US" sz="1800" kern="1200" dirty="0"/>
            <a:t> / headers sunt </a:t>
          </a:r>
          <a:r>
            <a:rPr lang="en-US" sz="1800" kern="1200" dirty="0" err="1"/>
            <a:t>îngroșate</a:t>
          </a:r>
          <a:r>
            <a:rPr lang="en-US" sz="1800" kern="1200" dirty="0"/>
            <a:t>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centrate</a:t>
          </a:r>
          <a:r>
            <a:rPr lang="en-US" sz="1800" kern="1200" dirty="0"/>
            <a:t>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Un </a:t>
          </a:r>
          <a:r>
            <a:rPr lang="en-US" sz="1800" kern="1200" dirty="0" err="1"/>
            <a:t>tabel</a:t>
          </a:r>
          <a:r>
            <a:rPr lang="en-US" sz="1800" kern="1200" dirty="0"/>
            <a:t> de date / </a:t>
          </a:r>
          <a:r>
            <a:rPr lang="en-US" sz="1800" kern="1200" dirty="0" err="1"/>
            <a:t>celulă</a:t>
          </a:r>
          <a:r>
            <a:rPr lang="en-US" sz="1800" kern="1200" dirty="0"/>
            <a:t> </a:t>
          </a:r>
          <a:r>
            <a:rPr lang="en-US" sz="1800" kern="1200" dirty="0" err="1"/>
            <a:t>este</a:t>
          </a:r>
          <a:r>
            <a:rPr lang="en-US" sz="1800" kern="1200" dirty="0"/>
            <a:t> </a:t>
          </a:r>
          <a:r>
            <a:rPr lang="en-US" sz="1800" kern="1200" dirty="0" err="1"/>
            <a:t>definit</a:t>
          </a:r>
          <a:r>
            <a:rPr lang="en-US" sz="1800" kern="1200" dirty="0"/>
            <a:t> cu </a:t>
          </a:r>
          <a:r>
            <a:rPr lang="en-US" sz="1800" kern="1200" dirty="0" err="1"/>
            <a:t>eticheta</a:t>
          </a:r>
          <a:r>
            <a:rPr lang="en-US" sz="1800" kern="1200" dirty="0"/>
            <a:t> &lt;td&gt;.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1096" y="0"/>
          <a:ext cx="4974368" cy="38373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0" rIns="491357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dirty="0"/>
            <a:t>Pentru a defini un stil special pentru un tabel, adăugați un atribut id la tabel:</a:t>
          </a:r>
          <a:endParaRPr lang="en-US" sz="2400" kern="1200" dirty="0"/>
        </a:p>
      </dsp:txBody>
      <dsp:txXfrm>
        <a:off x="1096" y="1534933"/>
        <a:ext cx="4974368" cy="2302399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368" cy="153493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165100" rIns="49135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368" cy="1534933"/>
      </dsp:txXfrm>
    </dsp:sp>
    <dsp:sp modelId="{00AE7F27-0E5D-4AFB-ACD6-B5A19E79EA42}">
      <dsp:nvSpPr>
        <dsp:cNvPr id="0" name=""/>
        <dsp:cNvSpPr/>
      </dsp:nvSpPr>
      <dsp:spPr>
        <a:xfrm>
          <a:off x="5375553" y="0"/>
          <a:ext cx="4974368" cy="38373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0" rIns="49135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&lt;table style="width:100%"&gt;</a:t>
          </a:r>
          <a:br>
            <a:rPr lang="en-US" sz="1100" kern="1200" dirty="0"/>
          </a:br>
          <a:r>
            <a:rPr lang="en-US" sz="1100" kern="1200" dirty="0"/>
            <a:t>  &lt;caption&gt;Monthly savings&lt;/caption&gt;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</a:t>
          </a:r>
          <a:r>
            <a:rPr lang="en-US" sz="1100" kern="1200" dirty="0" err="1"/>
            <a:t>th</a:t>
          </a:r>
          <a:r>
            <a:rPr lang="en-US" sz="1100" kern="1200" dirty="0"/>
            <a:t>&gt;Month&lt;/</a:t>
          </a:r>
          <a:r>
            <a:rPr lang="en-US" sz="1100" kern="1200" dirty="0" err="1"/>
            <a:t>th</a:t>
          </a:r>
          <a:r>
            <a:rPr lang="en-US" sz="1100" kern="1200" dirty="0"/>
            <a:t>&gt;</a:t>
          </a:r>
          <a:br>
            <a:rPr lang="en-US" sz="1100" kern="1200" dirty="0"/>
          </a:br>
          <a:r>
            <a:rPr lang="en-US" sz="1100" kern="1200" dirty="0"/>
            <a:t>    &lt;</a:t>
          </a:r>
          <a:r>
            <a:rPr lang="en-US" sz="1100" kern="1200" dirty="0" err="1"/>
            <a:t>th</a:t>
          </a:r>
          <a:r>
            <a:rPr lang="en-US" sz="1100" kern="1200" dirty="0"/>
            <a:t>&gt;Savings&lt;/</a:t>
          </a:r>
          <a:r>
            <a:rPr lang="en-US" sz="1100" kern="1200" dirty="0" err="1"/>
            <a:t>th</a:t>
          </a:r>
          <a:r>
            <a:rPr lang="en-US" sz="1100" kern="1200" dirty="0"/>
            <a:t>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&lt;td&gt;January&lt;/td&gt;</a:t>
          </a:r>
          <a:br>
            <a:rPr lang="en-US" sz="1100" kern="1200" dirty="0"/>
          </a:br>
          <a:r>
            <a:rPr lang="en-US" sz="1100" kern="1200" dirty="0"/>
            <a:t>    &lt;td&gt;$100&lt;/td&gt;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&lt;td&gt;February&lt;/td&gt;</a:t>
          </a:r>
          <a:br>
            <a:rPr lang="en-US" sz="1100" kern="1200" dirty="0"/>
          </a:br>
          <a:r>
            <a:rPr lang="en-US" sz="1100" kern="1200" dirty="0"/>
            <a:t>    &lt;td&gt;$50&lt;/td&gt;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&lt;/table&gt; </a:t>
          </a:r>
        </a:p>
      </dsp:txBody>
      <dsp:txXfrm>
        <a:off x="5375553" y="1534933"/>
        <a:ext cx="4974368" cy="2302399"/>
      </dsp:txXfrm>
    </dsp:sp>
    <dsp:sp modelId="{975C752B-C37A-4BA6-A3AE-2202A141404A}">
      <dsp:nvSpPr>
        <dsp:cNvPr id="0" name=""/>
        <dsp:cNvSpPr/>
      </dsp:nvSpPr>
      <dsp:spPr>
        <a:xfrm>
          <a:off x="5375553" y="0"/>
          <a:ext cx="4974368" cy="153493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165100" rIns="49135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5375553" y="0"/>
        <a:ext cx="4974368" cy="15349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 err="1"/>
            <a:t>Dacă</a:t>
          </a:r>
          <a:r>
            <a:rPr lang="en-US" sz="2300" kern="1200" dirty="0"/>
            <a:t> nu </a:t>
          </a:r>
          <a:r>
            <a:rPr lang="en-US" sz="2300" kern="1200" dirty="0" err="1"/>
            <a:t>specificați</a:t>
          </a:r>
          <a:r>
            <a:rPr lang="en-US" sz="2300" kern="1200" dirty="0"/>
            <a:t> un border </a:t>
          </a:r>
          <a:r>
            <a:rPr lang="en-US" sz="2300" kern="1200" dirty="0" err="1"/>
            <a:t>pentru</a:t>
          </a:r>
          <a:r>
            <a:rPr lang="en-US" sz="2300" kern="1200" dirty="0"/>
            <a:t> </a:t>
          </a:r>
          <a:r>
            <a:rPr lang="en-US" sz="2300" kern="1200" dirty="0" err="1"/>
            <a:t>tabel</a:t>
          </a:r>
          <a:r>
            <a:rPr lang="en-US" sz="2300" kern="1200" dirty="0"/>
            <a:t>, </a:t>
          </a:r>
          <a:r>
            <a:rPr lang="en-US" sz="2300" kern="1200" dirty="0" err="1"/>
            <a:t>acesta</a:t>
          </a:r>
          <a:r>
            <a:rPr lang="en-US" sz="2300" kern="1200" dirty="0"/>
            <a:t> </a:t>
          </a:r>
          <a:r>
            <a:rPr lang="en-US" sz="2300" kern="1200" dirty="0" err="1"/>
            <a:t>va</a:t>
          </a:r>
          <a:r>
            <a:rPr lang="en-US" sz="2300" kern="1200" dirty="0"/>
            <a:t> fi </a:t>
          </a:r>
          <a:r>
            <a:rPr lang="en-US" sz="2300" kern="1200" dirty="0" err="1"/>
            <a:t>afișat</a:t>
          </a:r>
          <a:r>
            <a:rPr lang="en-US" sz="2300" kern="1200" dirty="0"/>
            <a:t> </a:t>
          </a:r>
          <a:r>
            <a:rPr lang="en-US" sz="2300" kern="1200" dirty="0" err="1"/>
            <a:t>fără</a:t>
          </a:r>
          <a:r>
            <a:rPr lang="en-US" sz="2300" kern="1200" dirty="0"/>
            <a:t> </a:t>
          </a:r>
          <a:r>
            <a:rPr lang="en-US" sz="2300" kern="1200" dirty="0" err="1"/>
            <a:t>margini</a:t>
          </a:r>
          <a:r>
            <a:rPr lang="en-US" sz="2300" kern="1200" dirty="0"/>
            <a:t>.</a:t>
          </a:r>
        </a:p>
      </dsp:txBody>
      <dsp:txXfrm>
        <a:off x="0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300" kern="1200" dirty="0"/>
            <a:t>Un border este setat folosind proprietatea de CSS, border</a:t>
          </a:r>
          <a:endParaRPr lang="en-US" sz="2300" kern="1200" dirty="0"/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7193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/>
            <a:t>Exemplu</a:t>
          </a:r>
          <a:r>
            <a:rPr lang="en-US" sz="2400" kern="1200" dirty="0"/>
            <a:t>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table, </a:t>
          </a:r>
          <a:r>
            <a:rPr lang="en-US" sz="1400" kern="1200" dirty="0" err="1"/>
            <a:t>th</a:t>
          </a:r>
          <a:r>
            <a:rPr lang="en-US" sz="1400" kern="1200" dirty="0"/>
            <a:t>, td {</a:t>
          </a:r>
          <a:br>
            <a:rPr lang="en-US" sz="1400" kern="1200" dirty="0"/>
          </a:br>
          <a:r>
            <a:rPr lang="en-US" sz="1400" kern="1200" dirty="0"/>
            <a:t>  border: 1px solid black;</a:t>
          </a:r>
          <a:br>
            <a:rPr lang="en-US" sz="1400" kern="1200" dirty="0"/>
          </a:br>
          <a:r>
            <a:rPr lang="en-US" sz="1400" kern="1200" dirty="0"/>
            <a:t>}</a:t>
          </a:r>
        </a:p>
      </dsp:txBody>
      <dsp:txXfrm>
        <a:off x="7077193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1096" y="0"/>
          <a:ext cx="497461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/>
            <a:t>Dacă</a:t>
          </a:r>
          <a:r>
            <a:rPr lang="en-US" sz="2400" kern="1200" dirty="0"/>
            <a:t> </a:t>
          </a:r>
          <a:r>
            <a:rPr lang="en-US" sz="2400" kern="1200" dirty="0" err="1"/>
            <a:t>doriți</a:t>
          </a:r>
          <a:r>
            <a:rPr lang="en-US" sz="2400" kern="1200" dirty="0"/>
            <a:t> ca borders </a:t>
          </a:r>
          <a:r>
            <a:rPr lang="en-US" sz="2400" kern="1200" dirty="0" err="1"/>
            <a:t>să</a:t>
          </a:r>
          <a:r>
            <a:rPr lang="en-US" sz="2400" kern="1200" dirty="0"/>
            <a:t> se </a:t>
          </a:r>
          <a:r>
            <a:rPr lang="en-US" sz="2400" kern="1200" dirty="0" err="1"/>
            <a:t>prăbușească</a:t>
          </a:r>
          <a:r>
            <a:rPr lang="en-US" sz="2400" kern="1200" dirty="0"/>
            <a:t> </a:t>
          </a:r>
          <a:r>
            <a:rPr lang="en-US" sz="2400" kern="1200" dirty="0" err="1"/>
            <a:t>într</a:t>
          </a:r>
          <a:r>
            <a:rPr lang="en-US" sz="2400" kern="1200" dirty="0"/>
            <a:t>-un </a:t>
          </a:r>
          <a:r>
            <a:rPr lang="en-US" sz="2400" kern="1200" dirty="0" err="1"/>
            <a:t>singur</a:t>
          </a:r>
          <a:r>
            <a:rPr lang="en-US" sz="2400" kern="1200" dirty="0"/>
            <a:t> </a:t>
          </a:r>
          <a:r>
            <a:rPr lang="en-US" sz="2400" kern="1200" dirty="0" err="1"/>
            <a:t>chenar</a:t>
          </a:r>
          <a:r>
            <a:rPr lang="en-US" sz="2400" kern="1200" dirty="0"/>
            <a:t>, </a:t>
          </a:r>
          <a:r>
            <a:rPr lang="en-US" sz="2400" kern="1200" dirty="0" err="1"/>
            <a:t>adăugați</a:t>
          </a:r>
          <a:r>
            <a:rPr lang="en-US" sz="2400" kern="1200" dirty="0"/>
            <a:t> </a:t>
          </a:r>
          <a:r>
            <a:rPr lang="en-US" sz="2400" kern="1200" dirty="0" err="1"/>
            <a:t>proprietatea</a:t>
          </a:r>
          <a:r>
            <a:rPr lang="en-US" sz="2400" kern="1200" dirty="0"/>
            <a:t> CSS border-collapse:</a:t>
          </a:r>
        </a:p>
      </dsp:txBody>
      <dsp:txXfrm>
        <a:off x="1096" y="1485900"/>
        <a:ext cx="4974617" cy="2228850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617" cy="1485900"/>
      </dsp:txXfrm>
    </dsp:sp>
    <dsp:sp modelId="{00AE7F27-0E5D-4AFB-ACD6-B5A19E79EA42}">
      <dsp:nvSpPr>
        <dsp:cNvPr id="0" name=""/>
        <dsp:cNvSpPr/>
      </dsp:nvSpPr>
      <dsp:spPr>
        <a:xfrm>
          <a:off x="5375822" y="0"/>
          <a:ext cx="497461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/>
            <a:t>exemplu</a:t>
          </a:r>
          <a:r>
            <a:rPr lang="en-US" sz="2400" kern="1200" dirty="0"/>
            <a:t>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table, </a:t>
          </a:r>
          <a:r>
            <a:rPr lang="en-US" sz="2000" kern="1200" dirty="0" err="1"/>
            <a:t>th</a:t>
          </a:r>
          <a:r>
            <a:rPr lang="en-US" sz="2000" kern="1200" dirty="0"/>
            <a:t>, td {</a:t>
          </a:r>
          <a:br>
            <a:rPr lang="en-US" sz="2000" kern="1200" dirty="0"/>
          </a:br>
          <a:r>
            <a:rPr lang="en-US" sz="2000" kern="1200" dirty="0"/>
            <a:t>  border: 1px solid black;</a:t>
          </a:r>
          <a:br>
            <a:rPr lang="en-US" sz="2000" kern="1200" dirty="0"/>
          </a:br>
          <a:r>
            <a:rPr lang="en-US" sz="2000" kern="1200" dirty="0"/>
            <a:t>  border-collapse: collapse;</a:t>
          </a:r>
          <a:br>
            <a:rPr lang="en-US" sz="2000" kern="1200" dirty="0"/>
          </a:br>
          <a:r>
            <a:rPr lang="en-US" sz="2000" kern="1200" dirty="0"/>
            <a:t>}</a:t>
          </a:r>
        </a:p>
      </dsp:txBody>
      <dsp:txXfrm>
        <a:off x="5375822" y="1485900"/>
        <a:ext cx="4974617" cy="2228850"/>
      </dsp:txXfrm>
    </dsp:sp>
    <dsp:sp modelId="{975C752B-C37A-4BA6-A3AE-2202A141404A}">
      <dsp:nvSpPr>
        <dsp:cNvPr id="0" name=""/>
        <dsp:cNvSpPr/>
      </dsp:nvSpPr>
      <dsp:spPr>
        <a:xfrm>
          <a:off x="5375822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5375822" y="0"/>
        <a:ext cx="4974617" cy="14859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497461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Cell padding </a:t>
          </a:r>
          <a:r>
            <a:rPr lang="en-US" sz="1900" kern="1200" dirty="0" err="1"/>
            <a:t>specifică</a:t>
          </a:r>
          <a:r>
            <a:rPr lang="en-US" sz="1900" kern="1200" dirty="0"/>
            <a:t> </a:t>
          </a:r>
          <a:r>
            <a:rPr lang="en-US" sz="1900" kern="1200" dirty="0" err="1"/>
            <a:t>spațiul</a:t>
          </a:r>
          <a:r>
            <a:rPr lang="en-US" sz="1900" kern="1200" dirty="0"/>
            <a:t> </a:t>
          </a:r>
          <a:r>
            <a:rPr lang="en-US" sz="1900" kern="1200" dirty="0" err="1"/>
            <a:t>dintre</a:t>
          </a:r>
          <a:r>
            <a:rPr lang="en-US" sz="1900" kern="1200" dirty="0"/>
            <a:t> </a:t>
          </a:r>
          <a:r>
            <a:rPr lang="en-US" sz="1900" kern="1200" dirty="0" err="1"/>
            <a:t>conținutul</a:t>
          </a:r>
          <a:r>
            <a:rPr lang="en-US" sz="1900" kern="1200" dirty="0"/>
            <a:t> </a:t>
          </a:r>
          <a:r>
            <a:rPr lang="en-US" sz="1900" kern="1200" dirty="0" err="1"/>
            <a:t>celulei</a:t>
          </a:r>
          <a:r>
            <a:rPr lang="en-US" sz="1900" kern="1200" dirty="0"/>
            <a:t> </a:t>
          </a:r>
          <a:r>
            <a:rPr lang="en-US" sz="1900" kern="1200" dirty="0" err="1"/>
            <a:t>și</a:t>
          </a:r>
          <a:r>
            <a:rPr lang="en-US" sz="1900" kern="1200" dirty="0"/>
            <a:t> </a:t>
          </a:r>
          <a:r>
            <a:rPr lang="en-US" sz="1900" kern="1200" dirty="0" err="1"/>
            <a:t>marginile</a:t>
          </a:r>
          <a:r>
            <a:rPr lang="en-US" sz="1900" kern="1200" dirty="0"/>
            <a:t> </a:t>
          </a:r>
          <a:r>
            <a:rPr lang="en-US" sz="1900" kern="1200" dirty="0" err="1"/>
            <a:t>acesteia</a:t>
          </a:r>
          <a:r>
            <a:rPr lang="en-US" sz="1900" kern="1200" dirty="0"/>
            <a:t>.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Dacă</a:t>
          </a:r>
          <a:r>
            <a:rPr lang="en-US" sz="1900" kern="1200" dirty="0"/>
            <a:t> nu </a:t>
          </a:r>
          <a:r>
            <a:rPr lang="en-US" sz="1900" kern="1200" dirty="0" err="1"/>
            <a:t>specificați</a:t>
          </a:r>
          <a:r>
            <a:rPr lang="en-US" sz="1900" kern="1200" dirty="0"/>
            <a:t> un padding, </a:t>
          </a:r>
          <a:r>
            <a:rPr lang="en-US" sz="1900" kern="1200" dirty="0" err="1"/>
            <a:t>celulele</a:t>
          </a:r>
          <a:r>
            <a:rPr lang="en-US" sz="1900" kern="1200" dirty="0"/>
            <a:t> </a:t>
          </a:r>
          <a:r>
            <a:rPr lang="en-US" sz="1900" kern="1200" dirty="0" err="1"/>
            <a:t>tabelului</a:t>
          </a:r>
          <a:r>
            <a:rPr lang="en-US" sz="1900" kern="1200" dirty="0"/>
            <a:t> </a:t>
          </a:r>
          <a:r>
            <a:rPr lang="en-US" sz="1900" kern="1200" dirty="0" err="1"/>
            <a:t>vor</a:t>
          </a:r>
          <a:r>
            <a:rPr lang="en-US" sz="1900" kern="1200" dirty="0"/>
            <a:t> fi </a:t>
          </a:r>
          <a:r>
            <a:rPr lang="en-US" sz="1900" kern="1200" dirty="0" err="1"/>
            <a:t>afișate</a:t>
          </a:r>
          <a:r>
            <a:rPr lang="en-US" sz="1900" kern="1200" dirty="0"/>
            <a:t> </a:t>
          </a:r>
          <a:r>
            <a:rPr lang="en-US" sz="1900" kern="1200" dirty="0" err="1"/>
            <a:t>fără</a:t>
          </a:r>
          <a:r>
            <a:rPr lang="en-US" sz="1900" kern="1200" dirty="0"/>
            <a:t>  padding.</a:t>
          </a:r>
        </a:p>
      </dsp:txBody>
      <dsp:txXfrm>
        <a:off x="0" y="1485900"/>
        <a:ext cx="4974617" cy="2228850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617" cy="1485900"/>
      </dsp:txXfrm>
    </dsp:sp>
    <dsp:sp modelId="{00AE7F27-0E5D-4AFB-ACD6-B5A19E79EA42}">
      <dsp:nvSpPr>
        <dsp:cNvPr id="0" name=""/>
        <dsp:cNvSpPr/>
      </dsp:nvSpPr>
      <dsp:spPr>
        <a:xfrm>
          <a:off x="5375822" y="0"/>
          <a:ext cx="497461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/>
            <a:t>Exemplu</a:t>
          </a:r>
          <a:r>
            <a:rPr lang="en-US" sz="2400" kern="1200" dirty="0"/>
            <a:t>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 err="1"/>
            <a:t>th</a:t>
          </a:r>
          <a:r>
            <a:rPr lang="en-US" sz="2000" kern="1200" dirty="0"/>
            <a:t>, td {</a:t>
          </a:r>
          <a:br>
            <a:rPr lang="en-US" sz="2000" kern="1200" dirty="0"/>
          </a:br>
          <a:r>
            <a:rPr lang="en-US" sz="2000" kern="1200" dirty="0"/>
            <a:t>  padding: 15px;</a:t>
          </a:r>
          <a:br>
            <a:rPr lang="en-US" sz="2000" kern="1200" dirty="0"/>
          </a:br>
          <a:r>
            <a:rPr lang="en-US" sz="2000" kern="1200" dirty="0"/>
            <a:t>}</a:t>
          </a:r>
        </a:p>
      </dsp:txBody>
      <dsp:txXfrm>
        <a:off x="5375822" y="1485900"/>
        <a:ext cx="4974617" cy="2228850"/>
      </dsp:txXfrm>
    </dsp:sp>
    <dsp:sp modelId="{975C752B-C37A-4BA6-A3AE-2202A141404A}">
      <dsp:nvSpPr>
        <dsp:cNvPr id="0" name=""/>
        <dsp:cNvSpPr/>
      </dsp:nvSpPr>
      <dsp:spPr>
        <a:xfrm>
          <a:off x="5375822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5375822" y="0"/>
        <a:ext cx="4974617" cy="14859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 err="1"/>
            <a:t>În</a:t>
          </a:r>
          <a:r>
            <a:rPr lang="en-US" sz="1900" kern="1200" dirty="0"/>
            <a:t> mod implicit, </a:t>
          </a:r>
          <a:r>
            <a:rPr lang="en-US" sz="1900" kern="1200" dirty="0" err="1"/>
            <a:t>titlurile</a:t>
          </a:r>
          <a:r>
            <a:rPr lang="en-US" sz="1900" kern="1200" dirty="0"/>
            <a:t> </a:t>
          </a:r>
          <a:r>
            <a:rPr lang="en-US" sz="1900" kern="1200" dirty="0" err="1"/>
            <a:t>tabelelor</a:t>
          </a:r>
          <a:r>
            <a:rPr lang="en-US" sz="1900" kern="1200" dirty="0"/>
            <a:t> sunt </a:t>
          </a:r>
          <a:r>
            <a:rPr lang="en-US" sz="1900" kern="1200" dirty="0" err="1"/>
            <a:t>îngroșate</a:t>
          </a:r>
          <a:r>
            <a:rPr lang="en-US" sz="1900" kern="1200" dirty="0"/>
            <a:t> </a:t>
          </a:r>
          <a:r>
            <a:rPr lang="en-US" sz="1900" kern="1200" dirty="0" err="1"/>
            <a:t>și</a:t>
          </a:r>
          <a:r>
            <a:rPr lang="en-US" sz="1900" kern="1200" dirty="0"/>
            <a:t> </a:t>
          </a:r>
          <a:r>
            <a:rPr lang="en-US" sz="1900" kern="1200" dirty="0" err="1"/>
            <a:t>centrate</a:t>
          </a:r>
          <a:r>
            <a:rPr lang="en-US" sz="1900" kern="1200" dirty="0"/>
            <a:t>.</a:t>
          </a:r>
        </a:p>
      </dsp:txBody>
      <dsp:txXfrm>
        <a:off x="0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900" kern="1200" dirty="0"/>
            <a:t>Pentru a alinia la stânga titlurile tabelului, utilizați proprietatea de aliniere a textului CSS:</a:t>
          </a:r>
          <a:endParaRPr lang="en-US" sz="1900" kern="1200" dirty="0"/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7193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/>
            <a:t>Exemplu</a:t>
          </a:r>
          <a:r>
            <a:rPr lang="en-US" sz="2400" kern="1200" dirty="0"/>
            <a:t>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 err="1"/>
            <a:t>th</a:t>
          </a:r>
          <a:r>
            <a:rPr lang="en-US" sz="1400" kern="1200" dirty="0"/>
            <a:t> {</a:t>
          </a:r>
          <a:br>
            <a:rPr lang="en-US" sz="1400" kern="1200" dirty="0"/>
          </a:br>
          <a:r>
            <a:rPr lang="en-US" sz="1400" kern="1200" dirty="0"/>
            <a:t>  text-align: left;</a:t>
          </a:r>
          <a:br>
            <a:rPr lang="en-US" sz="1400" kern="1200" dirty="0"/>
          </a:br>
          <a:r>
            <a:rPr lang="en-US" sz="1400" kern="1200" dirty="0"/>
            <a:t>}</a:t>
          </a:r>
        </a:p>
      </dsp:txBody>
      <dsp:txXfrm>
        <a:off x="7077193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Border spacing </a:t>
          </a:r>
          <a:r>
            <a:rPr lang="en-US" sz="2200" kern="1200" dirty="0" err="1"/>
            <a:t>specifică</a:t>
          </a:r>
          <a:r>
            <a:rPr lang="en-US" sz="2200" kern="1200" dirty="0"/>
            <a:t> </a:t>
          </a:r>
          <a:r>
            <a:rPr lang="en-US" sz="2200" kern="1200" dirty="0" err="1"/>
            <a:t>spațiul</a:t>
          </a:r>
          <a:r>
            <a:rPr lang="en-US" sz="2200" kern="1200" dirty="0"/>
            <a:t> </a:t>
          </a:r>
          <a:r>
            <a:rPr lang="en-US" sz="2200" kern="1200" dirty="0" err="1"/>
            <a:t>dintre</a:t>
          </a:r>
          <a:r>
            <a:rPr lang="en-US" sz="2200" kern="1200" dirty="0"/>
            <a:t> </a:t>
          </a:r>
          <a:r>
            <a:rPr lang="en-US" sz="2200" kern="1200" dirty="0" err="1"/>
            <a:t>celule</a:t>
          </a:r>
          <a:r>
            <a:rPr lang="en-US" sz="2200" kern="1200" dirty="0"/>
            <a:t>.</a:t>
          </a:r>
        </a:p>
      </dsp:txBody>
      <dsp:txXfrm>
        <a:off x="0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 err="1"/>
            <a:t>Pentru</a:t>
          </a:r>
          <a:r>
            <a:rPr lang="en-US" sz="2200" kern="1200" dirty="0"/>
            <a:t> a seta border spacing </a:t>
          </a:r>
          <a:r>
            <a:rPr lang="en-US" sz="2200" kern="1200" dirty="0" err="1"/>
            <a:t>pentru</a:t>
          </a:r>
          <a:r>
            <a:rPr lang="en-US" sz="2200" kern="1200" dirty="0"/>
            <a:t> un </a:t>
          </a:r>
          <a:r>
            <a:rPr lang="en-US" sz="2200" kern="1200" dirty="0" err="1"/>
            <a:t>tabel</a:t>
          </a:r>
          <a:r>
            <a:rPr lang="en-US" sz="2200" kern="1200" dirty="0"/>
            <a:t>, </a:t>
          </a:r>
          <a:r>
            <a:rPr lang="en-US" sz="2200" kern="1200" dirty="0" err="1"/>
            <a:t>utilizați</a:t>
          </a:r>
          <a:r>
            <a:rPr lang="en-US" sz="2200" kern="1200" dirty="0"/>
            <a:t> </a:t>
          </a:r>
          <a:r>
            <a:rPr lang="en-US" sz="2200" kern="1200" dirty="0" err="1"/>
            <a:t>proprietatea</a:t>
          </a:r>
          <a:r>
            <a:rPr lang="en-US" sz="2200" kern="1200" dirty="0"/>
            <a:t> CSS, border-spacing :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7193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/>
            <a:t>exemplu</a:t>
          </a:r>
          <a:r>
            <a:rPr lang="en-US" sz="2400" kern="1200" dirty="0"/>
            <a:t>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table {</a:t>
          </a:r>
          <a:br>
            <a:rPr lang="en-US" sz="1400" kern="1200" dirty="0"/>
          </a:br>
          <a:r>
            <a:rPr lang="en-US" sz="1400" kern="1200" dirty="0"/>
            <a:t>  border-spacing: 5px;</a:t>
          </a:r>
          <a:br>
            <a:rPr lang="en-US" sz="1400" kern="1200" dirty="0"/>
          </a:br>
          <a:r>
            <a:rPr lang="en-US" sz="1400" kern="1200" dirty="0"/>
            <a:t>}</a:t>
          </a:r>
        </a:p>
      </dsp:txBody>
      <dsp:txXfrm>
        <a:off x="7077193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1096" y="0"/>
          <a:ext cx="497461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 dirty="0"/>
            <a:t>Pentru a face o intindere ce celule mai mare ca o coloana, utilizați atributul colspan:</a:t>
          </a:r>
          <a:endParaRPr lang="en-US" sz="2400" kern="1200" dirty="0"/>
        </a:p>
      </dsp:txBody>
      <dsp:txXfrm>
        <a:off x="1096" y="1485900"/>
        <a:ext cx="4974617" cy="2228850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617" cy="1485900"/>
      </dsp:txXfrm>
    </dsp:sp>
    <dsp:sp modelId="{00AE7F27-0E5D-4AFB-ACD6-B5A19E79EA42}">
      <dsp:nvSpPr>
        <dsp:cNvPr id="0" name=""/>
        <dsp:cNvSpPr/>
      </dsp:nvSpPr>
      <dsp:spPr>
        <a:xfrm>
          <a:off x="5375822" y="0"/>
          <a:ext cx="497461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&lt;table style="width:100%"&gt;</a:t>
          </a:r>
          <a:br>
            <a:rPr lang="en-US" sz="1200" kern="1200" dirty="0"/>
          </a:br>
          <a:r>
            <a:rPr lang="en-US" sz="1200" kern="1200" dirty="0"/>
            <a:t>  &lt;tr&gt;</a:t>
          </a:r>
          <a:br>
            <a:rPr lang="en-US" sz="1200" kern="1200" dirty="0"/>
          </a:br>
          <a:r>
            <a:rPr lang="en-US" sz="1200" kern="1200" dirty="0"/>
            <a:t>    &lt;</a:t>
          </a:r>
          <a:r>
            <a:rPr lang="en-US" sz="1200" kern="1200" dirty="0" err="1"/>
            <a:t>th</a:t>
          </a:r>
          <a:r>
            <a:rPr lang="en-US" sz="1200" kern="1200" dirty="0"/>
            <a:t>&gt;Name&lt;/</a:t>
          </a:r>
          <a:r>
            <a:rPr lang="en-US" sz="1200" kern="1200" dirty="0" err="1"/>
            <a:t>th</a:t>
          </a:r>
          <a:r>
            <a:rPr lang="en-US" sz="1200" kern="1200" dirty="0"/>
            <a:t>&gt;</a:t>
          </a:r>
          <a:br>
            <a:rPr lang="en-US" sz="1200" kern="1200" dirty="0"/>
          </a:br>
          <a:r>
            <a:rPr lang="en-US" sz="1200" kern="1200" dirty="0"/>
            <a:t>    &lt;</a:t>
          </a:r>
          <a:r>
            <a:rPr lang="en-US" sz="1200" kern="1200" dirty="0" err="1"/>
            <a:t>th</a:t>
          </a:r>
          <a:r>
            <a:rPr lang="en-US" sz="1200" kern="1200" dirty="0"/>
            <a:t> </a:t>
          </a:r>
          <a:r>
            <a:rPr lang="en-US" sz="1200" kern="1200" dirty="0" err="1"/>
            <a:t>colspan</a:t>
          </a:r>
          <a:r>
            <a:rPr lang="en-US" sz="1200" kern="1200" dirty="0"/>
            <a:t>="2"&gt;Telephone&lt;/</a:t>
          </a:r>
          <a:r>
            <a:rPr lang="en-US" sz="1200" kern="1200" dirty="0" err="1"/>
            <a:t>th</a:t>
          </a:r>
          <a:r>
            <a:rPr lang="en-US" sz="1200" kern="1200" dirty="0"/>
            <a:t>&gt;</a:t>
          </a:r>
          <a:br>
            <a:rPr lang="en-US" sz="1200" kern="1200" dirty="0"/>
          </a:br>
          <a:r>
            <a:rPr lang="en-US" sz="1200" kern="1200" dirty="0"/>
            <a:t>  &lt;/tr&gt;</a:t>
          </a:r>
          <a:br>
            <a:rPr lang="en-US" sz="1200" kern="1200" dirty="0"/>
          </a:br>
          <a:r>
            <a:rPr lang="en-US" sz="1200" kern="1200" dirty="0"/>
            <a:t>  &lt;tr&gt;</a:t>
          </a:r>
          <a:br>
            <a:rPr lang="en-US" sz="1200" kern="1200" dirty="0"/>
          </a:br>
          <a:r>
            <a:rPr lang="en-US" sz="1200" kern="1200" dirty="0"/>
            <a:t>    &lt;td&gt;Bill Gates&lt;/td&gt;</a:t>
          </a:r>
          <a:br>
            <a:rPr lang="en-US" sz="1200" kern="1200" dirty="0"/>
          </a:br>
          <a:r>
            <a:rPr lang="en-US" sz="1200" kern="1200" dirty="0"/>
            <a:t>    &lt;td&gt;55577854&lt;/td&gt;</a:t>
          </a:r>
          <a:br>
            <a:rPr lang="en-US" sz="1200" kern="1200" dirty="0"/>
          </a:br>
          <a:r>
            <a:rPr lang="en-US" sz="1200" kern="1200" dirty="0"/>
            <a:t>    &lt;td&gt;55577855&lt;/td&gt;</a:t>
          </a:r>
          <a:br>
            <a:rPr lang="en-US" sz="1200" kern="1200" dirty="0"/>
          </a:br>
          <a:r>
            <a:rPr lang="en-US" sz="1200" kern="1200" dirty="0"/>
            <a:t>  &lt;/tr&gt;</a:t>
          </a:r>
          <a:br>
            <a:rPr lang="en-US" sz="1200" kern="1200" dirty="0"/>
          </a:br>
          <a:r>
            <a:rPr lang="en-US" sz="1200" kern="1200" dirty="0"/>
            <a:t>&lt;/table&gt; </a:t>
          </a:r>
        </a:p>
      </dsp:txBody>
      <dsp:txXfrm>
        <a:off x="5375822" y="1485900"/>
        <a:ext cx="4974617" cy="2228850"/>
      </dsp:txXfrm>
    </dsp:sp>
    <dsp:sp modelId="{975C752B-C37A-4BA6-A3AE-2202A141404A}">
      <dsp:nvSpPr>
        <dsp:cNvPr id="0" name=""/>
        <dsp:cNvSpPr/>
      </dsp:nvSpPr>
      <dsp:spPr>
        <a:xfrm>
          <a:off x="5375822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5375822" y="0"/>
        <a:ext cx="4974617" cy="14859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1096" y="0"/>
          <a:ext cx="497461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 dirty="0"/>
            <a:t>Pentru a face o întindere a celulelor mai mare de un rând, utilizați atributul linespan:</a:t>
          </a:r>
          <a:endParaRPr lang="en-US" sz="2400" kern="1200" dirty="0"/>
        </a:p>
      </dsp:txBody>
      <dsp:txXfrm>
        <a:off x="1096" y="1485900"/>
        <a:ext cx="4974617" cy="2228850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617" cy="1485900"/>
      </dsp:txXfrm>
    </dsp:sp>
    <dsp:sp modelId="{00AE7F27-0E5D-4AFB-ACD6-B5A19E79EA42}">
      <dsp:nvSpPr>
        <dsp:cNvPr id="0" name=""/>
        <dsp:cNvSpPr/>
      </dsp:nvSpPr>
      <dsp:spPr>
        <a:xfrm>
          <a:off x="5375822" y="0"/>
          <a:ext cx="497461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&lt;table style="width:100%"&gt;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</a:t>
          </a:r>
          <a:r>
            <a:rPr lang="en-US" sz="1100" kern="1200" dirty="0" err="1"/>
            <a:t>th</a:t>
          </a:r>
          <a:r>
            <a:rPr lang="en-US" sz="1100" kern="1200" dirty="0"/>
            <a:t>&gt;Name:&lt;/</a:t>
          </a:r>
          <a:r>
            <a:rPr lang="en-US" sz="1100" kern="1200" dirty="0" err="1"/>
            <a:t>th</a:t>
          </a:r>
          <a:r>
            <a:rPr lang="en-US" sz="1100" kern="1200" dirty="0"/>
            <a:t>&gt;</a:t>
          </a:r>
          <a:br>
            <a:rPr lang="en-US" sz="1100" kern="1200" dirty="0"/>
          </a:br>
          <a:r>
            <a:rPr lang="en-US" sz="1100" kern="1200" dirty="0"/>
            <a:t>    &lt;td&gt;Bill Gates&lt;/td&gt;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</a:t>
          </a:r>
          <a:r>
            <a:rPr lang="en-US" sz="1100" kern="1200" dirty="0" err="1"/>
            <a:t>th</a:t>
          </a:r>
          <a:r>
            <a:rPr lang="en-US" sz="1100" kern="1200" dirty="0"/>
            <a:t> </a:t>
          </a:r>
          <a:r>
            <a:rPr lang="en-US" sz="1100" kern="1200" dirty="0" err="1"/>
            <a:t>rowspan</a:t>
          </a:r>
          <a:r>
            <a:rPr lang="en-US" sz="1100" kern="1200" dirty="0"/>
            <a:t>="2"&gt;Telephone:&lt;/</a:t>
          </a:r>
          <a:r>
            <a:rPr lang="en-US" sz="1100" kern="1200" dirty="0" err="1"/>
            <a:t>th</a:t>
          </a:r>
          <a:r>
            <a:rPr lang="en-US" sz="1100" kern="1200" dirty="0"/>
            <a:t>&gt;</a:t>
          </a:r>
          <a:br>
            <a:rPr lang="en-US" sz="1100" kern="1200" dirty="0"/>
          </a:br>
          <a:r>
            <a:rPr lang="en-US" sz="1100" kern="1200" dirty="0"/>
            <a:t>    &lt;td&gt;55577854&lt;/td&gt;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&lt;td&gt;55577855&lt;/td&gt;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&lt;/table&gt; </a:t>
          </a:r>
        </a:p>
      </dsp:txBody>
      <dsp:txXfrm>
        <a:off x="5375822" y="1485900"/>
        <a:ext cx="4974617" cy="2228850"/>
      </dsp:txXfrm>
    </dsp:sp>
    <dsp:sp modelId="{975C752B-C37A-4BA6-A3AE-2202A141404A}">
      <dsp:nvSpPr>
        <dsp:cNvPr id="0" name=""/>
        <dsp:cNvSpPr/>
      </dsp:nvSpPr>
      <dsp:spPr>
        <a:xfrm>
          <a:off x="5375822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5375822" y="0"/>
        <a:ext cx="4974617" cy="14859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1096" y="0"/>
          <a:ext cx="4974368" cy="38770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0" rIns="491357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dirty="0"/>
            <a:t>Pentru a adăuga un titlu general, utilizați eticheta &lt;caption&gt;:</a:t>
          </a:r>
          <a:endParaRPr lang="en-US" sz="2400" kern="1200" dirty="0"/>
        </a:p>
      </dsp:txBody>
      <dsp:txXfrm>
        <a:off x="1096" y="1550835"/>
        <a:ext cx="4974368" cy="2326253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368" cy="155083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165100" rIns="49135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368" cy="1550835"/>
      </dsp:txXfrm>
    </dsp:sp>
    <dsp:sp modelId="{00AE7F27-0E5D-4AFB-ACD6-B5A19E79EA42}">
      <dsp:nvSpPr>
        <dsp:cNvPr id="0" name=""/>
        <dsp:cNvSpPr/>
      </dsp:nvSpPr>
      <dsp:spPr>
        <a:xfrm>
          <a:off x="5375553" y="0"/>
          <a:ext cx="4974368" cy="38770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0" rIns="49135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&lt;table style="width:100%"&gt;</a:t>
          </a:r>
          <a:br>
            <a:rPr lang="en-US" sz="1100" kern="1200" dirty="0"/>
          </a:br>
          <a:r>
            <a:rPr lang="en-US" sz="1100" kern="1200" dirty="0"/>
            <a:t>  &lt;caption&gt;Monthly savings&lt;/caption&gt;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</a:t>
          </a:r>
          <a:r>
            <a:rPr lang="en-US" sz="1100" kern="1200" dirty="0" err="1"/>
            <a:t>th</a:t>
          </a:r>
          <a:r>
            <a:rPr lang="en-US" sz="1100" kern="1200" dirty="0"/>
            <a:t>&gt;Month&lt;/</a:t>
          </a:r>
          <a:r>
            <a:rPr lang="en-US" sz="1100" kern="1200" dirty="0" err="1"/>
            <a:t>th</a:t>
          </a:r>
          <a:r>
            <a:rPr lang="en-US" sz="1100" kern="1200" dirty="0"/>
            <a:t>&gt;</a:t>
          </a:r>
          <a:br>
            <a:rPr lang="en-US" sz="1100" kern="1200" dirty="0"/>
          </a:br>
          <a:r>
            <a:rPr lang="en-US" sz="1100" kern="1200" dirty="0"/>
            <a:t>    &lt;</a:t>
          </a:r>
          <a:r>
            <a:rPr lang="en-US" sz="1100" kern="1200" dirty="0" err="1"/>
            <a:t>th</a:t>
          </a:r>
          <a:r>
            <a:rPr lang="en-US" sz="1100" kern="1200" dirty="0"/>
            <a:t>&gt;Savings&lt;/</a:t>
          </a:r>
          <a:r>
            <a:rPr lang="en-US" sz="1100" kern="1200" dirty="0" err="1"/>
            <a:t>th</a:t>
          </a:r>
          <a:r>
            <a:rPr lang="en-US" sz="1100" kern="1200" dirty="0"/>
            <a:t>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&lt;td&gt;January&lt;/td&gt;</a:t>
          </a:r>
          <a:br>
            <a:rPr lang="en-US" sz="1100" kern="1200" dirty="0"/>
          </a:br>
          <a:r>
            <a:rPr lang="en-US" sz="1100" kern="1200" dirty="0"/>
            <a:t>    &lt;td&gt;$100&lt;/td&gt;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  &lt;tr&gt;</a:t>
          </a:r>
          <a:br>
            <a:rPr lang="en-US" sz="1100" kern="1200" dirty="0"/>
          </a:br>
          <a:r>
            <a:rPr lang="en-US" sz="1100" kern="1200" dirty="0"/>
            <a:t>    &lt;td&gt;February&lt;/td&gt;</a:t>
          </a:r>
          <a:br>
            <a:rPr lang="en-US" sz="1100" kern="1200" dirty="0"/>
          </a:br>
          <a:r>
            <a:rPr lang="en-US" sz="1100" kern="1200" dirty="0"/>
            <a:t>    &lt;td&gt;$50&lt;/td&gt;</a:t>
          </a:r>
          <a:br>
            <a:rPr lang="en-US" sz="1100" kern="1200" dirty="0"/>
          </a:br>
          <a:r>
            <a:rPr lang="en-US" sz="1100" kern="1200" dirty="0"/>
            <a:t>  &lt;/tr&gt;</a:t>
          </a:r>
          <a:br>
            <a:rPr lang="en-US" sz="1100" kern="1200" dirty="0"/>
          </a:br>
          <a:r>
            <a:rPr lang="en-US" sz="1100" kern="1200" dirty="0"/>
            <a:t>&lt;/table&gt; </a:t>
          </a:r>
        </a:p>
      </dsp:txBody>
      <dsp:txXfrm>
        <a:off x="5375553" y="1550835"/>
        <a:ext cx="4974368" cy="2326253"/>
      </dsp:txXfrm>
    </dsp:sp>
    <dsp:sp modelId="{975C752B-C37A-4BA6-A3AE-2202A141404A}">
      <dsp:nvSpPr>
        <dsp:cNvPr id="0" name=""/>
        <dsp:cNvSpPr/>
      </dsp:nvSpPr>
      <dsp:spPr>
        <a:xfrm>
          <a:off x="5375553" y="0"/>
          <a:ext cx="4974368" cy="155083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57" tIns="165100" rIns="49135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5375553" y="0"/>
        <a:ext cx="4974368" cy="1550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HTML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 err="1"/>
              <a:t>Filat</a:t>
            </a:r>
            <a:r>
              <a:rPr lang="en-US" sz="2800" dirty="0"/>
              <a:t> Fabian</a:t>
            </a:r>
          </a:p>
          <a:p>
            <a:r>
              <a:rPr lang="en-US" sz="2800" dirty="0" err="1"/>
              <a:t>Tulei</a:t>
            </a:r>
            <a:r>
              <a:rPr lang="en-US" sz="2800" dirty="0"/>
              <a:t> Ion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Tabel</a:t>
            </a:r>
            <a:r>
              <a:rPr lang="en-US" b="1" dirty="0"/>
              <a:t> HTML - Adding Cell Padding / </a:t>
            </a:r>
            <a:r>
              <a:rPr lang="en-US" b="1" dirty="0" err="1"/>
              <a:t>Captusire</a:t>
            </a:r>
            <a:endParaRPr lang="en-US" b="1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71976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323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623B-E8E3-4D87-9CEC-3A77060A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95C75-2328-4AD1-886B-9F6F1F7F6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27" y="1230936"/>
            <a:ext cx="2865592" cy="53482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7EF19C-DBA3-4CFC-8FB1-2DD318E5B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28" y="1866900"/>
            <a:ext cx="4580653" cy="35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3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it-IT" b="1" dirty="0"/>
              <a:t>Tabel HTML - </a:t>
            </a:r>
            <a:r>
              <a:rPr lang="en-US" b="1" dirty="0"/>
              <a:t>Left-align Headings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17748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777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B726-6332-4714-9195-83B9819B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5815F1-43A9-40F2-8A49-9D0ABC28A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88" y="864974"/>
            <a:ext cx="2913704" cy="5638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1D3380-9A65-44FD-9408-F83C4A526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794" y="2095422"/>
            <a:ext cx="5311318" cy="266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06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 err="1"/>
              <a:t>Tabel</a:t>
            </a:r>
            <a:r>
              <a:rPr lang="en-US" b="1" dirty="0"/>
              <a:t> HTML - Adding Border Spacing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418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2257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1ABC-0817-4B2B-961B-27343AB5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073DEC-5A4D-4FA9-AC60-8B46A2972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16" y="944629"/>
            <a:ext cx="2995298" cy="56267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A779A2-3C9D-4D00-9B09-04E7E7B4B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93" y="1866900"/>
            <a:ext cx="438211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8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Tabel HTML - </a:t>
            </a:r>
            <a:r>
              <a:rPr lang="en-US" b="1" dirty="0"/>
              <a:t>Cells that Span Many Columns / cellule </a:t>
            </a:r>
            <a:r>
              <a:rPr lang="en-US" b="1" dirty="0" err="1"/>
              <a:t>ce</a:t>
            </a:r>
            <a:r>
              <a:rPr lang="en-US" b="1" dirty="0"/>
              <a:t> se </a:t>
            </a:r>
            <a:r>
              <a:rPr lang="en-US" b="1" dirty="0" err="1"/>
              <a:t>intind</a:t>
            </a:r>
            <a:r>
              <a:rPr lang="en-US" b="1" dirty="0"/>
              <a:t> pe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multe</a:t>
            </a:r>
            <a:r>
              <a:rPr lang="en-US" b="1" dirty="0"/>
              <a:t> </a:t>
            </a:r>
            <a:r>
              <a:rPr lang="en-US" b="1" dirty="0" err="1"/>
              <a:t>coloane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0431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1354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7AC9-288C-4BC7-B727-4629EA7B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6649A-9F4F-4B8A-9D72-42501734F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0" y="1598655"/>
            <a:ext cx="3522796" cy="48515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EA7E9B-7325-4385-B021-A1156CEF3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214" y="2178191"/>
            <a:ext cx="5290116" cy="25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95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Tabel</a:t>
            </a:r>
            <a:r>
              <a:rPr lang="en-US" b="1" dirty="0"/>
              <a:t> HTML - Cells that Span Many Rows / cellule care </a:t>
            </a:r>
            <a:r>
              <a:rPr lang="en-US" b="1" dirty="0" err="1"/>
              <a:t>acopera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multe</a:t>
            </a:r>
            <a:r>
              <a:rPr lang="en-US" b="1" dirty="0"/>
              <a:t> </a:t>
            </a:r>
            <a:r>
              <a:rPr lang="en-US" b="1" dirty="0" err="1"/>
              <a:t>randuri</a:t>
            </a:r>
            <a:endParaRPr lang="en-US" b="1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233876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875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8E9A-D457-498D-B928-2EB86D8C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9A8BE-B9F4-4CBB-9334-1994CEBCA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72" y="1466171"/>
            <a:ext cx="3415579" cy="49822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F57179-641D-43D3-A461-C52033959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579" y="2480261"/>
            <a:ext cx="4829837" cy="229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9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0802-DB69-45B9-951B-F0B81269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Definirea unui tabel HTML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A9E7C-78AA-4F32-AA74-F8F7D7779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12505"/>
            <a:ext cx="10353762" cy="2232990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5400" dirty="0">
                <a:effectLst/>
              </a:rPr>
              <a:t>Un tabel HTML este definit cu eticheta &lt;table&gt;.</a:t>
            </a:r>
            <a:endParaRPr lang="en-US" sz="5400" dirty="0">
              <a:effectLst/>
            </a:endParaRPr>
          </a:p>
          <a:p>
            <a:endParaRPr lang="en-US" sz="5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7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Tabel HTML - </a:t>
            </a:r>
            <a:r>
              <a:rPr lang="en-US" b="1" dirty="0"/>
              <a:t>Adding a Caption / </a:t>
            </a:r>
            <a:r>
              <a:rPr lang="en-US" b="1" dirty="0" err="1"/>
              <a:t>adaugarea</a:t>
            </a:r>
            <a:r>
              <a:rPr lang="en-US" b="1" dirty="0"/>
              <a:t> </a:t>
            </a:r>
            <a:r>
              <a:rPr lang="en-US" b="1" dirty="0" err="1"/>
              <a:t>unui</a:t>
            </a:r>
            <a:r>
              <a:rPr lang="en-US" b="1" dirty="0"/>
              <a:t> </a:t>
            </a:r>
            <a:r>
              <a:rPr lang="en-US" b="1" dirty="0" err="1"/>
              <a:t>titlu</a:t>
            </a:r>
            <a:r>
              <a:rPr lang="en-US" b="1" dirty="0"/>
              <a:t> general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806482"/>
              </p:ext>
            </p:extLst>
          </p:nvPr>
        </p:nvGraphicFramePr>
        <p:xfrm>
          <a:off x="914400" y="2076449"/>
          <a:ext cx="10353157" cy="3877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38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6988-8E22-431D-BCCF-41E2C07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8DAD64-D8F9-4D02-A945-FB2D2A1D4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64" y="1537098"/>
            <a:ext cx="3313101" cy="49339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F43CF-AE4E-4B50-9ECE-88CEE8C59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06" y="2267161"/>
            <a:ext cx="4930051" cy="256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Special Style for One Table / </a:t>
            </a:r>
            <a:br>
              <a:rPr lang="en-US" b="1" dirty="0"/>
            </a:br>
            <a:r>
              <a:rPr lang="en-US" b="1" dirty="0"/>
              <a:t>un </a:t>
            </a:r>
            <a:r>
              <a:rPr lang="en-US" b="1" dirty="0" err="1"/>
              <a:t>stil</a:t>
            </a:r>
            <a:r>
              <a:rPr lang="en-US" b="1" dirty="0"/>
              <a:t> special </a:t>
            </a:r>
            <a:r>
              <a:rPr lang="en-US" b="1" dirty="0" err="1"/>
              <a:t>pentru</a:t>
            </a:r>
            <a:r>
              <a:rPr lang="en-US" b="1" dirty="0"/>
              <a:t> un </a:t>
            </a:r>
            <a:r>
              <a:rPr lang="en-US" b="1" dirty="0" err="1"/>
              <a:t>tabel</a:t>
            </a:r>
            <a:endParaRPr lang="en-US" b="1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245528"/>
              </p:ext>
            </p:extLst>
          </p:nvPr>
        </p:nvGraphicFramePr>
        <p:xfrm>
          <a:off x="914400" y="2076449"/>
          <a:ext cx="10353157" cy="3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211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8029-76AB-4F98-83C7-F33746E6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9F60EC-A422-4ADB-A9A1-3E38C2C08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34" y="1615130"/>
            <a:ext cx="3498772" cy="48724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03CE07-6D70-4BB2-AC8C-6371E7582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174" y="2397793"/>
            <a:ext cx="5589261" cy="20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05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684D-5CC3-42C1-971D-970C9462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Congratulations!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1FAC4F-6013-4721-9ECB-0D71A5677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472073"/>
            <a:ext cx="4743450" cy="2667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8CDFC6-076A-434D-A8E2-E2DB10D37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06" y="2470882"/>
            <a:ext cx="4743451" cy="266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5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ro-RO" b="1" dirty="0"/>
              <a:t>Definirea unui tabel HTML</a:t>
            </a:r>
            <a:endParaRPr lang="en-US" sz="2400" b="1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645226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1417-1584-431D-B8C8-5D091174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5582AB-F29A-4C0B-821F-B9E588165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13" y="1866900"/>
            <a:ext cx="3765297" cy="46846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2BBB0-5C59-489A-BD6C-757871F28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14" y="1866900"/>
            <a:ext cx="4429743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B6BB-E47D-4226-9034-0127CAAF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 dirty="0"/>
              <a:t>Definirea unui tabel HTML</a:t>
            </a:r>
            <a:br>
              <a:rPr lang="en-US" b="1" dirty="0"/>
            </a:br>
            <a:r>
              <a:rPr lang="en-US" b="1" dirty="0" err="1"/>
              <a:t>Exemplu</a:t>
            </a:r>
            <a:r>
              <a:rPr lang="en-US" b="1" dirty="0"/>
              <a:t>:</a:t>
            </a:r>
            <a:endParaRPr lang="en-US" sz="2700" b="1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B86319E-640B-4FB1-AFA4-08B2F5773C00}"/>
              </a:ext>
            </a:extLst>
          </p:cNvPr>
          <p:cNvSpPr txBox="1">
            <a:spLocks/>
          </p:cNvSpPr>
          <p:nvPr/>
        </p:nvSpPr>
        <p:spPr>
          <a:xfrm>
            <a:off x="4123255" y="2260756"/>
            <a:ext cx="3934841" cy="37147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effectLst/>
              </a:rPr>
              <a:t>Notă</a:t>
            </a:r>
            <a:r>
              <a:rPr lang="en-US" dirty="0">
                <a:effectLst/>
              </a:rPr>
              <a:t>: </a:t>
            </a:r>
            <a:r>
              <a:rPr lang="en-US" dirty="0" err="1">
                <a:effectLst/>
              </a:rPr>
              <a:t>elementele</a:t>
            </a:r>
            <a:r>
              <a:rPr lang="en-US" dirty="0">
                <a:effectLst/>
              </a:rPr>
              <a:t> &lt;td&gt; sunt </a:t>
            </a:r>
            <a:r>
              <a:rPr lang="en-US" dirty="0" err="1">
                <a:effectLst/>
              </a:rPr>
              <a:t>containerele</a:t>
            </a:r>
            <a:r>
              <a:rPr lang="en-US" dirty="0">
                <a:effectLst/>
              </a:rPr>
              <a:t> de date din </a:t>
            </a:r>
            <a:r>
              <a:rPr lang="en-US" dirty="0" err="1">
                <a:effectLst/>
              </a:rPr>
              <a:t>tabel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Pot </a:t>
            </a:r>
            <a:r>
              <a:rPr lang="en-US" dirty="0" err="1">
                <a:effectLst/>
              </a:rPr>
              <a:t>conține</a:t>
            </a:r>
            <a:r>
              <a:rPr lang="en-US" dirty="0">
                <a:effectLst/>
              </a:rPr>
              <a:t> tot </a:t>
            </a:r>
            <a:r>
              <a:rPr lang="en-US" dirty="0" err="1">
                <a:effectLst/>
              </a:rPr>
              <a:t>felul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elemente</a:t>
            </a:r>
            <a:r>
              <a:rPr lang="en-US" dirty="0">
                <a:effectLst/>
              </a:rPr>
              <a:t> HTML; text, </a:t>
            </a:r>
            <a:r>
              <a:rPr lang="en-US" dirty="0" err="1">
                <a:effectLst/>
              </a:rPr>
              <a:t>imagini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liste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alte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tabele</a:t>
            </a:r>
            <a:r>
              <a:rPr lang="en-US" dirty="0">
                <a:effectLst/>
              </a:rPr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7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Tabel HTML - Adăugarea unui border /chenar</a:t>
            </a:r>
            <a:endParaRPr lang="en-US" b="1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339081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60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6CA3-E7B4-423F-B09C-4729192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82528F-A2E8-410D-BBB5-32255F0DB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112" y="1718619"/>
            <a:ext cx="2912851" cy="46642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05D5F9-CF16-4C0C-B622-9ACB67D5E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09" y="1718619"/>
            <a:ext cx="4448796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0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 err="1"/>
              <a:t>Tabel</a:t>
            </a:r>
            <a:r>
              <a:rPr lang="en-US" b="1" dirty="0"/>
              <a:t> HTML – Collapsed Borders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954530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85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902D-4E5D-4308-965F-7B29BBC4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62E91A-C3D7-47A4-AC0D-239714A76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953" y="1693906"/>
            <a:ext cx="2919052" cy="49215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929828-E061-4A0A-A953-586249897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14" y="1868959"/>
            <a:ext cx="4429743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68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{788DC65D-2F78-4C40-8034-5B97C24F3FBF}tf12214701</Template>
  <TotalTime>0</TotalTime>
  <Words>985</Words>
  <Application>Microsoft Office PowerPoint</Application>
  <PresentationFormat>Widescreen</PresentationFormat>
  <Paragraphs>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Goudy Old Style</vt:lpstr>
      <vt:lpstr>Wingdings 2</vt:lpstr>
      <vt:lpstr>SlateVTI</vt:lpstr>
      <vt:lpstr>HTML Tables</vt:lpstr>
      <vt:lpstr>Definirea unui tabel HTML</vt:lpstr>
      <vt:lpstr>Definirea unui tabel HTML</vt:lpstr>
      <vt:lpstr>Exemplu:</vt:lpstr>
      <vt:lpstr>Definirea unui tabel HTML Exemplu:</vt:lpstr>
      <vt:lpstr>Tabel HTML - Adăugarea unui border /chenar</vt:lpstr>
      <vt:lpstr>Exemplu:</vt:lpstr>
      <vt:lpstr>Tabel HTML – Collapsed Borders</vt:lpstr>
      <vt:lpstr>Exemplu:</vt:lpstr>
      <vt:lpstr>Tabel HTML - Adding Cell Padding / Captusire</vt:lpstr>
      <vt:lpstr>Exemplu:</vt:lpstr>
      <vt:lpstr>Tabel HTML - Left-align Headings</vt:lpstr>
      <vt:lpstr>Exemplu:</vt:lpstr>
      <vt:lpstr>Tabel HTML - Adding Border Spacing</vt:lpstr>
      <vt:lpstr>Exemplu:</vt:lpstr>
      <vt:lpstr>Tabel HTML - Cells that Span Many Columns / cellule ce se intind pe mai multe coloane </vt:lpstr>
      <vt:lpstr>Exemplu:</vt:lpstr>
      <vt:lpstr>Tabel HTML - Cells that Span Many Rows / cellule care acopera mai multe randuri</vt:lpstr>
      <vt:lpstr>Exemplu:</vt:lpstr>
      <vt:lpstr>Tabel HTML - Adding a Caption / adaugarea unui titlu general</vt:lpstr>
      <vt:lpstr>Exemplu:</vt:lpstr>
      <vt:lpstr>A Special Style for One Table /  un stil special pentru un tabel</vt:lpstr>
      <vt:lpstr>Exemplu:</vt:lpstr>
      <vt:lpstr>Congratulations!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2020-03-08T19:29:43Z</dcterms:created>
  <dcterms:modified xsi:type="dcterms:W3CDTF">2020-03-23T12:47:09Z</dcterms:modified>
</cp:coreProperties>
</file>