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8" r:id="rId3"/>
    <p:sldId id="264" r:id="rId4"/>
    <p:sldId id="263" r:id="rId5"/>
    <p:sldId id="258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Each table row is defined with the &lt;tr&gt; tag.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 table data/cell is defined with the &lt;td&gt; tag.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A table header is defined with the &lt;</a:t>
          </a:r>
          <a:r>
            <a:rPr lang="en-US" dirty="0" err="1"/>
            <a:t>th</a:t>
          </a:r>
          <a:r>
            <a:rPr lang="en-US" dirty="0"/>
            <a:t>&gt; tag. By default, table headings are bold and centered.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În</a:t>
          </a:r>
          <a:r>
            <a:rPr lang="en-US" dirty="0"/>
            <a:t> mod implicit, </a:t>
          </a:r>
          <a:r>
            <a:rPr lang="en-US" dirty="0" err="1"/>
            <a:t>titlurile</a:t>
          </a:r>
          <a:r>
            <a:rPr lang="en-US" dirty="0"/>
            <a:t> </a:t>
          </a:r>
          <a:r>
            <a:rPr lang="en-US" dirty="0" err="1"/>
            <a:t>tabelelor</a:t>
          </a:r>
          <a:r>
            <a:rPr lang="en-US" dirty="0"/>
            <a:t> sunt </a:t>
          </a:r>
          <a:r>
            <a:rPr lang="en-US" dirty="0" err="1"/>
            <a:t>îngroșate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centrate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it-IT" dirty="0"/>
            <a:t>Pentru a alinia stânga titlurile tabelului, utilizați proprietatea de aliniere a textului CSS:</a:t>
          </a:r>
          <a:endParaRPr lang="en-US" dirty="0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1400" dirty="0" err="1"/>
            <a:t>th</a:t>
          </a:r>
          <a:r>
            <a:rPr lang="en-US" sz="1400" dirty="0"/>
            <a:t> {</a:t>
          </a:r>
          <a:br>
            <a:rPr lang="en-US" sz="1400" dirty="0"/>
          </a:br>
          <a:r>
            <a:rPr lang="en-US" sz="1400" dirty="0"/>
            <a:t>  text-align: left;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Border spacing specifies the space between the cells.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To set the border spacing for a table, use the CSS border-spacing property: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/>
            <a:t>Example:</a:t>
          </a:r>
        </a:p>
        <a:p>
          <a:pPr>
            <a:defRPr cap="all"/>
          </a:pPr>
          <a:r>
            <a:rPr lang="en-US" sz="1400" dirty="0"/>
            <a:t>table {</a:t>
          </a:r>
          <a:br>
            <a:rPr lang="en-US" sz="1400" dirty="0"/>
          </a:br>
          <a:r>
            <a:rPr lang="en-US" sz="1400" dirty="0"/>
            <a:t>  border-spacing: 5px;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Distanța</a:t>
          </a:r>
          <a:r>
            <a:rPr lang="en-US" dirty="0"/>
            <a:t> de </a:t>
          </a:r>
          <a:r>
            <a:rPr lang="en-US" dirty="0" err="1"/>
            <a:t>frontieră</a:t>
          </a:r>
          <a:r>
            <a:rPr lang="en-US" dirty="0"/>
            <a:t> </a:t>
          </a:r>
          <a:r>
            <a:rPr lang="en-US" dirty="0" err="1"/>
            <a:t>specifică</a:t>
          </a:r>
          <a:r>
            <a:rPr lang="en-US" dirty="0"/>
            <a:t> </a:t>
          </a:r>
          <a:r>
            <a:rPr lang="en-US" dirty="0" err="1"/>
            <a:t>spațiul</a:t>
          </a:r>
          <a:r>
            <a:rPr lang="en-US" dirty="0"/>
            <a:t> </a:t>
          </a:r>
          <a:r>
            <a:rPr lang="en-US" dirty="0" err="1"/>
            <a:t>dintre</a:t>
          </a:r>
          <a:r>
            <a:rPr lang="en-US" dirty="0"/>
            <a:t> </a:t>
          </a:r>
          <a:r>
            <a:rPr lang="en-US" dirty="0" err="1"/>
            <a:t>celule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 err="1"/>
            <a:t>Pentru</a:t>
          </a:r>
          <a:r>
            <a:rPr lang="en-US" dirty="0"/>
            <a:t> a seta </a:t>
          </a:r>
          <a:r>
            <a:rPr lang="en-US" dirty="0" err="1"/>
            <a:t>distanța</a:t>
          </a:r>
          <a:r>
            <a:rPr lang="en-US" dirty="0"/>
            <a:t> de </a:t>
          </a:r>
          <a:r>
            <a:rPr lang="en-US" dirty="0" err="1"/>
            <a:t>graniță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o </a:t>
          </a:r>
          <a:r>
            <a:rPr lang="en-US" dirty="0" err="1"/>
            <a:t>tabelă</a:t>
          </a:r>
          <a:r>
            <a:rPr lang="en-US" dirty="0"/>
            <a:t>, </a:t>
          </a:r>
          <a:r>
            <a:rPr lang="en-US" dirty="0" err="1"/>
            <a:t>utilizați</a:t>
          </a:r>
          <a:r>
            <a:rPr lang="en-US" dirty="0"/>
            <a:t> </a:t>
          </a:r>
          <a:r>
            <a:rPr lang="en-US" dirty="0" err="1"/>
            <a:t>proprietatea</a:t>
          </a:r>
          <a:r>
            <a:rPr lang="en-US" dirty="0"/>
            <a:t> </a:t>
          </a:r>
          <a:r>
            <a:rPr lang="en-US" dirty="0" err="1"/>
            <a:t>spațiu</a:t>
          </a:r>
          <a:r>
            <a:rPr lang="en-US" dirty="0"/>
            <a:t> de </a:t>
          </a:r>
          <a:r>
            <a:rPr lang="en-US" dirty="0" err="1"/>
            <a:t>borduri</a:t>
          </a:r>
          <a:r>
            <a:rPr lang="en-US" dirty="0"/>
            <a:t> CSS: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1400" dirty="0"/>
            <a:t>table {</a:t>
          </a:r>
          <a:br>
            <a:rPr lang="en-US" sz="1400" dirty="0"/>
          </a:br>
          <a:r>
            <a:rPr lang="en-US" sz="1400" dirty="0"/>
            <a:t>  border-spacing: 5px;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dirty="0"/>
            <a:t>To make a cell span more than one column, use the </a:t>
          </a:r>
          <a:r>
            <a:rPr lang="en-US" sz="2400" dirty="0" err="1"/>
            <a:t>colspan</a:t>
          </a:r>
          <a:r>
            <a:rPr lang="en-US" sz="2400" dirty="0"/>
            <a:t> attribute: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&gt;Name&lt;/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 </a:t>
          </a:r>
          <a:r>
            <a:rPr lang="en-US" dirty="0" err="1"/>
            <a:t>colspan</a:t>
          </a:r>
          <a:r>
            <a:rPr lang="en-US" dirty="0"/>
            <a:t>="2"&gt;Telephone&lt;/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&lt;td&gt;Bill Gates&lt;/td&gt;</a:t>
          </a:r>
          <a:br>
            <a:rPr lang="en-US" dirty="0"/>
          </a:br>
          <a:r>
            <a:rPr lang="en-US" dirty="0"/>
            <a:t>    &lt;td&gt;55577854&lt;/td&gt;</a:t>
          </a:r>
          <a:br>
            <a:rPr lang="en-US" dirty="0"/>
          </a:br>
          <a:r>
            <a:rPr lang="en-US" dirty="0"/>
            <a:t>    &lt;td&gt;55577855&lt;/td&gt;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pt-BR" sz="2400" dirty="0"/>
            <a:t>Pentru a face o distanță de celule mai mult de o coloană, utilizați atributul colspan: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&gt;Name&lt;/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 </a:t>
          </a:r>
          <a:r>
            <a:rPr lang="en-US" dirty="0" err="1"/>
            <a:t>colspan</a:t>
          </a:r>
          <a:r>
            <a:rPr lang="en-US" dirty="0"/>
            <a:t>="2"&gt;Telephone&lt;/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&lt;td&gt;Bill Gates&lt;/td&gt;</a:t>
          </a:r>
          <a:br>
            <a:rPr lang="en-US" dirty="0"/>
          </a:br>
          <a:r>
            <a:rPr lang="en-US" dirty="0"/>
            <a:t>    &lt;td&gt;55577854&lt;/td&gt;</a:t>
          </a:r>
          <a:br>
            <a:rPr lang="en-US" dirty="0"/>
          </a:br>
          <a:r>
            <a:rPr lang="en-US" dirty="0"/>
            <a:t>    &lt;td&gt;55577855&lt;/td&gt;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dirty="0"/>
            <a:t>To make a cell span more than one row, use the </a:t>
          </a:r>
          <a:r>
            <a:rPr lang="en-US" sz="2400" dirty="0" err="1"/>
            <a:t>rowspan</a:t>
          </a:r>
          <a:r>
            <a:rPr lang="en-US" sz="2400" dirty="0"/>
            <a:t> attribute: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&gt;Name:&lt;/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&lt;td&gt;Bill Gates&lt;/td&gt;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 </a:t>
          </a:r>
          <a:r>
            <a:rPr lang="en-US" dirty="0" err="1"/>
            <a:t>rowspan</a:t>
          </a:r>
          <a:r>
            <a:rPr lang="en-US" dirty="0"/>
            <a:t>="2"&gt;Telephone:&lt;/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&lt;td&gt;55577854&lt;/td&gt;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&lt;td&gt;55577855&lt;/td&gt;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pt-BR" sz="2400" dirty="0"/>
            <a:t>Pentru a face o întindere a celulelor mai mult de un rând, utilizați atributul linespan: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&gt;Name:&lt;/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&lt;td&gt;Bill Gates&lt;/td&gt;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 </a:t>
          </a:r>
          <a:r>
            <a:rPr lang="en-US" dirty="0" err="1"/>
            <a:t>rowspan</a:t>
          </a:r>
          <a:r>
            <a:rPr lang="en-US" dirty="0"/>
            <a:t>="2"&gt;Telephone:&lt;/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&lt;td&gt;55577854&lt;/td&gt;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&lt;td&gt;55577855&lt;/td&gt;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dirty="0"/>
            <a:t>To add a caption to a table, use the &lt;caption&gt; tag: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&lt;caption&gt;Monthly savings&lt;/caption&gt;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&gt;Month&lt;/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&gt;Savings&lt;/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&lt;td&gt;January&lt;/td&gt;</a:t>
          </a:r>
          <a:br>
            <a:rPr lang="en-US" dirty="0"/>
          </a:br>
          <a:r>
            <a:rPr lang="en-US" dirty="0"/>
            <a:t>    &lt;td&gt;$100&lt;/td&gt;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&lt;td&gt;February&lt;/td&gt;</a:t>
          </a:r>
          <a:br>
            <a:rPr lang="en-US" dirty="0"/>
          </a:br>
          <a:r>
            <a:rPr lang="en-US" dirty="0"/>
            <a:t>    &lt;td&gt;$50&lt;/td&gt;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it-IT" sz="2400" dirty="0"/>
            <a:t>Pentru a adăuga o legendă la un tabel, utilizați eticheta &lt;caption&gt;: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&lt;caption&gt;Monthly savings&lt;/caption&gt;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&gt;Month&lt;/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&gt;Savings&lt;/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&lt;td&gt;January&lt;/td&gt;</a:t>
          </a:r>
          <a:br>
            <a:rPr lang="en-US" dirty="0"/>
          </a:br>
          <a:r>
            <a:rPr lang="en-US" dirty="0"/>
            <a:t>    &lt;td&gt;$100&lt;/td&gt;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&lt;td&gt;February&lt;/td&gt;</a:t>
          </a:r>
          <a:br>
            <a:rPr lang="en-US" dirty="0"/>
          </a:br>
          <a:r>
            <a:rPr lang="en-US" dirty="0"/>
            <a:t>    &lt;td&gt;$50&lt;/td&gt;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dirty="0"/>
            <a:t>To define a special style for a special table, add an id attribute to the table: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&lt;caption&gt;Monthly savings&lt;/caption&gt;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&gt;Month&lt;/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&gt;Savings&lt;/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&lt;td&gt;January&lt;/td&gt;</a:t>
          </a:r>
          <a:br>
            <a:rPr lang="en-US" dirty="0"/>
          </a:br>
          <a:r>
            <a:rPr lang="en-US" dirty="0"/>
            <a:t>    &lt;td&gt;$100&lt;/td&gt;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&lt;td&gt;February&lt;/td&gt;</a:t>
          </a:r>
          <a:br>
            <a:rPr lang="en-US" dirty="0"/>
          </a:br>
          <a:r>
            <a:rPr lang="en-US" dirty="0"/>
            <a:t>    &lt;td&gt;$50&lt;/td&gt;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>
              <a:effectLst/>
            </a:rPr>
            <a:t>Fiecare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rând</a:t>
          </a:r>
          <a:r>
            <a:rPr lang="en-US" dirty="0">
              <a:effectLst/>
            </a:rPr>
            <a:t> de </a:t>
          </a:r>
          <a:r>
            <a:rPr lang="en-US" dirty="0" err="1">
              <a:effectLst/>
            </a:rPr>
            <a:t>tabel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este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definit</a:t>
          </a:r>
          <a:r>
            <a:rPr lang="en-US" dirty="0">
              <a:effectLst/>
            </a:rPr>
            <a:t> cu </a:t>
          </a:r>
          <a:r>
            <a:rPr lang="en-US" dirty="0" err="1">
              <a:effectLst/>
            </a:rPr>
            <a:t>eticheta</a:t>
          </a:r>
          <a:r>
            <a:rPr lang="en-US" dirty="0">
              <a:effectLst/>
            </a:rPr>
            <a:t> &lt;tr&gt;.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Un </a:t>
          </a:r>
          <a:r>
            <a:rPr lang="en-US" dirty="0" err="1"/>
            <a:t>antet</a:t>
          </a:r>
          <a:r>
            <a:rPr lang="en-US" dirty="0"/>
            <a:t> de </a:t>
          </a:r>
          <a:r>
            <a:rPr lang="en-US" dirty="0" err="1"/>
            <a:t>tabel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definit</a:t>
          </a:r>
          <a:r>
            <a:rPr lang="en-US" dirty="0"/>
            <a:t> cu </a:t>
          </a:r>
          <a:r>
            <a:rPr lang="en-US" dirty="0" err="1"/>
            <a:t>eticheta</a:t>
          </a:r>
          <a:r>
            <a:rPr lang="en-US" dirty="0"/>
            <a:t> &lt;</a:t>
          </a:r>
          <a:r>
            <a:rPr lang="en-US" dirty="0" err="1"/>
            <a:t>th</a:t>
          </a:r>
          <a:r>
            <a:rPr lang="en-US" dirty="0"/>
            <a:t>&gt;. </a:t>
          </a:r>
          <a:r>
            <a:rPr lang="en-US" dirty="0" err="1"/>
            <a:t>În</a:t>
          </a:r>
          <a:r>
            <a:rPr lang="en-US" dirty="0"/>
            <a:t> mod implicit, </a:t>
          </a:r>
          <a:r>
            <a:rPr lang="en-US" dirty="0" err="1"/>
            <a:t>titlurile</a:t>
          </a:r>
          <a:r>
            <a:rPr lang="en-US" dirty="0"/>
            <a:t> </a:t>
          </a:r>
          <a:r>
            <a:rPr lang="en-US" dirty="0" err="1"/>
            <a:t>tabelelor</a:t>
          </a:r>
          <a:r>
            <a:rPr lang="en-US" dirty="0"/>
            <a:t> sunt </a:t>
          </a:r>
          <a:r>
            <a:rPr lang="en-US" dirty="0" err="1"/>
            <a:t>îngroșate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centrate</a:t>
          </a:r>
          <a:r>
            <a:rPr lang="en-US" dirty="0"/>
            <a:t>.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Un </a:t>
          </a:r>
          <a:r>
            <a:rPr lang="en-US" dirty="0" err="1"/>
            <a:t>tabel</a:t>
          </a:r>
          <a:r>
            <a:rPr lang="en-US" dirty="0"/>
            <a:t> de date / </a:t>
          </a:r>
          <a:r>
            <a:rPr lang="en-US" dirty="0" err="1"/>
            <a:t>celulă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definit</a:t>
          </a:r>
          <a:r>
            <a:rPr lang="en-US" dirty="0"/>
            <a:t> cu </a:t>
          </a:r>
          <a:r>
            <a:rPr lang="en-US" dirty="0" err="1"/>
            <a:t>eticheta</a:t>
          </a:r>
          <a:r>
            <a:rPr lang="en-US" dirty="0"/>
            <a:t> &lt;td&gt;.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it-IT" sz="2400" dirty="0"/>
            <a:t>Pentru a defini un stil special pentru o tabelă specifică pentru o masăial, adăugați un atribut id la tabel: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&lt;caption&gt;Monthly savings&lt;/caption&gt;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&gt;Month&lt;/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&gt;Savings&lt;/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&lt;td&gt;January&lt;/td&gt;</a:t>
          </a:r>
          <a:br>
            <a:rPr lang="en-US" dirty="0"/>
          </a:br>
          <a:r>
            <a:rPr lang="en-US" dirty="0"/>
            <a:t>    &lt;td&gt;$100&lt;/td&gt;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&lt;td&gt;February&lt;/td&gt;</a:t>
          </a:r>
          <a:br>
            <a:rPr lang="en-US" dirty="0"/>
          </a:br>
          <a:r>
            <a:rPr lang="en-US" dirty="0"/>
            <a:t>    &lt;td&gt;$50&lt;/td&gt;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If you do not specify a border for the table, it will be displayed without borders.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A border is set using the CSS border property: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/>
            <a:t>Example:</a:t>
          </a:r>
        </a:p>
        <a:p>
          <a:pPr>
            <a:defRPr cap="all"/>
          </a:pPr>
          <a:r>
            <a:rPr lang="en-US" sz="1400" dirty="0"/>
            <a:t>table, </a:t>
          </a:r>
          <a:r>
            <a:rPr lang="en-US" sz="1400" dirty="0" err="1"/>
            <a:t>th</a:t>
          </a:r>
          <a:r>
            <a:rPr lang="en-US" sz="1400" dirty="0"/>
            <a:t>, td {</a:t>
          </a:r>
          <a:br>
            <a:rPr lang="en-US" sz="1400" dirty="0"/>
          </a:br>
          <a:r>
            <a:rPr lang="en-US" sz="1400" dirty="0"/>
            <a:t>  border: 1px solid black;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Dacă</a:t>
          </a:r>
          <a:r>
            <a:rPr lang="en-US" dirty="0"/>
            <a:t> nu </a:t>
          </a:r>
          <a:r>
            <a:rPr lang="en-US" dirty="0" err="1"/>
            <a:t>specificați</a:t>
          </a:r>
          <a:r>
            <a:rPr lang="en-US" dirty="0"/>
            <a:t> un </a:t>
          </a:r>
          <a:r>
            <a:rPr lang="en-US" dirty="0" err="1"/>
            <a:t>chenar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tabel</a:t>
          </a:r>
          <a:r>
            <a:rPr lang="en-US" dirty="0"/>
            <a:t>, </a:t>
          </a:r>
          <a:r>
            <a:rPr lang="en-US" dirty="0" err="1"/>
            <a:t>acesta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fi </a:t>
          </a:r>
          <a:r>
            <a:rPr lang="en-US" dirty="0" err="1"/>
            <a:t>afișat</a:t>
          </a:r>
          <a:r>
            <a:rPr lang="en-US" dirty="0"/>
            <a:t> </a:t>
          </a:r>
          <a:r>
            <a:rPr lang="en-US" dirty="0" err="1"/>
            <a:t>fără</a:t>
          </a:r>
          <a:r>
            <a:rPr lang="en-US" dirty="0"/>
            <a:t> </a:t>
          </a:r>
          <a:r>
            <a:rPr lang="en-US" dirty="0" err="1"/>
            <a:t>margini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it-IT" dirty="0"/>
            <a:t>Un chenar este setat folosind proprietatea de frontieră CSS:</a:t>
          </a:r>
          <a:endParaRPr lang="en-US" dirty="0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1400" dirty="0"/>
            <a:t>table, </a:t>
          </a:r>
          <a:r>
            <a:rPr lang="en-US" sz="1400" dirty="0" err="1"/>
            <a:t>th</a:t>
          </a:r>
          <a:r>
            <a:rPr lang="en-US" sz="1400" dirty="0"/>
            <a:t>, td {</a:t>
          </a:r>
          <a:br>
            <a:rPr lang="en-US" sz="1400" dirty="0"/>
          </a:br>
          <a:r>
            <a:rPr lang="en-US" sz="1400" dirty="0"/>
            <a:t>  border: 1px solid black;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If you want the borders to collapse into one border, add the CSS border-collapse property: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dirty="0"/>
            <a:t>Example:</a:t>
          </a:r>
        </a:p>
        <a:p>
          <a:pPr>
            <a:defRPr cap="all"/>
          </a:pPr>
          <a:r>
            <a:rPr lang="en-US" sz="2000" dirty="0"/>
            <a:t>table, </a:t>
          </a:r>
          <a:r>
            <a:rPr lang="en-US" sz="2000" dirty="0" err="1"/>
            <a:t>th</a:t>
          </a:r>
          <a:r>
            <a:rPr lang="en-US" sz="2000" dirty="0"/>
            <a:t>, td {</a:t>
          </a:r>
          <a:br>
            <a:rPr lang="en-US" sz="2000" dirty="0"/>
          </a:br>
          <a:r>
            <a:rPr lang="en-US" sz="2000" dirty="0"/>
            <a:t>  border: 1px solid black;</a:t>
          </a:r>
          <a:br>
            <a:rPr lang="en-US" sz="2000" dirty="0"/>
          </a:br>
          <a:r>
            <a:rPr lang="en-US" sz="2000" dirty="0"/>
            <a:t>  border-collapse: collapse;</a:t>
          </a:r>
          <a:br>
            <a:rPr lang="en-US" sz="2000" dirty="0"/>
          </a:br>
          <a:r>
            <a:rPr lang="en-US" sz="2000" dirty="0"/>
            <a:t>}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Dacă</a:t>
          </a:r>
          <a:r>
            <a:rPr lang="en-US" dirty="0"/>
            <a:t> </a:t>
          </a:r>
          <a:r>
            <a:rPr lang="en-US" dirty="0" err="1"/>
            <a:t>doriți</a:t>
          </a:r>
          <a:r>
            <a:rPr lang="en-US" dirty="0"/>
            <a:t> ca </a:t>
          </a:r>
          <a:r>
            <a:rPr lang="en-US" dirty="0" err="1"/>
            <a:t>frontierele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se </a:t>
          </a:r>
          <a:r>
            <a:rPr lang="en-US" dirty="0" err="1"/>
            <a:t>prăbușească</a:t>
          </a:r>
          <a:r>
            <a:rPr lang="en-US" dirty="0"/>
            <a:t> </a:t>
          </a:r>
          <a:r>
            <a:rPr lang="en-US" dirty="0" err="1"/>
            <a:t>într</a:t>
          </a:r>
          <a:r>
            <a:rPr lang="en-US" dirty="0"/>
            <a:t>-un </a:t>
          </a:r>
          <a:r>
            <a:rPr lang="en-US" dirty="0" err="1"/>
            <a:t>singur</a:t>
          </a:r>
          <a:r>
            <a:rPr lang="en-US" dirty="0"/>
            <a:t> </a:t>
          </a:r>
          <a:r>
            <a:rPr lang="en-US" dirty="0" err="1"/>
            <a:t>chenar</a:t>
          </a:r>
          <a:r>
            <a:rPr lang="en-US" dirty="0"/>
            <a:t>, </a:t>
          </a:r>
          <a:r>
            <a:rPr lang="en-US" dirty="0" err="1"/>
            <a:t>adăugați</a:t>
          </a:r>
          <a:r>
            <a:rPr lang="en-US" dirty="0"/>
            <a:t> </a:t>
          </a:r>
          <a:r>
            <a:rPr lang="en-US" dirty="0" err="1"/>
            <a:t>proprietatea</a:t>
          </a:r>
          <a:r>
            <a:rPr lang="en-US" dirty="0"/>
            <a:t> CSS border-collapse: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2000" dirty="0"/>
            <a:t>table, </a:t>
          </a:r>
          <a:r>
            <a:rPr lang="en-US" sz="2000" dirty="0" err="1"/>
            <a:t>th</a:t>
          </a:r>
          <a:r>
            <a:rPr lang="en-US" sz="2000" dirty="0"/>
            <a:t>, td {</a:t>
          </a:r>
          <a:br>
            <a:rPr lang="en-US" sz="2000" dirty="0"/>
          </a:br>
          <a:r>
            <a:rPr lang="en-US" sz="2000" dirty="0"/>
            <a:t>  border: 1px solid black;</a:t>
          </a:r>
          <a:br>
            <a:rPr lang="en-US" sz="2000" dirty="0"/>
          </a:br>
          <a:r>
            <a:rPr lang="en-US" sz="2000" dirty="0"/>
            <a:t>  border-collapse: collapse;</a:t>
          </a:r>
          <a:br>
            <a:rPr lang="en-US" sz="2000" dirty="0"/>
          </a:br>
          <a:r>
            <a:rPr lang="en-US" sz="2000" dirty="0"/>
            <a:t>}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Cell padding specifies the space between the cell content and its borders.</a:t>
          </a:r>
        </a:p>
        <a:p>
          <a:r>
            <a:rPr lang="en-US" dirty="0"/>
            <a:t>If you do not specify a padding, the table cells will be displayed without padding.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dirty="0"/>
            <a:t>Example:</a:t>
          </a:r>
        </a:p>
        <a:p>
          <a:pPr>
            <a:defRPr cap="all"/>
          </a:pPr>
          <a:r>
            <a:rPr lang="en-US" sz="2000" dirty="0" err="1"/>
            <a:t>th</a:t>
          </a:r>
          <a:r>
            <a:rPr lang="en-US" sz="2000" dirty="0"/>
            <a:t>, td {</a:t>
          </a:r>
          <a:br>
            <a:rPr lang="en-US" sz="2000" dirty="0"/>
          </a:br>
          <a:r>
            <a:rPr lang="en-US" sz="2000" dirty="0"/>
            <a:t>  padding: 15px;</a:t>
          </a:r>
          <a:br>
            <a:rPr lang="en-US" sz="2000" dirty="0"/>
          </a:br>
          <a:r>
            <a:rPr lang="en-US" sz="2000" dirty="0"/>
            <a:t>}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Completarea</a:t>
          </a:r>
          <a:r>
            <a:rPr lang="en-US" dirty="0"/>
            <a:t> </a:t>
          </a:r>
          <a:r>
            <a:rPr lang="en-US" dirty="0" err="1"/>
            <a:t>celulelor</a:t>
          </a:r>
          <a:r>
            <a:rPr lang="en-US" dirty="0"/>
            <a:t> </a:t>
          </a:r>
          <a:r>
            <a:rPr lang="en-US" dirty="0" err="1"/>
            <a:t>specifică</a:t>
          </a:r>
          <a:r>
            <a:rPr lang="en-US" dirty="0"/>
            <a:t> </a:t>
          </a:r>
          <a:r>
            <a:rPr lang="en-US" dirty="0" err="1"/>
            <a:t>spațiul</a:t>
          </a:r>
          <a:r>
            <a:rPr lang="en-US" dirty="0"/>
            <a:t> </a:t>
          </a:r>
          <a:r>
            <a:rPr lang="en-US" dirty="0" err="1"/>
            <a:t>dintre</a:t>
          </a:r>
          <a:r>
            <a:rPr lang="en-US" dirty="0"/>
            <a:t> </a:t>
          </a:r>
          <a:r>
            <a:rPr lang="en-US" dirty="0" err="1"/>
            <a:t>conținutul</a:t>
          </a:r>
          <a:r>
            <a:rPr lang="en-US" dirty="0"/>
            <a:t> </a:t>
          </a:r>
          <a:r>
            <a:rPr lang="en-US" dirty="0" err="1"/>
            <a:t>celulei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marginile</a:t>
          </a:r>
          <a:r>
            <a:rPr lang="en-US" dirty="0"/>
            <a:t> </a:t>
          </a:r>
          <a:r>
            <a:rPr lang="en-US" dirty="0" err="1"/>
            <a:t>acesteia</a:t>
          </a:r>
          <a:r>
            <a:rPr lang="en-US" dirty="0"/>
            <a:t>.</a:t>
          </a:r>
        </a:p>
        <a:p>
          <a:r>
            <a:rPr lang="en-US" dirty="0" err="1"/>
            <a:t>Dacă</a:t>
          </a:r>
          <a:r>
            <a:rPr lang="en-US" dirty="0"/>
            <a:t> nu </a:t>
          </a:r>
          <a:r>
            <a:rPr lang="en-US" dirty="0" err="1"/>
            <a:t>specificați</a:t>
          </a:r>
          <a:r>
            <a:rPr lang="en-US" dirty="0"/>
            <a:t> o </a:t>
          </a:r>
          <a:r>
            <a:rPr lang="en-US" dirty="0" err="1"/>
            <a:t>căptușire</a:t>
          </a:r>
          <a:r>
            <a:rPr lang="en-US" dirty="0"/>
            <a:t>, </a:t>
          </a:r>
          <a:r>
            <a:rPr lang="en-US" dirty="0" err="1"/>
            <a:t>celulele</a:t>
          </a:r>
          <a:r>
            <a:rPr lang="en-US" dirty="0"/>
            <a:t> </a:t>
          </a:r>
          <a:r>
            <a:rPr lang="en-US" dirty="0" err="1"/>
            <a:t>tabelului</a:t>
          </a:r>
          <a:r>
            <a:rPr lang="en-US" dirty="0"/>
            <a:t> </a:t>
          </a:r>
          <a:r>
            <a:rPr lang="en-US" dirty="0" err="1"/>
            <a:t>vor</a:t>
          </a:r>
          <a:r>
            <a:rPr lang="en-US" dirty="0"/>
            <a:t> fi </a:t>
          </a:r>
          <a:r>
            <a:rPr lang="en-US" dirty="0" err="1"/>
            <a:t>afișate</a:t>
          </a:r>
          <a:r>
            <a:rPr lang="en-US" dirty="0"/>
            <a:t> </a:t>
          </a:r>
          <a:r>
            <a:rPr lang="en-US" dirty="0" err="1"/>
            <a:t>fără</a:t>
          </a:r>
          <a:r>
            <a:rPr lang="en-US" dirty="0"/>
            <a:t> </a:t>
          </a:r>
          <a:r>
            <a:rPr lang="en-US" dirty="0" err="1"/>
            <a:t>căptușire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2000" dirty="0" err="1"/>
            <a:t>th</a:t>
          </a:r>
          <a:r>
            <a:rPr lang="en-US" sz="2000" dirty="0"/>
            <a:t>, td {</a:t>
          </a:r>
          <a:br>
            <a:rPr lang="en-US" sz="2000" dirty="0"/>
          </a:br>
          <a:r>
            <a:rPr lang="en-US" sz="2000" dirty="0"/>
            <a:t>  padding: 15px;</a:t>
          </a:r>
          <a:br>
            <a:rPr lang="en-US" sz="2000" dirty="0"/>
          </a:br>
          <a:r>
            <a:rPr lang="en-US" sz="2000" dirty="0"/>
            <a:t>}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By default, table headings are bold and centered.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To left-align the table headings, use the CSS text-align property: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/>
            <a:t>Example:</a:t>
          </a:r>
        </a:p>
        <a:p>
          <a:pPr>
            <a:defRPr cap="all"/>
          </a:pPr>
          <a:r>
            <a:rPr lang="en-US" sz="1400" dirty="0" err="1"/>
            <a:t>th</a:t>
          </a:r>
          <a:r>
            <a:rPr lang="en-US" sz="1400" dirty="0"/>
            <a:t> {</a:t>
          </a:r>
          <a:br>
            <a:rPr lang="en-US" sz="1400" dirty="0"/>
          </a:br>
          <a:r>
            <a:rPr lang="en-US" sz="1400" dirty="0"/>
            <a:t>  text-align: left;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Each table row is defined with the &lt;tr&gt; tag.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 table header is defined with the &lt;</a:t>
          </a:r>
          <a:r>
            <a:rPr lang="en-US" sz="2000" kern="1200" dirty="0" err="1"/>
            <a:t>th</a:t>
          </a:r>
          <a:r>
            <a:rPr lang="en-US" sz="2000" kern="1200" dirty="0"/>
            <a:t>&gt; tag. By default, table headings are bold and centered.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 table data/cell is defined with the &lt;td&gt; tag.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În</a:t>
          </a:r>
          <a:r>
            <a:rPr lang="en-US" sz="1900" kern="1200" dirty="0"/>
            <a:t> mod implicit, </a:t>
          </a:r>
          <a:r>
            <a:rPr lang="en-US" sz="1900" kern="1200" dirty="0" err="1"/>
            <a:t>titlurile</a:t>
          </a:r>
          <a:r>
            <a:rPr lang="en-US" sz="1900" kern="1200" dirty="0"/>
            <a:t> </a:t>
          </a:r>
          <a:r>
            <a:rPr lang="en-US" sz="1900" kern="1200" dirty="0" err="1"/>
            <a:t>tabelelor</a:t>
          </a:r>
          <a:r>
            <a:rPr lang="en-US" sz="1900" kern="1200" dirty="0"/>
            <a:t> sunt </a:t>
          </a:r>
          <a:r>
            <a:rPr lang="en-US" sz="1900" kern="1200" dirty="0" err="1"/>
            <a:t>îngroșate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</a:t>
          </a:r>
          <a:r>
            <a:rPr lang="en-US" sz="1900" kern="1200" dirty="0" err="1"/>
            <a:t>centrate</a:t>
          </a:r>
          <a:r>
            <a:rPr lang="en-US" sz="1900" kern="1200" dirty="0"/>
            <a:t>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Pentru a alinia stânga titlurile tabelului, utilizați proprietatea de aliniere a textului CSS:</a:t>
          </a:r>
          <a:endParaRPr lang="en-US" sz="19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th</a:t>
          </a:r>
          <a:r>
            <a:rPr lang="en-US" sz="1400" kern="1200" dirty="0"/>
            <a:t> {</a:t>
          </a:r>
          <a:br>
            <a:rPr lang="en-US" sz="1400" kern="1200" dirty="0"/>
          </a:br>
          <a:r>
            <a:rPr lang="en-US" sz="1400" kern="1200" dirty="0"/>
            <a:t>  text-align: left;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Border spacing specifies the space between the cells.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To set the border spacing for a table, use the CSS border-spacing property: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Example: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table {</a:t>
          </a:r>
          <a:br>
            <a:rPr lang="en-US" sz="1400" kern="1200" dirty="0"/>
          </a:br>
          <a:r>
            <a:rPr lang="en-US" sz="1400" kern="1200" dirty="0"/>
            <a:t>  border-spacing: 5px;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Distanța</a:t>
          </a:r>
          <a:r>
            <a:rPr lang="en-US" sz="1900" kern="1200" dirty="0"/>
            <a:t> de </a:t>
          </a:r>
          <a:r>
            <a:rPr lang="en-US" sz="1900" kern="1200" dirty="0" err="1"/>
            <a:t>frontieră</a:t>
          </a:r>
          <a:r>
            <a:rPr lang="en-US" sz="1900" kern="1200" dirty="0"/>
            <a:t> </a:t>
          </a:r>
          <a:r>
            <a:rPr lang="en-US" sz="1900" kern="1200" dirty="0" err="1"/>
            <a:t>specifică</a:t>
          </a:r>
          <a:r>
            <a:rPr lang="en-US" sz="1900" kern="1200" dirty="0"/>
            <a:t> </a:t>
          </a:r>
          <a:r>
            <a:rPr lang="en-US" sz="1900" kern="1200" dirty="0" err="1"/>
            <a:t>spațiul</a:t>
          </a:r>
          <a:r>
            <a:rPr lang="en-US" sz="1900" kern="1200" dirty="0"/>
            <a:t> </a:t>
          </a:r>
          <a:r>
            <a:rPr lang="en-US" sz="1900" kern="1200" dirty="0" err="1"/>
            <a:t>dintre</a:t>
          </a:r>
          <a:r>
            <a:rPr lang="en-US" sz="1900" kern="1200" dirty="0"/>
            <a:t> </a:t>
          </a:r>
          <a:r>
            <a:rPr lang="en-US" sz="1900" kern="1200" dirty="0" err="1"/>
            <a:t>celule</a:t>
          </a:r>
          <a:r>
            <a:rPr lang="en-US" sz="1900" kern="1200" dirty="0"/>
            <a:t>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Pentru</a:t>
          </a:r>
          <a:r>
            <a:rPr lang="en-US" sz="1900" kern="1200" dirty="0"/>
            <a:t> a seta </a:t>
          </a:r>
          <a:r>
            <a:rPr lang="en-US" sz="1900" kern="1200" dirty="0" err="1"/>
            <a:t>distanța</a:t>
          </a:r>
          <a:r>
            <a:rPr lang="en-US" sz="1900" kern="1200" dirty="0"/>
            <a:t> de </a:t>
          </a:r>
          <a:r>
            <a:rPr lang="en-US" sz="1900" kern="1200" dirty="0" err="1"/>
            <a:t>graniță</a:t>
          </a:r>
          <a:r>
            <a:rPr lang="en-US" sz="1900" kern="1200" dirty="0"/>
            <a:t> </a:t>
          </a:r>
          <a:r>
            <a:rPr lang="en-US" sz="1900" kern="1200" dirty="0" err="1"/>
            <a:t>pentru</a:t>
          </a:r>
          <a:r>
            <a:rPr lang="en-US" sz="1900" kern="1200" dirty="0"/>
            <a:t> o </a:t>
          </a:r>
          <a:r>
            <a:rPr lang="en-US" sz="1900" kern="1200" dirty="0" err="1"/>
            <a:t>tabelă</a:t>
          </a:r>
          <a:r>
            <a:rPr lang="en-US" sz="1900" kern="1200" dirty="0"/>
            <a:t>, </a:t>
          </a:r>
          <a:r>
            <a:rPr lang="en-US" sz="1900" kern="1200" dirty="0" err="1"/>
            <a:t>utilizați</a:t>
          </a:r>
          <a:r>
            <a:rPr lang="en-US" sz="1900" kern="1200" dirty="0"/>
            <a:t> </a:t>
          </a:r>
          <a:r>
            <a:rPr lang="en-US" sz="1900" kern="1200" dirty="0" err="1"/>
            <a:t>proprietatea</a:t>
          </a:r>
          <a:r>
            <a:rPr lang="en-US" sz="1900" kern="1200" dirty="0"/>
            <a:t> </a:t>
          </a:r>
          <a:r>
            <a:rPr lang="en-US" sz="1900" kern="1200" dirty="0" err="1"/>
            <a:t>spațiu</a:t>
          </a:r>
          <a:r>
            <a:rPr lang="en-US" sz="1900" kern="1200" dirty="0"/>
            <a:t> de </a:t>
          </a:r>
          <a:r>
            <a:rPr lang="en-US" sz="1900" kern="1200" dirty="0" err="1"/>
            <a:t>borduri</a:t>
          </a:r>
          <a:r>
            <a:rPr lang="en-US" sz="1900" kern="1200" dirty="0"/>
            <a:t> CSS: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table {</a:t>
          </a:r>
          <a:br>
            <a:rPr lang="en-US" sz="1400" kern="1200" dirty="0"/>
          </a:br>
          <a:r>
            <a:rPr lang="en-US" sz="1400" kern="1200" dirty="0"/>
            <a:t>  border-spacing: 5px;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make a cell span more than one column, use the </a:t>
          </a:r>
          <a:r>
            <a:rPr lang="en-US" sz="2400" kern="1200" dirty="0" err="1"/>
            <a:t>colspan</a:t>
          </a:r>
          <a:r>
            <a:rPr lang="en-US" sz="2400" kern="1200" dirty="0"/>
            <a:t> attribute: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&lt;table style="width:100%"&gt;</a:t>
          </a:r>
          <a:br>
            <a:rPr lang="en-US" sz="1200" kern="1200" dirty="0"/>
          </a:br>
          <a:r>
            <a:rPr lang="en-US" sz="1200" kern="1200" dirty="0"/>
            <a:t>  &lt;tr&gt;</a:t>
          </a:r>
          <a:br>
            <a:rPr lang="en-US" sz="1200" kern="1200" dirty="0"/>
          </a:br>
          <a:r>
            <a:rPr lang="en-US" sz="1200" kern="1200" dirty="0"/>
            <a:t>    &lt;</a:t>
          </a:r>
          <a:r>
            <a:rPr lang="en-US" sz="1200" kern="1200" dirty="0" err="1"/>
            <a:t>th</a:t>
          </a:r>
          <a:r>
            <a:rPr lang="en-US" sz="1200" kern="1200" dirty="0"/>
            <a:t>&gt;Name&lt;/</a:t>
          </a:r>
          <a:r>
            <a:rPr lang="en-US" sz="1200" kern="1200" dirty="0" err="1"/>
            <a:t>th</a:t>
          </a:r>
          <a:r>
            <a:rPr lang="en-US" sz="1200" kern="1200" dirty="0"/>
            <a:t>&gt;</a:t>
          </a:r>
          <a:br>
            <a:rPr lang="en-US" sz="1200" kern="1200" dirty="0"/>
          </a:br>
          <a:r>
            <a:rPr lang="en-US" sz="1200" kern="1200" dirty="0"/>
            <a:t>    &lt;</a:t>
          </a:r>
          <a:r>
            <a:rPr lang="en-US" sz="1200" kern="1200" dirty="0" err="1"/>
            <a:t>th</a:t>
          </a:r>
          <a:r>
            <a:rPr lang="en-US" sz="1200" kern="1200" dirty="0"/>
            <a:t> </a:t>
          </a:r>
          <a:r>
            <a:rPr lang="en-US" sz="1200" kern="1200" dirty="0" err="1"/>
            <a:t>colspan</a:t>
          </a:r>
          <a:r>
            <a:rPr lang="en-US" sz="1200" kern="1200" dirty="0"/>
            <a:t>="2"&gt;Telephone&lt;/</a:t>
          </a:r>
          <a:r>
            <a:rPr lang="en-US" sz="1200" kern="1200" dirty="0" err="1"/>
            <a:t>th</a:t>
          </a:r>
          <a:r>
            <a:rPr lang="en-US" sz="1200" kern="1200" dirty="0"/>
            <a:t>&gt;</a:t>
          </a:r>
          <a:br>
            <a:rPr lang="en-US" sz="1200" kern="1200" dirty="0"/>
          </a:br>
          <a:r>
            <a:rPr lang="en-US" sz="1200" kern="1200" dirty="0"/>
            <a:t>  &lt;/tr&gt;</a:t>
          </a:r>
          <a:br>
            <a:rPr lang="en-US" sz="1200" kern="1200" dirty="0"/>
          </a:br>
          <a:r>
            <a:rPr lang="en-US" sz="1200" kern="1200" dirty="0"/>
            <a:t>  &lt;tr&gt;</a:t>
          </a:r>
          <a:br>
            <a:rPr lang="en-US" sz="1200" kern="1200" dirty="0"/>
          </a:br>
          <a:r>
            <a:rPr lang="en-US" sz="1200" kern="1200" dirty="0"/>
            <a:t>    &lt;td&gt;Bill Gates&lt;/td&gt;</a:t>
          </a:r>
          <a:br>
            <a:rPr lang="en-US" sz="1200" kern="1200" dirty="0"/>
          </a:br>
          <a:r>
            <a:rPr lang="en-US" sz="1200" kern="1200" dirty="0"/>
            <a:t>    &lt;td&gt;55577854&lt;/td&gt;</a:t>
          </a:r>
          <a:br>
            <a:rPr lang="en-US" sz="1200" kern="1200" dirty="0"/>
          </a:br>
          <a:r>
            <a:rPr lang="en-US" sz="1200" kern="1200" dirty="0"/>
            <a:t>    &lt;td&gt;55577855&lt;/td&gt;</a:t>
          </a:r>
          <a:br>
            <a:rPr lang="en-US" sz="1200" kern="1200" dirty="0"/>
          </a:br>
          <a:r>
            <a:rPr lang="en-US" sz="1200" kern="1200" dirty="0"/>
            <a:t>  &lt;/tr&gt;</a:t>
          </a:r>
          <a:br>
            <a:rPr lang="en-US" sz="1200" kern="1200" dirty="0"/>
          </a:br>
          <a:r>
            <a:rPr lang="en-US" sz="1200" kern="1200" dirty="0"/>
            <a:t>&lt;/table&gt; 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dirty="0"/>
            <a:t>Pentru a face o distanță de celule mai mult de o coloană, utilizați atributul colspan:</a:t>
          </a:r>
          <a:endParaRPr lang="en-US" sz="2400" kern="1200" dirty="0"/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&lt;table style="width:100%"&gt;</a:t>
          </a:r>
          <a:br>
            <a:rPr lang="en-US" sz="1200" kern="1200" dirty="0"/>
          </a:br>
          <a:r>
            <a:rPr lang="en-US" sz="1200" kern="1200" dirty="0"/>
            <a:t>  &lt;tr&gt;</a:t>
          </a:r>
          <a:br>
            <a:rPr lang="en-US" sz="1200" kern="1200" dirty="0"/>
          </a:br>
          <a:r>
            <a:rPr lang="en-US" sz="1200" kern="1200" dirty="0"/>
            <a:t>    &lt;</a:t>
          </a:r>
          <a:r>
            <a:rPr lang="en-US" sz="1200" kern="1200" dirty="0" err="1"/>
            <a:t>th</a:t>
          </a:r>
          <a:r>
            <a:rPr lang="en-US" sz="1200" kern="1200" dirty="0"/>
            <a:t>&gt;Name&lt;/</a:t>
          </a:r>
          <a:r>
            <a:rPr lang="en-US" sz="1200" kern="1200" dirty="0" err="1"/>
            <a:t>th</a:t>
          </a:r>
          <a:r>
            <a:rPr lang="en-US" sz="1200" kern="1200" dirty="0"/>
            <a:t>&gt;</a:t>
          </a:r>
          <a:br>
            <a:rPr lang="en-US" sz="1200" kern="1200" dirty="0"/>
          </a:br>
          <a:r>
            <a:rPr lang="en-US" sz="1200" kern="1200" dirty="0"/>
            <a:t>    &lt;</a:t>
          </a:r>
          <a:r>
            <a:rPr lang="en-US" sz="1200" kern="1200" dirty="0" err="1"/>
            <a:t>th</a:t>
          </a:r>
          <a:r>
            <a:rPr lang="en-US" sz="1200" kern="1200" dirty="0"/>
            <a:t> </a:t>
          </a:r>
          <a:r>
            <a:rPr lang="en-US" sz="1200" kern="1200" dirty="0" err="1"/>
            <a:t>colspan</a:t>
          </a:r>
          <a:r>
            <a:rPr lang="en-US" sz="1200" kern="1200" dirty="0"/>
            <a:t>="2"&gt;Telephone&lt;/</a:t>
          </a:r>
          <a:r>
            <a:rPr lang="en-US" sz="1200" kern="1200" dirty="0" err="1"/>
            <a:t>th</a:t>
          </a:r>
          <a:r>
            <a:rPr lang="en-US" sz="1200" kern="1200" dirty="0"/>
            <a:t>&gt;</a:t>
          </a:r>
          <a:br>
            <a:rPr lang="en-US" sz="1200" kern="1200" dirty="0"/>
          </a:br>
          <a:r>
            <a:rPr lang="en-US" sz="1200" kern="1200" dirty="0"/>
            <a:t>  &lt;/tr&gt;</a:t>
          </a:r>
          <a:br>
            <a:rPr lang="en-US" sz="1200" kern="1200" dirty="0"/>
          </a:br>
          <a:r>
            <a:rPr lang="en-US" sz="1200" kern="1200" dirty="0"/>
            <a:t>  &lt;tr&gt;</a:t>
          </a:r>
          <a:br>
            <a:rPr lang="en-US" sz="1200" kern="1200" dirty="0"/>
          </a:br>
          <a:r>
            <a:rPr lang="en-US" sz="1200" kern="1200" dirty="0"/>
            <a:t>    &lt;td&gt;Bill Gates&lt;/td&gt;</a:t>
          </a:r>
          <a:br>
            <a:rPr lang="en-US" sz="1200" kern="1200" dirty="0"/>
          </a:br>
          <a:r>
            <a:rPr lang="en-US" sz="1200" kern="1200" dirty="0"/>
            <a:t>    &lt;td&gt;55577854&lt;/td&gt;</a:t>
          </a:r>
          <a:br>
            <a:rPr lang="en-US" sz="1200" kern="1200" dirty="0"/>
          </a:br>
          <a:r>
            <a:rPr lang="en-US" sz="1200" kern="1200" dirty="0"/>
            <a:t>    &lt;td&gt;55577855&lt;/td&gt;</a:t>
          </a:r>
          <a:br>
            <a:rPr lang="en-US" sz="1200" kern="1200" dirty="0"/>
          </a:br>
          <a:r>
            <a:rPr lang="en-US" sz="1200" kern="1200" dirty="0"/>
            <a:t>  &lt;/tr&gt;</a:t>
          </a:r>
          <a:br>
            <a:rPr lang="en-US" sz="1200" kern="1200" dirty="0"/>
          </a:br>
          <a:r>
            <a:rPr lang="en-US" sz="1200" kern="1200" dirty="0"/>
            <a:t>&lt;/table&gt; 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make a cell span more than one row, use the </a:t>
          </a:r>
          <a:r>
            <a:rPr lang="en-US" sz="2400" kern="1200" dirty="0" err="1"/>
            <a:t>rowspan</a:t>
          </a:r>
          <a:r>
            <a:rPr lang="en-US" sz="2400" kern="1200" dirty="0"/>
            <a:t> attribute: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&gt;Name:&lt;/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&lt;td&gt;Bill Gates&lt;/td&gt;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 </a:t>
          </a:r>
          <a:r>
            <a:rPr lang="en-US" sz="1100" kern="1200" dirty="0" err="1"/>
            <a:t>rowspan</a:t>
          </a:r>
          <a:r>
            <a:rPr lang="en-US" sz="1100" kern="1200" dirty="0"/>
            <a:t>="2"&gt;Telephone:&lt;/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&lt;td&gt;55577854&lt;/td&gt;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&lt;td&gt;55577855&lt;/td&gt;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dirty="0"/>
            <a:t>Pentru a face o întindere a celulelor mai mult de un rând, utilizați atributul linespan:</a:t>
          </a:r>
          <a:endParaRPr lang="en-US" sz="2400" kern="1200" dirty="0"/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&gt;Name:&lt;/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&lt;td&gt;Bill Gates&lt;/td&gt;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 </a:t>
          </a:r>
          <a:r>
            <a:rPr lang="en-US" sz="1100" kern="1200" dirty="0" err="1"/>
            <a:t>rowspan</a:t>
          </a:r>
          <a:r>
            <a:rPr lang="en-US" sz="1100" kern="1200" dirty="0"/>
            <a:t>="2"&gt;Telephone:&lt;/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&lt;td&gt;55577854&lt;/td&gt;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&lt;td&gt;55577855&lt;/td&gt;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368" cy="39963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add a caption to a table, use the &lt;caption&gt; tag:</a:t>
          </a:r>
        </a:p>
      </dsp:txBody>
      <dsp:txXfrm>
        <a:off x="1096" y="1598543"/>
        <a:ext cx="4974368" cy="2397815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368" cy="159854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368" cy="1598543"/>
      </dsp:txXfrm>
    </dsp:sp>
    <dsp:sp modelId="{00AE7F27-0E5D-4AFB-ACD6-B5A19E79EA42}">
      <dsp:nvSpPr>
        <dsp:cNvPr id="0" name=""/>
        <dsp:cNvSpPr/>
      </dsp:nvSpPr>
      <dsp:spPr>
        <a:xfrm>
          <a:off x="5375553" y="0"/>
          <a:ext cx="4974368" cy="39963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&lt;caption&gt;Monthly savings&lt;/caption&gt;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&gt;Month&lt;/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&gt;Savings&lt;/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&lt;td&gt;January&lt;/td&gt;</a:t>
          </a:r>
          <a:br>
            <a:rPr lang="en-US" sz="1100" kern="1200" dirty="0"/>
          </a:br>
          <a:r>
            <a:rPr lang="en-US" sz="1100" kern="1200" dirty="0"/>
            <a:t>    &lt;td&gt;$100&lt;/td&gt;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&lt;td&gt;February&lt;/td&gt;</a:t>
          </a:r>
          <a:br>
            <a:rPr lang="en-US" sz="1100" kern="1200" dirty="0"/>
          </a:br>
          <a:r>
            <a:rPr lang="en-US" sz="1100" kern="1200" dirty="0"/>
            <a:t>    &lt;td&gt;$50&lt;/td&gt;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553" y="1598543"/>
        <a:ext cx="4974368" cy="2397815"/>
      </dsp:txXfrm>
    </dsp:sp>
    <dsp:sp modelId="{975C752B-C37A-4BA6-A3AE-2202A141404A}">
      <dsp:nvSpPr>
        <dsp:cNvPr id="0" name=""/>
        <dsp:cNvSpPr/>
      </dsp:nvSpPr>
      <dsp:spPr>
        <a:xfrm>
          <a:off x="5375553" y="0"/>
          <a:ext cx="4974368" cy="159854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553" y="0"/>
        <a:ext cx="4974368" cy="15985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368" cy="3877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dirty="0"/>
            <a:t>Pentru a adăuga o legendă la un tabel, utilizați eticheta &lt;caption&gt;:</a:t>
          </a:r>
          <a:endParaRPr lang="en-US" sz="2400" kern="1200" dirty="0"/>
        </a:p>
      </dsp:txBody>
      <dsp:txXfrm>
        <a:off x="1096" y="1550835"/>
        <a:ext cx="4974368" cy="2326253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368" cy="155083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368" cy="1550835"/>
      </dsp:txXfrm>
    </dsp:sp>
    <dsp:sp modelId="{00AE7F27-0E5D-4AFB-ACD6-B5A19E79EA42}">
      <dsp:nvSpPr>
        <dsp:cNvPr id="0" name=""/>
        <dsp:cNvSpPr/>
      </dsp:nvSpPr>
      <dsp:spPr>
        <a:xfrm>
          <a:off x="5375553" y="0"/>
          <a:ext cx="4974368" cy="38770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&lt;caption&gt;Monthly savings&lt;/caption&gt;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&gt;Month&lt;/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&gt;Savings&lt;/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&lt;td&gt;January&lt;/td&gt;</a:t>
          </a:r>
          <a:br>
            <a:rPr lang="en-US" sz="1100" kern="1200" dirty="0"/>
          </a:br>
          <a:r>
            <a:rPr lang="en-US" sz="1100" kern="1200" dirty="0"/>
            <a:t>    &lt;td&gt;$100&lt;/td&gt;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&lt;td&gt;February&lt;/td&gt;</a:t>
          </a:r>
          <a:br>
            <a:rPr lang="en-US" sz="1100" kern="1200" dirty="0"/>
          </a:br>
          <a:r>
            <a:rPr lang="en-US" sz="1100" kern="1200" dirty="0"/>
            <a:t>    &lt;td&gt;$50&lt;/td&gt;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553" y="1550835"/>
        <a:ext cx="4974368" cy="2326253"/>
      </dsp:txXfrm>
    </dsp:sp>
    <dsp:sp modelId="{975C752B-C37A-4BA6-A3AE-2202A141404A}">
      <dsp:nvSpPr>
        <dsp:cNvPr id="0" name=""/>
        <dsp:cNvSpPr/>
      </dsp:nvSpPr>
      <dsp:spPr>
        <a:xfrm>
          <a:off x="5375553" y="0"/>
          <a:ext cx="4974368" cy="155083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553" y="0"/>
        <a:ext cx="4974368" cy="15508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368" cy="3837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define a special style for a special table, add an id attribute to the table:</a:t>
          </a:r>
        </a:p>
      </dsp:txBody>
      <dsp:txXfrm>
        <a:off x="1096" y="1534933"/>
        <a:ext cx="4974368" cy="2302399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368" cy="153493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368" cy="1534933"/>
      </dsp:txXfrm>
    </dsp:sp>
    <dsp:sp modelId="{00AE7F27-0E5D-4AFB-ACD6-B5A19E79EA42}">
      <dsp:nvSpPr>
        <dsp:cNvPr id="0" name=""/>
        <dsp:cNvSpPr/>
      </dsp:nvSpPr>
      <dsp:spPr>
        <a:xfrm>
          <a:off x="5375553" y="0"/>
          <a:ext cx="4974368" cy="38373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&lt;caption&gt;Monthly savings&lt;/caption&gt;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&gt;Month&lt;/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&gt;Savings&lt;/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&lt;td&gt;January&lt;/td&gt;</a:t>
          </a:r>
          <a:br>
            <a:rPr lang="en-US" sz="1100" kern="1200" dirty="0"/>
          </a:br>
          <a:r>
            <a:rPr lang="en-US" sz="1100" kern="1200" dirty="0"/>
            <a:t>    &lt;td&gt;$100&lt;/td&gt;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&lt;td&gt;February&lt;/td&gt;</a:t>
          </a:r>
          <a:br>
            <a:rPr lang="en-US" sz="1100" kern="1200" dirty="0"/>
          </a:br>
          <a:r>
            <a:rPr lang="en-US" sz="1100" kern="1200" dirty="0"/>
            <a:t>    &lt;td&gt;$50&lt;/td&gt;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553" y="1534933"/>
        <a:ext cx="4974368" cy="2302399"/>
      </dsp:txXfrm>
    </dsp:sp>
    <dsp:sp modelId="{975C752B-C37A-4BA6-A3AE-2202A141404A}">
      <dsp:nvSpPr>
        <dsp:cNvPr id="0" name=""/>
        <dsp:cNvSpPr/>
      </dsp:nvSpPr>
      <dsp:spPr>
        <a:xfrm>
          <a:off x="5375553" y="0"/>
          <a:ext cx="4974368" cy="153493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553" y="0"/>
        <a:ext cx="4974368" cy="153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>
              <a:effectLst/>
            </a:rPr>
            <a:t>Fiecare</a:t>
          </a:r>
          <a:r>
            <a:rPr lang="en-US" sz="1900" kern="1200" dirty="0">
              <a:effectLst/>
            </a:rPr>
            <a:t> </a:t>
          </a:r>
          <a:r>
            <a:rPr lang="en-US" sz="1900" kern="1200" dirty="0" err="1">
              <a:effectLst/>
            </a:rPr>
            <a:t>rând</a:t>
          </a:r>
          <a:r>
            <a:rPr lang="en-US" sz="1900" kern="1200" dirty="0">
              <a:effectLst/>
            </a:rPr>
            <a:t> de </a:t>
          </a:r>
          <a:r>
            <a:rPr lang="en-US" sz="1900" kern="1200" dirty="0" err="1">
              <a:effectLst/>
            </a:rPr>
            <a:t>tabel</a:t>
          </a:r>
          <a:r>
            <a:rPr lang="en-US" sz="1900" kern="1200" dirty="0">
              <a:effectLst/>
            </a:rPr>
            <a:t> </a:t>
          </a:r>
          <a:r>
            <a:rPr lang="en-US" sz="1900" kern="1200" dirty="0" err="1">
              <a:effectLst/>
            </a:rPr>
            <a:t>este</a:t>
          </a:r>
          <a:r>
            <a:rPr lang="en-US" sz="1900" kern="1200" dirty="0">
              <a:effectLst/>
            </a:rPr>
            <a:t> </a:t>
          </a:r>
          <a:r>
            <a:rPr lang="en-US" sz="1900" kern="1200" dirty="0" err="1">
              <a:effectLst/>
            </a:rPr>
            <a:t>definit</a:t>
          </a:r>
          <a:r>
            <a:rPr lang="en-US" sz="1900" kern="1200" dirty="0">
              <a:effectLst/>
            </a:rPr>
            <a:t> cu </a:t>
          </a:r>
          <a:r>
            <a:rPr lang="en-US" sz="1900" kern="1200" dirty="0" err="1">
              <a:effectLst/>
            </a:rPr>
            <a:t>eticheta</a:t>
          </a:r>
          <a:r>
            <a:rPr lang="en-US" sz="1900" kern="1200" dirty="0">
              <a:effectLst/>
            </a:rPr>
            <a:t> &lt;tr&gt;.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Un </a:t>
          </a:r>
          <a:r>
            <a:rPr lang="en-US" sz="1900" kern="1200" dirty="0" err="1"/>
            <a:t>antet</a:t>
          </a:r>
          <a:r>
            <a:rPr lang="en-US" sz="1900" kern="1200" dirty="0"/>
            <a:t> de </a:t>
          </a:r>
          <a:r>
            <a:rPr lang="en-US" sz="1900" kern="1200" dirty="0" err="1"/>
            <a:t>tabel</a:t>
          </a:r>
          <a:r>
            <a:rPr lang="en-US" sz="1900" kern="1200" dirty="0"/>
            <a:t> </a:t>
          </a:r>
          <a:r>
            <a:rPr lang="en-US" sz="1900" kern="1200" dirty="0" err="1"/>
            <a:t>este</a:t>
          </a:r>
          <a:r>
            <a:rPr lang="en-US" sz="1900" kern="1200" dirty="0"/>
            <a:t> </a:t>
          </a:r>
          <a:r>
            <a:rPr lang="en-US" sz="1900" kern="1200" dirty="0" err="1"/>
            <a:t>definit</a:t>
          </a:r>
          <a:r>
            <a:rPr lang="en-US" sz="1900" kern="1200" dirty="0"/>
            <a:t> cu </a:t>
          </a:r>
          <a:r>
            <a:rPr lang="en-US" sz="1900" kern="1200" dirty="0" err="1"/>
            <a:t>eticheta</a:t>
          </a:r>
          <a:r>
            <a:rPr lang="en-US" sz="1900" kern="1200" dirty="0"/>
            <a:t> &lt;</a:t>
          </a:r>
          <a:r>
            <a:rPr lang="en-US" sz="1900" kern="1200" dirty="0" err="1"/>
            <a:t>th</a:t>
          </a:r>
          <a:r>
            <a:rPr lang="en-US" sz="1900" kern="1200" dirty="0"/>
            <a:t>&gt;. </a:t>
          </a:r>
          <a:r>
            <a:rPr lang="en-US" sz="1900" kern="1200" dirty="0" err="1"/>
            <a:t>În</a:t>
          </a:r>
          <a:r>
            <a:rPr lang="en-US" sz="1900" kern="1200" dirty="0"/>
            <a:t> mod implicit, </a:t>
          </a:r>
          <a:r>
            <a:rPr lang="en-US" sz="1900" kern="1200" dirty="0" err="1"/>
            <a:t>titlurile</a:t>
          </a:r>
          <a:r>
            <a:rPr lang="en-US" sz="1900" kern="1200" dirty="0"/>
            <a:t> </a:t>
          </a:r>
          <a:r>
            <a:rPr lang="en-US" sz="1900" kern="1200" dirty="0" err="1"/>
            <a:t>tabelelor</a:t>
          </a:r>
          <a:r>
            <a:rPr lang="en-US" sz="1900" kern="1200" dirty="0"/>
            <a:t> sunt </a:t>
          </a:r>
          <a:r>
            <a:rPr lang="en-US" sz="1900" kern="1200" dirty="0" err="1"/>
            <a:t>îngroșate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</a:t>
          </a:r>
          <a:r>
            <a:rPr lang="en-US" sz="1900" kern="1200" dirty="0" err="1"/>
            <a:t>centrate</a:t>
          </a:r>
          <a:r>
            <a:rPr lang="en-US" sz="1900" kern="1200" dirty="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Un </a:t>
          </a:r>
          <a:r>
            <a:rPr lang="en-US" sz="1900" kern="1200" dirty="0" err="1"/>
            <a:t>tabel</a:t>
          </a:r>
          <a:r>
            <a:rPr lang="en-US" sz="1900" kern="1200" dirty="0"/>
            <a:t> de date / </a:t>
          </a:r>
          <a:r>
            <a:rPr lang="en-US" sz="1900" kern="1200" dirty="0" err="1"/>
            <a:t>celulă</a:t>
          </a:r>
          <a:r>
            <a:rPr lang="en-US" sz="1900" kern="1200" dirty="0"/>
            <a:t> </a:t>
          </a:r>
          <a:r>
            <a:rPr lang="en-US" sz="1900" kern="1200" dirty="0" err="1"/>
            <a:t>este</a:t>
          </a:r>
          <a:r>
            <a:rPr lang="en-US" sz="1900" kern="1200" dirty="0"/>
            <a:t> </a:t>
          </a:r>
          <a:r>
            <a:rPr lang="en-US" sz="1900" kern="1200" dirty="0" err="1"/>
            <a:t>definit</a:t>
          </a:r>
          <a:r>
            <a:rPr lang="en-US" sz="1900" kern="1200" dirty="0"/>
            <a:t> cu </a:t>
          </a:r>
          <a:r>
            <a:rPr lang="en-US" sz="1900" kern="1200" dirty="0" err="1"/>
            <a:t>eticheta</a:t>
          </a:r>
          <a:r>
            <a:rPr lang="en-US" sz="1900" kern="1200" dirty="0"/>
            <a:t> &lt;td&gt;.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368" cy="3837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dirty="0"/>
            <a:t>Pentru a defini un stil special pentru o tabelă specifică pentru o masăial, adăugați un atribut id la tabel:</a:t>
          </a:r>
          <a:endParaRPr lang="en-US" sz="2400" kern="1200" dirty="0"/>
        </a:p>
      </dsp:txBody>
      <dsp:txXfrm>
        <a:off x="1096" y="1534933"/>
        <a:ext cx="4974368" cy="2302399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368" cy="153493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368" cy="1534933"/>
      </dsp:txXfrm>
    </dsp:sp>
    <dsp:sp modelId="{00AE7F27-0E5D-4AFB-ACD6-B5A19E79EA42}">
      <dsp:nvSpPr>
        <dsp:cNvPr id="0" name=""/>
        <dsp:cNvSpPr/>
      </dsp:nvSpPr>
      <dsp:spPr>
        <a:xfrm>
          <a:off x="5375553" y="0"/>
          <a:ext cx="4974368" cy="38373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&lt;caption&gt;Monthly savings&lt;/caption&gt;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&gt;Month&lt;/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&gt;Savings&lt;/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&lt;td&gt;January&lt;/td&gt;</a:t>
          </a:r>
          <a:br>
            <a:rPr lang="en-US" sz="1100" kern="1200" dirty="0"/>
          </a:br>
          <a:r>
            <a:rPr lang="en-US" sz="1100" kern="1200" dirty="0"/>
            <a:t>    &lt;td&gt;$100&lt;/td&gt;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&lt;td&gt;February&lt;/td&gt;</a:t>
          </a:r>
          <a:br>
            <a:rPr lang="en-US" sz="1100" kern="1200" dirty="0"/>
          </a:br>
          <a:r>
            <a:rPr lang="en-US" sz="1100" kern="1200" dirty="0"/>
            <a:t>    &lt;td&gt;$50&lt;/td&gt;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553" y="1534933"/>
        <a:ext cx="4974368" cy="2302399"/>
      </dsp:txXfrm>
    </dsp:sp>
    <dsp:sp modelId="{975C752B-C37A-4BA6-A3AE-2202A141404A}">
      <dsp:nvSpPr>
        <dsp:cNvPr id="0" name=""/>
        <dsp:cNvSpPr/>
      </dsp:nvSpPr>
      <dsp:spPr>
        <a:xfrm>
          <a:off x="5375553" y="0"/>
          <a:ext cx="4974368" cy="153493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553" y="0"/>
        <a:ext cx="4974368" cy="1534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If you do not specify a border for the table, it will be displayed without borders.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A border is set using the CSS border property: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Example: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table, </a:t>
          </a:r>
          <a:r>
            <a:rPr lang="en-US" sz="1400" kern="1200" dirty="0" err="1"/>
            <a:t>th</a:t>
          </a:r>
          <a:r>
            <a:rPr lang="en-US" sz="1400" kern="1200" dirty="0"/>
            <a:t>, td {</a:t>
          </a:r>
          <a:br>
            <a:rPr lang="en-US" sz="1400" kern="1200" dirty="0"/>
          </a:br>
          <a:r>
            <a:rPr lang="en-US" sz="1400" kern="1200" dirty="0"/>
            <a:t>  border: 1px solid black;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Dacă</a:t>
          </a:r>
          <a:r>
            <a:rPr lang="en-US" sz="2300" kern="1200" dirty="0"/>
            <a:t> nu </a:t>
          </a:r>
          <a:r>
            <a:rPr lang="en-US" sz="2300" kern="1200" dirty="0" err="1"/>
            <a:t>specificați</a:t>
          </a:r>
          <a:r>
            <a:rPr lang="en-US" sz="2300" kern="1200" dirty="0"/>
            <a:t> un </a:t>
          </a:r>
          <a:r>
            <a:rPr lang="en-US" sz="2300" kern="1200" dirty="0" err="1"/>
            <a:t>chenar</a:t>
          </a:r>
          <a:r>
            <a:rPr lang="en-US" sz="2300" kern="1200" dirty="0"/>
            <a:t> </a:t>
          </a:r>
          <a:r>
            <a:rPr lang="en-US" sz="2300" kern="1200" dirty="0" err="1"/>
            <a:t>pentru</a:t>
          </a:r>
          <a:r>
            <a:rPr lang="en-US" sz="2300" kern="1200" dirty="0"/>
            <a:t> </a:t>
          </a:r>
          <a:r>
            <a:rPr lang="en-US" sz="2300" kern="1200" dirty="0" err="1"/>
            <a:t>tabel</a:t>
          </a:r>
          <a:r>
            <a:rPr lang="en-US" sz="2300" kern="1200" dirty="0"/>
            <a:t>, </a:t>
          </a:r>
          <a:r>
            <a:rPr lang="en-US" sz="2300" kern="1200" dirty="0" err="1"/>
            <a:t>acesta</a:t>
          </a:r>
          <a:r>
            <a:rPr lang="en-US" sz="2300" kern="1200" dirty="0"/>
            <a:t> </a:t>
          </a:r>
          <a:r>
            <a:rPr lang="en-US" sz="2300" kern="1200" dirty="0" err="1"/>
            <a:t>va</a:t>
          </a:r>
          <a:r>
            <a:rPr lang="en-US" sz="2300" kern="1200" dirty="0"/>
            <a:t> fi </a:t>
          </a:r>
          <a:r>
            <a:rPr lang="en-US" sz="2300" kern="1200" dirty="0" err="1"/>
            <a:t>afișat</a:t>
          </a:r>
          <a:r>
            <a:rPr lang="en-US" sz="2300" kern="1200" dirty="0"/>
            <a:t> </a:t>
          </a:r>
          <a:r>
            <a:rPr lang="en-US" sz="2300" kern="1200" dirty="0" err="1"/>
            <a:t>fără</a:t>
          </a:r>
          <a:r>
            <a:rPr lang="en-US" sz="2300" kern="1200" dirty="0"/>
            <a:t> </a:t>
          </a:r>
          <a:r>
            <a:rPr lang="en-US" sz="2300" kern="1200" dirty="0" err="1"/>
            <a:t>margini</a:t>
          </a:r>
          <a:r>
            <a:rPr lang="en-US" sz="2300" kern="1200" dirty="0"/>
            <a:t>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 dirty="0"/>
            <a:t>Un chenar este setat folosind proprietatea de frontieră CSS:</a:t>
          </a:r>
          <a:endParaRPr lang="en-US" sz="23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table, </a:t>
          </a:r>
          <a:r>
            <a:rPr lang="en-US" sz="1400" kern="1200" dirty="0" err="1"/>
            <a:t>th</a:t>
          </a:r>
          <a:r>
            <a:rPr lang="en-US" sz="1400" kern="1200" dirty="0"/>
            <a:t>, td {</a:t>
          </a:r>
          <a:br>
            <a:rPr lang="en-US" sz="1400" kern="1200" dirty="0"/>
          </a:br>
          <a:r>
            <a:rPr lang="en-US" sz="1400" kern="1200" dirty="0"/>
            <a:t>  border: 1px solid black;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If you want the borders to collapse into one border, add the CSS border-collapse property: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Example: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table, </a:t>
          </a:r>
          <a:r>
            <a:rPr lang="en-US" sz="2000" kern="1200" dirty="0" err="1"/>
            <a:t>th</a:t>
          </a:r>
          <a:r>
            <a:rPr lang="en-US" sz="2000" kern="1200" dirty="0"/>
            <a:t>, td {</a:t>
          </a:r>
          <a:br>
            <a:rPr lang="en-US" sz="2000" kern="1200" dirty="0"/>
          </a:br>
          <a:r>
            <a:rPr lang="en-US" sz="2000" kern="1200" dirty="0"/>
            <a:t>  border: 1px solid black;</a:t>
          </a:r>
          <a:br>
            <a:rPr lang="en-US" sz="2000" kern="1200" dirty="0"/>
          </a:br>
          <a:r>
            <a:rPr lang="en-US" sz="2000" kern="1200" dirty="0"/>
            <a:t>  border-collapse: collapse;</a:t>
          </a:r>
          <a:br>
            <a:rPr lang="en-US" sz="2000" kern="1200" dirty="0"/>
          </a:br>
          <a:r>
            <a:rPr lang="en-US" sz="2000" kern="1200" dirty="0"/>
            <a:t>}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Dacă</a:t>
          </a:r>
          <a:r>
            <a:rPr lang="en-US" sz="2300" kern="1200" dirty="0"/>
            <a:t> </a:t>
          </a:r>
          <a:r>
            <a:rPr lang="en-US" sz="2300" kern="1200" dirty="0" err="1"/>
            <a:t>doriți</a:t>
          </a:r>
          <a:r>
            <a:rPr lang="en-US" sz="2300" kern="1200" dirty="0"/>
            <a:t> ca </a:t>
          </a:r>
          <a:r>
            <a:rPr lang="en-US" sz="2300" kern="1200" dirty="0" err="1"/>
            <a:t>frontierele</a:t>
          </a:r>
          <a:r>
            <a:rPr lang="en-US" sz="2300" kern="1200" dirty="0"/>
            <a:t> </a:t>
          </a:r>
          <a:r>
            <a:rPr lang="en-US" sz="2300" kern="1200" dirty="0" err="1"/>
            <a:t>să</a:t>
          </a:r>
          <a:r>
            <a:rPr lang="en-US" sz="2300" kern="1200" dirty="0"/>
            <a:t> se </a:t>
          </a:r>
          <a:r>
            <a:rPr lang="en-US" sz="2300" kern="1200" dirty="0" err="1"/>
            <a:t>prăbușească</a:t>
          </a:r>
          <a:r>
            <a:rPr lang="en-US" sz="2300" kern="1200" dirty="0"/>
            <a:t> </a:t>
          </a:r>
          <a:r>
            <a:rPr lang="en-US" sz="2300" kern="1200" dirty="0" err="1"/>
            <a:t>într</a:t>
          </a:r>
          <a:r>
            <a:rPr lang="en-US" sz="2300" kern="1200" dirty="0"/>
            <a:t>-un </a:t>
          </a:r>
          <a:r>
            <a:rPr lang="en-US" sz="2300" kern="1200" dirty="0" err="1"/>
            <a:t>singur</a:t>
          </a:r>
          <a:r>
            <a:rPr lang="en-US" sz="2300" kern="1200" dirty="0"/>
            <a:t> </a:t>
          </a:r>
          <a:r>
            <a:rPr lang="en-US" sz="2300" kern="1200" dirty="0" err="1"/>
            <a:t>chenar</a:t>
          </a:r>
          <a:r>
            <a:rPr lang="en-US" sz="2300" kern="1200" dirty="0"/>
            <a:t>, </a:t>
          </a:r>
          <a:r>
            <a:rPr lang="en-US" sz="2300" kern="1200" dirty="0" err="1"/>
            <a:t>adăugați</a:t>
          </a:r>
          <a:r>
            <a:rPr lang="en-US" sz="2300" kern="1200" dirty="0"/>
            <a:t> </a:t>
          </a:r>
          <a:r>
            <a:rPr lang="en-US" sz="2300" kern="1200" dirty="0" err="1"/>
            <a:t>proprietatea</a:t>
          </a:r>
          <a:r>
            <a:rPr lang="en-US" sz="2300" kern="1200" dirty="0"/>
            <a:t> CSS border-collapse: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table, </a:t>
          </a:r>
          <a:r>
            <a:rPr lang="en-US" sz="2000" kern="1200" dirty="0" err="1"/>
            <a:t>th</a:t>
          </a:r>
          <a:r>
            <a:rPr lang="en-US" sz="2000" kern="1200" dirty="0"/>
            <a:t>, td {</a:t>
          </a:r>
          <a:br>
            <a:rPr lang="en-US" sz="2000" kern="1200" dirty="0"/>
          </a:br>
          <a:r>
            <a:rPr lang="en-US" sz="2000" kern="1200" dirty="0"/>
            <a:t>  border: 1px solid black;</a:t>
          </a:r>
          <a:br>
            <a:rPr lang="en-US" sz="2000" kern="1200" dirty="0"/>
          </a:br>
          <a:r>
            <a:rPr lang="en-US" sz="2000" kern="1200" dirty="0"/>
            <a:t>  border-collapse: collapse;</a:t>
          </a:r>
          <a:br>
            <a:rPr lang="en-US" sz="2000" kern="1200" dirty="0"/>
          </a:br>
          <a:r>
            <a:rPr lang="en-US" sz="2000" kern="1200" dirty="0"/>
            <a:t>}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Cell padding specifies the space between the cell content and its borders.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If you do not specify a padding, the table cells will be displayed without padding.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Example: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th</a:t>
          </a:r>
          <a:r>
            <a:rPr lang="en-US" sz="2000" kern="1200" dirty="0"/>
            <a:t>, td {</a:t>
          </a:r>
          <a:br>
            <a:rPr lang="en-US" sz="2000" kern="1200" dirty="0"/>
          </a:br>
          <a:r>
            <a:rPr lang="en-US" sz="2000" kern="1200" dirty="0"/>
            <a:t>  padding: 15px;</a:t>
          </a:r>
          <a:br>
            <a:rPr lang="en-US" sz="2000" kern="1200" dirty="0"/>
          </a:br>
          <a:r>
            <a:rPr lang="en-US" sz="2000" kern="1200" dirty="0"/>
            <a:t>}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Completarea</a:t>
          </a:r>
          <a:r>
            <a:rPr lang="en-US" sz="2000" kern="1200" dirty="0"/>
            <a:t> </a:t>
          </a:r>
          <a:r>
            <a:rPr lang="en-US" sz="2000" kern="1200" dirty="0" err="1"/>
            <a:t>celulelor</a:t>
          </a:r>
          <a:r>
            <a:rPr lang="en-US" sz="2000" kern="1200" dirty="0"/>
            <a:t> </a:t>
          </a:r>
          <a:r>
            <a:rPr lang="en-US" sz="2000" kern="1200" dirty="0" err="1"/>
            <a:t>specifică</a:t>
          </a:r>
          <a:r>
            <a:rPr lang="en-US" sz="2000" kern="1200" dirty="0"/>
            <a:t> </a:t>
          </a:r>
          <a:r>
            <a:rPr lang="en-US" sz="2000" kern="1200" dirty="0" err="1"/>
            <a:t>spațiul</a:t>
          </a:r>
          <a:r>
            <a:rPr lang="en-US" sz="2000" kern="1200" dirty="0"/>
            <a:t> </a:t>
          </a:r>
          <a:r>
            <a:rPr lang="en-US" sz="2000" kern="1200" dirty="0" err="1"/>
            <a:t>dintre</a:t>
          </a:r>
          <a:r>
            <a:rPr lang="en-US" sz="2000" kern="1200" dirty="0"/>
            <a:t> </a:t>
          </a:r>
          <a:r>
            <a:rPr lang="en-US" sz="2000" kern="1200" dirty="0" err="1"/>
            <a:t>conținutul</a:t>
          </a:r>
          <a:r>
            <a:rPr lang="en-US" sz="2000" kern="1200" dirty="0"/>
            <a:t> </a:t>
          </a:r>
          <a:r>
            <a:rPr lang="en-US" sz="2000" kern="1200" dirty="0" err="1"/>
            <a:t>celulei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marginile</a:t>
          </a:r>
          <a:r>
            <a:rPr lang="en-US" sz="2000" kern="1200" dirty="0"/>
            <a:t> </a:t>
          </a:r>
          <a:r>
            <a:rPr lang="en-US" sz="2000" kern="1200" dirty="0" err="1"/>
            <a:t>acesteia</a:t>
          </a:r>
          <a:r>
            <a:rPr lang="en-US" sz="2000" kern="1200" dirty="0"/>
            <a:t>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Dacă</a:t>
          </a:r>
          <a:r>
            <a:rPr lang="en-US" sz="2000" kern="1200" dirty="0"/>
            <a:t> nu </a:t>
          </a:r>
          <a:r>
            <a:rPr lang="en-US" sz="2000" kern="1200" dirty="0" err="1"/>
            <a:t>specificați</a:t>
          </a:r>
          <a:r>
            <a:rPr lang="en-US" sz="2000" kern="1200" dirty="0"/>
            <a:t> o </a:t>
          </a:r>
          <a:r>
            <a:rPr lang="en-US" sz="2000" kern="1200" dirty="0" err="1"/>
            <a:t>căptușire</a:t>
          </a:r>
          <a:r>
            <a:rPr lang="en-US" sz="2000" kern="1200" dirty="0"/>
            <a:t>, </a:t>
          </a:r>
          <a:r>
            <a:rPr lang="en-US" sz="2000" kern="1200" dirty="0" err="1"/>
            <a:t>celulele</a:t>
          </a:r>
          <a:r>
            <a:rPr lang="en-US" sz="2000" kern="1200" dirty="0"/>
            <a:t> </a:t>
          </a:r>
          <a:r>
            <a:rPr lang="en-US" sz="2000" kern="1200" dirty="0" err="1"/>
            <a:t>tabelului</a:t>
          </a:r>
          <a:r>
            <a:rPr lang="en-US" sz="2000" kern="1200" dirty="0"/>
            <a:t> </a:t>
          </a:r>
          <a:r>
            <a:rPr lang="en-US" sz="2000" kern="1200" dirty="0" err="1"/>
            <a:t>vor</a:t>
          </a:r>
          <a:r>
            <a:rPr lang="en-US" sz="2000" kern="1200" dirty="0"/>
            <a:t> fi </a:t>
          </a:r>
          <a:r>
            <a:rPr lang="en-US" sz="2000" kern="1200" dirty="0" err="1"/>
            <a:t>afișate</a:t>
          </a:r>
          <a:r>
            <a:rPr lang="en-US" sz="2000" kern="1200" dirty="0"/>
            <a:t> </a:t>
          </a:r>
          <a:r>
            <a:rPr lang="en-US" sz="2000" kern="1200" dirty="0" err="1"/>
            <a:t>fără</a:t>
          </a:r>
          <a:r>
            <a:rPr lang="en-US" sz="2000" kern="1200" dirty="0"/>
            <a:t> </a:t>
          </a:r>
          <a:r>
            <a:rPr lang="en-US" sz="2000" kern="1200" dirty="0" err="1"/>
            <a:t>căptușire</a:t>
          </a:r>
          <a:r>
            <a:rPr lang="en-US" sz="2000" kern="1200" dirty="0"/>
            <a:t>.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th</a:t>
          </a:r>
          <a:r>
            <a:rPr lang="en-US" sz="2000" kern="1200" dirty="0"/>
            <a:t>, td {</a:t>
          </a:r>
          <a:br>
            <a:rPr lang="en-US" sz="2000" kern="1200" dirty="0"/>
          </a:br>
          <a:r>
            <a:rPr lang="en-US" sz="2000" kern="1200" dirty="0"/>
            <a:t>  padding: 15px;</a:t>
          </a:r>
          <a:br>
            <a:rPr lang="en-US" sz="2000" kern="1200" dirty="0"/>
          </a:br>
          <a:r>
            <a:rPr lang="en-US" sz="2000" kern="1200" dirty="0"/>
            <a:t>}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By default, table headings are bold and centered.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To left-align the table headings, use the CSS text-align property: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Example: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th</a:t>
          </a:r>
          <a:r>
            <a:rPr lang="en-US" sz="1400" kern="1200" dirty="0"/>
            <a:t> {</a:t>
          </a:r>
          <a:br>
            <a:rPr lang="en-US" sz="1400" kern="1200" dirty="0"/>
          </a:br>
          <a:r>
            <a:rPr lang="en-US" sz="1400" kern="1200" dirty="0"/>
            <a:t>  text-align: left;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HTML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 err="1"/>
              <a:t>Filat</a:t>
            </a:r>
            <a:r>
              <a:rPr lang="en-US" sz="2800" dirty="0"/>
              <a:t> Fabian</a:t>
            </a:r>
          </a:p>
          <a:p>
            <a:r>
              <a:rPr lang="en-US" sz="2800" dirty="0" err="1"/>
              <a:t>Tulei</a:t>
            </a:r>
            <a:r>
              <a:rPr lang="en-US" sz="2800" dirty="0"/>
              <a:t> 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Collapsed Borders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15730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8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</a:t>
            </a:r>
            <a:r>
              <a:rPr lang="en-US" b="1" dirty="0" err="1"/>
              <a:t>Frontiere</a:t>
            </a:r>
            <a:r>
              <a:rPr lang="en-US" b="1" dirty="0"/>
              <a:t> </a:t>
            </a:r>
            <a:r>
              <a:rPr lang="en-US" b="1" dirty="0" err="1"/>
              <a:t>colapsate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9074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5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Adding Cell Padding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53595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66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</a:t>
            </a:r>
            <a:r>
              <a:rPr lang="en-US" b="1" dirty="0" err="1"/>
              <a:t>Adăugarea</a:t>
            </a:r>
            <a:r>
              <a:rPr lang="en-US" b="1" dirty="0"/>
              <a:t> </a:t>
            </a:r>
            <a:r>
              <a:rPr lang="en-US" b="1" dirty="0" err="1"/>
              <a:t>căptușirii</a:t>
            </a:r>
            <a:r>
              <a:rPr lang="en-US" b="1" dirty="0"/>
              <a:t> </a:t>
            </a:r>
            <a:r>
              <a:rPr lang="en-US" b="1" dirty="0" err="1"/>
              <a:t>celulelor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54339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23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Left-align Headings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2025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99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b="1" dirty="0"/>
              <a:t>Tabel HTML - Titluri aliniate la stânga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66881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77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Adding Border Spacing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55477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82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</a:t>
            </a:r>
            <a:r>
              <a:rPr lang="en-US" b="1" dirty="0" err="1"/>
              <a:t>Adăugare</a:t>
            </a:r>
            <a:r>
              <a:rPr lang="en-US" b="1" dirty="0"/>
              <a:t> </a:t>
            </a:r>
            <a:r>
              <a:rPr lang="en-US" b="1" dirty="0" err="1"/>
              <a:t>spațiu</a:t>
            </a:r>
            <a:r>
              <a:rPr lang="en-US" b="1" dirty="0"/>
              <a:t> de </a:t>
            </a:r>
            <a:r>
              <a:rPr lang="en-US" b="1" dirty="0" err="1"/>
              <a:t>graniță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8259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25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Table - Cells that Span Many Columns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4063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0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Tabel HTML - celule care acoperă multe coloane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99828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3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802-DB69-45B9-951B-F0B81269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an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9E7C-78AA-4F32-AA74-F8F7D777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665" y="2758111"/>
            <a:ext cx="9148022" cy="2232990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>
                <a:effectLst/>
              </a:rPr>
              <a:t>An HTML table is defined with the &lt;table&gt; tag.</a:t>
            </a:r>
          </a:p>
        </p:txBody>
      </p:sp>
    </p:spTree>
    <p:extLst>
      <p:ext uri="{BB962C8B-B14F-4D97-AF65-F5344CB8AC3E}">
        <p14:creationId xmlns:p14="http://schemas.microsoft.com/office/powerpoint/2010/main" val="312310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Cells that Span Many Rows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71151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40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</a:t>
            </a:r>
            <a:r>
              <a:rPr lang="en-US" b="1" dirty="0" err="1"/>
              <a:t>celule</a:t>
            </a:r>
            <a:r>
              <a:rPr lang="en-US" b="1" dirty="0"/>
              <a:t> care </a:t>
            </a:r>
            <a:r>
              <a:rPr lang="en-US" b="1" dirty="0" err="1"/>
              <a:t>acoperă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rânduri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14569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7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Adding a Caption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94633"/>
              </p:ext>
            </p:extLst>
          </p:nvPr>
        </p:nvGraphicFramePr>
        <p:xfrm>
          <a:off x="914400" y="2076450"/>
          <a:ext cx="10353157" cy="399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45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b="1" dirty="0"/>
              <a:t>Tabel HTML - Adăugarea unei legi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04999"/>
              </p:ext>
            </p:extLst>
          </p:nvPr>
        </p:nvGraphicFramePr>
        <p:xfrm>
          <a:off x="914400" y="2076449"/>
          <a:ext cx="10353157" cy="38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3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A Special Style for One Table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371137"/>
              </p:ext>
            </p:extLst>
          </p:nvPr>
        </p:nvGraphicFramePr>
        <p:xfrm>
          <a:off x="914400" y="2076449"/>
          <a:ext cx="10353157" cy="3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11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b="1" dirty="0"/>
              <a:t>Un stil special pentru o masă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05390"/>
              </p:ext>
            </p:extLst>
          </p:nvPr>
        </p:nvGraphicFramePr>
        <p:xfrm>
          <a:off x="914400" y="2076449"/>
          <a:ext cx="10353157" cy="3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21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559F-442C-4285-A308-AC390052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Summary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0EEE32-2173-43B6-A53C-119CD0D2F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9868" y="2641159"/>
            <a:ext cx="5310808" cy="25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 Use the HTML &lt;table&gt; element to define a table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HTML &lt;tr&gt; element to define a table row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HTML &lt;td&gt; element to define a table data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HTML &lt;</a:t>
            </a:r>
            <a:r>
              <a:rPr lang="en-US" altLang="en-US" sz="180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element to define a table heading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HTML &lt;caption&gt; element to define a table caption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CSS border property to define a border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CSS border-collapse property to collapse cell borders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240DE-F260-4C7C-8A03-ED5EBC548F67}"/>
              </a:ext>
            </a:extLst>
          </p:cNvPr>
          <p:cNvSpPr/>
          <p:nvPr/>
        </p:nvSpPr>
        <p:spPr>
          <a:xfrm>
            <a:off x="6304117" y="2641160"/>
            <a:ext cx="5182205" cy="25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Use the CSS padding property to add padding to cells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Use the CSS text-align property to align cell text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Use the CSS border-spacing property to set the spacing between cells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Use the </a:t>
            </a:r>
            <a:r>
              <a:rPr lang="en-US" dirty="0" err="1"/>
              <a:t>colspan</a:t>
            </a:r>
            <a:r>
              <a:rPr lang="en-US" dirty="0"/>
              <a:t> attribute to make a cell span many columns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Use the </a:t>
            </a:r>
            <a:r>
              <a:rPr lang="en-US" dirty="0" err="1"/>
              <a:t>rowspan</a:t>
            </a:r>
            <a:r>
              <a:rPr lang="en-US" dirty="0"/>
              <a:t> attribute to make a cell span many rows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- </a:t>
            </a:r>
            <a:r>
              <a:rPr lang="en-US" dirty="0"/>
              <a:t>Use the id attribute to uniquely define one table	</a:t>
            </a:r>
          </a:p>
        </p:txBody>
      </p:sp>
    </p:spTree>
    <p:extLst>
      <p:ext uri="{BB962C8B-B14F-4D97-AF65-F5344CB8AC3E}">
        <p14:creationId xmlns:p14="http://schemas.microsoft.com/office/powerpoint/2010/main" val="383451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684D-5CC3-42C1-971D-970C94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Congratulations!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FAC4F-6013-4721-9ECB-0D71A567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72073"/>
            <a:ext cx="474345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CDFC6-076A-434D-A8E2-E2DB10D37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06" y="2470882"/>
            <a:ext cx="4743451" cy="26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802-DB69-45B9-951B-F0B81269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Definirea unui tabel HTML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9E7C-78AA-4F32-AA74-F8F7D777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12505"/>
            <a:ext cx="10353762" cy="2232990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5400" dirty="0">
                <a:effectLst/>
              </a:rPr>
              <a:t>Un tabel HTML este definit cu eticheta &lt;table&gt;.</a:t>
            </a:r>
            <a:endParaRPr lang="en-US" sz="5400" dirty="0">
              <a:effectLst/>
            </a:endParaRPr>
          </a:p>
          <a:p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Defining an HTML Table</a:t>
            </a:r>
            <a:endParaRPr lang="en-US" sz="24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2385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17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o-RO" b="1" dirty="0"/>
              <a:t>Definirea unui tabel HTML</a:t>
            </a:r>
            <a:endParaRPr lang="en-US" sz="2400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75385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6BB-E47D-4226-9034-0127CAAF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Defining an HTML Table</a:t>
            </a:r>
            <a:br>
              <a:rPr lang="en-US" b="1" dirty="0"/>
            </a:br>
            <a:r>
              <a:rPr lang="en-US" b="1" dirty="0"/>
              <a:t>Example:</a:t>
            </a:r>
            <a:endParaRPr lang="en-US" sz="27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40EC5F-73EF-41D8-A4C4-2580127F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526" y="2148463"/>
            <a:ext cx="4121034" cy="371474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/>
            <a:r>
              <a:rPr lang="en-US" sz="1400" dirty="0">
                <a:effectLst/>
              </a:rPr>
              <a:t>&lt;table style="width:100%"&gt;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&lt;tr&gt;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 err="1"/>
              <a:t>Firstname</a:t>
            </a:r>
            <a:r>
              <a:rPr lang="en-US" sz="1400" dirty="0">
                <a:effectLst/>
              </a:rPr>
              <a:t>&lt;/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 err="1"/>
              <a:t>Lastname</a:t>
            </a:r>
            <a:r>
              <a:rPr lang="en-US" sz="1400" dirty="0">
                <a:effectLst/>
              </a:rPr>
              <a:t>&lt;/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/>
              <a:t>Age</a:t>
            </a:r>
            <a:r>
              <a:rPr lang="en-US" sz="1400" dirty="0">
                <a:effectLst/>
              </a:rPr>
              <a:t>&lt;/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&lt;/tr&gt;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&lt;tr&gt;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Jill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Smith</a:t>
            </a:r>
            <a:r>
              <a:rPr lang="en-US" sz="1400" dirty="0">
                <a:effectLst/>
              </a:rPr>
              <a:t>&lt;/td&gt;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50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&lt;/tr&gt;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&lt;tr&gt;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Eve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Jackson</a:t>
            </a:r>
            <a:r>
              <a:rPr lang="en-US" sz="1400" dirty="0">
                <a:effectLst/>
              </a:rPr>
              <a:t>&lt;/td&gt;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94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&lt;/tr&gt;</a:t>
            </a:r>
            <a:br>
              <a:rPr lang="en-US" sz="1400" dirty="0"/>
            </a:br>
            <a:r>
              <a:rPr lang="en-US" sz="1400" dirty="0">
                <a:effectLst/>
              </a:rPr>
              <a:t>&lt;/table&gt;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B86319E-640B-4FB1-AFA4-08B2F5773C00}"/>
              </a:ext>
            </a:extLst>
          </p:cNvPr>
          <p:cNvSpPr txBox="1">
            <a:spLocks/>
          </p:cNvSpPr>
          <p:nvPr/>
        </p:nvSpPr>
        <p:spPr>
          <a:xfrm>
            <a:off x="6650633" y="2148462"/>
            <a:ext cx="3934841" cy="3714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Note: The &lt;td&gt; elements are the data containers of the table.</a:t>
            </a:r>
          </a:p>
          <a:p>
            <a:r>
              <a:rPr lang="en-US" dirty="0">
                <a:effectLst/>
              </a:rPr>
              <a:t>They can contain all sorts of HTML elements; text, images, lists, other tables,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1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6BB-E47D-4226-9034-0127CAAF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Definirea unui tabel HTML</a:t>
            </a:r>
            <a:br>
              <a:rPr lang="en-US" b="1" dirty="0"/>
            </a:br>
            <a:r>
              <a:rPr lang="en-US" b="1" dirty="0" err="1"/>
              <a:t>Exemplu</a:t>
            </a:r>
            <a:r>
              <a:rPr lang="en-US" b="1" dirty="0"/>
              <a:t>:</a:t>
            </a:r>
            <a:endParaRPr lang="en-US" sz="27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40EC5F-73EF-41D8-A4C4-2580127F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526" y="2148463"/>
            <a:ext cx="4121034" cy="371474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1"/>
            <a:r>
              <a:rPr lang="en-US" sz="1400" dirty="0">
                <a:effectLst/>
              </a:rPr>
              <a:t>&lt;table style="width:100%"&gt;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&lt;tr&gt;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 err="1"/>
              <a:t>Firstname</a:t>
            </a:r>
            <a:r>
              <a:rPr lang="en-US" sz="1400" dirty="0">
                <a:effectLst/>
              </a:rPr>
              <a:t>&lt;/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 err="1"/>
              <a:t>Lastname</a:t>
            </a:r>
            <a:r>
              <a:rPr lang="en-US" sz="1400" dirty="0">
                <a:effectLst/>
              </a:rPr>
              <a:t>&lt;/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r>
              <a:rPr lang="en-US" sz="1400" dirty="0"/>
              <a:t>Age</a:t>
            </a:r>
            <a:r>
              <a:rPr lang="en-US" sz="1400" dirty="0">
                <a:effectLst/>
              </a:rPr>
              <a:t>&lt;/</a:t>
            </a:r>
            <a:r>
              <a:rPr lang="en-US" sz="1400" dirty="0" err="1">
                <a:effectLst/>
              </a:rPr>
              <a:t>th</a:t>
            </a:r>
            <a:r>
              <a:rPr lang="en-US" sz="1400" dirty="0">
                <a:effectLst/>
              </a:rPr>
              <a:t>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&lt;/tr&gt;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&lt;tr&gt;</a:t>
            </a:r>
            <a:br>
              <a:rPr lang="en-US" sz="1400" dirty="0"/>
            </a:br>
            <a:r>
              <a:rPr lang="en-US" sz="1400" dirty="0"/>
              <a:t>  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Jill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Smith</a:t>
            </a:r>
            <a:r>
              <a:rPr lang="en-US" sz="1400" dirty="0">
                <a:effectLst/>
              </a:rPr>
              <a:t>&lt;/td&gt;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50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&lt;/tr&gt;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&lt;tr&gt;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Eve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Jackson</a:t>
            </a:r>
            <a:r>
              <a:rPr lang="en-US" sz="1400" dirty="0">
                <a:effectLst/>
              </a:rPr>
              <a:t>&lt;/td&gt;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    </a:t>
            </a:r>
            <a:r>
              <a:rPr lang="en-US" sz="1400" dirty="0">
                <a:effectLst/>
              </a:rPr>
              <a:t>&lt;td&gt;</a:t>
            </a:r>
            <a:r>
              <a:rPr lang="en-US" sz="1400" dirty="0"/>
              <a:t>94</a:t>
            </a:r>
            <a:r>
              <a:rPr lang="en-US" sz="1400" dirty="0">
                <a:effectLst/>
              </a:rPr>
              <a:t>&lt;/td&gt;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>
                <a:effectLst/>
              </a:rPr>
              <a:t>&lt;/tr&gt;</a:t>
            </a:r>
            <a:br>
              <a:rPr lang="en-US" sz="1400" dirty="0"/>
            </a:br>
            <a:r>
              <a:rPr lang="en-US" sz="1400" dirty="0">
                <a:effectLst/>
              </a:rPr>
              <a:t>&lt;/table&gt;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B86319E-640B-4FB1-AFA4-08B2F5773C00}"/>
              </a:ext>
            </a:extLst>
          </p:cNvPr>
          <p:cNvSpPr txBox="1">
            <a:spLocks/>
          </p:cNvSpPr>
          <p:nvPr/>
        </p:nvSpPr>
        <p:spPr>
          <a:xfrm>
            <a:off x="6650633" y="2148462"/>
            <a:ext cx="3934841" cy="3714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ffectLst/>
              </a:rPr>
              <a:t>Notă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elementele</a:t>
            </a:r>
            <a:r>
              <a:rPr lang="en-US" dirty="0">
                <a:effectLst/>
              </a:rPr>
              <a:t> &lt;td&gt; sunt </a:t>
            </a:r>
            <a:r>
              <a:rPr lang="en-US" dirty="0" err="1">
                <a:effectLst/>
              </a:rPr>
              <a:t>containerele</a:t>
            </a:r>
            <a:r>
              <a:rPr lang="en-US" dirty="0">
                <a:effectLst/>
              </a:rPr>
              <a:t> de date din </a:t>
            </a:r>
            <a:r>
              <a:rPr lang="en-US" dirty="0" err="1">
                <a:effectLst/>
              </a:rPr>
              <a:t>tabel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Pot </a:t>
            </a:r>
            <a:r>
              <a:rPr lang="en-US" dirty="0" err="1">
                <a:effectLst/>
              </a:rPr>
              <a:t>conține</a:t>
            </a:r>
            <a:r>
              <a:rPr lang="en-US" dirty="0">
                <a:effectLst/>
              </a:rPr>
              <a:t> tot </a:t>
            </a:r>
            <a:r>
              <a:rPr lang="en-US" dirty="0" err="1">
                <a:effectLst/>
              </a:rPr>
              <a:t>felul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elemente</a:t>
            </a:r>
            <a:r>
              <a:rPr lang="en-US" dirty="0">
                <a:effectLst/>
              </a:rPr>
              <a:t> HTML; text, </a:t>
            </a:r>
            <a:r>
              <a:rPr lang="en-US" dirty="0" err="1">
                <a:effectLst/>
              </a:rPr>
              <a:t>imagini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liste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alte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tabele</a:t>
            </a:r>
            <a:r>
              <a:rPr lang="en-US" dirty="0">
                <a:effectLst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7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/>
              <a:t>HTML Table - Adding a Border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08078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5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b="1" dirty="0"/>
              <a:t>Tabel HTML - Adăugarea unui chenar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9188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60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{788DC65D-2F78-4C40-8034-5B97C24F3FBF}tf12214701</Template>
  <TotalTime>0</TotalTime>
  <Words>2339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Goudy Old Style</vt:lpstr>
      <vt:lpstr>Wingdings 2</vt:lpstr>
      <vt:lpstr>SlateVTI</vt:lpstr>
      <vt:lpstr>HTML Tables</vt:lpstr>
      <vt:lpstr>Defining an HTML Table</vt:lpstr>
      <vt:lpstr>Definirea unui tabel HTML</vt:lpstr>
      <vt:lpstr>Defining an HTML Table</vt:lpstr>
      <vt:lpstr>Definirea unui tabel HTML</vt:lpstr>
      <vt:lpstr>Defining an HTML Table Example:</vt:lpstr>
      <vt:lpstr>Definirea unui tabel HTML Exemplu:</vt:lpstr>
      <vt:lpstr>HTML Table - Adding a Border</vt:lpstr>
      <vt:lpstr>Tabel HTML - Adăugarea unui chenar</vt:lpstr>
      <vt:lpstr>HTML Table - Collapsed Borders</vt:lpstr>
      <vt:lpstr>Tabel HTML - Frontiere colapsate</vt:lpstr>
      <vt:lpstr>HTML Table - Adding Cell Padding</vt:lpstr>
      <vt:lpstr>Tabel HTML - Adăugarea căptușirii celulelor</vt:lpstr>
      <vt:lpstr>HTML Table - Left-align Headings</vt:lpstr>
      <vt:lpstr>Tabel HTML - Titluri aliniate la stânga</vt:lpstr>
      <vt:lpstr>HTML Table - Adding Border Spacing</vt:lpstr>
      <vt:lpstr>Tabel HTML - Adăugare spațiu de graniță</vt:lpstr>
      <vt:lpstr>HTML Table - Cells that Span Many Columns</vt:lpstr>
      <vt:lpstr>Tabel HTML - celule care acoperă multe coloane</vt:lpstr>
      <vt:lpstr>HTML Table - Cells that Span Many Rows</vt:lpstr>
      <vt:lpstr>Tabel HTML - celule care acoperă multe rânduri</vt:lpstr>
      <vt:lpstr>HTML Table - Adding a Caption</vt:lpstr>
      <vt:lpstr>Tabel HTML - Adăugarea unei legi</vt:lpstr>
      <vt:lpstr>A Special Style for One Table</vt:lpstr>
      <vt:lpstr>Un stil special pentru o masă</vt:lpstr>
      <vt:lpstr>Chapter Summary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2020-03-08T19:29:43Z</dcterms:created>
  <dcterms:modified xsi:type="dcterms:W3CDTF">2020-03-08T20:27:45Z</dcterms:modified>
</cp:coreProperties>
</file>