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63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Index štěstí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 algn="l"/>
            <a:r>
              <a:rPr lang="cs-CZ" sz="1700"/>
              <a:t>Jan Šmída 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73159-CAEF-1FE7-9F80-51D79636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6" y="1132584"/>
            <a:ext cx="5134772" cy="44415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619125"/>
            <a:ext cx="4543131" cy="514350"/>
          </a:xfrm>
        </p:spPr>
        <p:txBody>
          <a:bodyPr anchor="b">
            <a:normAutofit fontScale="90000"/>
          </a:bodyPr>
          <a:lstStyle/>
          <a:p>
            <a:pPr algn="l"/>
            <a:r>
              <a:rPr lang="pl-PL" sz="2800" dirty="0"/>
              <a:t>Bhútán: základní informace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8" y="1390650"/>
            <a:ext cx="4371682" cy="3447832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Bhútán</a:t>
            </a:r>
            <a:r>
              <a:rPr lang="en-US" sz="1700" dirty="0"/>
              <a:t>, </a:t>
            </a:r>
            <a:r>
              <a:rPr lang="en-US" sz="1700" dirty="0" err="1"/>
              <a:t>země</a:t>
            </a:r>
            <a:r>
              <a:rPr lang="en-US" sz="1700" dirty="0"/>
              <a:t> v </a:t>
            </a:r>
            <a:r>
              <a:rPr lang="en-US" sz="1700" dirty="0" err="1"/>
              <a:t>jižní</a:t>
            </a:r>
            <a:r>
              <a:rPr lang="en-US" sz="1700" dirty="0"/>
              <a:t> </a:t>
            </a:r>
            <a:r>
              <a:rPr lang="en-US" sz="1700" dirty="0" err="1"/>
              <a:t>Asii</a:t>
            </a:r>
            <a:r>
              <a:rPr lang="en-US" sz="1700" dirty="0"/>
              <a:t>:</a:t>
            </a:r>
          </a:p>
          <a:p>
            <a:r>
              <a:rPr lang="en-US" sz="1700" dirty="0" err="1"/>
              <a:t>Hlavní</a:t>
            </a:r>
            <a:r>
              <a:rPr lang="en-US" sz="1700" dirty="0"/>
              <a:t> </a:t>
            </a:r>
            <a:r>
              <a:rPr lang="en-US" sz="1700" dirty="0" err="1"/>
              <a:t>město</a:t>
            </a:r>
            <a:r>
              <a:rPr lang="en-US" sz="1700" dirty="0"/>
              <a:t>: Thimphu</a:t>
            </a:r>
            <a:r>
              <a:rPr lang="cs-CZ" sz="1700" dirty="0"/>
              <a:t> (144 197 obyvatel)</a:t>
            </a:r>
            <a:endParaRPr lang="en-US" sz="1700" dirty="0"/>
          </a:p>
          <a:p>
            <a:r>
              <a:rPr lang="en-US" sz="1700" dirty="0"/>
              <a:t>Malá </a:t>
            </a:r>
            <a:r>
              <a:rPr lang="en-US" sz="1700" dirty="0" err="1"/>
              <a:t>ekonomika</a:t>
            </a:r>
            <a:r>
              <a:rPr lang="en-US" sz="1700" dirty="0"/>
              <a:t> </a:t>
            </a:r>
            <a:r>
              <a:rPr lang="en-US" sz="1700" dirty="0" err="1"/>
              <a:t>založená</a:t>
            </a:r>
            <a:r>
              <a:rPr lang="en-US" sz="1700" dirty="0"/>
              <a:t>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zemědělství</a:t>
            </a:r>
            <a:r>
              <a:rPr lang="en-US" sz="1700" dirty="0"/>
              <a:t> a </a:t>
            </a:r>
            <a:r>
              <a:rPr lang="en-US" sz="1700" dirty="0" err="1"/>
              <a:t>cestovním</a:t>
            </a:r>
            <a:r>
              <a:rPr lang="en-US" sz="1700" dirty="0"/>
              <a:t> </a:t>
            </a:r>
            <a:r>
              <a:rPr lang="en-US" sz="1700" dirty="0" err="1"/>
              <a:t>ruchu</a:t>
            </a:r>
            <a:r>
              <a:rPr lang="en-US" sz="1700" dirty="0"/>
              <a:t>.</a:t>
            </a:r>
          </a:p>
          <a:p>
            <a:r>
              <a:rPr lang="en-US" sz="1700" dirty="0"/>
              <a:t>HDP </a:t>
            </a:r>
            <a:r>
              <a:rPr lang="en-US" sz="1700" dirty="0" err="1"/>
              <a:t>na</a:t>
            </a:r>
            <a:r>
              <a:rPr lang="en-US" sz="1700" dirty="0"/>
              <a:t> </a:t>
            </a:r>
            <a:r>
              <a:rPr lang="en-US" sz="1700" dirty="0" err="1"/>
              <a:t>obyvatele</a:t>
            </a:r>
            <a:r>
              <a:rPr lang="en-US" sz="1700" dirty="0"/>
              <a:t>: </a:t>
            </a:r>
            <a:r>
              <a:rPr lang="en-US" sz="1700" dirty="0" err="1"/>
              <a:t>Přibližně</a:t>
            </a:r>
            <a:r>
              <a:rPr lang="en-US" sz="1700" dirty="0"/>
              <a:t> 3 000 USD</a:t>
            </a:r>
          </a:p>
          <a:p>
            <a:r>
              <a:rPr lang="en-US" sz="1700" dirty="0" err="1"/>
              <a:t>Bhútán</a:t>
            </a:r>
            <a:r>
              <a:rPr lang="en-US" sz="1700" dirty="0"/>
              <a:t> je </a:t>
            </a:r>
            <a:r>
              <a:rPr lang="en-US" sz="1700" dirty="0" err="1"/>
              <a:t>známý</a:t>
            </a:r>
            <a:r>
              <a:rPr lang="en-US" sz="1700" dirty="0"/>
              <a:t> </a:t>
            </a:r>
            <a:r>
              <a:rPr lang="en-US" sz="1700" dirty="0" err="1"/>
              <a:t>zavedením</a:t>
            </a:r>
            <a:r>
              <a:rPr lang="en-US" sz="1700" dirty="0"/>
              <a:t> </a:t>
            </a:r>
            <a:r>
              <a:rPr lang="en-US" sz="1700" dirty="0" err="1"/>
              <a:t>konceptu</a:t>
            </a:r>
            <a:r>
              <a:rPr lang="en-US" sz="1700" dirty="0"/>
              <a:t> Gross National Happiness (GNH) v </a:t>
            </a:r>
            <a:r>
              <a:rPr lang="en-US" sz="1700" dirty="0" err="1"/>
              <a:t>roce</a:t>
            </a:r>
            <a:r>
              <a:rPr lang="en-US" sz="1700" dirty="0"/>
              <a:t> 1972.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0CD13-E87B-7854-4373-D65C95C1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84" b="8787"/>
          <a:stretch/>
        </p:blipFill>
        <p:spPr>
          <a:xfrm>
            <a:off x="3870880" y="3880798"/>
            <a:ext cx="5012770" cy="26245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Proč</a:t>
            </a:r>
            <a:r>
              <a:rPr dirty="0"/>
              <a:t> </a:t>
            </a:r>
            <a:r>
              <a:rPr dirty="0" err="1"/>
              <a:t>byl</a:t>
            </a:r>
            <a:r>
              <a:rPr dirty="0"/>
              <a:t> Index </a:t>
            </a:r>
            <a:r>
              <a:rPr dirty="0" err="1"/>
              <a:t>štěstí</a:t>
            </a:r>
            <a:r>
              <a:rPr dirty="0"/>
              <a:t> </a:t>
            </a:r>
            <a:r>
              <a:rPr dirty="0" err="1"/>
              <a:t>zaveden</a:t>
            </a:r>
            <a:r>
              <a:rPr dirty="0"/>
              <a:t>?</a:t>
            </a:r>
            <a:br>
              <a:rPr lang="cs-CZ" dirty="0"/>
            </a:br>
            <a:r>
              <a:rPr lang="cs-CZ" sz="2700" dirty="0"/>
              <a:t>(peníze nejsou nutně všechno)</a:t>
            </a:r>
            <a:endParaRPr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HDP jako ukazatel </a:t>
            </a:r>
          </a:p>
          <a:p>
            <a:r>
              <a:rPr dirty="0" err="1"/>
              <a:t>Zlepšit</a:t>
            </a:r>
            <a:r>
              <a:rPr dirty="0"/>
              <a:t> </a:t>
            </a:r>
            <a:r>
              <a:rPr dirty="0" err="1"/>
              <a:t>povědomí</a:t>
            </a:r>
            <a:r>
              <a:rPr dirty="0"/>
              <a:t> o </a:t>
            </a:r>
            <a:r>
              <a:rPr dirty="0" err="1"/>
              <a:t>kvalitě</a:t>
            </a:r>
            <a:r>
              <a:rPr dirty="0"/>
              <a:t> </a:t>
            </a:r>
            <a:r>
              <a:rPr dirty="0" err="1"/>
              <a:t>života</a:t>
            </a:r>
            <a:r>
              <a:rPr dirty="0"/>
              <a:t>.</a:t>
            </a:r>
          </a:p>
          <a:p>
            <a:r>
              <a:rPr dirty="0" err="1"/>
              <a:t>Nabídnout</a:t>
            </a:r>
            <a:r>
              <a:rPr dirty="0"/>
              <a:t> </a:t>
            </a:r>
            <a:r>
              <a:rPr dirty="0" err="1"/>
              <a:t>alternativní</a:t>
            </a:r>
            <a:r>
              <a:rPr dirty="0"/>
              <a:t> </a:t>
            </a:r>
            <a:r>
              <a:rPr dirty="0" err="1"/>
              <a:t>metriky</a:t>
            </a:r>
            <a:r>
              <a:rPr dirty="0"/>
              <a:t> </a:t>
            </a:r>
            <a:r>
              <a:rPr dirty="0" err="1"/>
              <a:t>ekonomického</a:t>
            </a:r>
            <a:r>
              <a:rPr dirty="0"/>
              <a:t> </a:t>
            </a:r>
            <a:r>
              <a:rPr dirty="0" err="1"/>
              <a:t>pokroku</a:t>
            </a:r>
            <a:r>
              <a:rPr dirty="0"/>
              <a:t>.</a:t>
            </a:r>
          </a:p>
          <a:p>
            <a:r>
              <a:rPr dirty="0" err="1"/>
              <a:t>Podpořit</a:t>
            </a:r>
            <a:r>
              <a:rPr dirty="0"/>
              <a:t> </a:t>
            </a:r>
            <a:r>
              <a:rPr dirty="0" err="1"/>
              <a:t>politiky</a:t>
            </a:r>
            <a:r>
              <a:rPr dirty="0"/>
              <a:t> </a:t>
            </a:r>
            <a:r>
              <a:rPr dirty="0" err="1"/>
              <a:t>zaměřené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sociální</a:t>
            </a:r>
            <a:r>
              <a:rPr dirty="0"/>
              <a:t> </a:t>
            </a:r>
            <a:r>
              <a:rPr dirty="0" err="1"/>
              <a:t>podporu</a:t>
            </a:r>
            <a:r>
              <a:rPr dirty="0"/>
              <a:t> a </a:t>
            </a:r>
            <a:r>
              <a:rPr dirty="0" err="1"/>
              <a:t>rovnováhu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4412"/>
          </a:xfrm>
        </p:spPr>
        <p:txBody>
          <a:bodyPr>
            <a:noAutofit/>
          </a:bodyPr>
          <a:lstStyle/>
          <a:p>
            <a:r>
              <a:rPr sz="3600" dirty="0"/>
              <a:t>Index </a:t>
            </a:r>
            <a:r>
              <a:rPr sz="3600" dirty="0" err="1"/>
              <a:t>štěstí</a:t>
            </a:r>
            <a:r>
              <a:rPr sz="3600" dirty="0"/>
              <a:t> a </a:t>
            </a:r>
            <a:r>
              <a:rPr sz="3600" dirty="0" err="1"/>
              <a:t>jeho</a:t>
            </a:r>
            <a:r>
              <a:rPr sz="3600" dirty="0"/>
              <a:t> </a:t>
            </a:r>
            <a:r>
              <a:rPr sz="3600" dirty="0" err="1"/>
              <a:t>historie</a:t>
            </a:r>
            <a:br>
              <a:rPr lang="cs-CZ" sz="3600" dirty="0"/>
            </a:b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Index </a:t>
            </a:r>
            <a:r>
              <a:rPr sz="2800" dirty="0" err="1"/>
              <a:t>štěstí</a:t>
            </a:r>
            <a:r>
              <a:rPr sz="2800" dirty="0"/>
              <a:t> </a:t>
            </a:r>
            <a:r>
              <a:rPr sz="2800" dirty="0" err="1"/>
              <a:t>vychází</a:t>
            </a:r>
            <a:r>
              <a:rPr sz="2800" dirty="0"/>
              <a:t> z </a:t>
            </a:r>
            <a:r>
              <a:rPr sz="2800" dirty="0" err="1"/>
              <a:t>konceptu</a:t>
            </a:r>
            <a:r>
              <a:rPr sz="2800" dirty="0"/>
              <a:t> </a:t>
            </a:r>
            <a:r>
              <a:rPr sz="2800" dirty="0" err="1"/>
              <a:t>Bhútánu</a:t>
            </a:r>
            <a:r>
              <a:rPr sz="2800" dirty="0"/>
              <a:t>, ale v </a:t>
            </a:r>
            <a:r>
              <a:rPr sz="2800" dirty="0" err="1"/>
              <a:t>mezinárodním</a:t>
            </a:r>
            <a:r>
              <a:rPr sz="2800" dirty="0"/>
              <a:t> </a:t>
            </a:r>
            <a:r>
              <a:rPr sz="2800" dirty="0" err="1"/>
              <a:t>měřítku</a:t>
            </a:r>
            <a:r>
              <a:rPr sz="2800" dirty="0"/>
              <a:t> </a:t>
            </a:r>
            <a:r>
              <a:rPr sz="2800" dirty="0" err="1"/>
              <a:t>vznikl</a:t>
            </a:r>
            <a:r>
              <a:rPr sz="2800" dirty="0"/>
              <a:t> v </a:t>
            </a:r>
            <a:r>
              <a:rPr sz="2800" dirty="0" err="1"/>
              <a:t>roce</a:t>
            </a:r>
            <a:r>
              <a:rPr sz="2800" dirty="0"/>
              <a:t> 2012.</a:t>
            </a:r>
          </a:p>
          <a:p>
            <a:endParaRPr sz="2800" dirty="0"/>
          </a:p>
          <a:p>
            <a:r>
              <a:rPr sz="2800" dirty="0" err="1"/>
              <a:t>Bhútán</a:t>
            </a:r>
            <a:r>
              <a:rPr sz="2800" dirty="0"/>
              <a:t> </a:t>
            </a:r>
            <a:r>
              <a:rPr sz="2800" dirty="0" err="1"/>
              <a:t>zavedl</a:t>
            </a:r>
            <a:r>
              <a:rPr sz="2800" dirty="0"/>
              <a:t> GNH (Gross National Happiness) </a:t>
            </a:r>
            <a:r>
              <a:rPr sz="2800" dirty="0" err="1"/>
              <a:t>jako</a:t>
            </a:r>
            <a:r>
              <a:rPr sz="2800" dirty="0"/>
              <a:t> </a:t>
            </a:r>
            <a:r>
              <a:rPr sz="2800" dirty="0" err="1"/>
              <a:t>alternativu</a:t>
            </a:r>
            <a:r>
              <a:rPr sz="2800" dirty="0"/>
              <a:t> HDP.</a:t>
            </a:r>
          </a:p>
          <a:p>
            <a:r>
              <a:rPr sz="2800" dirty="0"/>
              <a:t>OSN </a:t>
            </a:r>
            <a:r>
              <a:rPr sz="2800" dirty="0" err="1"/>
              <a:t>schválilo</a:t>
            </a:r>
            <a:r>
              <a:rPr sz="2800" dirty="0"/>
              <a:t> </a:t>
            </a:r>
            <a:r>
              <a:rPr sz="2800" dirty="0" err="1"/>
              <a:t>měření</a:t>
            </a:r>
            <a:r>
              <a:rPr sz="2800" dirty="0"/>
              <a:t> </a:t>
            </a:r>
            <a:r>
              <a:rPr sz="2800" dirty="0" err="1"/>
              <a:t>štěstí</a:t>
            </a:r>
            <a:r>
              <a:rPr sz="2800" dirty="0"/>
              <a:t> </a:t>
            </a:r>
            <a:r>
              <a:rPr sz="2800" dirty="0" err="1"/>
              <a:t>jako</a:t>
            </a:r>
            <a:r>
              <a:rPr sz="2800" dirty="0"/>
              <a:t> </a:t>
            </a:r>
            <a:r>
              <a:rPr sz="2800" dirty="0" err="1"/>
              <a:t>ukazatele</a:t>
            </a:r>
            <a:r>
              <a:rPr sz="2800" dirty="0"/>
              <a:t> </a:t>
            </a:r>
            <a:r>
              <a:rPr sz="2800" dirty="0" err="1"/>
              <a:t>kvality</a:t>
            </a:r>
            <a:r>
              <a:rPr sz="2800" dirty="0"/>
              <a:t> </a:t>
            </a:r>
            <a:r>
              <a:rPr sz="2800" dirty="0" err="1"/>
              <a:t>života</a:t>
            </a:r>
            <a:r>
              <a:rPr sz="2800" dirty="0"/>
              <a:t>.</a:t>
            </a:r>
          </a:p>
          <a:p>
            <a:r>
              <a:rPr sz="2800" dirty="0" err="1"/>
              <a:t>První</a:t>
            </a:r>
            <a:r>
              <a:rPr sz="2800" dirty="0"/>
              <a:t> World Happiness Report </a:t>
            </a:r>
            <a:r>
              <a:rPr sz="2800" dirty="0" err="1"/>
              <a:t>byl</a:t>
            </a:r>
            <a:r>
              <a:rPr sz="2800" dirty="0"/>
              <a:t> </a:t>
            </a:r>
            <a:r>
              <a:rPr sz="2800" dirty="0" err="1"/>
              <a:t>zveřejněn</a:t>
            </a:r>
            <a:r>
              <a:rPr sz="2800" dirty="0"/>
              <a:t> v </a:t>
            </a:r>
            <a:r>
              <a:rPr sz="2800" dirty="0" err="1"/>
              <a:t>roce</a:t>
            </a:r>
            <a:r>
              <a:rPr sz="2800" dirty="0"/>
              <a:t> 2012.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E1F179-F30E-A2D5-2D67-255EACCDD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802" y="192088"/>
            <a:ext cx="4396395" cy="60412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66100-3535-A16B-48E4-3447E26D2385}"/>
              </a:ext>
            </a:extLst>
          </p:cNvPr>
          <p:cNvSpPr txBox="1"/>
          <p:nvPr/>
        </p:nvSpPr>
        <p:spPr>
          <a:xfrm>
            <a:off x="431800" y="6398696"/>
            <a:ext cx="91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https://s3.amazonaws.com/happiness-report/2012/World_Happiness_Report_2012.pdf</a:t>
            </a:r>
          </a:p>
        </p:txBody>
      </p:sp>
    </p:spTree>
    <p:extLst>
      <p:ext uri="{BB962C8B-B14F-4D97-AF65-F5344CB8AC3E}">
        <p14:creationId xmlns:p14="http://schemas.microsoft.com/office/powerpoint/2010/main" val="338172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BBE11F-A7B3-B4D2-1A2E-8895F12F813B}"/>
              </a:ext>
            </a:extLst>
          </p:cNvPr>
          <p:cNvSpPr txBox="1"/>
          <p:nvPr/>
        </p:nvSpPr>
        <p:spPr>
          <a:xfrm>
            <a:off x="1828800" y="1783080"/>
            <a:ext cx="469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https://www.visualcapitalist.com/a-map-of-global-happiness-by-country-in-2024/#google_vignette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1CF92-DF5A-360A-D837-A5F3135C6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26326"/>
          <a:stretch/>
        </p:blipFill>
        <p:spPr>
          <a:xfrm>
            <a:off x="20" y="0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187CA-F15A-E7EF-DD44-3425515E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r>
              <a:rPr lang="cs-CZ" sz="4700"/>
              <a:t>Měřitelné faktory indexu štěstí</a:t>
            </a:r>
            <a:endParaRPr lang="en-US" sz="4700"/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F06F-0F11-9FC7-ADE7-1B5B65E5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678734"/>
          </a:xfrm>
        </p:spPr>
        <p:txBody>
          <a:bodyPr anchor="t"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Životní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standardy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(Living Standards):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Ekonomická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stabilita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příjmy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celková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životní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úroveň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obyvatel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cs-CZ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Vzdělávání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(Education):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Dostupnost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kvalitního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vzdělávání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vzdělávacích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příležitostí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cs-CZ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Zdraví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(Health):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Délka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života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přístup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ke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zdravotní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péči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celkové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fyzické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duševní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zdraví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Životní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prostředí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(Environment):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Udržitelnost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přírodních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zdrojů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kvalita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ovzduší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vody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cs-CZ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Vitalita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komunity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(Community Vitality):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Sociální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vztahy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soudržnost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komunity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podpora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mezilidských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vztahů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cs-CZ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Dobrá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správa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(Good Governance):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Efektivita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transparentnost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vládnutí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nízká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korupce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důvěra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občanů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v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instituce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cs-CZ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Kultura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a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odolnost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(Cultural Resilience &amp; Promotion):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Zachování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kulturního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dědictví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ui-sans-serif"/>
              </a:rPr>
              <a:t>tradic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a identity.</a:t>
            </a:r>
          </a:p>
          <a:p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B8D4D-DC59-FDCC-C73D-8A4EC50F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2" r="20813" b="-3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4EC8-EF40-08AA-BF2D-50996BB2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459" y="405201"/>
            <a:ext cx="5921081" cy="833594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Jak se </a:t>
            </a:r>
            <a:r>
              <a:rPr lang="en-US" sz="2800" b="1" dirty="0" err="1"/>
              <a:t>vyhodnocuje</a:t>
            </a:r>
            <a:r>
              <a:rPr lang="en-US" sz="2800" b="1" dirty="0"/>
              <a:t> Index </a:t>
            </a:r>
            <a:r>
              <a:rPr lang="en-US" sz="2800" b="1" dirty="0" err="1"/>
              <a:t>štěstí</a:t>
            </a:r>
            <a:r>
              <a:rPr lang="en-US" sz="2800" b="1" dirty="0"/>
              <a:t> (GNH)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0BD5B8-23E9-9475-B2C6-A1325C145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718" y="1371456"/>
            <a:ext cx="4352781" cy="5251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Sběr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dat</a:t>
            </a:r>
            <a:br>
              <a:rPr kumimoji="0" lang="cs-CZ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Dotazníky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rozhovory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reprezentativním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vzorku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populace.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Otázky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pokrývají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cs-CZ" altLang="en-US" sz="1200" b="1" dirty="0">
                <a:latin typeface="Arial" panose="020B0604020202020204" pitchFamily="34" charset="0"/>
              </a:rPr>
              <a:t>7(9)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dimenzí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např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zdraví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vzdělání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životní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prostředí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Hodnocení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odpovědí</a:t>
            </a:r>
            <a:br>
              <a:rPr kumimoji="0" lang="cs-CZ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Odpovědi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jsou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převedeny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skóre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b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např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1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nespokojen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cs-CZ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spokojen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každou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dimenzi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spočítá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průměrné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skóre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Výpočet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indexu</a:t>
            </a:r>
            <a:br>
              <a:rPr kumimoji="0" lang="cs-CZ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Každá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dimenze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má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vlastní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váhu</a:t>
            </a:r>
            <a:r>
              <a:rPr lang="cs-CZ" altLang="en-US" sz="1200" dirty="0"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Celkový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GNH Index je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průměr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všech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respondentů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Analýza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výsledků</a:t>
            </a:r>
            <a:br>
              <a:rPr kumimoji="0" lang="cs-CZ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cs-CZ" altLang="en-US" sz="1200" dirty="0">
                <a:latin typeface="Arial" panose="020B0604020202020204" pitchFamily="34" charset="0"/>
              </a:rPr>
              <a:t>- I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dentifikace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problémů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např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deprivace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určitých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dimenzích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Porovnání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mezi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regiony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nebo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skupinami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cs-CZ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Použití</a:t>
            </a:r>
            <a:br>
              <a:rPr kumimoji="0" lang="cs-CZ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cs-CZ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Podklad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politická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rozhodnutí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zlepšení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kvality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života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92657-F9FB-C897-F10E-5BE83F93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5205"/>
            <a:ext cx="3989297" cy="27925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5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47723B-5794-0BAA-01CA-6CF9E710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" y="0"/>
            <a:ext cx="9134481" cy="68516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1F9556-C682-8E06-C9B8-779A326156F8}"/>
              </a:ext>
            </a:extLst>
          </p:cNvPr>
          <p:cNvSpPr/>
          <p:nvPr/>
        </p:nvSpPr>
        <p:spPr>
          <a:xfrm>
            <a:off x="5162360" y="666750"/>
            <a:ext cx="3385695" cy="50482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37D9D-113D-BD69-759E-99FBC4EC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7" y="773112"/>
            <a:ext cx="3273302" cy="4838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14B45-245E-024B-98E3-E21F60FA54E7}"/>
              </a:ext>
            </a:extLst>
          </p:cNvPr>
          <p:cNvSpPr/>
          <p:nvPr/>
        </p:nvSpPr>
        <p:spPr>
          <a:xfrm>
            <a:off x="539750" y="666750"/>
            <a:ext cx="3385695" cy="50482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683328-954D-E95F-29BD-195F75BD6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2" y="729456"/>
            <a:ext cx="3196200" cy="49260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1C5BB2-22F8-96BC-58ED-5C9C38351FFC}"/>
              </a:ext>
            </a:extLst>
          </p:cNvPr>
          <p:cNvSpPr/>
          <p:nvPr/>
        </p:nvSpPr>
        <p:spPr>
          <a:xfrm>
            <a:off x="606398" y="5899150"/>
            <a:ext cx="3252397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Jigme Singye Wangchuck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918544-604E-F7E9-EC72-89ABA2FFA4F8}"/>
              </a:ext>
            </a:extLst>
          </p:cNvPr>
          <p:cNvSpPr/>
          <p:nvPr/>
        </p:nvSpPr>
        <p:spPr>
          <a:xfrm>
            <a:off x="5162360" y="5880100"/>
            <a:ext cx="3615059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J</a:t>
            </a:r>
            <a:r>
              <a:rPr lang="en-US" dirty="0" err="1"/>
              <a:t>igme</a:t>
            </a:r>
            <a:r>
              <a:rPr lang="en-US" dirty="0"/>
              <a:t> </a:t>
            </a:r>
            <a:r>
              <a:rPr lang="en-US" dirty="0" err="1"/>
              <a:t>Khesar</a:t>
            </a:r>
            <a:r>
              <a:rPr lang="en-US" dirty="0"/>
              <a:t> Namgyel Wangchuck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5B023-58EA-2DF8-8193-6210F467B2FB}"/>
              </a:ext>
            </a:extLst>
          </p:cNvPr>
          <p:cNvSpPr/>
          <p:nvPr/>
        </p:nvSpPr>
        <p:spPr>
          <a:xfrm>
            <a:off x="595945" y="6309917"/>
            <a:ext cx="3252397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1972-2006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680E4-E0D6-659A-95A4-138148B995B1}"/>
              </a:ext>
            </a:extLst>
          </p:cNvPr>
          <p:cNvSpPr/>
          <p:nvPr/>
        </p:nvSpPr>
        <p:spPr>
          <a:xfrm>
            <a:off x="5343690" y="6301385"/>
            <a:ext cx="3252397" cy="381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2006-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0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430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ui-sans-serif</vt:lpstr>
      <vt:lpstr>Office Theme</vt:lpstr>
      <vt:lpstr>Index štěstí</vt:lpstr>
      <vt:lpstr>Bhútán: základní informace</vt:lpstr>
      <vt:lpstr>Proč byl Index štěstí zaveden? (peníze nejsou nutně všechno)</vt:lpstr>
      <vt:lpstr>Index štěstí a jeho historie </vt:lpstr>
      <vt:lpstr>PowerPoint Presentation</vt:lpstr>
      <vt:lpstr>PowerPoint Presentation</vt:lpstr>
      <vt:lpstr>Měřitelné faktory indexu štěstí</vt:lpstr>
      <vt:lpstr>Jak se vyhodnocuje Index štěstí (GNH)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Šmída Jan</cp:lastModifiedBy>
  <cp:revision>7</cp:revision>
  <dcterms:created xsi:type="dcterms:W3CDTF">2013-01-27T09:14:16Z</dcterms:created>
  <dcterms:modified xsi:type="dcterms:W3CDTF">2024-11-26T23:02:30Z</dcterms:modified>
  <cp:category/>
</cp:coreProperties>
</file>