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65" r:id="rId8"/>
    <p:sldId id="264" r:id="rId9"/>
    <p:sldId id="263" r:id="rId10"/>
    <p:sldId id="266" r:id="rId11"/>
    <p:sldId id="268" r:id="rId12"/>
    <p:sldId id="272" r:id="rId13"/>
    <p:sldId id="273" r:id="rId14"/>
    <p:sldId id="269" r:id="rId15"/>
    <p:sldId id="270" r:id="rId16"/>
    <p:sldId id="274" r:id="rId17"/>
    <p:sldId id="27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611E-0C69-B0C6-8273-340B43C8C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C1077-8E04-34B5-179C-8522F1E95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D2FCD-3E8C-B1E0-5381-058A220D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4DD2-6808-4CB9-8CAC-BF5851AD8D9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9680-8309-FE9F-BB62-96DA03E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915F-5247-781A-D7FF-462C3131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6F9D-CDED-4A0A-A8C6-6CD92C96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2780-B4B2-55FA-90E7-144FCE8B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EE383-81A7-FA46-F545-3CA74041E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2415-87A4-1B3D-EA97-4E578A5F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4DD2-6808-4CB9-8CAC-BF5851AD8D9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EB8C2-E339-F3F6-07F1-A3E135D8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5A59B-56C0-C210-D27E-56FDCF80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6F9D-CDED-4A0A-A8C6-6CD92C96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A4757-3AD3-16F9-81CE-78643E720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5B652-CF92-466D-A389-7BE2D69A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50C3C-E45F-916C-6E0C-0F94924D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4DD2-6808-4CB9-8CAC-BF5851AD8D9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E1AB-73F5-11C4-6478-5D2FAEBD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225C-B6B8-EE24-7DF3-4487EC17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6F9D-CDED-4A0A-A8C6-6CD92C96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8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0617-70DA-F345-AFAD-2D727EF3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5D5E-CFEF-2F7A-25EE-CE0DADFA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5DDF4-BD4E-296A-5793-EB611D10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4DD2-6808-4CB9-8CAC-BF5851AD8D9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C2BE-8D08-9682-843A-C643B9A6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4EAE-1F0B-07F0-19D2-7D9471AD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6F9D-CDED-4A0A-A8C6-6CD92C96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23DC-F997-800B-275B-E37979A4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7E577-AE54-FB47-53A8-CB0C86D1C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CAAF-24B5-D80F-3A7A-3EC8A294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4DD2-6808-4CB9-8CAC-BF5851AD8D9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F0408-5995-10DE-1758-FA14D7ED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A251-6DD3-9450-AED7-9C71EE30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6F9D-CDED-4A0A-A8C6-6CD92C96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7107-2B45-C0AA-EDED-6E7F1C4A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0C9A-5226-24C4-EDF9-3CEBE22CE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EF9AC-A427-8234-2377-606E9F53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9371A-D166-5280-64A2-A77C9E0E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4DD2-6808-4CB9-8CAC-BF5851AD8D9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785AE-36CD-5537-1CC7-360488E2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E7D3B-2AD9-A813-E1C1-8BE66DF4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6F9D-CDED-4A0A-A8C6-6CD92C96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DFA7-5BB6-76A9-CFC1-7CD3A850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68C6D-BE1B-8C03-83D3-1DDB87B2A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40DA0-0082-C640-BBA9-461ACE0A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66B96-218C-D7CB-52FA-538A4CD22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C5BDA-D9E6-23D8-436C-C583A33BE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59DEB-C8CE-004A-29D6-7157B03E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4DD2-6808-4CB9-8CAC-BF5851AD8D9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2E8BC-0B1B-C2CB-5ED8-D85A04D9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F29F3-DAC6-5E53-F558-702BFCDC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6F9D-CDED-4A0A-A8C6-6CD92C96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4A53-A255-78AA-A25F-B5AF4DDA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D55A6-8C93-4EDF-E489-D6E1484F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4DD2-6808-4CB9-8CAC-BF5851AD8D9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B954B-4646-69AE-D062-D90C71F2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7C797-C55D-7833-695D-C50215E0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6F9D-CDED-4A0A-A8C6-6CD92C96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0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80D41-33C0-FF47-F1E5-CBBDC007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4DD2-6808-4CB9-8CAC-BF5851AD8D9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9F9-CB14-EDE0-C3C7-E2FD9FBD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19D3-25A3-C0FC-1A30-7F911CB9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6F9D-CDED-4A0A-A8C6-6CD92C96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2A10-5A32-CD4F-3341-86233028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58-1C59-1362-3388-09EF19FD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C8191-D613-89AC-D509-E3E9286EC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6C906-8FC8-1A62-A678-5959F17F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4DD2-6808-4CB9-8CAC-BF5851AD8D9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124B3-BF09-3EE2-D32D-F6F5ECFF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44931-F516-C9DA-B875-25407746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6F9D-CDED-4A0A-A8C6-6CD92C96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9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4810-C0CE-8810-44BB-73150C1F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B22DC-7A5F-C401-9FD5-D16E4A413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EAAC9-BEAD-04E7-C4FC-A4FB1BD2E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6C03C-6D56-90B1-1099-919C9F65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4DD2-6808-4CB9-8CAC-BF5851AD8D9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7887F-9882-BEBB-DB18-A8266BE6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8D7C3-5348-5D77-A568-F82BBBAE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6F9D-CDED-4A0A-A8C6-6CD92C96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3A733-A210-F25E-BC3D-085767C7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262D-D7F3-44CC-443F-8A6838AD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CC21-A96E-71AC-8FD5-EAF242E99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4DD2-6808-4CB9-8CAC-BF5851AD8D99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2FC12-61B1-C1CE-C386-36785ABA7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9B50-C12E-E924-DCD6-6AD20BCB4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6F9D-CDED-4A0A-A8C6-6CD92C96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4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radingeconomics.com/nigeria/gdp" TargetMode="External"/><Relationship Id="rId3" Type="http://schemas.openxmlformats.org/officeDocument/2006/relationships/hyperlink" Target="https://www.statista.com/statistics/382296/age-structure-in-nigeria/" TargetMode="External"/><Relationship Id="rId7" Type="http://schemas.openxmlformats.org/officeDocument/2006/relationships/hyperlink" Target="https://www.worlddata.info/africa/nigeria/economy.php#:~:text=Worldwide%20gross%20domestic%20product%20in,in%202022%20was%20around%2018.85%25" TargetMode="External"/><Relationship Id="rId2" Type="http://schemas.openxmlformats.org/officeDocument/2006/relationships/hyperlink" Target="https://www.statista.com/statistics/382311/nigeria-gdp-distribution-across-economic-sec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orlddata.info/africa/nigeria/populationgrowth.php" TargetMode="External"/><Relationship Id="rId5" Type="http://schemas.openxmlformats.org/officeDocument/2006/relationships/hyperlink" Target="https://www.macrotrends.net/cities/22007/lagos/population" TargetMode="External"/><Relationship Id="rId4" Type="http://schemas.openxmlformats.org/officeDocument/2006/relationships/hyperlink" Target="https://www.statista.com/statistics/455904/urbanization-in-nigeria/#:~:text=In%202022%2C%20the%20share%20of,village%2C%20town%2C%20or%20ci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data.info/africa/nigeria/populationgrowth.ph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and white flag&#10;&#10;Description automatically generated">
            <a:extLst>
              <a:ext uri="{FF2B5EF4-FFF2-40B4-BE49-F238E27FC236}">
                <a16:creationId xmlns:a16="http://schemas.microsoft.com/office/drawing/2014/main" id="{0B6799AA-0835-07A7-1464-8ECD489EA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14" y="0"/>
            <a:ext cx="844061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B26DE3-9B28-C3CF-3714-966A74066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7319"/>
            <a:ext cx="9144000" cy="2387600"/>
          </a:xfrm>
        </p:spPr>
        <p:txBody>
          <a:bodyPr/>
          <a:lstStyle/>
          <a:p>
            <a:r>
              <a:rPr lang="cs-CZ" dirty="0"/>
              <a:t>Nigérie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9BC60-AE72-4E6C-273D-1E475F64B24D}"/>
              </a:ext>
            </a:extLst>
          </p:cNvPr>
          <p:cNvSpPr txBox="1"/>
          <p:nvPr/>
        </p:nvSpPr>
        <p:spPr>
          <a:xfrm>
            <a:off x="9655728" y="6367244"/>
            <a:ext cx="34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Jan Šmída 1.RSMO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4FF4-79BB-9106-E87A-AFBEC770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553" y="151450"/>
            <a:ext cx="4153599" cy="595170"/>
          </a:xfrm>
        </p:spPr>
        <p:txBody>
          <a:bodyPr/>
          <a:lstStyle/>
          <a:p>
            <a:pPr marL="0" indent="0">
              <a:buNone/>
            </a:pPr>
            <a:r>
              <a:rPr lang="cs-CZ" b="1" dirty="0">
                <a:latin typeface="Söhne"/>
              </a:rPr>
              <a:t>V</a:t>
            </a:r>
            <a:r>
              <a:rPr lang="en-US" b="1" i="0" dirty="0" err="1">
                <a:effectLst/>
                <a:latin typeface="Söhne"/>
              </a:rPr>
              <a:t>ládní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opatření</a:t>
            </a:r>
            <a:r>
              <a:rPr lang="en-US" b="1" i="0" dirty="0">
                <a:effectLst/>
                <a:latin typeface="Söhne"/>
              </a:rPr>
              <a:t> a </a:t>
            </a:r>
            <a:r>
              <a:rPr lang="en-US" b="1" i="0" dirty="0" err="1">
                <a:effectLst/>
                <a:latin typeface="Söhne"/>
              </a:rPr>
              <a:t>plány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05B10-D8A5-52DB-0519-F2F61115B6CF}"/>
              </a:ext>
            </a:extLst>
          </p:cNvPr>
          <p:cNvSpPr txBox="1"/>
          <p:nvPr/>
        </p:nvSpPr>
        <p:spPr>
          <a:xfrm>
            <a:off x="922090" y="943190"/>
            <a:ext cx="1065401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Ekonomický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rozvoj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Snahy</a:t>
            </a:r>
            <a:r>
              <a:rPr lang="en-US" b="0" i="0" dirty="0">
                <a:effectLst/>
                <a:latin typeface="Söhne"/>
              </a:rPr>
              <a:t> o </a:t>
            </a:r>
            <a:r>
              <a:rPr lang="en-US" b="0" i="0" dirty="0" err="1">
                <a:effectLst/>
                <a:latin typeface="Söhne"/>
              </a:rPr>
              <a:t>diverzifikaci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ekonomiky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snížení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závislosti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těžbě</a:t>
            </a:r>
            <a:r>
              <a:rPr lang="en-US" b="0" i="0" dirty="0">
                <a:effectLst/>
                <a:latin typeface="Söhne"/>
              </a:rPr>
              <a:t> ropy.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Podpora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podnikání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investic</a:t>
            </a:r>
            <a:r>
              <a:rPr lang="en-US" b="0" i="0" dirty="0">
                <a:effectLst/>
                <a:latin typeface="Söhne"/>
              </a:rPr>
              <a:t> ze </a:t>
            </a:r>
            <a:r>
              <a:rPr lang="en-US" b="0" i="0" dirty="0" err="1">
                <a:effectLst/>
                <a:latin typeface="Söhne"/>
              </a:rPr>
              <a:t>strany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soukromého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sektoru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Infrastrukturní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projekty</a:t>
            </a:r>
            <a:r>
              <a:rPr lang="en-US" b="0" i="0" dirty="0">
                <a:effectLst/>
                <a:latin typeface="Söhne"/>
              </a:rPr>
              <a:t> pro </a:t>
            </a:r>
            <a:r>
              <a:rPr lang="en-US" b="0" i="0" dirty="0" err="1">
                <a:effectLst/>
                <a:latin typeface="Söhne"/>
              </a:rPr>
              <a:t>podporu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obchodu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průmyslu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Zdravotnictví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Programy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investice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zaměřené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zlepšení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dostupnosti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kvality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zdravotní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péče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Opatření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boj</a:t>
            </a:r>
            <a:r>
              <a:rPr lang="en-US" b="0" i="0" dirty="0">
                <a:effectLst/>
                <a:latin typeface="Söhne"/>
              </a:rPr>
              <a:t> s </a:t>
            </a:r>
            <a:r>
              <a:rPr lang="en-US" b="0" i="0" dirty="0" err="1">
                <a:effectLst/>
                <a:latin typeface="Söhne"/>
              </a:rPr>
              <a:t>infekčními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nemocemi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posílení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zdravotní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infrastruktury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Vzdělávání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Snahy</a:t>
            </a:r>
            <a:r>
              <a:rPr lang="en-US" b="0" i="0" dirty="0">
                <a:effectLst/>
                <a:latin typeface="Söhne"/>
              </a:rPr>
              <a:t> o </a:t>
            </a:r>
            <a:r>
              <a:rPr lang="en-US" b="0" i="0" dirty="0" err="1">
                <a:effectLst/>
                <a:latin typeface="Söhne"/>
              </a:rPr>
              <a:t>zlepšení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vzdělávacího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systému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přístupu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vzdělání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Programy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zvyšování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gramotnosti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odborné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přípravy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pracovní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síly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Boj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proti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chudobě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Socioekonomické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programy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podporu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chudších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vrstev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obyvatelstva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Snahy</a:t>
            </a:r>
            <a:r>
              <a:rPr lang="en-US" b="0" i="0" dirty="0">
                <a:effectLst/>
                <a:latin typeface="Söhne"/>
              </a:rPr>
              <a:t> o </a:t>
            </a:r>
            <a:r>
              <a:rPr lang="en-US" b="0" i="0" dirty="0" err="1">
                <a:effectLst/>
                <a:latin typeface="Söhne"/>
              </a:rPr>
              <a:t>vytváření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pracovních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příležitostí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podpora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venkovských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komunit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Boj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proti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korupci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Vládní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iniciativy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boj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proti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korupci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zlepšení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transparentnosti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veřejné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správě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Infrastruktura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Projekty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výstavbu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modernizaci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infrastruktury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včetně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silnic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železnic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energetických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zdrojů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Změny</a:t>
            </a:r>
            <a:r>
              <a:rPr lang="en-US" b="1" i="0" dirty="0">
                <a:effectLst/>
                <a:latin typeface="Söhne"/>
              </a:rPr>
              <a:t> v </a:t>
            </a:r>
            <a:r>
              <a:rPr lang="en-US" b="1" i="0" dirty="0" err="1">
                <a:effectLst/>
                <a:latin typeface="Söhne"/>
              </a:rPr>
              <a:t>klimatu</a:t>
            </a:r>
            <a:r>
              <a:rPr lang="en-US" b="1" i="0" dirty="0">
                <a:effectLst/>
                <a:latin typeface="Söhne"/>
              </a:rPr>
              <a:t> a </a:t>
            </a:r>
            <a:r>
              <a:rPr lang="en-US" b="1" i="0" dirty="0" err="1">
                <a:effectLst/>
                <a:latin typeface="Söhne"/>
              </a:rPr>
              <a:t>udržitelnost</a:t>
            </a:r>
            <a:r>
              <a:rPr lang="en-US" b="1" i="0" dirty="0">
                <a:effectLst/>
                <a:latin typeface="Söhne"/>
              </a:rPr>
              <a:t>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Söhne"/>
              </a:rPr>
              <a:t>Programy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na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zvládání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změn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klimatu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podpora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udržitelných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praktik</a:t>
            </a:r>
            <a:r>
              <a:rPr lang="en-US" b="0" i="0" dirty="0">
                <a:effectLst/>
                <a:latin typeface="Söhne"/>
              </a:rPr>
              <a:t> v </a:t>
            </a:r>
            <a:r>
              <a:rPr lang="en-US" b="0" i="0" dirty="0" err="1">
                <a:effectLst/>
                <a:latin typeface="Söhne"/>
              </a:rPr>
              <a:t>odvětvích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jako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zemědělství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energetika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14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8D46-6D80-1892-E9F5-5F674DC5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25" y="365125"/>
            <a:ext cx="10783349" cy="1325563"/>
          </a:xfrm>
        </p:spPr>
        <p:txBody>
          <a:bodyPr>
            <a:normAutofit/>
          </a:bodyPr>
          <a:lstStyle/>
          <a:p>
            <a:pPr algn="ctr"/>
            <a:r>
              <a:rPr lang="cs-CZ" sz="3200" b="1" i="0" dirty="0">
                <a:solidFill>
                  <a:srgbClr val="0F2741"/>
                </a:solidFill>
                <a:effectLst/>
                <a:latin typeface="Open Sans" panose="020B0606030504020204" pitchFamily="34" charset="0"/>
              </a:rPr>
              <a:t>Distribuce HDP napříč sektory v letech</a:t>
            </a:r>
            <a:r>
              <a:rPr lang="en-US" sz="3200" b="1" i="0" dirty="0">
                <a:solidFill>
                  <a:srgbClr val="0F2741"/>
                </a:solidFill>
                <a:effectLst/>
                <a:latin typeface="Open Sans" panose="020B0606030504020204" pitchFamily="34" charset="0"/>
              </a:rPr>
              <a:t> 2012 </a:t>
            </a:r>
            <a:r>
              <a:rPr lang="cs-CZ" sz="3200" b="1" i="0" dirty="0">
                <a:solidFill>
                  <a:srgbClr val="0F2741"/>
                </a:solidFill>
                <a:effectLst/>
                <a:latin typeface="Open Sans" panose="020B0606030504020204" pitchFamily="34" charset="0"/>
              </a:rPr>
              <a:t>do</a:t>
            </a:r>
            <a:r>
              <a:rPr lang="en-US" sz="3200" b="1" i="0" dirty="0">
                <a:solidFill>
                  <a:srgbClr val="0F2741"/>
                </a:solidFill>
                <a:effectLst/>
                <a:latin typeface="Open Sans" panose="020B0606030504020204" pitchFamily="34" charset="0"/>
              </a:rPr>
              <a:t> 2022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7B6C-AE3C-F636-A8D3-3CAAD63F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63EB7-CB95-607D-7A63-906F02D8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8" y="1563754"/>
            <a:ext cx="9026621" cy="47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00C1-FF0A-8DEE-BEE7-32BBA0EE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576" y="503338"/>
            <a:ext cx="5537901" cy="127512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Africké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země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nejvyšším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HDP 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2022</a:t>
            </a:r>
            <a:r>
              <a:rPr lang="cs-C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7C8D2-BCE0-4366-8895-0DB1EA16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23" y="182562"/>
            <a:ext cx="563141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9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4158-3F53-5DCB-851B-99B7F25D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32"/>
            <a:ext cx="10515600" cy="1325563"/>
          </a:xfrm>
        </p:spPr>
        <p:txBody>
          <a:bodyPr>
            <a:normAutofit/>
          </a:bodyPr>
          <a:lstStyle/>
          <a:p>
            <a:r>
              <a:rPr lang="cs-CZ" sz="4000" b="1" dirty="0"/>
              <a:t>HDP Nigérie za posledních 25 let v miliardách USD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924C-BC49-2256-DB39-7DA11659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D9117-D08B-335E-ED63-BC268A8A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8" y="1321766"/>
            <a:ext cx="10498015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1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5738-A8AC-95E5-E7C0-1A44945E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Sektory v Nigérii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CAA7-497F-C808-0B73-03679AFE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Těžba</a:t>
            </a:r>
            <a:r>
              <a:rPr lang="en-US" b="1" dirty="0"/>
              <a:t> ropy: </a:t>
            </a:r>
            <a:r>
              <a:rPr lang="en-US" dirty="0" err="1"/>
              <a:t>Nigérie</a:t>
            </a:r>
            <a:r>
              <a:rPr lang="en-US" dirty="0"/>
              <a:t> je </a:t>
            </a:r>
            <a:r>
              <a:rPr lang="en-US" dirty="0" err="1"/>
              <a:t>jedním</a:t>
            </a:r>
            <a:r>
              <a:rPr lang="en-US" dirty="0"/>
              <a:t> z </a:t>
            </a:r>
            <a:r>
              <a:rPr lang="en-US" dirty="0" err="1"/>
              <a:t>největších</a:t>
            </a:r>
            <a:r>
              <a:rPr lang="en-US" dirty="0"/>
              <a:t> </a:t>
            </a:r>
            <a:r>
              <a:rPr lang="en-US" dirty="0" err="1"/>
              <a:t>producentů</a:t>
            </a:r>
            <a:r>
              <a:rPr lang="en-US" dirty="0"/>
              <a:t> ropy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světě</a:t>
            </a:r>
            <a:r>
              <a:rPr lang="en-US" dirty="0"/>
              <a:t>. </a:t>
            </a:r>
            <a:r>
              <a:rPr lang="en-US" dirty="0" err="1"/>
              <a:t>Těžba</a:t>
            </a:r>
            <a:r>
              <a:rPr lang="en-US" dirty="0"/>
              <a:t> ropy </a:t>
            </a:r>
            <a:r>
              <a:rPr lang="en-US" b="1" dirty="0" err="1"/>
              <a:t>tvoří</a:t>
            </a:r>
            <a:r>
              <a:rPr lang="en-US" b="1" dirty="0"/>
              <a:t> </a:t>
            </a:r>
            <a:r>
              <a:rPr lang="en-US" b="1" dirty="0" err="1"/>
              <a:t>značnou</a:t>
            </a:r>
            <a:r>
              <a:rPr lang="en-US" b="1" dirty="0"/>
              <a:t> </a:t>
            </a:r>
            <a:r>
              <a:rPr lang="en-US" b="1" dirty="0" err="1"/>
              <a:t>část</a:t>
            </a:r>
            <a:r>
              <a:rPr lang="en-US" b="1" dirty="0"/>
              <a:t> </a:t>
            </a:r>
            <a:r>
              <a:rPr lang="en-US" b="1" dirty="0" err="1"/>
              <a:t>vládních</a:t>
            </a:r>
            <a:r>
              <a:rPr lang="en-US" b="1" dirty="0"/>
              <a:t> </a:t>
            </a:r>
            <a:r>
              <a:rPr lang="en-US" b="1" dirty="0" err="1"/>
              <a:t>příjmů</a:t>
            </a:r>
            <a:r>
              <a:rPr lang="en-US" b="1" dirty="0"/>
              <a:t> a </a:t>
            </a:r>
            <a:r>
              <a:rPr lang="en-US" b="1" dirty="0" err="1"/>
              <a:t>příjmů</a:t>
            </a:r>
            <a:r>
              <a:rPr lang="en-US" b="1" dirty="0"/>
              <a:t> z </a:t>
            </a:r>
            <a:r>
              <a:rPr lang="en-US" b="1" dirty="0" err="1"/>
              <a:t>exportu</a:t>
            </a:r>
            <a:r>
              <a:rPr lang="en-US" dirty="0"/>
              <a:t>.</a:t>
            </a:r>
            <a:endParaRPr lang="cs-CZ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Zemědělství</a:t>
            </a:r>
            <a:r>
              <a:rPr lang="en-US" b="1" dirty="0"/>
              <a:t>: </a:t>
            </a:r>
            <a:r>
              <a:rPr lang="en-US" dirty="0" err="1"/>
              <a:t>Zemědělství</a:t>
            </a:r>
            <a:r>
              <a:rPr lang="en-US" dirty="0"/>
              <a:t> </a:t>
            </a:r>
            <a:r>
              <a:rPr lang="en-US" dirty="0" err="1"/>
              <a:t>hraje</a:t>
            </a:r>
            <a:r>
              <a:rPr lang="en-US" dirty="0"/>
              <a:t> </a:t>
            </a:r>
            <a:r>
              <a:rPr lang="en-US" dirty="0" err="1"/>
              <a:t>důležitou</a:t>
            </a:r>
            <a:r>
              <a:rPr lang="en-US" dirty="0"/>
              <a:t> </a:t>
            </a:r>
            <a:r>
              <a:rPr lang="en-US" dirty="0" err="1"/>
              <a:t>roli</a:t>
            </a:r>
            <a:r>
              <a:rPr lang="en-US" dirty="0"/>
              <a:t> v </a:t>
            </a:r>
            <a:r>
              <a:rPr lang="en-US" dirty="0" err="1"/>
              <a:t>ekonomice</a:t>
            </a:r>
            <a:r>
              <a:rPr lang="en-US" dirty="0"/>
              <a:t>, s </a:t>
            </a:r>
            <a:r>
              <a:rPr lang="en-US" dirty="0" err="1"/>
              <a:t>produkcí</a:t>
            </a:r>
            <a:r>
              <a:rPr lang="en-US" dirty="0"/>
              <a:t> </a:t>
            </a:r>
            <a:r>
              <a:rPr lang="en-US" dirty="0" err="1"/>
              <a:t>potravin</a:t>
            </a:r>
            <a:r>
              <a:rPr lang="en-US" dirty="0"/>
              <a:t> pro </a:t>
            </a:r>
            <a:r>
              <a:rPr lang="en-US" dirty="0" err="1"/>
              <a:t>domácí</a:t>
            </a:r>
            <a:r>
              <a:rPr lang="en-US" dirty="0"/>
              <a:t> </a:t>
            </a:r>
            <a:r>
              <a:rPr lang="en-US" dirty="0" err="1"/>
              <a:t>spotřebu</a:t>
            </a:r>
            <a:r>
              <a:rPr lang="en-US" dirty="0"/>
              <a:t> a export. </a:t>
            </a:r>
            <a:r>
              <a:rPr lang="en-US" dirty="0" err="1"/>
              <a:t>Pěstují</a:t>
            </a:r>
            <a:r>
              <a:rPr lang="en-US" dirty="0"/>
              <a:t> se </a:t>
            </a:r>
            <a:r>
              <a:rPr lang="en-US" dirty="0" err="1"/>
              <a:t>především</a:t>
            </a:r>
            <a:r>
              <a:rPr lang="en-US" dirty="0"/>
              <a:t> </a:t>
            </a:r>
            <a:r>
              <a:rPr lang="en-US" b="1" dirty="0" err="1"/>
              <a:t>plodiny</a:t>
            </a:r>
            <a:r>
              <a:rPr lang="en-US" b="1" dirty="0"/>
              <a:t> </a:t>
            </a:r>
            <a:r>
              <a:rPr lang="en-US" b="1" dirty="0" err="1"/>
              <a:t>jako</a:t>
            </a:r>
            <a:r>
              <a:rPr lang="en-US" b="1" dirty="0"/>
              <a:t> </a:t>
            </a:r>
            <a:r>
              <a:rPr lang="en-US" b="1" dirty="0" err="1"/>
              <a:t>kukuřice</a:t>
            </a:r>
            <a:r>
              <a:rPr lang="en-US" b="1" dirty="0"/>
              <a:t>, </a:t>
            </a:r>
            <a:r>
              <a:rPr lang="en-US" b="1" dirty="0" err="1"/>
              <a:t>maniok</a:t>
            </a:r>
            <a:r>
              <a:rPr lang="en-US" b="1" dirty="0"/>
              <a:t>, </a:t>
            </a:r>
            <a:r>
              <a:rPr lang="en-US" b="1" dirty="0" err="1"/>
              <a:t>palmový</a:t>
            </a:r>
            <a:r>
              <a:rPr lang="en-US" b="1" dirty="0"/>
              <a:t> </a:t>
            </a:r>
            <a:r>
              <a:rPr lang="en-US" b="1" dirty="0" err="1"/>
              <a:t>olej</a:t>
            </a:r>
            <a:r>
              <a:rPr lang="en-US" b="1" dirty="0"/>
              <a:t> a </a:t>
            </a:r>
            <a:r>
              <a:rPr lang="en-US" b="1" dirty="0" err="1"/>
              <a:t>kakao</a:t>
            </a:r>
            <a:r>
              <a:rPr lang="en-US" b="1" dirty="0"/>
              <a:t>.</a:t>
            </a:r>
            <a:endParaRPr lang="cs-CZ" b="1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Průmysl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Kromě</a:t>
            </a:r>
            <a:r>
              <a:rPr lang="en-US" dirty="0"/>
              <a:t> </a:t>
            </a:r>
            <a:r>
              <a:rPr lang="en-US" dirty="0" err="1"/>
              <a:t>těžby</a:t>
            </a:r>
            <a:r>
              <a:rPr lang="en-US" dirty="0"/>
              <a:t> ropy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Nigérie</a:t>
            </a:r>
            <a:r>
              <a:rPr lang="en-US" dirty="0"/>
              <a:t>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průmyslový</a:t>
            </a:r>
            <a:r>
              <a:rPr lang="en-US" dirty="0"/>
              <a:t> </a:t>
            </a:r>
            <a:r>
              <a:rPr lang="en-US" dirty="0" err="1"/>
              <a:t>sektor</a:t>
            </a:r>
            <a:r>
              <a:rPr lang="en-US" dirty="0"/>
              <a:t>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zahrnuje</a:t>
            </a:r>
            <a:r>
              <a:rPr lang="en-US" dirty="0"/>
              <a:t> </a:t>
            </a:r>
            <a:r>
              <a:rPr lang="en-US" dirty="0" err="1"/>
              <a:t>zpracovatelský</a:t>
            </a:r>
            <a:r>
              <a:rPr lang="en-US" dirty="0"/>
              <a:t> </a:t>
            </a:r>
            <a:r>
              <a:rPr lang="en-US" dirty="0" err="1"/>
              <a:t>průmysl</a:t>
            </a:r>
            <a:r>
              <a:rPr lang="en-US" dirty="0"/>
              <a:t>, </a:t>
            </a:r>
            <a:r>
              <a:rPr lang="en-US" dirty="0" err="1"/>
              <a:t>výrobu</a:t>
            </a:r>
            <a:r>
              <a:rPr lang="en-US" dirty="0"/>
              <a:t> </a:t>
            </a:r>
            <a:r>
              <a:rPr lang="en-US" dirty="0" err="1"/>
              <a:t>cementu</a:t>
            </a:r>
            <a:r>
              <a:rPr lang="en-US" dirty="0"/>
              <a:t>, </a:t>
            </a:r>
            <a:r>
              <a:rPr lang="en-US" dirty="0" err="1"/>
              <a:t>chemický</a:t>
            </a:r>
            <a:r>
              <a:rPr lang="en-US" dirty="0"/>
              <a:t> </a:t>
            </a:r>
            <a:r>
              <a:rPr lang="en-US" dirty="0" err="1"/>
              <a:t>průmysl</a:t>
            </a:r>
            <a:r>
              <a:rPr lang="en-US" dirty="0"/>
              <a:t> a </a:t>
            </a:r>
            <a:r>
              <a:rPr lang="en-US" dirty="0" err="1"/>
              <a:t>další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91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337B7-30D3-9CF7-7A44-59599CE3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96" y="2052734"/>
            <a:ext cx="4319355" cy="3374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8B720A-FBB5-A7F2-685C-65892990C9B1}"/>
              </a:ext>
            </a:extLst>
          </p:cNvPr>
          <p:cNvSpPr txBox="1"/>
          <p:nvPr/>
        </p:nvSpPr>
        <p:spPr>
          <a:xfrm>
            <a:off x="299433" y="1096576"/>
            <a:ext cx="7840455" cy="5552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Lagos:</a:t>
            </a:r>
            <a:endParaRPr lang="en-US" sz="1400" b="0" i="0" dirty="0"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effectLst/>
              </a:rPr>
              <a:t>Lagos je </a:t>
            </a:r>
            <a:r>
              <a:rPr lang="en-US" sz="1400" b="0" i="0" dirty="0" err="1">
                <a:effectLst/>
              </a:rPr>
              <a:t>největším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městem</a:t>
            </a:r>
            <a:r>
              <a:rPr lang="en-US" sz="1400" b="0" i="0" dirty="0">
                <a:effectLst/>
              </a:rPr>
              <a:t> v </a:t>
            </a:r>
            <a:r>
              <a:rPr lang="en-US" sz="1400" b="0" i="0" dirty="0" err="1">
                <a:effectLst/>
              </a:rPr>
              <a:t>Nigérii</a:t>
            </a:r>
            <a:r>
              <a:rPr lang="en-US" sz="1400" b="0" i="0" dirty="0">
                <a:effectLst/>
              </a:rPr>
              <a:t> a </a:t>
            </a:r>
            <a:r>
              <a:rPr lang="en-US" sz="1400" b="0" i="0" dirty="0" err="1">
                <a:effectLst/>
              </a:rPr>
              <a:t>jedním</a:t>
            </a:r>
            <a:r>
              <a:rPr lang="en-US" sz="1400" b="0" i="0" dirty="0">
                <a:effectLst/>
              </a:rPr>
              <a:t> z </a:t>
            </a:r>
            <a:r>
              <a:rPr lang="en-US" sz="1400" b="0" i="0" dirty="0" err="1">
                <a:effectLst/>
              </a:rPr>
              <a:t>největších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měst</a:t>
            </a:r>
            <a:r>
              <a:rPr lang="en-US" sz="1400" b="0" i="0" dirty="0">
                <a:effectLst/>
              </a:rPr>
              <a:t> v </a:t>
            </a:r>
            <a:r>
              <a:rPr lang="en-US" sz="1400" b="0" i="0" dirty="0" err="1">
                <a:effectLst/>
              </a:rPr>
              <a:t>Africe</a:t>
            </a:r>
            <a:r>
              <a:rPr lang="en-US" sz="1400" b="0" i="0" dirty="0">
                <a:effectLst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effectLst/>
              </a:rPr>
              <a:t>Je </a:t>
            </a:r>
            <a:r>
              <a:rPr lang="en-US" sz="1400" b="0" i="0" dirty="0" err="1">
                <a:effectLst/>
              </a:rPr>
              <a:t>ekonomickým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centrem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země</a:t>
            </a:r>
            <a:r>
              <a:rPr lang="en-US" sz="1400" b="0" i="0" dirty="0">
                <a:effectLst/>
              </a:rPr>
              <a:t> a </a:t>
            </a:r>
            <a:r>
              <a:rPr lang="en-US" sz="1400" b="1" i="0" dirty="0" err="1">
                <a:effectLst/>
              </a:rPr>
              <a:t>sídlem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mnoha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mezinárodních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firem</a:t>
            </a:r>
            <a:r>
              <a:rPr lang="en-US" sz="1400" b="1" i="0" dirty="0">
                <a:effectLst/>
              </a:rPr>
              <a:t>, bank a </a:t>
            </a:r>
            <a:r>
              <a:rPr lang="en-US" sz="1400" b="1" i="0" dirty="0" err="1">
                <a:effectLst/>
              </a:rPr>
              <a:t>korporací</a:t>
            </a:r>
            <a:r>
              <a:rPr lang="en-US" sz="1400" b="0" i="0" dirty="0">
                <a:effectLst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effectLst/>
              </a:rPr>
              <a:t>V </a:t>
            </a:r>
            <a:r>
              <a:rPr lang="en-US" sz="1400" b="0" i="0" dirty="0" err="1">
                <a:effectLst/>
              </a:rPr>
              <a:t>Lagosu</a:t>
            </a:r>
            <a:r>
              <a:rPr lang="en-US" sz="1400" b="0" i="0" dirty="0">
                <a:effectLst/>
              </a:rPr>
              <a:t> se </a:t>
            </a:r>
            <a:r>
              <a:rPr lang="en-US" sz="1400" b="0" i="0" dirty="0" err="1">
                <a:effectLst/>
              </a:rPr>
              <a:t>nachází</a:t>
            </a:r>
            <a:r>
              <a:rPr lang="en-US" sz="1400" b="0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největší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nigerijský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přístav</a:t>
            </a:r>
            <a:r>
              <a:rPr lang="en-US" sz="1400" b="1" i="0" dirty="0">
                <a:effectLst/>
              </a:rPr>
              <a:t>, </a:t>
            </a:r>
            <a:r>
              <a:rPr lang="en-US" sz="1400" b="1" i="0" dirty="0" err="1">
                <a:effectLst/>
              </a:rPr>
              <a:t>což</a:t>
            </a:r>
            <a:r>
              <a:rPr lang="en-US" sz="1400" b="1" i="0" dirty="0">
                <a:effectLst/>
              </a:rPr>
              <a:t> je </a:t>
            </a:r>
            <a:r>
              <a:rPr lang="en-US" sz="1400" b="1" i="0" dirty="0" err="1">
                <a:effectLst/>
              </a:rPr>
              <a:t>klíčový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prvek</a:t>
            </a:r>
            <a:r>
              <a:rPr lang="en-US" sz="1400" b="1" i="0" dirty="0">
                <a:effectLst/>
              </a:rPr>
              <a:t> pro </a:t>
            </a:r>
            <a:r>
              <a:rPr lang="en-US" sz="1400" b="1" i="0" dirty="0" err="1">
                <a:effectLst/>
              </a:rPr>
              <a:t>obchod</a:t>
            </a:r>
            <a:r>
              <a:rPr lang="en-US" sz="1400" b="1" i="0" dirty="0">
                <a:effectLst/>
              </a:rPr>
              <a:t> </a:t>
            </a:r>
            <a:r>
              <a:rPr lang="en-US" sz="1400" b="0" i="0" dirty="0">
                <a:effectLst/>
              </a:rPr>
              <a:t>a </a:t>
            </a:r>
            <a:r>
              <a:rPr lang="en-US" sz="1400" b="0" i="0" dirty="0" err="1">
                <a:effectLst/>
              </a:rPr>
              <a:t>mezinárodní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obchod</a:t>
            </a:r>
            <a:r>
              <a:rPr lang="en-US" sz="1400" b="0" i="0" dirty="0"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Abuja:</a:t>
            </a:r>
            <a:endParaRPr lang="en-US" sz="1400" b="0" i="0" dirty="0"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effectLst/>
              </a:rPr>
              <a:t>Abuja, </a:t>
            </a:r>
            <a:r>
              <a:rPr lang="en-US" sz="1400" b="0" i="0" dirty="0" err="1">
                <a:effectLst/>
              </a:rPr>
              <a:t>hlavní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město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Nigérie</a:t>
            </a:r>
            <a:r>
              <a:rPr lang="en-US" sz="1400" b="0" i="0" dirty="0">
                <a:effectLst/>
              </a:rPr>
              <a:t>, je </a:t>
            </a:r>
            <a:r>
              <a:rPr lang="en-US" sz="1400" b="0" i="0" dirty="0" err="1">
                <a:effectLst/>
              </a:rPr>
              <a:t>také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důležitým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centrem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ekonomiky</a:t>
            </a:r>
            <a:r>
              <a:rPr lang="en-US" sz="1400" b="0" i="0" dirty="0">
                <a:effectLst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</a:rPr>
              <a:t>Sídlí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zde</a:t>
            </a:r>
            <a:r>
              <a:rPr lang="en-US" sz="1400" b="0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vládní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instituce</a:t>
            </a:r>
            <a:r>
              <a:rPr lang="en-US" sz="1400" b="1" i="0" dirty="0">
                <a:effectLst/>
              </a:rPr>
              <a:t>, </a:t>
            </a:r>
            <a:r>
              <a:rPr lang="en-US" sz="1400" b="1" i="0" dirty="0" err="1">
                <a:effectLst/>
              </a:rPr>
              <a:t>banky</a:t>
            </a:r>
            <a:r>
              <a:rPr lang="en-US" sz="1400" b="1" i="0" dirty="0">
                <a:effectLst/>
              </a:rPr>
              <a:t> a </a:t>
            </a:r>
            <a:r>
              <a:rPr lang="en-US" sz="1400" b="1" i="0" dirty="0" err="1">
                <a:effectLst/>
              </a:rPr>
              <a:t>mezinárodní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organizace</a:t>
            </a:r>
            <a:r>
              <a:rPr lang="en-US" sz="1400" b="0" i="0" dirty="0">
                <a:effectLst/>
              </a:rPr>
              <a:t>. Je </a:t>
            </a:r>
            <a:r>
              <a:rPr lang="en-US" sz="1400" b="0" i="0" dirty="0" err="1">
                <a:effectLst/>
              </a:rPr>
              <a:t>klíčovým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politickým</a:t>
            </a:r>
            <a:r>
              <a:rPr lang="en-US" sz="1400" b="0" i="0" dirty="0">
                <a:effectLst/>
              </a:rPr>
              <a:t> a </a:t>
            </a:r>
            <a:r>
              <a:rPr lang="en-US" sz="1400" b="0" i="0" dirty="0" err="1">
                <a:effectLst/>
              </a:rPr>
              <a:t>administrativním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centrem</a:t>
            </a:r>
            <a:r>
              <a:rPr lang="en-US" sz="1400" b="0" i="0" dirty="0"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Port Harcourt:</a:t>
            </a:r>
            <a:endParaRPr lang="en-US" sz="1400" b="0" i="0" dirty="0"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effectLst/>
              </a:rPr>
              <a:t>Toto </a:t>
            </a:r>
            <a:r>
              <a:rPr lang="en-US" sz="1400" b="0" i="0" dirty="0" err="1">
                <a:effectLst/>
              </a:rPr>
              <a:t>město</a:t>
            </a:r>
            <a:r>
              <a:rPr lang="en-US" sz="1400" b="0" i="0" dirty="0">
                <a:effectLst/>
              </a:rPr>
              <a:t> je </a:t>
            </a:r>
            <a:r>
              <a:rPr lang="en-US" sz="1400" b="0" i="0" dirty="0" err="1">
                <a:effectLst/>
              </a:rPr>
              <a:t>centrem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ropného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průmyslu</a:t>
            </a:r>
            <a:r>
              <a:rPr lang="en-US" sz="1400" b="0" i="0" dirty="0">
                <a:effectLst/>
              </a:rPr>
              <a:t> v </a:t>
            </a:r>
            <a:r>
              <a:rPr lang="en-US" sz="1400" b="0" i="0" dirty="0" err="1">
                <a:effectLst/>
              </a:rPr>
              <a:t>Nigérii</a:t>
            </a:r>
            <a:r>
              <a:rPr lang="en-US" sz="1400" b="0" i="0" dirty="0">
                <a:effectLst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</a:rPr>
              <a:t>Nachází</a:t>
            </a:r>
            <a:r>
              <a:rPr lang="en-US" sz="1400" b="0" i="0" dirty="0">
                <a:effectLst/>
              </a:rPr>
              <a:t> se v </a:t>
            </a:r>
            <a:r>
              <a:rPr lang="en-US" sz="1400" b="0" i="0" dirty="0" err="1">
                <a:effectLst/>
              </a:rPr>
              <a:t>blízkosti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nigerijského</a:t>
            </a:r>
            <a:r>
              <a:rPr lang="en-US" sz="1400" b="0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ropného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pásma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což</a:t>
            </a:r>
            <a:r>
              <a:rPr lang="en-US" sz="1400" b="0" i="0" dirty="0">
                <a:effectLst/>
              </a:rPr>
              <a:t> ho </a:t>
            </a:r>
            <a:r>
              <a:rPr lang="en-US" sz="1400" b="0" i="0" dirty="0" err="1">
                <a:effectLst/>
              </a:rPr>
              <a:t>činí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strategickým</a:t>
            </a:r>
            <a:r>
              <a:rPr lang="en-US" sz="1400" b="0" i="0" dirty="0">
                <a:effectLst/>
              </a:rPr>
              <a:t> pro </a:t>
            </a:r>
            <a:r>
              <a:rPr lang="en-US" sz="1400" b="1" i="0" dirty="0" err="1">
                <a:effectLst/>
              </a:rPr>
              <a:t>těžbu</a:t>
            </a:r>
            <a:r>
              <a:rPr lang="en-US" sz="1400" b="1" i="0" dirty="0">
                <a:effectLst/>
              </a:rPr>
              <a:t> ropy </a:t>
            </a:r>
            <a:r>
              <a:rPr lang="en-US" sz="1400" b="0" i="0" dirty="0">
                <a:effectLst/>
              </a:rPr>
              <a:t>a </a:t>
            </a:r>
            <a:r>
              <a:rPr lang="en-US" sz="1400" b="0" i="0" dirty="0" err="1">
                <a:effectLst/>
              </a:rPr>
              <a:t>zpracování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ropných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produktů</a:t>
            </a:r>
            <a:r>
              <a:rPr lang="en-US" sz="1400" b="0" i="0" dirty="0"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Kano:</a:t>
            </a:r>
            <a:endParaRPr lang="en-US" sz="1400" b="0" i="0" dirty="0"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>
                <a:effectLst/>
              </a:rPr>
              <a:t>Kano je </a:t>
            </a:r>
            <a:r>
              <a:rPr lang="en-US" sz="1400" b="0" i="0" dirty="0" err="1">
                <a:effectLst/>
              </a:rPr>
              <a:t>historicky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významným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obchodním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centrem</a:t>
            </a:r>
            <a:r>
              <a:rPr lang="en-US" sz="1400" b="0" i="0" dirty="0">
                <a:effectLst/>
              </a:rPr>
              <a:t> a </a:t>
            </a:r>
            <a:r>
              <a:rPr lang="en-US" sz="1400" b="0" i="0" dirty="0" err="1">
                <a:effectLst/>
              </a:rPr>
              <a:t>tržištěm</a:t>
            </a:r>
            <a:r>
              <a:rPr lang="en-US" sz="1400" b="0" i="0" dirty="0">
                <a:effectLst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</a:rPr>
              <a:t>Hraje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klíčovou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roli</a:t>
            </a:r>
            <a:r>
              <a:rPr lang="en-US" sz="1400" b="0" i="0" dirty="0">
                <a:effectLst/>
              </a:rPr>
              <a:t> v </a:t>
            </a:r>
            <a:r>
              <a:rPr lang="en-US" sz="1400" b="1" i="0" dirty="0" err="1">
                <a:effectLst/>
              </a:rPr>
              <a:t>nigerijském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zemědělství</a:t>
            </a:r>
            <a:r>
              <a:rPr lang="en-US" sz="1400" b="1" i="0" dirty="0">
                <a:effectLst/>
              </a:rPr>
              <a:t> </a:t>
            </a:r>
            <a:r>
              <a:rPr lang="en-US" sz="1400" b="0" i="0" dirty="0">
                <a:effectLst/>
              </a:rPr>
              <a:t>a je </a:t>
            </a:r>
            <a:r>
              <a:rPr lang="en-US" sz="1400" b="0" i="0" dirty="0" err="1">
                <a:effectLst/>
              </a:rPr>
              <a:t>centrem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obchodu</a:t>
            </a:r>
            <a:r>
              <a:rPr lang="en-US" sz="1400" b="0" i="0" dirty="0">
                <a:effectLst/>
              </a:rPr>
              <a:t> s </a:t>
            </a:r>
            <a:r>
              <a:rPr lang="en-US" sz="1400" b="0" i="0" dirty="0" err="1">
                <a:effectLst/>
              </a:rPr>
              <a:t>obilím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kořením</a:t>
            </a:r>
            <a:r>
              <a:rPr lang="en-US" sz="1400" b="0" i="0" dirty="0">
                <a:effectLst/>
              </a:rPr>
              <a:t> a </a:t>
            </a:r>
            <a:r>
              <a:rPr lang="en-US" sz="1400" b="0" i="0" dirty="0" err="1">
                <a:effectLst/>
              </a:rPr>
              <a:t>řemeslnými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výrobky</a:t>
            </a:r>
            <a:r>
              <a:rPr lang="en-US" sz="1400" b="0" i="0" dirty="0">
                <a:effectLst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7C883-49A8-ECA8-C871-2F2428E7637A}"/>
              </a:ext>
            </a:extLst>
          </p:cNvPr>
          <p:cNvSpPr txBox="1"/>
          <p:nvPr/>
        </p:nvSpPr>
        <p:spPr>
          <a:xfrm>
            <a:off x="4219661" y="310393"/>
            <a:ext cx="338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/>
              <a:t>Ekonomická centra</a:t>
            </a:r>
            <a:endParaRPr lang="en-US" sz="3200" b="1" dirty="0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00A3D77A-3FA2-D6D8-2A6F-2881D52042F9}"/>
              </a:ext>
            </a:extLst>
          </p:cNvPr>
          <p:cNvSpPr/>
          <p:nvPr/>
        </p:nvSpPr>
        <p:spPr>
          <a:xfrm>
            <a:off x="8330268" y="4226685"/>
            <a:ext cx="310392" cy="2828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8C225C18-7B51-2CB2-DFA8-74245889CC39}"/>
              </a:ext>
            </a:extLst>
          </p:cNvPr>
          <p:cNvSpPr/>
          <p:nvPr/>
        </p:nvSpPr>
        <p:spPr>
          <a:xfrm>
            <a:off x="9304674" y="3598560"/>
            <a:ext cx="310392" cy="2828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737AFE3-7D65-0372-7A4D-5A8E58530FB5}"/>
              </a:ext>
            </a:extLst>
          </p:cNvPr>
          <p:cNvSpPr/>
          <p:nvPr/>
        </p:nvSpPr>
        <p:spPr>
          <a:xfrm>
            <a:off x="9419208" y="4696140"/>
            <a:ext cx="310392" cy="2828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2D716E3-50A6-965A-9D66-E1D1EF667F44}"/>
              </a:ext>
            </a:extLst>
          </p:cNvPr>
          <p:cNvSpPr/>
          <p:nvPr/>
        </p:nvSpPr>
        <p:spPr>
          <a:xfrm>
            <a:off x="9711193" y="2684180"/>
            <a:ext cx="310392" cy="2828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E8754B-93CD-F0B7-6ED4-78610EB7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75" y="2313991"/>
            <a:ext cx="4570232" cy="35704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8348-2063-C1A9-6DAD-6219AC12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93" y="1984246"/>
            <a:ext cx="7643327" cy="435133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Enugu:</a:t>
            </a:r>
            <a:endParaRPr lang="en-US" sz="1400" b="0" i="0" dirty="0">
              <a:effectLst/>
            </a:endParaRP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</a:rPr>
              <a:t>Enugu je </a:t>
            </a:r>
            <a:r>
              <a:rPr lang="en-US" sz="1400" b="0" i="0" dirty="0" err="1">
                <a:effectLst/>
              </a:rPr>
              <a:t>důležitým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průmyslovým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centrem</a:t>
            </a:r>
            <a:r>
              <a:rPr lang="en-US" sz="1400" b="0" i="0" dirty="0">
                <a:effectLst/>
              </a:rPr>
              <a:t> s </a:t>
            </a:r>
            <a:r>
              <a:rPr lang="en-US" sz="1400" b="0" i="0" dirty="0" err="1">
                <a:effectLst/>
              </a:rPr>
              <a:t>důrazem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na</a:t>
            </a:r>
            <a:r>
              <a:rPr lang="en-US" sz="1400" b="0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těžbu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uhlí</a:t>
            </a:r>
            <a:r>
              <a:rPr lang="en-US" sz="1400" b="1" i="0" dirty="0">
                <a:effectLst/>
              </a:rPr>
              <a:t> a </a:t>
            </a:r>
            <a:r>
              <a:rPr lang="en-US" sz="1400" b="1" i="0" dirty="0" err="1">
                <a:effectLst/>
              </a:rPr>
              <a:t>průmyslovou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výrobu</a:t>
            </a:r>
            <a:r>
              <a:rPr lang="en-US" sz="1400" b="0" i="0" dirty="0">
                <a:effectLst/>
              </a:rPr>
              <a:t>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</a:rPr>
              <a:t>Region </a:t>
            </a:r>
            <a:r>
              <a:rPr lang="en-US" sz="1400" b="0" i="0" dirty="0" err="1">
                <a:effectLst/>
              </a:rPr>
              <a:t>kolem</a:t>
            </a:r>
            <a:r>
              <a:rPr lang="en-US" sz="1400" b="0" i="0" dirty="0">
                <a:effectLst/>
              </a:rPr>
              <a:t> Enugu </a:t>
            </a:r>
            <a:r>
              <a:rPr lang="en-US" sz="1400" b="0" i="0" dirty="0" err="1">
                <a:effectLst/>
              </a:rPr>
              <a:t>byl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historicky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známý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svým</a:t>
            </a:r>
            <a:r>
              <a:rPr lang="en-US" sz="1400" b="0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uhelným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průmyslem</a:t>
            </a:r>
            <a:r>
              <a:rPr lang="en-US" sz="140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Ibadan:</a:t>
            </a:r>
            <a:endParaRPr lang="en-US" sz="1400" b="0" i="0" dirty="0">
              <a:effectLst/>
            </a:endParaRP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</a:rPr>
              <a:t>Ibadan je </a:t>
            </a:r>
            <a:r>
              <a:rPr lang="en-US" sz="1400" b="0" i="0" dirty="0" err="1">
                <a:effectLst/>
              </a:rPr>
              <a:t>jedno</a:t>
            </a:r>
            <a:r>
              <a:rPr lang="en-US" sz="1400" b="0" i="0" dirty="0">
                <a:effectLst/>
              </a:rPr>
              <a:t> z </a:t>
            </a:r>
            <a:r>
              <a:rPr lang="en-US" sz="1400" b="0" i="0" dirty="0" err="1">
                <a:effectLst/>
              </a:rPr>
              <a:t>největších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měst</a:t>
            </a:r>
            <a:r>
              <a:rPr lang="en-US" sz="1400" b="0" i="0" dirty="0">
                <a:effectLst/>
              </a:rPr>
              <a:t> v </a:t>
            </a:r>
            <a:r>
              <a:rPr lang="en-US" sz="1400" b="0" i="0" dirty="0" err="1">
                <a:effectLst/>
              </a:rPr>
              <a:t>Nigérii</a:t>
            </a:r>
            <a:r>
              <a:rPr lang="en-US" sz="1400" b="0" i="0" dirty="0">
                <a:effectLst/>
              </a:rPr>
              <a:t> a je </a:t>
            </a:r>
            <a:r>
              <a:rPr lang="en-US" sz="1400" b="0" i="0" dirty="0" err="1">
                <a:effectLst/>
              </a:rPr>
              <a:t>známé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svým</a:t>
            </a:r>
            <a:r>
              <a:rPr lang="en-US" sz="1400" b="0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zemědělským</a:t>
            </a:r>
            <a:r>
              <a:rPr lang="en-US" sz="1400" b="1" i="0" dirty="0">
                <a:effectLst/>
              </a:rPr>
              <a:t> a </a:t>
            </a:r>
            <a:r>
              <a:rPr lang="en-US" sz="1400" b="1" i="0" dirty="0" err="1">
                <a:effectLst/>
              </a:rPr>
              <a:t>univerzitním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významem</a:t>
            </a:r>
            <a:r>
              <a:rPr lang="en-US" sz="1400" b="1" i="0" dirty="0">
                <a:effectLst/>
              </a:rPr>
              <a:t>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</a:rPr>
              <a:t>Je </a:t>
            </a:r>
            <a:r>
              <a:rPr lang="en-US" sz="1400" b="0" i="0" dirty="0" err="1">
                <a:effectLst/>
              </a:rPr>
              <a:t>obchodním</a:t>
            </a:r>
            <a:r>
              <a:rPr lang="en-US" sz="1400" b="0" i="0" dirty="0">
                <a:effectLst/>
              </a:rPr>
              <a:t> a </a:t>
            </a:r>
            <a:r>
              <a:rPr lang="en-US" sz="1400" b="0" i="0" dirty="0" err="1">
                <a:effectLst/>
              </a:rPr>
              <a:t>kulturním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centrem</a:t>
            </a:r>
            <a:r>
              <a:rPr lang="en-US" sz="1400" b="0" i="0" dirty="0">
                <a:effectLst/>
              </a:rPr>
              <a:t> v </a:t>
            </a:r>
            <a:r>
              <a:rPr lang="en-US" sz="1400" b="0" i="0" dirty="0" err="1">
                <a:effectLst/>
              </a:rPr>
              <a:t>jihozápadní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části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země</a:t>
            </a:r>
            <a:r>
              <a:rPr lang="en-US" sz="140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Onitsha:</a:t>
            </a:r>
            <a:endParaRPr lang="en-US" sz="1400" b="0" i="0" dirty="0">
              <a:effectLst/>
            </a:endParaRP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</a:rPr>
              <a:t>Onitsha je </a:t>
            </a:r>
            <a:r>
              <a:rPr lang="en-US" sz="1400" b="1" i="0" dirty="0" err="1">
                <a:effectLst/>
              </a:rPr>
              <a:t>důležitým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obchodním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centrem</a:t>
            </a:r>
            <a:r>
              <a:rPr lang="en-US" sz="1400" b="1" i="0" dirty="0">
                <a:effectLst/>
              </a:rPr>
              <a:t> </a:t>
            </a:r>
            <a:r>
              <a:rPr lang="en-US" sz="1400" b="0" i="0" dirty="0">
                <a:effectLst/>
              </a:rPr>
              <a:t>a </a:t>
            </a:r>
            <a:r>
              <a:rPr lang="en-US" sz="1400" b="0" i="0" dirty="0" err="1">
                <a:effectLst/>
              </a:rPr>
              <a:t>přístavem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na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řece</a:t>
            </a:r>
            <a:r>
              <a:rPr lang="en-US" sz="1400" b="0" i="0" dirty="0">
                <a:effectLst/>
              </a:rPr>
              <a:t> Niger.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</a:rPr>
              <a:t>Má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velký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vliv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na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obchod</a:t>
            </a:r>
            <a:r>
              <a:rPr lang="en-US" sz="1400" b="0" i="0" dirty="0">
                <a:effectLst/>
              </a:rPr>
              <a:t> a </a:t>
            </a:r>
            <a:r>
              <a:rPr lang="en-US" sz="1400" b="0" i="0" dirty="0" err="1">
                <a:effectLst/>
              </a:rPr>
              <a:t>distribuci</a:t>
            </a:r>
            <a:r>
              <a:rPr lang="en-US" sz="1400" b="0" i="0" dirty="0">
                <a:effectLst/>
              </a:rPr>
              <a:t> v </a:t>
            </a:r>
            <a:r>
              <a:rPr lang="en-US" sz="1400" b="0" i="0" dirty="0" err="1">
                <a:effectLst/>
              </a:rPr>
              <a:t>regionu</a:t>
            </a:r>
            <a:r>
              <a:rPr lang="en-US" sz="140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i="0" dirty="0">
                <a:effectLst/>
              </a:rPr>
              <a:t>Kaduna:</a:t>
            </a:r>
            <a:endParaRPr lang="en-US" sz="1400" b="0" i="0" dirty="0">
              <a:effectLst/>
            </a:endParaRP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>
                <a:effectLst/>
              </a:rPr>
              <a:t>Kaduna je </a:t>
            </a:r>
            <a:r>
              <a:rPr lang="en-US" sz="1400" b="1" i="0" dirty="0" err="1">
                <a:effectLst/>
              </a:rPr>
              <a:t>průmyslovým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centrem</a:t>
            </a:r>
            <a:r>
              <a:rPr lang="en-US" sz="1400" b="1" i="0" dirty="0">
                <a:effectLst/>
              </a:rPr>
              <a:t> </a:t>
            </a:r>
            <a:r>
              <a:rPr lang="en-US" sz="1400" b="0" i="0" dirty="0">
                <a:effectLst/>
              </a:rPr>
              <a:t>s </a:t>
            </a:r>
            <a:r>
              <a:rPr lang="en-US" sz="1400" b="0" i="0" dirty="0" err="1">
                <a:effectLst/>
              </a:rPr>
              <a:t>důrazem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na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výrobu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oceli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textilu</a:t>
            </a:r>
            <a:r>
              <a:rPr lang="en-US" sz="1400" b="0" i="0" dirty="0">
                <a:effectLst/>
              </a:rPr>
              <a:t> a </a:t>
            </a:r>
            <a:r>
              <a:rPr lang="en-US" sz="1400" b="0" i="0" dirty="0" err="1">
                <a:effectLst/>
              </a:rPr>
              <a:t>chemikálií</a:t>
            </a:r>
            <a:r>
              <a:rPr lang="en-US" sz="1400" b="0" i="0" dirty="0">
                <a:effectLst/>
              </a:rPr>
              <a:t>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0" i="0" dirty="0" err="1">
                <a:effectLst/>
              </a:rPr>
              <a:t>Hraje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klíčovou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roli</a:t>
            </a:r>
            <a:r>
              <a:rPr lang="en-US" sz="1400" b="0" i="0" dirty="0">
                <a:effectLst/>
              </a:rPr>
              <a:t> v </a:t>
            </a:r>
            <a:r>
              <a:rPr lang="en-US" sz="1400" b="0" i="0" dirty="0" err="1">
                <a:effectLst/>
              </a:rPr>
              <a:t>severní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části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země</a:t>
            </a:r>
            <a:r>
              <a:rPr lang="en-US" sz="1400" b="0" i="0" dirty="0">
                <a:effectLst/>
              </a:rPr>
              <a:t>.</a:t>
            </a: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076D8-1B99-3466-0991-B37BCCC94A1C}"/>
              </a:ext>
            </a:extLst>
          </p:cNvPr>
          <p:cNvSpPr txBox="1"/>
          <p:nvPr/>
        </p:nvSpPr>
        <p:spPr>
          <a:xfrm>
            <a:off x="4464340" y="748239"/>
            <a:ext cx="338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/>
              <a:t>Ekonomická centra</a:t>
            </a:r>
            <a:endParaRPr lang="en-US" sz="3200" b="1" dirty="0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C6A8B076-FD13-9EE8-FBA8-BA60D510E813}"/>
              </a:ext>
            </a:extLst>
          </p:cNvPr>
          <p:cNvSpPr/>
          <p:nvPr/>
        </p:nvSpPr>
        <p:spPr>
          <a:xfrm>
            <a:off x="9154266" y="4602802"/>
            <a:ext cx="310392" cy="2828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CF40A18D-6040-20DA-B4F8-A7077535D79F}"/>
              </a:ext>
            </a:extLst>
          </p:cNvPr>
          <p:cNvSpPr/>
          <p:nvPr/>
        </p:nvSpPr>
        <p:spPr>
          <a:xfrm>
            <a:off x="8232251" y="4342578"/>
            <a:ext cx="310392" cy="2828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EA64ACBE-9296-6BD2-43B7-DB3923347010}"/>
              </a:ext>
            </a:extLst>
          </p:cNvPr>
          <p:cNvSpPr/>
          <p:nvPr/>
        </p:nvSpPr>
        <p:spPr>
          <a:xfrm>
            <a:off x="9154266" y="4885646"/>
            <a:ext cx="310392" cy="2828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2CD4809-16D1-0CDE-AFEC-CF4E25F88463}"/>
              </a:ext>
            </a:extLst>
          </p:cNvPr>
          <p:cNvSpPr/>
          <p:nvPr/>
        </p:nvSpPr>
        <p:spPr>
          <a:xfrm>
            <a:off x="9308799" y="3429000"/>
            <a:ext cx="310392" cy="2828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6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F97EF-CF06-9496-35CE-733CBB7EC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56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9D36-376F-4617-6062-8DA16296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C620-A0B1-AA39-1480-083434F7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https://www.statista.com/statistics/382311/nigeria-gdp-distribution-across-economic-sectors/</a:t>
            </a:r>
            <a:endParaRPr lang="cs-CZ" sz="1800" dirty="0"/>
          </a:p>
          <a:p>
            <a:r>
              <a:rPr lang="cs-CZ" sz="1800" dirty="0">
                <a:hlinkClick r:id="rId3"/>
              </a:rPr>
              <a:t>https://www.statista.com/statistics/382296/age-structure-in-nigeria/</a:t>
            </a:r>
            <a:endParaRPr lang="cs-CZ" sz="1800" dirty="0"/>
          </a:p>
          <a:p>
            <a:r>
              <a:rPr lang="cs-CZ" sz="1800" dirty="0">
                <a:hlinkClick r:id="rId4"/>
              </a:rPr>
              <a:t>https://www.statista.com/statistics/455904/urbanization-in-nigeria/#:~:text=In%202022%2C%20the%20share%20of,village%2C%20town%2C%20or%20city</a:t>
            </a:r>
            <a:endParaRPr lang="cs-CZ" sz="1800" dirty="0"/>
          </a:p>
          <a:p>
            <a:r>
              <a:rPr lang="cs-CZ" sz="1800" dirty="0">
                <a:hlinkClick r:id="rId5"/>
              </a:rPr>
              <a:t>https://www.macrotrends.net/cities/22007/lagos/population</a:t>
            </a:r>
            <a:endParaRPr lang="cs-CZ" sz="1800" dirty="0"/>
          </a:p>
          <a:p>
            <a:r>
              <a:rPr lang="cs-CZ" sz="1800" dirty="0">
                <a:hlinkClick r:id="rId6"/>
              </a:rPr>
              <a:t>https://www.worlddata.info/africa/nigeria/populationgrowth.php</a:t>
            </a:r>
            <a:endParaRPr lang="cs-CZ" sz="1800" dirty="0"/>
          </a:p>
          <a:p>
            <a:r>
              <a:rPr lang="cs-CZ" sz="1800" dirty="0">
                <a:hlinkClick r:id="rId7"/>
              </a:rPr>
              <a:t>https://www.worlddata.info/</a:t>
            </a:r>
            <a:r>
              <a:rPr lang="cs-CZ" sz="1800" dirty="0" err="1">
                <a:hlinkClick r:id="rId7"/>
              </a:rPr>
              <a:t>africa</a:t>
            </a:r>
            <a:r>
              <a:rPr lang="cs-CZ" sz="1800" dirty="0">
                <a:hlinkClick r:id="rId7"/>
              </a:rPr>
              <a:t>/</a:t>
            </a:r>
            <a:r>
              <a:rPr lang="cs-CZ" sz="1800" dirty="0" err="1">
                <a:hlinkClick r:id="rId7"/>
              </a:rPr>
              <a:t>nigeria</a:t>
            </a:r>
            <a:r>
              <a:rPr lang="cs-CZ" sz="1800" dirty="0">
                <a:hlinkClick r:id="rId7"/>
              </a:rPr>
              <a:t>/</a:t>
            </a:r>
            <a:r>
              <a:rPr lang="cs-CZ" sz="1800" dirty="0" err="1">
                <a:hlinkClick r:id="rId7"/>
              </a:rPr>
              <a:t>economy.php</a:t>
            </a:r>
            <a:r>
              <a:rPr lang="cs-CZ" sz="1800" dirty="0">
                <a:hlinkClick r:id="rId7"/>
              </a:rPr>
              <a:t>#:~:text=Worldwide%20gross%20domestic%20product%20in,in%202022%20was%20around%2018.85%25</a:t>
            </a:r>
            <a:r>
              <a:rPr lang="cs-CZ" sz="1800" dirty="0"/>
              <a:t>.</a:t>
            </a:r>
          </a:p>
          <a:p>
            <a:r>
              <a:rPr lang="cs-CZ" sz="1800" dirty="0">
                <a:hlinkClick r:id="rId8"/>
              </a:rPr>
              <a:t>https://tradingeconomics.com/nigeria/gdp</a:t>
            </a:r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808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62945-E615-EDEB-4538-7E7BBD047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7" r="16846" b="-1"/>
          <a:stretch/>
        </p:blipFill>
        <p:spPr>
          <a:xfrm>
            <a:off x="4545332" y="1310042"/>
            <a:ext cx="7643619" cy="54210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03B8-5C41-7942-7E74-03202DD1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96" y="1368800"/>
            <a:ext cx="3822189" cy="3742762"/>
          </a:xfrm>
        </p:spPr>
        <p:txBody>
          <a:bodyPr>
            <a:normAutofit/>
          </a:bodyPr>
          <a:lstStyle/>
          <a:p>
            <a:r>
              <a:rPr lang="cs-CZ" sz="2000" dirty="0"/>
              <a:t>Západní Afrika</a:t>
            </a:r>
          </a:p>
          <a:p>
            <a:r>
              <a:rPr lang="cs-CZ" sz="2000" dirty="0"/>
              <a:t>Hraničí s Beninem, Čadem, Kamerunem a Nigerem</a:t>
            </a:r>
          </a:p>
          <a:p>
            <a:r>
              <a:rPr lang="cs-CZ" sz="2000" dirty="0"/>
              <a:t>Guinejský záliv, </a:t>
            </a:r>
            <a:r>
              <a:rPr lang="cs-CZ" sz="2000" dirty="0" err="1"/>
              <a:t>Atl</a:t>
            </a:r>
            <a:r>
              <a:rPr lang="cs-CZ" sz="2000" dirty="0"/>
              <a:t>. oceán</a:t>
            </a:r>
          </a:p>
          <a:p>
            <a:r>
              <a:rPr lang="cs-CZ" sz="2000" dirty="0"/>
              <a:t>Nejlidnatější území na africkém kontinentu</a:t>
            </a:r>
          </a:p>
          <a:p>
            <a:endParaRPr lang="en-US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EAB7DC-5566-C3FC-FB75-E1BF9726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882"/>
            <a:ext cx="10515600" cy="1325563"/>
          </a:xfrm>
        </p:spPr>
        <p:txBody>
          <a:bodyPr/>
          <a:lstStyle/>
          <a:p>
            <a:pPr algn="ctr"/>
            <a:r>
              <a:rPr lang="cs-CZ" b="1" dirty="0"/>
              <a:t>VYMEZENÍ STÁTU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D4B558-8A56-9A72-C278-31A0A5D0A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94" y="3469817"/>
            <a:ext cx="2574711" cy="326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6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801B-5A67-F2E2-A4E1-015910E9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548"/>
            <a:ext cx="10515600" cy="1325563"/>
          </a:xfrm>
        </p:spPr>
        <p:txBody>
          <a:bodyPr/>
          <a:lstStyle/>
          <a:p>
            <a:pPr algn="ctr"/>
            <a:r>
              <a:rPr lang="cs-CZ" b="1" dirty="0"/>
              <a:t>Základní údaje o území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678-6438-617A-F846-6DC49B25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977081" cy="494522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Hlavní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město</a:t>
            </a:r>
            <a:r>
              <a:rPr lang="en-US" sz="2000" b="1" i="0" dirty="0">
                <a:effectLst/>
              </a:rPr>
              <a:t>:</a:t>
            </a:r>
            <a:r>
              <a:rPr lang="en-US" sz="2000" b="0" i="0" dirty="0">
                <a:effectLst/>
              </a:rPr>
              <a:t> Abuja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Největší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město</a:t>
            </a:r>
            <a:r>
              <a:rPr lang="en-US" sz="2000" b="1" i="0" dirty="0">
                <a:effectLst/>
              </a:rPr>
              <a:t>:</a:t>
            </a:r>
            <a:r>
              <a:rPr lang="en-US" sz="2000" b="0" i="0" dirty="0">
                <a:effectLst/>
              </a:rPr>
              <a:t> Lagos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Úřední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jazyky</a:t>
            </a:r>
            <a:r>
              <a:rPr lang="en-US" sz="2000" b="1" i="0" dirty="0">
                <a:effectLst/>
              </a:rPr>
              <a:t>: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Angličtina</a:t>
            </a:r>
            <a:r>
              <a:rPr lang="en-US" sz="2000" b="0" i="0" dirty="0">
                <a:effectLst/>
              </a:rPr>
              <a:t> je </a:t>
            </a:r>
            <a:r>
              <a:rPr lang="en-US" sz="2000" b="0" i="0" dirty="0" err="1">
                <a:effectLst/>
              </a:rPr>
              <a:t>úředním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jazykem</a:t>
            </a:r>
            <a:r>
              <a:rPr lang="cs-CZ" sz="2000" dirty="0"/>
              <a:t>. M</a:t>
            </a:r>
            <a:r>
              <a:rPr lang="en-US" sz="2000" b="0" i="0" dirty="0" err="1">
                <a:effectLst/>
              </a:rPr>
              <a:t>noha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další</a:t>
            </a:r>
            <a:r>
              <a:rPr lang="cs-CZ" sz="2000" b="0" i="0" dirty="0">
                <a:effectLst/>
              </a:rPr>
              <a:t>ch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jazyk</a:t>
            </a:r>
            <a:r>
              <a:rPr lang="cs-CZ" sz="2000" b="0" i="0" dirty="0">
                <a:effectLst/>
              </a:rPr>
              <a:t>ů (přibližně přes 500).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cs-CZ" sz="2000" b="1" dirty="0"/>
              <a:t>Počet krajů: </a:t>
            </a:r>
            <a:r>
              <a:rPr lang="cs-CZ" sz="2000" dirty="0"/>
              <a:t>36</a:t>
            </a:r>
            <a:endParaRPr lang="en-US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Obyvatelstvo</a:t>
            </a:r>
            <a:r>
              <a:rPr lang="en-US" sz="2000" b="1" i="0" dirty="0">
                <a:effectLst/>
              </a:rPr>
              <a:t>: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Nigérie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má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rozmanitou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populaci</a:t>
            </a:r>
            <a:r>
              <a:rPr lang="en-US" sz="2000" b="0" i="0" dirty="0">
                <a:effectLst/>
              </a:rPr>
              <a:t> s </a:t>
            </a:r>
            <a:r>
              <a:rPr lang="en-US" sz="2000" b="0" i="0" dirty="0" err="1">
                <a:effectLst/>
              </a:rPr>
              <a:t>mnoha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etnickými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skupinami</a:t>
            </a:r>
            <a:r>
              <a:rPr lang="cs-CZ" sz="2000" dirty="0"/>
              <a:t> </a:t>
            </a:r>
            <a:r>
              <a:rPr lang="cs-CZ" sz="2000" b="0" i="0" dirty="0">
                <a:effectLst/>
              </a:rPr>
              <a:t>(přibližně př</a:t>
            </a:r>
            <a:r>
              <a:rPr lang="cs-CZ" sz="2000" dirty="0"/>
              <a:t>es 250).</a:t>
            </a:r>
            <a:endParaRPr lang="en-US" sz="2000" b="0" i="0" dirty="0">
              <a:effectLst/>
            </a:endParaRP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8690B-F6E1-8B80-C98F-DBD3E831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968" y="1231739"/>
            <a:ext cx="5994445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F96D-E085-A39B-00A9-95DF082B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3"/>
            <a:ext cx="10515600" cy="1325563"/>
          </a:xfrm>
        </p:spPr>
        <p:txBody>
          <a:bodyPr/>
          <a:lstStyle/>
          <a:p>
            <a:pPr algn="ctr"/>
            <a:r>
              <a:rPr lang="en-US" b="1" i="0" dirty="0" err="1">
                <a:effectLst/>
              </a:rPr>
              <a:t>Zařazení</a:t>
            </a:r>
            <a:r>
              <a:rPr lang="en-US" b="1" i="0" dirty="0">
                <a:effectLst/>
              </a:rPr>
              <a:t> do </a:t>
            </a:r>
            <a:r>
              <a:rPr lang="en-US" b="1" i="0" dirty="0" err="1">
                <a:effectLst/>
              </a:rPr>
              <a:t>skupiny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zemí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FEF081-29E6-50CC-2EC9-E73D6C596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3444" y="1473508"/>
            <a:ext cx="1541911" cy="14254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AA216-63C7-A6B2-FBC6-8AD7EFA2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01" y="1473508"/>
            <a:ext cx="1528796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662A5E-508C-2FF5-D3E6-A60B00B34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144" y="4721288"/>
            <a:ext cx="5184290" cy="1815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A51D3A-7A2D-228E-73DC-A9A00687344F}"/>
              </a:ext>
            </a:extLst>
          </p:cNvPr>
          <p:cNvSpPr txBox="1"/>
          <p:nvPr/>
        </p:nvSpPr>
        <p:spPr>
          <a:xfrm>
            <a:off x="318416" y="1910941"/>
            <a:ext cx="56531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effectLst/>
              </a:rPr>
              <a:t>Nigérie</a:t>
            </a:r>
            <a:r>
              <a:rPr lang="en-US" sz="2000" b="1" i="0" dirty="0">
                <a:effectLst/>
              </a:rPr>
              <a:t> je </a:t>
            </a:r>
            <a:r>
              <a:rPr lang="en-US" sz="2000" b="1" i="0" dirty="0" err="1">
                <a:effectLst/>
              </a:rPr>
              <a:t>členem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různých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mezinárodních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organizací</a:t>
            </a:r>
            <a:r>
              <a:rPr lang="cs-CZ" sz="2000" b="1" i="0" dirty="0">
                <a:effectLst/>
              </a:rPr>
              <a:t>.</a:t>
            </a:r>
          </a:p>
          <a:p>
            <a:endParaRPr lang="cs-CZ" sz="2000" b="0" i="0" dirty="0">
              <a:effectLst/>
            </a:endParaRPr>
          </a:p>
          <a:p>
            <a:r>
              <a:rPr lang="en-US" sz="2000" b="1" i="0" dirty="0" err="1">
                <a:effectLst/>
              </a:rPr>
              <a:t>Organizace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spojených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národů</a:t>
            </a:r>
            <a:r>
              <a:rPr lang="en-US" sz="2000" b="1" i="0" dirty="0">
                <a:effectLst/>
              </a:rPr>
              <a:t> (OSN) </a:t>
            </a:r>
            <a:r>
              <a:rPr lang="cs-CZ" sz="2000" i="0" dirty="0">
                <a:effectLst/>
              </a:rPr>
              <a:t>– globální otázky, lidská práva, bezpečnost</a:t>
            </a:r>
          </a:p>
          <a:p>
            <a:br>
              <a:rPr lang="cs-CZ" sz="2000" i="0" dirty="0">
                <a:effectLst/>
              </a:rPr>
            </a:br>
            <a:r>
              <a:rPr lang="en-US" sz="2000" b="1" i="0" dirty="0" err="1">
                <a:effectLst/>
              </a:rPr>
              <a:t>Africké</a:t>
            </a:r>
            <a:r>
              <a:rPr lang="en-US" sz="2000" b="1" i="0" dirty="0">
                <a:effectLst/>
              </a:rPr>
              <a:t> </a:t>
            </a:r>
            <a:r>
              <a:rPr lang="en-US" sz="2000" b="1" i="0" dirty="0" err="1">
                <a:effectLst/>
              </a:rPr>
              <a:t>unie</a:t>
            </a:r>
            <a:r>
              <a:rPr lang="en-US" sz="2000" b="1" i="0" dirty="0">
                <a:effectLst/>
              </a:rPr>
              <a:t> (AU)  </a:t>
            </a:r>
            <a:r>
              <a:rPr lang="cs-CZ" sz="2000" i="0" dirty="0">
                <a:effectLst/>
              </a:rPr>
              <a:t>- Ekonomická integrace</a:t>
            </a:r>
          </a:p>
          <a:p>
            <a:endParaRPr lang="cs-CZ" sz="2000" dirty="0"/>
          </a:p>
          <a:p>
            <a:r>
              <a:rPr lang="cs-CZ" sz="2000" b="1" i="0" dirty="0">
                <a:effectLst/>
              </a:rPr>
              <a:t>OPEC</a:t>
            </a:r>
            <a:r>
              <a:rPr lang="cs-CZ" sz="2000" i="0" dirty="0">
                <a:effectLst/>
              </a:rPr>
              <a:t> - koordinace cen ropy</a:t>
            </a:r>
          </a:p>
          <a:p>
            <a:endParaRPr lang="cs-CZ" sz="2000" dirty="0"/>
          </a:p>
          <a:p>
            <a:r>
              <a:rPr lang="cs-CZ" sz="2000" b="1" i="0" dirty="0">
                <a:effectLst/>
              </a:rPr>
              <a:t>ECOWAS</a:t>
            </a:r>
            <a:r>
              <a:rPr lang="cs-CZ" sz="2000" i="0" dirty="0">
                <a:effectLst/>
              </a:rPr>
              <a:t> - Ekonomická integrace</a:t>
            </a:r>
          </a:p>
          <a:p>
            <a:endParaRPr lang="cs-CZ" sz="2000" i="0" dirty="0">
              <a:effectLst/>
            </a:endParaRPr>
          </a:p>
          <a:p>
            <a:br>
              <a:rPr lang="cs-CZ" sz="2000" i="0" dirty="0">
                <a:effectLst/>
              </a:rPr>
            </a:br>
            <a:r>
              <a:rPr lang="cs-CZ" sz="2000" i="0" dirty="0">
                <a:effectLst/>
              </a:rPr>
              <a:t>Group </a:t>
            </a:r>
            <a:r>
              <a:rPr lang="cs-CZ" sz="2000" i="0" dirty="0" err="1">
                <a:effectLst/>
              </a:rPr>
              <a:t>of</a:t>
            </a:r>
            <a:r>
              <a:rPr lang="cs-CZ" sz="2000" i="0" dirty="0">
                <a:effectLst/>
              </a:rPr>
              <a:t> </a:t>
            </a:r>
            <a:r>
              <a:rPr lang="cs-CZ" sz="2000" i="0" dirty="0" err="1">
                <a:effectLst/>
              </a:rPr>
              <a:t>twenty</a:t>
            </a:r>
            <a:r>
              <a:rPr lang="cs-CZ" sz="2000" i="0" dirty="0">
                <a:effectLst/>
              </a:rPr>
              <a:t> </a:t>
            </a:r>
            <a:r>
              <a:rPr lang="en-US" sz="2000" i="0" dirty="0">
                <a:effectLst/>
              </a:rPr>
              <a:t>(G-20)</a:t>
            </a:r>
            <a:r>
              <a:rPr lang="cs-CZ" sz="2000" i="0" dirty="0">
                <a:effectLst/>
              </a:rPr>
              <a:t> – v řešení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94513-3E8C-718B-0EC3-E5699C32F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403" y="3060307"/>
            <a:ext cx="1416494" cy="1377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72756-06C1-EB45-E838-6CF735C64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3650" y="3060307"/>
            <a:ext cx="1521808" cy="13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FD10C3-E636-C664-7B80-99C39BF3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56" y="661942"/>
            <a:ext cx="8508148" cy="29360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D7BB36-DBED-6D49-E14E-A2A1863B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256" y="3748810"/>
            <a:ext cx="8548158" cy="30073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490846-1FC3-5B8A-D884-1B0DEF93E65A}"/>
              </a:ext>
            </a:extLst>
          </p:cNvPr>
          <p:cNvSpPr txBox="1"/>
          <p:nvPr/>
        </p:nvSpPr>
        <p:spPr>
          <a:xfrm>
            <a:off x="472050" y="3792639"/>
            <a:ext cx="239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Death rate, crude </a:t>
            </a:r>
            <a:endParaRPr lang="cs-CZ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(per 1,000 people</a:t>
            </a:r>
            <a:r>
              <a:rPr lang="cs-CZ" b="1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88408-D886-C3DA-1B62-42A4CFE24CF8}"/>
              </a:ext>
            </a:extLst>
          </p:cNvPr>
          <p:cNvSpPr txBox="1"/>
          <p:nvPr/>
        </p:nvSpPr>
        <p:spPr>
          <a:xfrm>
            <a:off x="535978" y="1125316"/>
            <a:ext cx="277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Birth rate, crude</a:t>
            </a:r>
            <a:endParaRPr lang="cs-CZ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(per 1,000 people)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EFBCA-8E33-BD2E-5178-5D4C066F1E79}"/>
              </a:ext>
            </a:extLst>
          </p:cNvPr>
          <p:cNvSpPr txBox="1"/>
          <p:nvPr/>
        </p:nvSpPr>
        <p:spPr>
          <a:xfrm>
            <a:off x="1111429" y="1760617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Fertilita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704BE-9E79-F40E-3D6A-217BD4C49036}"/>
              </a:ext>
            </a:extLst>
          </p:cNvPr>
          <p:cNvSpPr txBox="1"/>
          <p:nvPr/>
        </p:nvSpPr>
        <p:spPr>
          <a:xfrm>
            <a:off x="991530" y="4503495"/>
            <a:ext cx="110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Mortalita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9ECE9-CBA5-3249-BB8B-963EB5721228}"/>
              </a:ext>
            </a:extLst>
          </p:cNvPr>
          <p:cNvSpPr txBox="1"/>
          <p:nvPr/>
        </p:nvSpPr>
        <p:spPr>
          <a:xfrm>
            <a:off x="3020036" y="138722"/>
            <a:ext cx="5763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/>
              <a:t>GRAFICKÉ DOBRODRUŽSTVÍ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2403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516E-B4B5-489A-E1B1-61C45DE7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F043D4-C9C4-9515-DD16-94F829F5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C381E2-3956-55D2-55BB-0E9691CA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9" y="243281"/>
            <a:ext cx="12025222" cy="6008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5D9011-2332-C4CA-9B91-464C91124A2C}"/>
              </a:ext>
            </a:extLst>
          </p:cNvPr>
          <p:cNvSpPr txBox="1"/>
          <p:nvPr/>
        </p:nvSpPr>
        <p:spPr>
          <a:xfrm>
            <a:off x="5712900" y="6386447"/>
            <a:ext cx="715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https://www.worlddata.info/africa/nigeria/populationgrowth.php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4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AC5C-04F7-6401-8BC8-B9F7EC28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cs-CZ" b="1" dirty="0"/>
              <a:t>Urbanizace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C13D5-ED0B-BD11-CABC-1DAD2B2A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08" y="868391"/>
            <a:ext cx="8554644" cy="5420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54CB33-3E3B-D3A7-5E60-9B074F7F3FC6}"/>
              </a:ext>
            </a:extLst>
          </p:cNvPr>
          <p:cNvSpPr txBox="1"/>
          <p:nvPr/>
        </p:nvSpPr>
        <p:spPr>
          <a:xfrm>
            <a:off x="2625754" y="6288872"/>
            <a:ext cx="732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Podíl urbanizované populace v porovnání s celkovou populací (2012- 2022)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69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217B-0A1B-8104-338B-3B447A6A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97" y="147165"/>
            <a:ext cx="10515600" cy="886814"/>
          </a:xfrm>
        </p:spPr>
        <p:txBody>
          <a:bodyPr/>
          <a:lstStyle/>
          <a:p>
            <a:pPr algn="ctr"/>
            <a:r>
              <a:rPr lang="cs-CZ" b="1" dirty="0"/>
              <a:t>Urbanizace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88C4-59BC-3E68-FD1F-E0BE2C02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692E5-D4C1-7143-48BF-CA6914939AB5}"/>
              </a:ext>
            </a:extLst>
          </p:cNvPr>
          <p:cNvSpPr txBox="1"/>
          <p:nvPr/>
        </p:nvSpPr>
        <p:spPr>
          <a:xfrm>
            <a:off x="1721773" y="6341502"/>
            <a:ext cx="946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Rychlá</a:t>
            </a:r>
            <a:r>
              <a:rPr lang="en-US" b="1" dirty="0"/>
              <a:t> </a:t>
            </a:r>
            <a:r>
              <a:rPr lang="en-US" b="1" dirty="0" err="1"/>
              <a:t>urbanizace</a:t>
            </a:r>
            <a:r>
              <a:rPr lang="en-US" b="1" dirty="0"/>
              <a:t> </a:t>
            </a:r>
            <a:r>
              <a:rPr lang="en-US" b="1" dirty="0" err="1"/>
              <a:t>vytváří</a:t>
            </a:r>
            <a:r>
              <a:rPr lang="en-US" b="1" dirty="0"/>
              <a:t> </a:t>
            </a:r>
            <a:r>
              <a:rPr lang="en-US" b="1" dirty="0" err="1"/>
              <a:t>tlak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infrastrukturu</a:t>
            </a:r>
            <a:r>
              <a:rPr lang="en-US" b="1" dirty="0"/>
              <a:t> a </a:t>
            </a:r>
            <a:r>
              <a:rPr lang="en-US" b="1" dirty="0" err="1"/>
              <a:t>sociální</a:t>
            </a:r>
            <a:r>
              <a:rPr lang="en-US" b="1" dirty="0"/>
              <a:t> </a:t>
            </a:r>
            <a:r>
              <a:rPr lang="en-US" b="1" dirty="0" err="1"/>
              <a:t>služby</a:t>
            </a:r>
            <a:r>
              <a:rPr lang="en-US" b="1" dirty="0"/>
              <a:t> v </a:t>
            </a:r>
            <a:r>
              <a:rPr lang="en-US" b="1" dirty="0" err="1"/>
              <a:t>městských</a:t>
            </a:r>
            <a:r>
              <a:rPr lang="en-US" b="1" dirty="0"/>
              <a:t> </a:t>
            </a:r>
            <a:r>
              <a:rPr lang="en-US" b="1" dirty="0" err="1"/>
              <a:t>oblastech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7BE23-9B1B-207A-5DDE-A8D3D2AE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40" y="910576"/>
            <a:ext cx="9019672" cy="503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7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35EE-9219-1606-2BC7-B569A8C3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11" y="225166"/>
            <a:ext cx="10638453" cy="1325563"/>
          </a:xfrm>
        </p:spPr>
        <p:txBody>
          <a:bodyPr/>
          <a:lstStyle/>
          <a:p>
            <a:pPr algn="ctr"/>
            <a:r>
              <a:rPr lang="cs-CZ" b="1" dirty="0"/>
              <a:t>Věková struktura obyvatelstva od </a:t>
            </a:r>
            <a:r>
              <a:rPr lang="en-US" b="1" dirty="0"/>
              <a:t>2012 </a:t>
            </a:r>
            <a:r>
              <a:rPr lang="cs-CZ" b="1" dirty="0"/>
              <a:t>do</a:t>
            </a:r>
            <a:r>
              <a:rPr lang="en-US" b="1" dirty="0"/>
              <a:t>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055D-24A8-3026-EB99-8FA362BA2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039" y="6369901"/>
            <a:ext cx="10515600" cy="39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Většina</a:t>
            </a:r>
            <a:r>
              <a:rPr lang="en-US" sz="1600" b="1" dirty="0"/>
              <a:t> populace </a:t>
            </a:r>
            <a:r>
              <a:rPr lang="en-US" sz="1600" b="1" dirty="0" err="1"/>
              <a:t>Nigérie</a:t>
            </a:r>
            <a:r>
              <a:rPr lang="en-US" sz="1600" b="1" dirty="0"/>
              <a:t> je </a:t>
            </a:r>
            <a:r>
              <a:rPr lang="en-US" sz="1600" b="1" dirty="0" err="1"/>
              <a:t>mladá</a:t>
            </a:r>
            <a:r>
              <a:rPr lang="en-US" sz="1600" b="1" dirty="0"/>
              <a:t>, </a:t>
            </a:r>
            <a:r>
              <a:rPr lang="en-US" sz="1600" b="1" dirty="0" err="1"/>
              <a:t>což</a:t>
            </a:r>
            <a:r>
              <a:rPr lang="en-US" sz="1600" b="1" dirty="0"/>
              <a:t> </a:t>
            </a:r>
            <a:r>
              <a:rPr lang="en-US" sz="1600" b="1" dirty="0" err="1"/>
              <a:t>může</a:t>
            </a:r>
            <a:r>
              <a:rPr lang="en-US" sz="1600" b="1" dirty="0"/>
              <a:t> </a:t>
            </a:r>
            <a:r>
              <a:rPr lang="en-US" sz="1600" b="1" dirty="0" err="1"/>
              <a:t>představovat</a:t>
            </a:r>
            <a:r>
              <a:rPr lang="en-US" sz="1600" b="1" dirty="0"/>
              <a:t> </a:t>
            </a:r>
            <a:r>
              <a:rPr lang="en-US" sz="1600" b="1" dirty="0" err="1"/>
              <a:t>výzvy</a:t>
            </a:r>
            <a:r>
              <a:rPr lang="en-US" sz="1600" b="1" dirty="0"/>
              <a:t> v </a:t>
            </a:r>
            <a:r>
              <a:rPr lang="en-US" sz="1600" b="1" dirty="0" err="1"/>
              <a:t>oblasti</a:t>
            </a:r>
            <a:r>
              <a:rPr lang="en-US" sz="1600" b="1" dirty="0"/>
              <a:t> </a:t>
            </a:r>
            <a:r>
              <a:rPr lang="en-US" sz="1600" b="1" dirty="0" err="1"/>
              <a:t>vzdělávání</a:t>
            </a:r>
            <a:r>
              <a:rPr lang="en-US" sz="1600" b="1" dirty="0"/>
              <a:t>, </a:t>
            </a:r>
            <a:r>
              <a:rPr lang="en-US" sz="1600" b="1" dirty="0" err="1"/>
              <a:t>zaměstnanosti</a:t>
            </a:r>
            <a:r>
              <a:rPr lang="en-US" sz="1600" b="1" dirty="0"/>
              <a:t> a </a:t>
            </a:r>
            <a:r>
              <a:rPr lang="en-US" sz="1600" b="1" dirty="0" err="1"/>
              <a:t>dalších</a:t>
            </a:r>
            <a:r>
              <a:rPr lang="en-US" sz="1600" b="1" dirty="0"/>
              <a:t> </a:t>
            </a:r>
            <a:r>
              <a:rPr lang="en-US" sz="1600" b="1" dirty="0" err="1"/>
              <a:t>oblastí</a:t>
            </a:r>
            <a:r>
              <a:rPr lang="en-US" sz="1600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7CB6A-7FE2-5F4B-E5F6-42C88E07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50" y="1391420"/>
            <a:ext cx="8699765" cy="48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3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883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Helvetica Neue</vt:lpstr>
      <vt:lpstr>Open Sans</vt:lpstr>
      <vt:lpstr>Söhne</vt:lpstr>
      <vt:lpstr>Office Theme</vt:lpstr>
      <vt:lpstr>Nigérie</vt:lpstr>
      <vt:lpstr>VYMEZENÍ STÁTU</vt:lpstr>
      <vt:lpstr>Základní údaje o území</vt:lpstr>
      <vt:lpstr>Zařazení do skupiny zemí</vt:lpstr>
      <vt:lpstr>PowerPoint Presentation</vt:lpstr>
      <vt:lpstr>PowerPoint Presentation</vt:lpstr>
      <vt:lpstr>Urbanizace</vt:lpstr>
      <vt:lpstr>Urbanizace</vt:lpstr>
      <vt:lpstr>Věková struktura obyvatelstva od 2012 do 2022</vt:lpstr>
      <vt:lpstr>PowerPoint Presentation</vt:lpstr>
      <vt:lpstr>Distribuce HDP napříč sektory v letech 2012 do 2022</vt:lpstr>
      <vt:lpstr> Africké země s nejvyšším HDP (2022)</vt:lpstr>
      <vt:lpstr>HDP Nigérie za posledních 25 let v miliardách USD</vt:lpstr>
      <vt:lpstr>Sektory v Nigérii</vt:lpstr>
      <vt:lpstr>PowerPoint Presentation</vt:lpstr>
      <vt:lpstr>PowerPoint Presentation</vt:lpstr>
      <vt:lpstr>PowerPoint Presentation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Nigérie</dc:title>
  <dc:creator>Šmída Jan</dc:creator>
  <cp:lastModifiedBy>Šmída Jan</cp:lastModifiedBy>
  <cp:revision>13</cp:revision>
  <dcterms:created xsi:type="dcterms:W3CDTF">2023-11-22T20:35:42Z</dcterms:created>
  <dcterms:modified xsi:type="dcterms:W3CDTF">2023-11-29T23:24:15Z</dcterms:modified>
</cp:coreProperties>
</file>