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5" r:id="rId8"/>
    <p:sldId id="266" r:id="rId9"/>
    <p:sldId id="264" r:id="rId10"/>
    <p:sldId id="262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FE52C-E1B2-9B50-F6FD-A88B05D9B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94B01-BB43-D35C-FB9A-B7D82579C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EC658-3314-6676-6833-E4E02554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BD81-7D64-427A-907E-3E88083ACA4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EB4BA-5AFA-08B6-DDA2-C3CFA1297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1DD47-681A-87FF-89A0-25208BA7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958-9AAF-4D2B-981B-E674BF1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0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73CE-9F4B-C309-573C-C5F9576D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AF01E-082C-5FFB-E736-5B189942B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3BBCA-1116-2A68-552E-124E3DA3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BD81-7D64-427A-907E-3E88083ACA4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F6FC9-B8D6-8E88-6E3E-758075DC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BE4F-2832-A8EE-8BCC-9F7BCDC5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958-9AAF-4D2B-981B-E674BF1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3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314FE-1CA0-4EB8-3E21-1C2B41998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6AA9F-AD61-FE83-8FF9-7DB471737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D1404-1BC9-B187-9056-B7881DE9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BD81-7D64-427A-907E-3E88083ACA4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1F295-4815-6088-6B7F-5D78ADB4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278FB-D516-06A2-8D58-0F523497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958-9AAF-4D2B-981B-E674BF1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6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28E6-FEFD-2118-9597-B9287776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02FC3-28C8-539D-201B-49FE4D6CF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1F38-5422-22E9-5AD8-5055D2EF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BD81-7D64-427A-907E-3E88083ACA4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8A166-A8C6-3D97-DD41-243B8B027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9327D-3C36-A964-C5E1-9C665209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958-9AAF-4D2B-981B-E674BF1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9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44A14-6134-5AFD-DEED-1D17058D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2D5A3-26C4-33A9-5B65-17F3132C6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7A318-B2D7-B1D3-60B6-18F00E6D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BD81-7D64-427A-907E-3E88083ACA4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6EEA4-90AF-2561-C9D4-6B17634F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56D79-45EE-419A-B8FA-B9AE074EB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958-9AAF-4D2B-981B-E674BF1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0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9CCA-24EE-CF84-E532-6ADDAFE4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BF451-BFEC-6ACB-980C-BEAA75866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83E8B-020C-B631-9D34-355D48F1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E9E1A-3355-E6A4-E7C5-783A79D0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BD81-7D64-427A-907E-3E88083ACA4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563B-F321-891C-7D14-B1575493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9CE85-4C74-FEE9-1E48-B3986694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958-9AAF-4D2B-981B-E674BF1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4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24EA-5B1E-EFDB-E049-B1A73D5C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2D9F5-9C5E-2DE7-E25F-13E7467B5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29F7D-A47C-8474-1B65-4D6CE12FF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B9BCE-06D9-B3E4-495A-45C007C37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C5F7B-19CF-B4C2-0468-89F73D0C5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E205B-6DE7-CF6E-101C-84BAF05F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BD81-7D64-427A-907E-3E88083ACA4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F3826C-5A89-516B-CD98-8707DC5B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2A2F8-D406-5D9A-DADB-DFC01E6E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958-9AAF-4D2B-981B-E674BF1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7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05B5-581F-BF8F-D282-DAB32A3C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1877EA-97C5-72C3-D2E3-1E6CA91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BD81-7D64-427A-907E-3E88083ACA4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7FEF54-DAE0-1923-3483-EA8ED872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4A540-25D2-1E76-CA41-A79F8129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958-9AAF-4D2B-981B-E674BF1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7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29B01-6052-9532-20FE-54D908C4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BD81-7D64-427A-907E-3E88083ACA4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335C2-7372-1678-F7B5-21376253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14B9B-A006-4F99-3516-67634345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958-9AAF-4D2B-981B-E674BF1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0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968FF-4AE1-AA2A-193B-90A36997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2F65-397D-2762-7009-FB80F60CD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6811C-3C00-6C6C-84E8-9F38E55EA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E6B68-889D-0A1B-4A91-A7A105DC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BD81-7D64-427A-907E-3E88083ACA4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8C046-979C-FF00-DA55-5EFFEE4E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DDBCE-7D7D-1D84-94AB-E9F39D26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958-9AAF-4D2B-981B-E674BF1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98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520D4-A21A-77B5-9B9D-56A828A67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8837-5E9D-F325-E8BA-65479CBD2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5F33F-640F-53F1-9E9A-FBC6124AB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519B6-8701-A5FF-BCAF-487DDFB6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6BD81-7D64-427A-907E-3E88083ACA4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A41CD-32FD-37B0-533F-3CCEF90B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D5A49-B860-7627-2BB4-56CB5195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2958-9AAF-4D2B-981B-E674BF1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AF508-9B30-4D79-819E-41536EFB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06575-DA48-A310-3176-DF16B3860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74B05-E2E7-388C-55D9-D4DD76F45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6BD81-7D64-427A-907E-3E88083ACA45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2486-892A-ABBE-B2BD-1AA532E3C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407DA-04E5-A9E8-71CD-E8D17AEF2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2958-9AAF-4D2B-981B-E674BF12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3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du.uhk.cz/~jindrvo1/files/miek2/texty/02_uzitek_preference_a_optimum_spotrebitele.pdf" TargetMode="External"/><Relationship Id="rId2" Type="http://schemas.openxmlformats.org/officeDocument/2006/relationships/hyperlink" Target="https://is.muni.cz/el/econ/podzim2010/BKE_MIE1/um/10769042/mic-slide06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ras.cz/seminarky/mikroekonomie-n03-poptavka.php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EBFA4C8-C301-60A7-C96E-E85360F5D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19310-BBB0-8F5E-0A9C-869B72873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1" y="283714"/>
            <a:ext cx="9906799" cy="1161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chování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spotřebitele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47CD0-F624-19F3-83A2-A2C6D80B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8285" y="2184205"/>
            <a:ext cx="7680959" cy="403411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 err="1"/>
              <a:t>Ekonomická</a:t>
            </a:r>
            <a:r>
              <a:rPr lang="en-US" sz="2800" dirty="0"/>
              <a:t> </a:t>
            </a:r>
            <a:r>
              <a:rPr lang="en-US" sz="2800" dirty="0" err="1"/>
              <a:t>racionalita</a:t>
            </a:r>
            <a:endParaRPr lang="en-US" sz="28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 err="1"/>
              <a:t>Celkový</a:t>
            </a:r>
            <a:r>
              <a:rPr lang="en-US" sz="2800" dirty="0"/>
              <a:t> a </a:t>
            </a:r>
            <a:r>
              <a:rPr lang="en-US" sz="2800" dirty="0" err="1"/>
              <a:t>mezní</a:t>
            </a:r>
            <a:r>
              <a:rPr lang="en-US" sz="2800" dirty="0"/>
              <a:t> </a:t>
            </a:r>
            <a:r>
              <a:rPr lang="en-US" sz="2800" dirty="0" err="1"/>
              <a:t>užitek</a:t>
            </a:r>
            <a:endParaRPr lang="en-US" sz="28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 err="1"/>
              <a:t>Zákon</a:t>
            </a:r>
            <a:r>
              <a:rPr lang="en-US" sz="2800" dirty="0"/>
              <a:t> </a:t>
            </a:r>
            <a:r>
              <a:rPr lang="en-US" sz="2800" dirty="0" err="1"/>
              <a:t>klesajícího</a:t>
            </a:r>
            <a:r>
              <a:rPr lang="en-US" sz="2800" dirty="0"/>
              <a:t> </a:t>
            </a:r>
            <a:r>
              <a:rPr lang="en-US" sz="2800" dirty="0" err="1"/>
              <a:t>mezního</a:t>
            </a:r>
            <a:r>
              <a:rPr lang="en-US" sz="2800" dirty="0"/>
              <a:t> </a:t>
            </a:r>
            <a:r>
              <a:rPr lang="en-US" sz="2800" dirty="0" err="1"/>
              <a:t>užitku</a:t>
            </a:r>
            <a:endParaRPr lang="en-US" sz="28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 err="1"/>
              <a:t>Indiferenční</a:t>
            </a:r>
            <a:r>
              <a:rPr lang="en-US" sz="2800" dirty="0"/>
              <a:t> </a:t>
            </a:r>
            <a:r>
              <a:rPr lang="en-US" sz="2800" dirty="0" err="1"/>
              <a:t>mapa</a:t>
            </a:r>
            <a:r>
              <a:rPr lang="en-US" sz="2800" dirty="0"/>
              <a:t>, </a:t>
            </a:r>
            <a:r>
              <a:rPr lang="en-US" sz="2800" dirty="0" err="1"/>
              <a:t>mezní</a:t>
            </a:r>
            <a:r>
              <a:rPr lang="en-US" sz="2800" dirty="0"/>
              <a:t> </a:t>
            </a:r>
            <a:r>
              <a:rPr lang="en-US" sz="2800" dirty="0" err="1"/>
              <a:t>míra</a:t>
            </a:r>
            <a:r>
              <a:rPr lang="en-US" sz="2800" dirty="0"/>
              <a:t> </a:t>
            </a:r>
            <a:r>
              <a:rPr lang="en-US" sz="2800" dirty="0" err="1"/>
              <a:t>substituce</a:t>
            </a:r>
            <a:endParaRPr lang="en-US" sz="28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 err="1"/>
              <a:t>Rozpočtové</a:t>
            </a:r>
            <a:r>
              <a:rPr lang="en-US" sz="2800" dirty="0"/>
              <a:t> </a:t>
            </a:r>
            <a:r>
              <a:rPr lang="en-US" sz="2800" dirty="0" err="1"/>
              <a:t>omezení</a:t>
            </a:r>
            <a:endParaRPr lang="en-US" sz="28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 err="1"/>
              <a:t>Rovnováha</a:t>
            </a:r>
            <a:r>
              <a:rPr lang="en-US" sz="2800" dirty="0"/>
              <a:t> </a:t>
            </a:r>
            <a:r>
              <a:rPr lang="en-US" sz="2800" dirty="0" err="1"/>
              <a:t>spotřebitele</a:t>
            </a:r>
            <a:r>
              <a:rPr lang="en-US" sz="2800" dirty="0"/>
              <a:t> a </a:t>
            </a:r>
            <a:r>
              <a:rPr lang="en-US" sz="2800" dirty="0" err="1"/>
              <a:t>optimální</a:t>
            </a:r>
            <a:r>
              <a:rPr lang="en-US" sz="2800" dirty="0"/>
              <a:t> </a:t>
            </a:r>
            <a:r>
              <a:rPr lang="en-US" sz="2800" dirty="0" err="1"/>
              <a:t>volba</a:t>
            </a:r>
            <a:endParaRPr lang="en-US" sz="28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 err="1"/>
              <a:t>Substituční</a:t>
            </a:r>
            <a:r>
              <a:rPr lang="en-US" sz="2800" dirty="0"/>
              <a:t> a </a:t>
            </a:r>
            <a:r>
              <a:rPr lang="en-US" sz="2800" dirty="0" err="1"/>
              <a:t>důchodový</a:t>
            </a:r>
            <a:r>
              <a:rPr lang="en-US" sz="2800" dirty="0"/>
              <a:t> </a:t>
            </a:r>
            <a:r>
              <a:rPr lang="en-US" sz="2800" dirty="0" err="1"/>
              <a:t>efekt</a:t>
            </a:r>
            <a:endParaRPr lang="en-US" sz="28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800" dirty="0" err="1"/>
              <a:t>Odvození</a:t>
            </a:r>
            <a:r>
              <a:rPr lang="en-US" sz="2800" dirty="0"/>
              <a:t> </a:t>
            </a:r>
            <a:r>
              <a:rPr lang="en-US" sz="2800" dirty="0" err="1"/>
              <a:t>poptávkové</a:t>
            </a:r>
            <a:r>
              <a:rPr lang="en-US" sz="2800" dirty="0"/>
              <a:t> </a:t>
            </a:r>
            <a:r>
              <a:rPr lang="en-US" sz="2800" dirty="0" err="1"/>
              <a:t>křivky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52AA1A-10E4-58C5-BCDF-8DF20FE3DB88}"/>
              </a:ext>
            </a:extLst>
          </p:cNvPr>
          <p:cNvSpPr txBox="1"/>
          <p:nvPr/>
        </p:nvSpPr>
        <p:spPr>
          <a:xfrm>
            <a:off x="10439244" y="6119390"/>
            <a:ext cx="202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Jan Šmída</a:t>
            </a:r>
            <a:br>
              <a:rPr lang="cs-CZ" dirty="0"/>
            </a:br>
            <a:r>
              <a:rPr lang="cs-CZ" dirty="0"/>
              <a:t>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9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BC8DD5A-2177-6753-E2F9-C07A00190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3E4CD-F975-D445-E78F-D6F4C525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01" y="274103"/>
            <a:ext cx="9906199" cy="1422309"/>
          </a:xfrm>
        </p:spPr>
        <p:txBody>
          <a:bodyPr>
            <a:normAutofit/>
          </a:bodyPr>
          <a:lstStyle/>
          <a:p>
            <a:pPr algn="ctr"/>
            <a:r>
              <a:rPr lang="cs-CZ" sz="4000" b="1" dirty="0"/>
              <a:t>Rovnováha spotřebitele a optimální volba</a:t>
            </a:r>
            <a:endParaRPr lang="en-US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F4917-C932-3EA3-817F-ED4A70F3D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135" y="2122098"/>
            <a:ext cx="4836610" cy="4116743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540235A-8F61-6BF2-578B-BA07B885F790}"/>
              </a:ext>
            </a:extLst>
          </p:cNvPr>
          <p:cNvSpPr txBox="1">
            <a:spLocks/>
          </p:cNvSpPr>
          <p:nvPr/>
        </p:nvSpPr>
        <p:spPr>
          <a:xfrm>
            <a:off x="1357495" y="2122098"/>
            <a:ext cx="46220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bodem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rovnováhy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s-CZ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 </a:t>
            </a:r>
            <a:r>
              <a:rPr lang="cs-CZ" sz="2400" b="1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neboť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zvolí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-li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spotřebitel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kombinaci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odpovídající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tomuto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bodu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dosahuje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maximálního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užitku</a:t>
            </a:r>
            <a:r>
              <a:rPr lang="cs-CZ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9B1028-8BC7-3FBE-B666-37A4B8E19950}"/>
              </a:ext>
            </a:extLst>
          </p:cNvPr>
          <p:cNvSpPr txBox="1"/>
          <p:nvPr/>
        </p:nvSpPr>
        <p:spPr>
          <a:xfrm>
            <a:off x="1425841" y="4735255"/>
            <a:ext cx="4121068" cy="816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235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Linie </a:t>
            </a:r>
            <a:r>
              <a:rPr lang="en-US" sz="2352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příjmu</a:t>
            </a:r>
            <a:r>
              <a:rPr lang="en-US" sz="235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v </a:t>
            </a:r>
            <a:r>
              <a:rPr lang="en-US" sz="2352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bodě</a:t>
            </a:r>
            <a:r>
              <a:rPr lang="en-US" sz="235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cs-CZ" sz="2352" b="1" kern="1200" dirty="0">
                <a:solidFill>
                  <a:srgbClr val="B30000"/>
                </a:solidFill>
                <a:latin typeface="+mn-lt"/>
                <a:ea typeface="+mn-ea"/>
                <a:cs typeface="+mn-cs"/>
              </a:rPr>
              <a:t>E</a:t>
            </a:r>
            <a:r>
              <a:rPr lang="en-US" sz="235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352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tečnou</a:t>
            </a:r>
            <a:r>
              <a:rPr lang="en-US" sz="235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 </a:t>
            </a:r>
            <a:r>
              <a:rPr lang="en-US" sz="2352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indiferenční</a:t>
            </a:r>
            <a:r>
              <a:rPr lang="en-US" sz="235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352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křivce</a:t>
            </a:r>
            <a:r>
              <a:rPr lang="cs-CZ" sz="2352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1249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BC8DD5A-2177-6753-E2F9-C07A00190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B9F5A-96FB-3A5E-80F7-5294A112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01" y="274103"/>
            <a:ext cx="9906199" cy="1422309"/>
          </a:xfrm>
        </p:spPr>
        <p:txBody>
          <a:bodyPr>
            <a:normAutofit/>
          </a:bodyPr>
          <a:lstStyle/>
          <a:p>
            <a:pPr algn="ctr"/>
            <a:r>
              <a:rPr lang="en-US" sz="3700" b="1" dirty="0" err="1"/>
              <a:t>Substituční</a:t>
            </a:r>
            <a:r>
              <a:rPr lang="en-US" sz="3700" b="1" dirty="0"/>
              <a:t> a </a:t>
            </a:r>
            <a:r>
              <a:rPr lang="en-US" sz="3700" b="1" dirty="0" err="1"/>
              <a:t>důchodový</a:t>
            </a:r>
            <a:r>
              <a:rPr lang="en-US" sz="3700" b="1" dirty="0"/>
              <a:t> </a:t>
            </a:r>
            <a:r>
              <a:rPr lang="en-US" sz="3700" b="1" dirty="0" err="1"/>
              <a:t>efekt</a:t>
            </a:r>
            <a:br>
              <a:rPr lang="en-US" sz="3700" b="1" dirty="0"/>
            </a:br>
            <a:endParaRPr lang="en-US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AEABA-7990-A5F6-9ED2-90B2C084A28E}"/>
              </a:ext>
            </a:extLst>
          </p:cNvPr>
          <p:cNvSpPr>
            <a:spLocks/>
          </p:cNvSpPr>
          <p:nvPr/>
        </p:nvSpPr>
        <p:spPr>
          <a:xfrm>
            <a:off x="1136048" y="2134465"/>
            <a:ext cx="4834021" cy="3589728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749808">
              <a:spcAft>
                <a:spcPts val="600"/>
              </a:spcAft>
            </a:pP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Substituční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efekt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:</a:t>
            </a:r>
          </a:p>
          <a:p>
            <a:pPr marL="609219" lvl="1" indent="-234315" defTabSz="74980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Substituční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efekt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popisuje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, 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jak se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spotřebitelé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přesouvají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mezi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dvěma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zbožími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v </a:t>
            </a: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reakci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na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změnu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relativních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cen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těchto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zboží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.</a:t>
            </a:r>
            <a:br>
              <a:rPr lang="cs-CZ" kern="1200" dirty="0">
                <a:solidFill>
                  <a:schemeClr val="tx1"/>
                </a:solidFill>
                <a:ea typeface="+mn-ea"/>
                <a:cs typeface="+mn-cs"/>
              </a:rPr>
            </a:br>
            <a:endParaRPr lang="en-US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marL="609219" lvl="1" indent="-234315" defTabSz="74980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Když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se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cena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jednoho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zboží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zvyšuje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a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cena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druhého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zboží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zůstává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stejná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,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spotřebitelé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budou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nakupovat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více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druhého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zboží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, </a:t>
            </a: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protože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se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stalo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relativně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levnějším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.</a:t>
            </a:r>
            <a:br>
              <a:rPr lang="cs-CZ" kern="1200" dirty="0">
                <a:solidFill>
                  <a:schemeClr val="tx1"/>
                </a:solidFill>
                <a:ea typeface="+mn-ea"/>
                <a:cs typeface="+mn-cs"/>
              </a:rPr>
            </a:br>
            <a:endParaRPr lang="en-US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marL="609219" lvl="1" indent="-234315" defTabSz="749808">
              <a:spcAft>
                <a:spcPts val="600"/>
              </a:spcAft>
              <a:buFont typeface="+mj-lt"/>
              <a:buAutoNum type="arabicPeriod"/>
            </a:pP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Pokud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cena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zboží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klesne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,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zatímco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cena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druhého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zůstane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stejná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,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spotřebitelé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budou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pravděpodobně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přecházet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od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druhého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zboží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k</a:t>
            </a:r>
            <a:r>
              <a:rPr lang="cs-CZ" b="1" kern="1200" dirty="0">
                <a:solidFill>
                  <a:schemeClr val="tx1"/>
                </a:solidFill>
                <a:ea typeface="+mn-ea"/>
                <a:cs typeface="+mn-cs"/>
              </a:rPr>
              <a:t> levnějšímu.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3BCE8-C142-D35D-D5D5-C7355AE10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97" y="3067330"/>
            <a:ext cx="5132832" cy="36291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C24AA3-19D9-FF3F-A4E0-1ADA0F61D7EB}"/>
              </a:ext>
            </a:extLst>
          </p:cNvPr>
          <p:cNvSpPr txBox="1"/>
          <p:nvPr/>
        </p:nvSpPr>
        <p:spPr>
          <a:xfrm>
            <a:off x="8923613" y="3018527"/>
            <a:ext cx="2810659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49808">
              <a:spcAft>
                <a:spcPts val="600"/>
              </a:spcAft>
            </a:pPr>
            <a:r>
              <a:rPr lang="en-US" sz="1476" b="1" kern="120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Posun</a:t>
            </a:r>
            <a:r>
              <a:rPr lang="en-US" sz="1476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z A do B </a:t>
            </a:r>
            <a:br>
              <a:rPr lang="cs-CZ" sz="1476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endParaRPr lang="en-US" sz="1476" b="1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defTabSz="749808">
              <a:spcAft>
                <a:spcPts val="600"/>
              </a:spcAft>
            </a:pPr>
            <a:r>
              <a:rPr lang="en-US" sz="1476" kern="120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substituční</a:t>
            </a:r>
            <a:r>
              <a:rPr lang="en-US" sz="1476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sz="1476" kern="120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efekt</a:t>
            </a:r>
            <a:r>
              <a:rPr lang="en-US" sz="1476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lang="en-US" sz="1476" kern="120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nemění</a:t>
            </a:r>
            <a:r>
              <a:rPr lang="en-US" sz="1476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se </a:t>
            </a:r>
          </a:p>
          <a:p>
            <a:pPr defTabSz="749808">
              <a:spcAft>
                <a:spcPts val="600"/>
              </a:spcAft>
            </a:pPr>
            <a:r>
              <a:rPr lang="en-US" sz="1476" kern="120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úroveň</a:t>
            </a:r>
            <a:r>
              <a:rPr lang="en-US" sz="1476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sz="1476" kern="120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užitku</a:t>
            </a:r>
            <a:endParaRPr lang="en-US" b="0" i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35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BC8DD5A-2177-6753-E2F9-C07A00190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F582B6-99E7-C5E5-C6CE-C89EE0465A7D}"/>
              </a:ext>
            </a:extLst>
          </p:cNvPr>
          <p:cNvSpPr txBox="1">
            <a:spLocks/>
          </p:cNvSpPr>
          <p:nvPr/>
        </p:nvSpPr>
        <p:spPr>
          <a:xfrm>
            <a:off x="1142901" y="274103"/>
            <a:ext cx="9906199" cy="1422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Substituční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3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důchodový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7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efekt</a:t>
            </a:r>
            <a:b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7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FFF4-1259-4C5F-63BD-D1173ADAC977}"/>
              </a:ext>
            </a:extLst>
          </p:cNvPr>
          <p:cNvSpPr>
            <a:spLocks/>
          </p:cNvSpPr>
          <p:nvPr/>
        </p:nvSpPr>
        <p:spPr>
          <a:xfrm>
            <a:off x="680793" y="1868561"/>
            <a:ext cx="5372990" cy="451357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13232">
              <a:spcAft>
                <a:spcPts val="600"/>
              </a:spcAft>
            </a:pP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Důchodový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efekt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:</a:t>
            </a:r>
          </a:p>
          <a:p>
            <a:pPr marL="579501" lvl="1" indent="-222885" defTabSz="713232">
              <a:spcAft>
                <a:spcPts val="600"/>
              </a:spcAft>
              <a:buFont typeface="+mj-lt"/>
              <a:buAutoNum type="arabicPeriod"/>
            </a:pP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Důchodový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efekt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se </a:t>
            </a: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vztahuje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k </a:t>
            </a: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tomu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, 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jak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změny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v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cenách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zboží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ovlivňují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reálný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důchod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spotřebitelů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a </a:t>
            </a: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jejich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schopnost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koupit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zboží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.</a:t>
            </a:r>
            <a:br>
              <a:rPr lang="cs-CZ" b="1" kern="1200" dirty="0">
                <a:solidFill>
                  <a:schemeClr val="tx1"/>
                </a:solidFill>
                <a:ea typeface="+mn-ea"/>
                <a:cs typeface="+mn-cs"/>
              </a:rPr>
            </a:br>
            <a:endParaRPr lang="en-US" b="1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marL="579501" lvl="1" indent="-222885" defTabSz="713232">
              <a:spcAft>
                <a:spcPts val="600"/>
              </a:spcAft>
              <a:buFont typeface="+mj-lt"/>
              <a:buAutoNum type="arabicPeriod"/>
            </a:pP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Když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ceny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zboží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klesají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(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při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konstantním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důchodu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),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reálný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důchod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spotřebitele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roste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,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protože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si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může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koupit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více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zboží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za </a:t>
            </a: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stejnou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sumu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peněz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.</a:t>
            </a:r>
            <a:br>
              <a:rPr lang="cs-CZ" kern="1200" dirty="0">
                <a:solidFill>
                  <a:schemeClr val="tx1"/>
                </a:solidFill>
                <a:ea typeface="+mn-ea"/>
                <a:cs typeface="+mn-cs"/>
              </a:rPr>
            </a:br>
            <a:endParaRPr lang="en-US" kern="1200" dirty="0">
              <a:solidFill>
                <a:schemeClr val="tx1"/>
              </a:solidFill>
              <a:ea typeface="+mn-ea"/>
              <a:cs typeface="+mn-cs"/>
            </a:endParaRPr>
          </a:p>
          <a:p>
            <a:pPr marL="579501" lvl="1" indent="-222885" defTabSz="713232">
              <a:spcAft>
                <a:spcPts val="600"/>
              </a:spcAft>
              <a:buFont typeface="+mj-lt"/>
              <a:buAutoNum type="arabicPeriod"/>
            </a:pP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Naopak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,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pokud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ceny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zboží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stoupají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(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při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konstantním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důchodu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),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reálný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důchod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spotřebitele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klesá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, </a:t>
            </a: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protože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si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za </a:t>
            </a: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stejnou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sumu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může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koupit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méně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ea typeface="+mn-ea"/>
                <a:cs typeface="+mn-cs"/>
              </a:rPr>
              <a:t>zboží</a:t>
            </a:r>
            <a:r>
              <a:rPr lang="en-US" b="1" kern="1200" dirty="0">
                <a:solidFill>
                  <a:schemeClr val="tx1"/>
                </a:solidFill>
                <a:ea typeface="+mn-ea"/>
                <a:cs typeface="+mn-cs"/>
              </a:rPr>
              <a:t>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C04EB-749D-09B4-5036-D8444C54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496" y="2561876"/>
            <a:ext cx="5676534" cy="40220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4CDB8F-D609-2ADB-1915-7F14EBACF008}"/>
              </a:ext>
            </a:extLst>
          </p:cNvPr>
          <p:cNvSpPr txBox="1"/>
          <p:nvPr/>
        </p:nvSpPr>
        <p:spPr>
          <a:xfrm>
            <a:off x="9217763" y="2495949"/>
            <a:ext cx="2512554" cy="1187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13232">
              <a:spcAft>
                <a:spcPts val="600"/>
              </a:spcAft>
            </a:pPr>
            <a:r>
              <a:rPr lang="pl-PL" sz="1404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Posun z B do C </a:t>
            </a:r>
          </a:p>
          <a:p>
            <a:pPr defTabSz="713232">
              <a:spcAft>
                <a:spcPts val="600"/>
              </a:spcAft>
            </a:pPr>
            <a:endParaRPr lang="pl-PL" sz="1404" b="1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defTabSz="713232">
              <a:spcAft>
                <a:spcPts val="600"/>
              </a:spcAft>
            </a:pPr>
            <a:r>
              <a:rPr lang="pl-PL" sz="1404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důchodový efekt, přechod na </a:t>
            </a:r>
          </a:p>
          <a:p>
            <a:pPr defTabSz="713232">
              <a:spcAft>
                <a:spcPts val="600"/>
              </a:spcAft>
            </a:pPr>
            <a:r>
              <a:rPr lang="pl-PL" sz="1404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vyšší IC</a:t>
            </a:r>
            <a:endParaRPr lang="pl-PL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210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BC8DD5A-2177-6753-E2F9-C07A00190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FA800-9CDC-F531-DF3D-C2354A94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01" y="274103"/>
            <a:ext cx="9906199" cy="1422309"/>
          </a:xfrm>
        </p:spPr>
        <p:txBody>
          <a:bodyPr>
            <a:normAutofit/>
          </a:bodyPr>
          <a:lstStyle/>
          <a:p>
            <a:pPr algn="ctr"/>
            <a:r>
              <a:rPr lang="cs-CZ" sz="4000" b="1" dirty="0"/>
              <a:t>Celkový efekt 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9CAA-6732-8422-D5C3-9627B4B46285}"/>
              </a:ext>
            </a:extLst>
          </p:cNvPr>
          <p:cNvSpPr>
            <a:spLocks/>
          </p:cNvSpPr>
          <p:nvPr/>
        </p:nvSpPr>
        <p:spPr>
          <a:xfrm>
            <a:off x="1817526" y="1975899"/>
            <a:ext cx="9231574" cy="509135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r>
              <a:rPr lang="pl-PL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Celkový efekt je součtem důchodového a subsitučního efektu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EB584-2233-50E8-3FE9-A926E30CC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450" y="2985798"/>
            <a:ext cx="5320604" cy="3756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D0AAC8-9862-3FB5-6BD8-AC2EE81CFA4B}"/>
              </a:ext>
            </a:extLst>
          </p:cNvPr>
          <p:cNvSpPr txBox="1"/>
          <p:nvPr/>
        </p:nvSpPr>
        <p:spPr>
          <a:xfrm>
            <a:off x="6433313" y="3283629"/>
            <a:ext cx="2497982" cy="1198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22376">
              <a:spcAft>
                <a:spcPts val="600"/>
              </a:spcAft>
            </a:pPr>
            <a:r>
              <a:rPr lang="en-US" sz="1422" b="1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Posun</a:t>
            </a:r>
            <a:r>
              <a:rPr lang="en-US" sz="1422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z A do C </a:t>
            </a:r>
          </a:p>
          <a:p>
            <a:pPr defTabSz="722376">
              <a:spcAft>
                <a:spcPts val="600"/>
              </a:spcAft>
            </a:pPr>
            <a:endParaRPr lang="en-US" sz="1422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defTabSz="722376">
              <a:spcAft>
                <a:spcPts val="600"/>
              </a:spcAft>
            </a:pPr>
            <a:r>
              <a:rPr lang="en-US" sz="1422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celkový</a:t>
            </a:r>
            <a:r>
              <a:rPr lang="en-US" sz="1422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sz="1422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efekt</a:t>
            </a:r>
            <a:r>
              <a:rPr lang="cs-CZ" sz="1422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(TE)</a:t>
            </a:r>
            <a:r>
              <a:rPr lang="en-US" sz="1422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lang="en-US" sz="1422" kern="1200" dirty="0" err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součet</a:t>
            </a:r>
            <a:r>
              <a:rPr lang="en-US" sz="1422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  <a:p>
            <a:pPr defTabSz="722376">
              <a:spcAft>
                <a:spcPts val="600"/>
              </a:spcAft>
            </a:pPr>
            <a:r>
              <a:rPr lang="en-US" sz="1422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SE a IE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1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6D746-5325-44E5-1189-800141FB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/>
              <a:t>Odvození</a:t>
            </a:r>
            <a:r>
              <a:rPr lang="en-US" sz="4000" b="1" dirty="0"/>
              <a:t> </a:t>
            </a:r>
            <a:r>
              <a:rPr lang="en-US" sz="4000" b="1" dirty="0" err="1"/>
              <a:t>poptávkové</a:t>
            </a:r>
            <a:r>
              <a:rPr lang="en-US" sz="4000" b="1" dirty="0"/>
              <a:t> </a:t>
            </a:r>
            <a:r>
              <a:rPr lang="en-US" sz="4000" b="1" dirty="0" err="1"/>
              <a:t>křivky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1724-A496-496E-6F2A-B549FBB3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1969357"/>
            <a:ext cx="5334198" cy="440627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 err="1">
                <a:effectLst/>
              </a:rPr>
              <a:t>Rozhodování</a:t>
            </a:r>
            <a:r>
              <a:rPr lang="en-US" sz="1800" b="1" i="0" dirty="0">
                <a:effectLst/>
              </a:rPr>
              <a:t> </a:t>
            </a:r>
            <a:r>
              <a:rPr lang="en-US" sz="1800" b="1" i="0" dirty="0" err="1">
                <a:effectLst/>
              </a:rPr>
              <a:t>spotřebitele</a:t>
            </a:r>
            <a:r>
              <a:rPr lang="en-US" sz="1800" b="0" i="0" dirty="0">
                <a:effectLst/>
              </a:rPr>
              <a:t>: </a:t>
            </a:r>
            <a:r>
              <a:rPr lang="en-US" sz="1800" b="0" i="0" dirty="0" err="1">
                <a:effectLst/>
              </a:rPr>
              <a:t>Spotřebitel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porovnává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cenu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daného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statku</a:t>
            </a:r>
            <a:r>
              <a:rPr lang="en-US" sz="1800" b="0" i="0" dirty="0">
                <a:effectLst/>
              </a:rPr>
              <a:t> s </a:t>
            </a:r>
            <a:r>
              <a:rPr lang="en-US" sz="1800" b="0" i="0" dirty="0" err="1">
                <a:effectLst/>
              </a:rPr>
              <a:t>jeho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mezním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užitkem</a:t>
            </a:r>
            <a:r>
              <a:rPr lang="en-US" sz="1800" b="0" i="0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 err="1">
                <a:effectLst/>
              </a:rPr>
              <a:t>Vysoká</a:t>
            </a:r>
            <a:r>
              <a:rPr lang="en-US" sz="1800" b="1" i="0" dirty="0">
                <a:effectLst/>
              </a:rPr>
              <a:t> </a:t>
            </a:r>
            <a:r>
              <a:rPr lang="en-US" sz="1800" b="1" i="0" dirty="0" err="1">
                <a:effectLst/>
              </a:rPr>
              <a:t>cena</a:t>
            </a:r>
            <a:r>
              <a:rPr lang="en-US" sz="1800" b="0" i="0" dirty="0">
                <a:effectLst/>
              </a:rPr>
              <a:t>: </a:t>
            </a:r>
            <a:r>
              <a:rPr lang="en-US" sz="1800" b="0" i="0" dirty="0" err="1">
                <a:effectLst/>
              </a:rPr>
              <a:t>Pokud</a:t>
            </a:r>
            <a:r>
              <a:rPr lang="en-US" sz="1800" b="0" i="0" dirty="0">
                <a:effectLst/>
              </a:rPr>
              <a:t> je </a:t>
            </a:r>
            <a:r>
              <a:rPr lang="en-US" sz="1800" b="0" i="0" dirty="0" err="1">
                <a:effectLst/>
              </a:rPr>
              <a:t>cena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vyšší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než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mezní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užitek</a:t>
            </a:r>
            <a:r>
              <a:rPr lang="en-US" sz="1800" b="0" i="0" dirty="0">
                <a:effectLst/>
              </a:rPr>
              <a:t>, </a:t>
            </a:r>
            <a:r>
              <a:rPr lang="en-US" sz="1800" b="0" i="0" dirty="0" err="1">
                <a:effectLst/>
              </a:rPr>
              <a:t>spotřebitel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nebude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statek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nakupovat</a:t>
            </a:r>
            <a:r>
              <a:rPr lang="en-US" sz="1800" b="0" i="0" dirty="0">
                <a:effectLst/>
              </a:rPr>
              <a:t> (</a:t>
            </a:r>
            <a:r>
              <a:rPr lang="en-US" sz="1800" b="0" i="0" dirty="0" err="1">
                <a:effectLst/>
              </a:rPr>
              <a:t>nevýhodný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nákup</a:t>
            </a:r>
            <a:r>
              <a:rPr lang="en-US" sz="1800" b="0" i="0" dirty="0">
                <a:effectLst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 err="1">
                <a:effectLst/>
              </a:rPr>
              <a:t>Nízká</a:t>
            </a:r>
            <a:r>
              <a:rPr lang="en-US" sz="1800" b="1" i="0" dirty="0">
                <a:effectLst/>
              </a:rPr>
              <a:t> </a:t>
            </a:r>
            <a:r>
              <a:rPr lang="en-US" sz="1800" b="1" i="0" dirty="0" err="1">
                <a:effectLst/>
              </a:rPr>
              <a:t>cena</a:t>
            </a:r>
            <a:r>
              <a:rPr lang="en-US" sz="1800" b="0" i="0" dirty="0">
                <a:effectLst/>
              </a:rPr>
              <a:t>: </a:t>
            </a:r>
            <a:r>
              <a:rPr lang="en-US" sz="1800" b="0" i="0" dirty="0" err="1">
                <a:effectLst/>
              </a:rPr>
              <a:t>Pokud</a:t>
            </a:r>
            <a:r>
              <a:rPr lang="en-US" sz="1800" b="0" i="0" dirty="0">
                <a:effectLst/>
              </a:rPr>
              <a:t> je </a:t>
            </a:r>
            <a:r>
              <a:rPr lang="en-US" sz="1800" b="0" i="0" dirty="0" err="1">
                <a:effectLst/>
              </a:rPr>
              <a:t>mezní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užitek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vyšší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než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cena</a:t>
            </a:r>
            <a:r>
              <a:rPr lang="en-US" sz="1800" b="0" i="0" dirty="0">
                <a:effectLst/>
              </a:rPr>
              <a:t>, </a:t>
            </a:r>
            <a:r>
              <a:rPr lang="en-US" sz="1800" b="0" i="0" dirty="0" err="1">
                <a:effectLst/>
              </a:rPr>
              <a:t>spotřebitel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bude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statek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nakupovat</a:t>
            </a:r>
            <a:r>
              <a:rPr lang="en-US" sz="1800" b="0" i="0" dirty="0">
                <a:effectLst/>
              </a:rPr>
              <a:t> (</a:t>
            </a:r>
            <a:r>
              <a:rPr lang="en-US" sz="1800" b="0" i="0" dirty="0" err="1">
                <a:effectLst/>
              </a:rPr>
              <a:t>výhodný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nákup</a:t>
            </a:r>
            <a:r>
              <a:rPr lang="en-US" sz="1800" b="0" i="0" dirty="0">
                <a:effectLst/>
              </a:rPr>
              <a:t>) </a:t>
            </a:r>
            <a:r>
              <a:rPr lang="en-US" sz="1800" b="0" i="0" dirty="0" err="1">
                <a:effectLst/>
              </a:rPr>
              <a:t>až</a:t>
            </a:r>
            <a:r>
              <a:rPr lang="en-US" sz="1800" b="0" i="0" dirty="0">
                <a:effectLst/>
              </a:rPr>
              <a:t> do </a:t>
            </a:r>
            <a:r>
              <a:rPr lang="en-US" sz="1800" b="0" i="0" dirty="0" err="1">
                <a:effectLst/>
              </a:rPr>
              <a:t>vyrovnání</a:t>
            </a:r>
            <a:r>
              <a:rPr lang="en-US" sz="1800" b="0" i="0" dirty="0">
                <a:effectLst/>
              </a:rPr>
              <a:t> s </a:t>
            </a:r>
            <a:r>
              <a:rPr lang="en-US" sz="1800" b="0" i="0" dirty="0" err="1">
                <a:effectLst/>
              </a:rPr>
              <a:t>mezním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užitkem</a:t>
            </a:r>
            <a:r>
              <a:rPr lang="en-US" sz="1800" b="0" i="0" dirty="0"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i="0" dirty="0" err="1">
                <a:effectLst/>
              </a:rPr>
              <a:t>Rovnováha</a:t>
            </a:r>
            <a:r>
              <a:rPr lang="en-US" sz="1800" b="0" i="0" dirty="0">
                <a:effectLst/>
              </a:rPr>
              <a:t>: </a:t>
            </a:r>
            <a:r>
              <a:rPr lang="en-US" sz="1800" b="0" i="0" dirty="0" err="1">
                <a:effectLst/>
              </a:rPr>
              <a:t>Když</a:t>
            </a:r>
            <a:r>
              <a:rPr lang="en-US" sz="1800" b="0" i="0" dirty="0">
                <a:effectLst/>
              </a:rPr>
              <a:t> se </a:t>
            </a:r>
            <a:r>
              <a:rPr lang="en-US" sz="1800" b="0" i="0" dirty="0" err="1">
                <a:effectLst/>
              </a:rPr>
              <a:t>cena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na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trhu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rovná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meznímu</a:t>
            </a:r>
            <a:r>
              <a:rPr lang="en-US" sz="1800" b="0" i="0" dirty="0">
                <a:effectLst/>
              </a:rPr>
              <a:t> </a:t>
            </a:r>
            <a:r>
              <a:rPr lang="en-US" sz="1800" b="0" i="0" dirty="0" err="1">
                <a:effectLst/>
              </a:rPr>
              <a:t>užitku</a:t>
            </a:r>
            <a:r>
              <a:rPr lang="en-US" sz="1800" b="0" i="0" dirty="0">
                <a:effectLst/>
              </a:rPr>
              <a:t>, </a:t>
            </a:r>
            <a:r>
              <a:rPr lang="en-US" sz="1800" b="0" i="0" dirty="0" err="1">
                <a:effectLst/>
              </a:rPr>
              <a:t>spotřebitel</a:t>
            </a:r>
            <a:r>
              <a:rPr lang="en-US" sz="1800" b="0" i="0" dirty="0">
                <a:effectLst/>
              </a:rPr>
              <a:t> je v </a:t>
            </a:r>
            <a:r>
              <a:rPr lang="en-US" sz="1800" b="0" i="0" dirty="0" err="1">
                <a:effectLst/>
              </a:rPr>
              <a:t>rovnováze</a:t>
            </a:r>
            <a:r>
              <a:rPr lang="en-US" sz="1800" b="0" i="0" dirty="0">
                <a:effectLst/>
              </a:rPr>
              <a:t> </a:t>
            </a:r>
            <a:r>
              <a:rPr lang="en-US" sz="1800" b="1" i="0" dirty="0">
                <a:effectLst/>
              </a:rPr>
              <a:t>(</a:t>
            </a:r>
            <a:r>
              <a:rPr lang="en-US" sz="1800" b="1" i="0" dirty="0" err="1">
                <a:effectLst/>
              </a:rPr>
              <a:t>platí</a:t>
            </a:r>
            <a:r>
              <a:rPr lang="en-US" sz="1800" b="1" i="0" dirty="0">
                <a:effectLst/>
              </a:rPr>
              <a:t>: MU = P).</a:t>
            </a:r>
            <a:br>
              <a:rPr lang="cs-CZ" sz="1800" b="1" dirty="0"/>
            </a:br>
            <a:r>
              <a:rPr lang="en-US" sz="1800" dirty="0" err="1"/>
              <a:t>mezní</a:t>
            </a:r>
            <a:r>
              <a:rPr lang="en-US" sz="1800" dirty="0"/>
              <a:t> </a:t>
            </a:r>
            <a:r>
              <a:rPr lang="en-US" sz="1800" dirty="0" err="1"/>
              <a:t>užitek</a:t>
            </a:r>
            <a:r>
              <a:rPr lang="en-US" sz="1800" dirty="0"/>
              <a:t> </a:t>
            </a:r>
            <a:r>
              <a:rPr lang="en-US" sz="1800" dirty="0" err="1"/>
              <a:t>získaný</a:t>
            </a:r>
            <a:r>
              <a:rPr lang="en-US" sz="1800" dirty="0"/>
              <a:t> z </a:t>
            </a:r>
            <a:r>
              <a:rPr lang="en-US" sz="1800" dirty="0" err="1"/>
              <a:t>poslední</a:t>
            </a:r>
            <a:r>
              <a:rPr lang="en-US" sz="1800" dirty="0"/>
              <a:t> </a:t>
            </a:r>
            <a:r>
              <a:rPr lang="en-US" sz="1800" dirty="0" err="1"/>
              <a:t>utracené</a:t>
            </a:r>
            <a:r>
              <a:rPr lang="en-US" sz="1800" dirty="0"/>
              <a:t> </a:t>
            </a:r>
            <a:r>
              <a:rPr lang="en-US" sz="1800" dirty="0" err="1"/>
              <a:t>jednotky</a:t>
            </a:r>
            <a:r>
              <a:rPr lang="en-US" sz="1800" dirty="0"/>
              <a:t> </a:t>
            </a:r>
            <a:r>
              <a:rPr lang="cs-CZ" sz="1800" dirty="0"/>
              <a:t>    </a:t>
            </a:r>
            <a:r>
              <a:rPr lang="en-US" sz="1800" dirty="0" err="1"/>
              <a:t>zboží</a:t>
            </a:r>
            <a:r>
              <a:rPr lang="en-US" sz="1800" dirty="0"/>
              <a:t> je </a:t>
            </a:r>
            <a:r>
              <a:rPr lang="en-US" sz="1800" dirty="0" err="1"/>
              <a:t>roven</a:t>
            </a:r>
            <a:r>
              <a:rPr lang="en-US" sz="1800" dirty="0"/>
              <a:t> </a:t>
            </a:r>
            <a:r>
              <a:rPr lang="en-US" sz="1800" dirty="0" err="1"/>
              <a:t>ceně</a:t>
            </a:r>
            <a:r>
              <a:rPr lang="en-US" sz="1800" dirty="0"/>
              <a:t> </a:t>
            </a:r>
            <a:r>
              <a:rPr lang="en-US" sz="1800" dirty="0" err="1"/>
              <a:t>této</a:t>
            </a:r>
            <a:r>
              <a:rPr lang="en-US" sz="1800" dirty="0"/>
              <a:t> </a:t>
            </a:r>
            <a:r>
              <a:rPr lang="en-US" sz="1800" dirty="0" err="1"/>
              <a:t>jednotky</a:t>
            </a:r>
            <a:r>
              <a:rPr lang="en-US" sz="1800" dirty="0"/>
              <a:t> </a:t>
            </a:r>
            <a:r>
              <a:rPr lang="en-US" sz="1800" dirty="0" err="1"/>
              <a:t>zboží</a:t>
            </a:r>
            <a:r>
              <a:rPr lang="en-US" sz="1800" dirty="0"/>
              <a:t>.</a:t>
            </a:r>
          </a:p>
        </p:txBody>
      </p:sp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5EC81BF1-0245-2E14-813B-F01F5A691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400" y="2463379"/>
            <a:ext cx="5558097" cy="34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58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703B-38BB-F57D-A0BC-E79C0DF5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err="1"/>
              <a:t>Odvození</a:t>
            </a:r>
            <a:r>
              <a:rPr lang="en-US" sz="4400" b="1" dirty="0"/>
              <a:t> </a:t>
            </a:r>
            <a:r>
              <a:rPr lang="en-US" sz="4400" b="1" dirty="0" err="1"/>
              <a:t>poptávkové</a:t>
            </a:r>
            <a:r>
              <a:rPr lang="en-US" sz="4400" b="1" dirty="0"/>
              <a:t> </a:t>
            </a:r>
            <a:r>
              <a:rPr lang="en-US" sz="4400" b="1" dirty="0" err="1"/>
              <a:t>křivky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06E3-307B-E1EC-7B5F-C6F918B14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450" y="6312511"/>
            <a:ext cx="10515600" cy="612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000" dirty="0"/>
              <a:t>Optimální volba spotřebitele při ceně 2</a:t>
            </a:r>
            <a:r>
              <a:rPr lang="en-US" sz="2000" b="0" i="0" dirty="0">
                <a:solidFill>
                  <a:srgbClr val="040C28"/>
                </a:solidFill>
                <a:effectLst/>
              </a:rPr>
              <a:t> $</a:t>
            </a:r>
            <a:r>
              <a:rPr lang="cs-CZ" sz="2000" b="0" i="0" dirty="0">
                <a:solidFill>
                  <a:srgbClr val="040C28"/>
                </a:solidFill>
                <a:effectLst/>
              </a:rPr>
              <a:t> je 250 kusů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E18EC-992C-5BD5-4A60-DBC06E6FA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543" y="1793237"/>
            <a:ext cx="8338913" cy="428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2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CEAF-EF27-E26D-AB0C-EC7CB42EF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 err="1"/>
              <a:t>Odvození</a:t>
            </a:r>
            <a:r>
              <a:rPr lang="en-US" sz="4400" b="1" dirty="0"/>
              <a:t> </a:t>
            </a:r>
            <a:r>
              <a:rPr lang="en-US" sz="4400" b="1" dirty="0" err="1"/>
              <a:t>poptávkové</a:t>
            </a:r>
            <a:r>
              <a:rPr lang="en-US" sz="4400" b="1" dirty="0"/>
              <a:t> </a:t>
            </a:r>
            <a:r>
              <a:rPr lang="en-US" sz="4400" b="1" dirty="0" err="1"/>
              <a:t>křivky</a:t>
            </a:r>
            <a:br>
              <a:rPr lang="en-US" sz="44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8F45-B673-7C31-0FAF-7369CCC1B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F9315-893E-2F19-BB16-61D6243D5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68" y="1665521"/>
            <a:ext cx="8896105" cy="442918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3C691B-117C-29F9-5005-97FD5362ED86}"/>
              </a:ext>
            </a:extLst>
          </p:cNvPr>
          <p:cNvSpPr txBox="1">
            <a:spLocks/>
          </p:cNvSpPr>
          <p:nvPr/>
        </p:nvSpPr>
        <p:spPr>
          <a:xfrm>
            <a:off x="2855714" y="6254810"/>
            <a:ext cx="10515600" cy="612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cs-CZ" sz="2000" dirty="0"/>
              <a:t>Optimální volba spotřebitele při ceně 1</a:t>
            </a:r>
            <a:r>
              <a:rPr lang="en-US" sz="2000" dirty="0">
                <a:solidFill>
                  <a:srgbClr val="040C28"/>
                </a:solidFill>
              </a:rPr>
              <a:t> $</a:t>
            </a:r>
            <a:r>
              <a:rPr lang="cs-CZ" sz="2000" dirty="0">
                <a:solidFill>
                  <a:srgbClr val="040C28"/>
                </a:solidFill>
              </a:rPr>
              <a:t> je 750 kusů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900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9AAA-448D-7C45-73F9-F3F5F8806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b="1" dirty="0"/>
              <a:t>Zdroje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6A4F0-9B67-57C0-CF1F-15AD65278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https://is.muni.cz/el/econ/podzim2010/BKE_MIE1/um/10769042/mic-slide06.pdf</a:t>
            </a:r>
            <a:endParaRPr lang="cs-CZ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https://edu.uhk.cz/~jindrvo1/files/miek2/texty/02_uzitek_preference_a_optimum_spotrebitele.pdf</a:t>
            </a:r>
            <a:endParaRPr lang="cs-CZ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https://www.miras.cz/seminarky/mikroekonomie-n03-poptavka.php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606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4951-F329-DE45-D48B-BB2CA84F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52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cs-CZ" sz="6600" b="1" dirty="0"/>
              <a:t>Model chování spotřebitele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05470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tůl s kancelářskými pomůckami">
            <a:extLst>
              <a:ext uri="{FF2B5EF4-FFF2-40B4-BE49-F238E27FC236}">
                <a16:creationId xmlns:a16="http://schemas.microsoft.com/office/drawing/2014/main" id="{E432ECB0-4535-2D66-6C90-A0616C72A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86" r="8103"/>
          <a:stretch/>
        </p:blipFill>
        <p:spPr>
          <a:xfrm>
            <a:off x="6781799" y="1714500"/>
            <a:ext cx="5410201" cy="514350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1ED8A68-A582-AC62-104E-E319E9DB3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FF102-C656-F26F-570D-43750FEF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691" y="396003"/>
            <a:ext cx="10222952" cy="122829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/>
              <a:t>Ekonomická</a:t>
            </a:r>
            <a:r>
              <a:rPr lang="en-US" sz="4000" b="1" dirty="0"/>
              <a:t> </a:t>
            </a:r>
            <a:r>
              <a:rPr lang="en-US" sz="4000" b="1" dirty="0" err="1"/>
              <a:t>racionalita</a:t>
            </a:r>
            <a:br>
              <a:rPr lang="cs-CZ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C398-3200-4710-01F7-2F17D4CD3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7" y="2183642"/>
            <a:ext cx="5819163" cy="411501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Princip </a:t>
            </a:r>
            <a:r>
              <a:rPr lang="en-US" sz="2000" dirty="0" err="1"/>
              <a:t>ekonomické</a:t>
            </a:r>
            <a:r>
              <a:rPr lang="en-US" sz="2000" dirty="0"/>
              <a:t> </a:t>
            </a:r>
            <a:r>
              <a:rPr lang="en-US" sz="2000" dirty="0" err="1"/>
              <a:t>racionality</a:t>
            </a:r>
            <a:r>
              <a:rPr lang="en-US" sz="2000" dirty="0"/>
              <a:t> </a:t>
            </a:r>
            <a:r>
              <a:rPr lang="en-US" sz="2000" b="1" dirty="0" err="1"/>
              <a:t>předpokládá</a:t>
            </a:r>
            <a:r>
              <a:rPr lang="en-US" sz="2000" b="1" dirty="0"/>
              <a:t>, </a:t>
            </a:r>
            <a:r>
              <a:rPr lang="en-US" sz="2000" b="1" dirty="0" err="1"/>
              <a:t>že</a:t>
            </a:r>
            <a:r>
              <a:rPr lang="en-US" sz="2000" b="1" dirty="0"/>
              <a:t> </a:t>
            </a:r>
            <a:r>
              <a:rPr lang="en-US" sz="2000" b="1" dirty="0" err="1"/>
              <a:t>jednotlivci</a:t>
            </a:r>
            <a:r>
              <a:rPr lang="en-US" sz="2000" b="1" dirty="0"/>
              <a:t> se </a:t>
            </a:r>
            <a:r>
              <a:rPr lang="en-US" sz="2000" b="1" dirty="0" err="1"/>
              <a:t>snaží</a:t>
            </a:r>
            <a:r>
              <a:rPr lang="en-US" sz="2000" b="1" dirty="0"/>
              <a:t> </a:t>
            </a:r>
            <a:r>
              <a:rPr lang="en-US" sz="2000" b="1" dirty="0" err="1"/>
              <a:t>dosáhnout</a:t>
            </a:r>
            <a:r>
              <a:rPr lang="en-US" sz="2000" b="1" dirty="0"/>
              <a:t> </a:t>
            </a:r>
            <a:r>
              <a:rPr lang="en-US" sz="2000" b="1" dirty="0" err="1"/>
              <a:t>nejvyššího</a:t>
            </a:r>
            <a:r>
              <a:rPr lang="en-US" sz="2000" b="1" dirty="0"/>
              <a:t> </a:t>
            </a:r>
            <a:r>
              <a:rPr lang="en-US" sz="2000" b="1" dirty="0" err="1"/>
              <a:t>možného</a:t>
            </a:r>
            <a:r>
              <a:rPr lang="en-US" sz="2000" b="1" dirty="0"/>
              <a:t> </a:t>
            </a:r>
            <a:r>
              <a:rPr lang="en-US" sz="2000" b="1" dirty="0" err="1"/>
              <a:t>stupně</a:t>
            </a:r>
            <a:r>
              <a:rPr lang="en-US" sz="2000" b="1" dirty="0"/>
              <a:t> </a:t>
            </a:r>
            <a:r>
              <a:rPr lang="en-US" sz="2000" b="1" dirty="0" err="1"/>
              <a:t>užitku</a:t>
            </a:r>
            <a:r>
              <a:rPr lang="en-US" sz="2000" b="1" dirty="0"/>
              <a:t> </a:t>
            </a:r>
            <a:r>
              <a:rPr lang="en-US" sz="2000" b="1" dirty="0" err="1"/>
              <a:t>nebo</a:t>
            </a:r>
            <a:r>
              <a:rPr lang="en-US" sz="2000" b="1" dirty="0"/>
              <a:t> </a:t>
            </a:r>
            <a:r>
              <a:rPr lang="en-US" sz="2000" b="1" dirty="0" err="1"/>
              <a:t>prospěchu</a:t>
            </a:r>
            <a:r>
              <a:rPr lang="en-US" sz="2000" b="1" dirty="0"/>
              <a:t> za </a:t>
            </a:r>
            <a:r>
              <a:rPr lang="en-US" sz="2000" b="1" dirty="0" err="1"/>
              <a:t>daných</a:t>
            </a:r>
            <a:r>
              <a:rPr lang="en-US" sz="2000" b="1" dirty="0"/>
              <a:t> </a:t>
            </a:r>
            <a:r>
              <a:rPr lang="en-US" sz="2000" b="1" dirty="0" err="1"/>
              <a:t>omezených</a:t>
            </a:r>
            <a:r>
              <a:rPr lang="en-US" sz="2000" b="1" dirty="0"/>
              <a:t> </a:t>
            </a:r>
            <a:r>
              <a:rPr lang="en-US" sz="2000" b="1" dirty="0" err="1"/>
              <a:t>podmínek</a:t>
            </a:r>
            <a:r>
              <a:rPr lang="en-US" sz="2000" dirty="0"/>
              <a:t>.</a:t>
            </a:r>
            <a:endParaRPr lang="cs-CZ" sz="2000" dirty="0"/>
          </a:p>
          <a:p>
            <a:endParaRPr lang="cs-CZ" sz="1600" dirty="0"/>
          </a:p>
          <a:p>
            <a:pPr>
              <a:buFont typeface="+mj-lt"/>
              <a:buAutoNum type="arabicPeriod"/>
            </a:pPr>
            <a:r>
              <a:rPr lang="en-US" sz="1800" b="1" i="0" dirty="0" err="1">
                <a:effectLst/>
              </a:rPr>
              <a:t>Maximalizace</a:t>
            </a:r>
            <a:r>
              <a:rPr lang="en-US" sz="1800" b="1" i="0" dirty="0">
                <a:effectLst/>
              </a:rPr>
              <a:t> </a:t>
            </a:r>
            <a:r>
              <a:rPr lang="en-US" sz="1800" b="1" i="0" dirty="0" err="1">
                <a:effectLst/>
              </a:rPr>
              <a:t>užitku</a:t>
            </a:r>
            <a:r>
              <a:rPr lang="en-US" sz="1800" b="1" i="0" dirty="0">
                <a:effectLst/>
              </a:rPr>
              <a:t>: </a:t>
            </a:r>
            <a:r>
              <a:rPr lang="en-US" sz="1800" i="0" dirty="0" err="1">
                <a:effectLst/>
              </a:rPr>
              <a:t>Spotřebitelé</a:t>
            </a:r>
            <a:r>
              <a:rPr lang="en-US" sz="1800" i="0" dirty="0">
                <a:effectLst/>
              </a:rPr>
              <a:t> se </a:t>
            </a:r>
            <a:r>
              <a:rPr lang="en-US" sz="1800" i="0" dirty="0" err="1">
                <a:effectLst/>
              </a:rPr>
              <a:t>snaží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maximalizovat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svůj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užitek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nebo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prospěch</a:t>
            </a:r>
            <a:r>
              <a:rPr lang="en-US" sz="1800" i="0" dirty="0">
                <a:effectLst/>
              </a:rPr>
              <a:t> z </a:t>
            </a:r>
            <a:r>
              <a:rPr lang="en-US" sz="1800" i="0" dirty="0" err="1">
                <a:effectLst/>
              </a:rPr>
              <a:t>konzumace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zboží</a:t>
            </a:r>
            <a:r>
              <a:rPr lang="en-US" sz="1800" i="0" dirty="0">
                <a:effectLst/>
              </a:rPr>
              <a:t> a </a:t>
            </a:r>
            <a:r>
              <a:rPr lang="en-US" sz="1800" i="0" dirty="0" err="1">
                <a:effectLst/>
              </a:rPr>
              <a:t>služeb</a:t>
            </a:r>
            <a:r>
              <a:rPr lang="en-US" sz="1800" i="0" dirty="0">
                <a:effectLst/>
              </a:rPr>
              <a:t>. </a:t>
            </a:r>
            <a:br>
              <a:rPr lang="cs-CZ" sz="1800" i="0" dirty="0">
                <a:effectLst/>
              </a:rPr>
            </a:br>
            <a:endParaRPr lang="en-US" sz="1800" i="0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1800" b="1" i="0" dirty="0" err="1">
                <a:effectLst/>
              </a:rPr>
              <a:t>Omezené</a:t>
            </a:r>
            <a:r>
              <a:rPr lang="en-US" sz="1800" b="1" i="0" dirty="0">
                <a:effectLst/>
              </a:rPr>
              <a:t> </a:t>
            </a:r>
            <a:r>
              <a:rPr lang="en-US" sz="1800" b="1" i="0" dirty="0" err="1">
                <a:effectLst/>
              </a:rPr>
              <a:t>zdroje</a:t>
            </a:r>
            <a:r>
              <a:rPr lang="en-US" sz="1800" b="1" i="0" dirty="0">
                <a:effectLst/>
              </a:rPr>
              <a:t>: </a:t>
            </a:r>
            <a:r>
              <a:rPr lang="en-US" sz="1800" i="0" dirty="0" err="1">
                <a:effectLst/>
              </a:rPr>
              <a:t>Spotřebitelé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mají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omezené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zdroje</a:t>
            </a:r>
            <a:r>
              <a:rPr lang="en-US" sz="1800" i="0" dirty="0">
                <a:effectLst/>
              </a:rPr>
              <a:t>, </a:t>
            </a:r>
            <a:r>
              <a:rPr lang="en-US" sz="1800" i="0" dirty="0" err="1">
                <a:effectLst/>
              </a:rPr>
              <a:t>jako</a:t>
            </a:r>
            <a:r>
              <a:rPr lang="en-US" sz="1800" i="0" dirty="0">
                <a:effectLst/>
              </a:rPr>
              <a:t> je </a:t>
            </a:r>
            <a:r>
              <a:rPr lang="en-US" sz="1800" i="0" dirty="0" err="1">
                <a:effectLst/>
              </a:rPr>
              <a:t>příjem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nebo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rozpočet</a:t>
            </a:r>
            <a:r>
              <a:rPr lang="en-US" sz="1800" i="0" dirty="0">
                <a:effectLst/>
              </a:rPr>
              <a:t>.</a:t>
            </a:r>
            <a:br>
              <a:rPr lang="cs-CZ" sz="1800" i="0" dirty="0">
                <a:effectLst/>
              </a:rPr>
            </a:br>
            <a:endParaRPr lang="en-US" sz="1800" i="0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US" sz="1800" b="1" i="0" dirty="0" err="1">
                <a:effectLst/>
              </a:rPr>
              <a:t>Rozumné</a:t>
            </a:r>
            <a:r>
              <a:rPr lang="en-US" sz="1800" b="1" i="0" dirty="0">
                <a:effectLst/>
              </a:rPr>
              <a:t> </a:t>
            </a:r>
            <a:r>
              <a:rPr lang="en-US" sz="1800" b="1" i="0" dirty="0" err="1">
                <a:effectLst/>
              </a:rPr>
              <a:t>rozhodování</a:t>
            </a:r>
            <a:r>
              <a:rPr lang="en-US" sz="1800" b="1" i="0" dirty="0">
                <a:effectLst/>
              </a:rPr>
              <a:t>: </a:t>
            </a:r>
            <a:r>
              <a:rPr lang="en-US" sz="1800" i="0" dirty="0" err="1">
                <a:effectLst/>
              </a:rPr>
              <a:t>Ekonomická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racionalita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předpokládá</a:t>
            </a:r>
            <a:r>
              <a:rPr lang="en-US" sz="1800" i="0" dirty="0">
                <a:effectLst/>
              </a:rPr>
              <a:t>, </a:t>
            </a:r>
            <a:r>
              <a:rPr lang="en-US" sz="1800" i="0" dirty="0" err="1">
                <a:effectLst/>
              </a:rPr>
              <a:t>že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jednotlivci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jsou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informováni</a:t>
            </a:r>
            <a:r>
              <a:rPr lang="en-US" sz="1800" i="0" dirty="0">
                <a:effectLst/>
              </a:rPr>
              <a:t> a </a:t>
            </a:r>
            <a:r>
              <a:rPr lang="en-US" sz="1800" i="0" dirty="0" err="1">
                <a:effectLst/>
              </a:rPr>
              <a:t>schopni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logicky</a:t>
            </a:r>
            <a:r>
              <a:rPr lang="en-US" sz="1800" i="0" dirty="0">
                <a:effectLst/>
              </a:rPr>
              <a:t> a </a:t>
            </a:r>
            <a:r>
              <a:rPr lang="en-US" sz="1800" i="0" dirty="0" err="1">
                <a:effectLst/>
              </a:rPr>
              <a:t>konzistentně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vyhodnocovat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různé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možnosti</a:t>
            </a:r>
            <a:r>
              <a:rPr lang="en-US" sz="1800" i="0" dirty="0">
                <a:effectLst/>
              </a:rPr>
              <a:t> a </a:t>
            </a:r>
            <a:r>
              <a:rPr lang="en-US" sz="1800" i="0" dirty="0" err="1">
                <a:effectLst/>
              </a:rPr>
              <a:t>jejich</a:t>
            </a:r>
            <a:r>
              <a:rPr lang="en-US" sz="1800" i="0" dirty="0">
                <a:effectLst/>
              </a:rPr>
              <a:t> </a:t>
            </a:r>
            <a:r>
              <a:rPr lang="en-US" sz="1800" i="0" dirty="0" err="1">
                <a:effectLst/>
              </a:rPr>
              <a:t>důsledky</a:t>
            </a:r>
            <a:r>
              <a:rPr lang="en-US" sz="1800" i="0" dirty="0">
                <a:effectLst/>
              </a:rPr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282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1ED8A68-A582-AC62-104E-E319E9DB3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FF102-C656-F26F-570D-43750FEF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14" y="500818"/>
            <a:ext cx="10222952" cy="1228299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Celkový a mezní užitek</a:t>
            </a:r>
            <a:br>
              <a:rPr lang="cs-CZ" sz="400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C398-3200-4710-01F7-2F17D4CD3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923" y="2256638"/>
            <a:ext cx="9204320" cy="3211511"/>
          </a:xfrm>
        </p:spPr>
        <p:txBody>
          <a:bodyPr anchor="ctr">
            <a:normAutofit lnSpcReduction="10000"/>
          </a:bodyPr>
          <a:lstStyle/>
          <a:p>
            <a:r>
              <a:rPr lang="en-US" sz="2400" b="1" dirty="0" err="1"/>
              <a:t>Užitek</a:t>
            </a:r>
            <a:r>
              <a:rPr lang="en-US" sz="2400" b="1" dirty="0"/>
              <a:t> </a:t>
            </a:r>
            <a:r>
              <a:rPr lang="cs-CZ" sz="2400" b="1" dirty="0"/>
              <a:t>-</a:t>
            </a:r>
            <a:r>
              <a:rPr lang="en-US" sz="2400" dirty="0"/>
              <a:t> </a:t>
            </a:r>
            <a:r>
              <a:rPr lang="en-US" sz="2400" dirty="0" err="1"/>
              <a:t>subjektivní</a:t>
            </a:r>
            <a:r>
              <a:rPr lang="en-US" sz="2400" dirty="0"/>
              <a:t> </a:t>
            </a:r>
            <a:r>
              <a:rPr lang="en-US" sz="2400" dirty="0" err="1"/>
              <a:t>pocit</a:t>
            </a:r>
            <a:r>
              <a:rPr lang="en-US" sz="2400" dirty="0"/>
              <a:t> </a:t>
            </a:r>
            <a:r>
              <a:rPr lang="en-US" sz="2400" dirty="0" err="1"/>
              <a:t>uspokojení</a:t>
            </a:r>
            <a:r>
              <a:rPr lang="en-US" sz="2400" dirty="0"/>
              <a:t> </a:t>
            </a:r>
            <a:r>
              <a:rPr lang="en-US" sz="2400" dirty="0" err="1"/>
              <a:t>plynoucí</a:t>
            </a:r>
            <a:r>
              <a:rPr lang="en-US" sz="2400" dirty="0"/>
              <a:t> ze </a:t>
            </a:r>
            <a:r>
              <a:rPr lang="en-US" sz="2400" dirty="0" err="1"/>
              <a:t>spotřeby</a:t>
            </a:r>
            <a:r>
              <a:rPr lang="en-US" sz="2400" dirty="0"/>
              <a:t> </a:t>
            </a:r>
            <a:r>
              <a:rPr lang="en-US" sz="2400" dirty="0" err="1"/>
              <a:t>jednotlivých</a:t>
            </a:r>
            <a:r>
              <a:rPr lang="en-US" sz="2400" dirty="0"/>
              <a:t> </a:t>
            </a:r>
            <a:r>
              <a:rPr lang="en-US" sz="2400" dirty="0" err="1"/>
              <a:t>statků</a:t>
            </a:r>
            <a:r>
              <a:rPr lang="en-US" sz="2400" dirty="0"/>
              <a:t>. </a:t>
            </a:r>
            <a:endParaRPr lang="cs-CZ" sz="2400" dirty="0"/>
          </a:p>
          <a:p>
            <a:pPr marL="0" indent="0">
              <a:buNone/>
            </a:pPr>
            <a:endParaRPr lang="cs-CZ" sz="2400" b="1" dirty="0"/>
          </a:p>
          <a:p>
            <a:r>
              <a:rPr lang="en-US" sz="2400" b="1" dirty="0" err="1"/>
              <a:t>Celkový</a:t>
            </a:r>
            <a:r>
              <a:rPr lang="en-US" sz="2400" b="1" dirty="0"/>
              <a:t> </a:t>
            </a:r>
            <a:r>
              <a:rPr lang="en-US" sz="2400" b="1" dirty="0" err="1"/>
              <a:t>užitek</a:t>
            </a:r>
            <a:r>
              <a:rPr lang="en-US" sz="2400" b="1" dirty="0"/>
              <a:t> </a:t>
            </a:r>
            <a:r>
              <a:rPr lang="en-US" sz="2400" dirty="0" err="1"/>
              <a:t>představuje</a:t>
            </a:r>
            <a:r>
              <a:rPr lang="en-US" sz="2400" dirty="0"/>
              <a:t> </a:t>
            </a:r>
            <a:r>
              <a:rPr lang="en-US" sz="2400" b="1" dirty="0" err="1"/>
              <a:t>celkové</a:t>
            </a:r>
            <a:r>
              <a:rPr lang="en-US" sz="2400" b="1" dirty="0"/>
              <a:t> </a:t>
            </a:r>
            <a:r>
              <a:rPr lang="en-US" sz="2400" b="1" dirty="0" err="1"/>
              <a:t>uspokojení</a:t>
            </a:r>
            <a:r>
              <a:rPr lang="en-US" sz="2400" b="1" dirty="0"/>
              <a:t> </a:t>
            </a:r>
            <a:r>
              <a:rPr lang="en-US" sz="2400" b="1" dirty="0" err="1"/>
              <a:t>nebo</a:t>
            </a:r>
            <a:r>
              <a:rPr lang="en-US" sz="2400" b="1" dirty="0"/>
              <a:t> </a:t>
            </a:r>
            <a:r>
              <a:rPr lang="en-US" sz="2400" b="1" dirty="0" err="1"/>
              <a:t>prospěch</a:t>
            </a:r>
            <a:r>
              <a:rPr lang="en-US" sz="2400" dirty="0"/>
              <a:t>, </a:t>
            </a:r>
            <a:r>
              <a:rPr lang="en-US" sz="2400" dirty="0" err="1"/>
              <a:t>který</a:t>
            </a:r>
            <a:r>
              <a:rPr lang="en-US" sz="2400" dirty="0"/>
              <a:t> </a:t>
            </a:r>
            <a:r>
              <a:rPr lang="en-US" sz="2400" dirty="0" err="1"/>
              <a:t>spotřebitel</a:t>
            </a:r>
            <a:r>
              <a:rPr lang="en-US" sz="2400" dirty="0"/>
              <a:t> </a:t>
            </a:r>
            <a:r>
              <a:rPr lang="en-US" sz="2400" dirty="0" err="1"/>
              <a:t>získá</a:t>
            </a:r>
            <a:r>
              <a:rPr lang="en-US" sz="2400" dirty="0"/>
              <a:t> </a:t>
            </a:r>
            <a:r>
              <a:rPr lang="en-US" sz="2400" b="1" dirty="0"/>
              <a:t>z </a:t>
            </a:r>
            <a:r>
              <a:rPr lang="en-US" sz="2400" b="1" dirty="0" err="1"/>
              <a:t>konzumace</a:t>
            </a:r>
            <a:r>
              <a:rPr lang="en-US" sz="2400" b="1" dirty="0"/>
              <a:t> </a:t>
            </a:r>
            <a:r>
              <a:rPr lang="en-US" sz="2400" b="1" dirty="0" err="1"/>
              <a:t>určitého</a:t>
            </a:r>
            <a:r>
              <a:rPr lang="en-US" sz="2400" b="1" dirty="0"/>
              <a:t> </a:t>
            </a:r>
            <a:r>
              <a:rPr lang="en-US" sz="2400" b="1" dirty="0" err="1"/>
              <a:t>množství</a:t>
            </a:r>
            <a:r>
              <a:rPr lang="en-US" sz="2400" b="1" dirty="0"/>
              <a:t> </a:t>
            </a:r>
            <a:r>
              <a:rPr lang="en-US" sz="2400" b="1" dirty="0" err="1"/>
              <a:t>zboží</a:t>
            </a:r>
            <a:r>
              <a:rPr lang="en-US" sz="2400" b="1" dirty="0"/>
              <a:t> </a:t>
            </a:r>
            <a:r>
              <a:rPr lang="en-US" sz="2400" dirty="0" err="1"/>
              <a:t>nebo</a:t>
            </a:r>
            <a:r>
              <a:rPr lang="en-US" sz="2400" dirty="0"/>
              <a:t> </a:t>
            </a:r>
            <a:r>
              <a:rPr lang="en-US" sz="2400" dirty="0" err="1"/>
              <a:t>služby</a:t>
            </a:r>
            <a:r>
              <a:rPr lang="en-US" sz="2400" dirty="0"/>
              <a:t>. </a:t>
            </a:r>
            <a:endParaRPr lang="cs-CZ" sz="2400" dirty="0"/>
          </a:p>
          <a:p>
            <a:endParaRPr lang="cs-CZ" sz="2400" dirty="0"/>
          </a:p>
          <a:p>
            <a:r>
              <a:rPr lang="en-US" sz="2400" b="1" dirty="0" err="1"/>
              <a:t>Mezní</a:t>
            </a:r>
            <a:r>
              <a:rPr lang="en-US" sz="2400" b="1" dirty="0"/>
              <a:t> </a:t>
            </a:r>
            <a:r>
              <a:rPr lang="en-US" sz="2400" b="1" dirty="0" err="1"/>
              <a:t>užitek</a:t>
            </a:r>
            <a:r>
              <a:rPr lang="en-US" sz="2400" b="1" dirty="0"/>
              <a:t> </a:t>
            </a:r>
            <a:r>
              <a:rPr lang="en-US" sz="2400" dirty="0"/>
              <a:t>je </a:t>
            </a:r>
            <a:r>
              <a:rPr lang="en-US" sz="2400" b="1" dirty="0" err="1"/>
              <a:t>přidaný</a:t>
            </a:r>
            <a:r>
              <a:rPr lang="en-US" sz="2400" b="1" dirty="0"/>
              <a:t> </a:t>
            </a:r>
            <a:r>
              <a:rPr lang="en-US" sz="2400" b="1" dirty="0" err="1"/>
              <a:t>užitek</a:t>
            </a:r>
            <a:r>
              <a:rPr lang="en-US" sz="2400" b="1" dirty="0"/>
              <a:t> </a:t>
            </a:r>
            <a:r>
              <a:rPr lang="en-US" sz="2400" b="1" dirty="0" err="1"/>
              <a:t>nebo</a:t>
            </a:r>
            <a:r>
              <a:rPr lang="en-US" sz="2400" b="1" dirty="0"/>
              <a:t> </a:t>
            </a:r>
            <a:r>
              <a:rPr lang="en-US" sz="2400" b="1" dirty="0" err="1"/>
              <a:t>uspokojení</a:t>
            </a:r>
            <a:r>
              <a:rPr lang="en-US" sz="2400" dirty="0"/>
              <a:t>, </a:t>
            </a:r>
            <a:r>
              <a:rPr lang="en-US" sz="2400" dirty="0" err="1"/>
              <a:t>který</a:t>
            </a:r>
            <a:r>
              <a:rPr lang="en-US" sz="2400" dirty="0"/>
              <a:t> </a:t>
            </a:r>
            <a:r>
              <a:rPr lang="en-US" sz="2400" dirty="0" err="1"/>
              <a:t>spotřebitel</a:t>
            </a:r>
            <a:r>
              <a:rPr lang="en-US" sz="2400" dirty="0"/>
              <a:t> </a:t>
            </a:r>
            <a:r>
              <a:rPr lang="en-US" sz="2400" dirty="0" err="1"/>
              <a:t>získá</a:t>
            </a:r>
            <a:r>
              <a:rPr lang="en-US" sz="2400" dirty="0"/>
              <a:t> z </a:t>
            </a:r>
            <a:r>
              <a:rPr lang="en-US" sz="2400" b="1" dirty="0" err="1"/>
              <a:t>konzumace</a:t>
            </a:r>
            <a:r>
              <a:rPr lang="en-US" sz="2400" b="1" dirty="0"/>
              <a:t> </a:t>
            </a:r>
            <a:r>
              <a:rPr lang="en-US" sz="2400" b="1" dirty="0" err="1"/>
              <a:t>jednotlivé</a:t>
            </a:r>
            <a:r>
              <a:rPr lang="en-US" sz="2400" b="1" dirty="0"/>
              <a:t> </a:t>
            </a:r>
            <a:r>
              <a:rPr lang="en-US" sz="2400" b="1" dirty="0" err="1"/>
              <a:t>další</a:t>
            </a:r>
            <a:r>
              <a:rPr lang="en-US" sz="2400" b="1" dirty="0"/>
              <a:t> </a:t>
            </a:r>
            <a:r>
              <a:rPr lang="en-US" sz="2400" b="1" dirty="0" err="1"/>
              <a:t>jednotky</a:t>
            </a:r>
            <a:r>
              <a:rPr lang="en-US" sz="2400" b="1" dirty="0"/>
              <a:t> </a:t>
            </a:r>
            <a:r>
              <a:rPr lang="en-US" sz="2400" b="1" dirty="0" err="1"/>
              <a:t>zboží</a:t>
            </a:r>
            <a:r>
              <a:rPr lang="en-US" sz="2400" b="1" dirty="0"/>
              <a:t> </a:t>
            </a:r>
            <a:r>
              <a:rPr lang="en-US" sz="2400" dirty="0" err="1"/>
              <a:t>nebo</a:t>
            </a:r>
            <a:r>
              <a:rPr lang="en-US" sz="2400" dirty="0"/>
              <a:t> </a:t>
            </a:r>
            <a:r>
              <a:rPr lang="en-US" sz="2400" b="1" dirty="0" err="1"/>
              <a:t>služby</a:t>
            </a:r>
            <a:r>
              <a:rPr lang="en-US" sz="2400" b="1" dirty="0"/>
              <a:t>.</a:t>
            </a:r>
            <a:endParaRPr lang="cs-CZ" sz="2400" b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142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0D3BE-B2BE-97A0-CBDF-3D648A41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7"/>
            <a:ext cx="10477600" cy="142021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/>
              <a:t>Celkový</a:t>
            </a:r>
            <a:r>
              <a:rPr lang="en-US" sz="4000" b="1" dirty="0"/>
              <a:t> </a:t>
            </a:r>
            <a:r>
              <a:rPr lang="en-US" sz="4000" b="1" dirty="0" err="1"/>
              <a:t>užitek</a:t>
            </a:r>
            <a:br>
              <a:rPr lang="cs-CZ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B7B8F-5FC1-87D1-961D-DDDCD200FEA5}"/>
              </a:ext>
            </a:extLst>
          </p:cNvPr>
          <p:cNvSpPr>
            <a:spLocks/>
          </p:cNvSpPr>
          <p:nvPr/>
        </p:nvSpPr>
        <p:spPr>
          <a:xfrm>
            <a:off x="1402118" y="2668247"/>
            <a:ext cx="4200531" cy="3217919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667512">
              <a:spcAft>
                <a:spcPts val="600"/>
              </a:spcAft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Nejvyšší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přírůstek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uspokojení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potřeb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přinese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první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jednotka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každá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další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má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spotřebitele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menší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význam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cs-CZ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67512">
              <a:spcAft>
                <a:spcPts val="600"/>
              </a:spcAft>
            </a:pPr>
            <a:endParaRPr lang="cs-CZ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667512">
              <a:spcAft>
                <a:spcPts val="600"/>
              </a:spcAft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Celkový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užitek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tedy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růstem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objemu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spotřebovávaného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zboží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zvyšuje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stále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pomaleji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7E71E-DE1D-88E2-874E-44BC8C373476}"/>
              </a:ext>
            </a:extLst>
          </p:cNvPr>
          <p:cNvSpPr txBox="1"/>
          <p:nvPr/>
        </p:nvSpPr>
        <p:spPr>
          <a:xfrm>
            <a:off x="10651993" y="3429000"/>
            <a:ext cx="1483309" cy="5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67512">
              <a:spcAft>
                <a:spcPts val="600"/>
              </a:spcAft>
            </a:pPr>
            <a:r>
              <a:rPr lang="cs-CZ" sz="131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 – </a:t>
            </a:r>
            <a:r>
              <a:rPr lang="cs-CZ" sz="131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</a:t>
            </a:r>
            <a:r>
              <a:rPr lang="cs-CZ" sz="131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Utility</a:t>
            </a:r>
          </a:p>
          <a:p>
            <a:pPr defTabSz="667512">
              <a:spcAft>
                <a:spcPts val="600"/>
              </a:spcAft>
            </a:pPr>
            <a:r>
              <a:rPr lang="cs-CZ" sz="131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 - </a:t>
            </a:r>
            <a:r>
              <a:rPr lang="cs-CZ" sz="131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quantity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7E06F-9D11-C0D2-AA6E-F9458E217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766" y="2484669"/>
            <a:ext cx="3590529" cy="400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4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C8DD5A-2177-6753-E2F9-C07A00190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C213D-502B-17BD-9068-5B6752A2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01" y="274104"/>
            <a:ext cx="9906199" cy="1157242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Zákon klesajícího mezního užitku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3251A-2CDD-876A-FBE4-149F3C68937F}"/>
              </a:ext>
            </a:extLst>
          </p:cNvPr>
          <p:cNvSpPr>
            <a:spLocks/>
          </p:cNvSpPr>
          <p:nvPr/>
        </p:nvSpPr>
        <p:spPr>
          <a:xfrm>
            <a:off x="999822" y="2970332"/>
            <a:ext cx="5096176" cy="3613564"/>
          </a:xfrm>
          <a:prstGeom prst="rect">
            <a:avLst/>
          </a:prstGeom>
        </p:spPr>
        <p:txBody>
          <a:bodyPr/>
          <a:lstStyle/>
          <a:p>
            <a:pPr defTabSz="758952">
              <a:spcAft>
                <a:spcPts val="600"/>
              </a:spcAft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Když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spotřebitel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konzumuje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více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více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jednotek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zboží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nebo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služby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mezní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užitek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každé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další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jednotky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klesá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1DD59-B5AB-44DB-E86F-9675FF87D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595" y="2820004"/>
            <a:ext cx="4037572" cy="3666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2192FB-65AD-93FD-950E-B222C12C10FC}"/>
              </a:ext>
            </a:extLst>
          </p:cNvPr>
          <p:cNvSpPr txBox="1"/>
          <p:nvPr/>
        </p:nvSpPr>
        <p:spPr>
          <a:xfrm>
            <a:off x="9738530" y="3222922"/>
            <a:ext cx="2021054" cy="6291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58952">
              <a:spcAft>
                <a:spcPts val="600"/>
              </a:spcAft>
            </a:pPr>
            <a:r>
              <a:rPr lang="cs-CZ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 – </a:t>
            </a:r>
            <a:r>
              <a:rPr lang="cs-CZ" sz="149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Marginal</a:t>
            </a:r>
            <a:r>
              <a:rPr lang="cs-CZ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Utility</a:t>
            </a:r>
          </a:p>
          <a:p>
            <a:pPr defTabSz="758952">
              <a:spcAft>
                <a:spcPts val="600"/>
              </a:spcAft>
            </a:pPr>
            <a:r>
              <a:rPr lang="cs-CZ" sz="1494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 - </a:t>
            </a:r>
            <a:r>
              <a:rPr lang="cs-CZ" sz="1494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3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21075-F9E6-1164-A02B-6E91E94A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48887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/>
              <a:t>Indiferenční</a:t>
            </a:r>
            <a:r>
              <a:rPr lang="en-US" sz="4000" b="1" dirty="0"/>
              <a:t> </a:t>
            </a:r>
            <a:r>
              <a:rPr lang="en-US" sz="4000" b="1" dirty="0" err="1"/>
              <a:t>mapa</a:t>
            </a:r>
            <a:r>
              <a:rPr lang="cs-CZ" sz="4000" b="1" dirty="0"/>
              <a:t> a</a:t>
            </a:r>
            <a:r>
              <a:rPr lang="en-US" sz="4000" b="1" dirty="0"/>
              <a:t> </a:t>
            </a:r>
            <a:r>
              <a:rPr lang="en-US" sz="4000" b="1" dirty="0" err="1"/>
              <a:t>mezní</a:t>
            </a:r>
            <a:r>
              <a:rPr lang="en-US" sz="4000" b="1" dirty="0"/>
              <a:t> </a:t>
            </a:r>
            <a:r>
              <a:rPr lang="en-US" sz="4000" b="1" dirty="0" err="1"/>
              <a:t>míra</a:t>
            </a:r>
            <a:r>
              <a:rPr lang="en-US" sz="4000" b="1" dirty="0"/>
              <a:t> </a:t>
            </a:r>
            <a:r>
              <a:rPr lang="en-US" sz="4000" b="1" dirty="0" err="1"/>
              <a:t>substituce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5B78-FFAA-8DE5-1B84-A93ADEBA6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21476"/>
            <a:ext cx="4864875" cy="3850724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544A1B-2AB4-7852-F313-C06DDBE61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601" y="2093243"/>
            <a:ext cx="6265003" cy="430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2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4FEEA-D33B-9C3F-EE5C-266BA586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488876"/>
          </a:xfrm>
        </p:spPr>
        <p:txBody>
          <a:bodyPr>
            <a:normAutofit/>
          </a:bodyPr>
          <a:lstStyle/>
          <a:p>
            <a:pPr algn="ctr"/>
            <a:r>
              <a:rPr lang="cs-CZ" sz="4000" b="1" dirty="0"/>
              <a:t>Indiferenční křivka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ECD8-919F-62B2-DB2A-E6F9F701F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389853"/>
            <a:ext cx="4864875" cy="3850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Indiferenční</a:t>
            </a:r>
            <a:r>
              <a:rPr lang="en-US" sz="2400" dirty="0"/>
              <a:t> </a:t>
            </a:r>
            <a:r>
              <a:rPr lang="en-US" sz="2400" dirty="0" err="1"/>
              <a:t>křivka</a:t>
            </a:r>
            <a:r>
              <a:rPr lang="en-US" sz="2400" dirty="0"/>
              <a:t> </a:t>
            </a:r>
            <a:r>
              <a:rPr lang="en-US" sz="2400" b="1" dirty="0" err="1"/>
              <a:t>zobrazuje</a:t>
            </a:r>
            <a:r>
              <a:rPr lang="en-US" sz="2400" b="1" dirty="0"/>
              <a:t> </a:t>
            </a:r>
            <a:r>
              <a:rPr lang="en-US" sz="2400" b="1" dirty="0" err="1"/>
              <a:t>kombinace</a:t>
            </a:r>
            <a:r>
              <a:rPr lang="en-US" sz="2400" b="1" dirty="0"/>
              <a:t> </a:t>
            </a:r>
            <a:r>
              <a:rPr lang="en-US" sz="2400" b="1" dirty="0" err="1"/>
              <a:t>dvou</a:t>
            </a:r>
            <a:r>
              <a:rPr lang="en-US" sz="2400" b="1" dirty="0"/>
              <a:t> </a:t>
            </a:r>
            <a:r>
              <a:rPr lang="en-US" sz="2400" b="1" dirty="0" err="1"/>
              <a:t>zboží</a:t>
            </a:r>
            <a:r>
              <a:rPr lang="en-US" sz="2400" dirty="0"/>
              <a:t>, </a:t>
            </a:r>
            <a:r>
              <a:rPr lang="en-US" sz="2400" dirty="0" err="1"/>
              <a:t>které</a:t>
            </a:r>
            <a:r>
              <a:rPr lang="en-US" sz="2400" dirty="0"/>
              <a:t> </a:t>
            </a:r>
            <a:r>
              <a:rPr lang="en-US" sz="2400" b="1" dirty="0" err="1"/>
              <a:t>poskytují</a:t>
            </a:r>
            <a:r>
              <a:rPr lang="en-US" sz="2400" b="1" dirty="0"/>
              <a:t> </a:t>
            </a:r>
            <a:r>
              <a:rPr lang="en-US" sz="2400" dirty="0" err="1"/>
              <a:t>spotřebiteli</a:t>
            </a:r>
            <a:r>
              <a:rPr lang="en-US" sz="2400" dirty="0"/>
              <a:t> </a:t>
            </a:r>
            <a:r>
              <a:rPr lang="en-US" sz="2400" b="1" dirty="0" err="1"/>
              <a:t>stejný</a:t>
            </a:r>
            <a:r>
              <a:rPr lang="en-US" sz="2400" b="1" dirty="0"/>
              <a:t> </a:t>
            </a:r>
            <a:r>
              <a:rPr lang="en-US" sz="2400" b="1" dirty="0" err="1"/>
              <a:t>užitek</a:t>
            </a:r>
            <a:r>
              <a:rPr lang="en-US" sz="2400" b="1" dirty="0"/>
              <a:t> </a:t>
            </a:r>
            <a:r>
              <a:rPr lang="en-US" sz="2400" b="1" dirty="0" err="1"/>
              <a:t>nebo</a:t>
            </a:r>
            <a:r>
              <a:rPr lang="en-US" sz="2400" b="1" dirty="0"/>
              <a:t> </a:t>
            </a:r>
            <a:r>
              <a:rPr lang="en-US" sz="2400" b="1" dirty="0" err="1"/>
              <a:t>uspokojení</a:t>
            </a:r>
            <a:r>
              <a:rPr lang="en-US" sz="24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3B923E-FBD2-E3E2-F706-640CDB0FF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087" y="2389853"/>
            <a:ext cx="4427222" cy="380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3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563E7-F981-9AE9-79A4-C9F3ED9B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488876"/>
          </a:xfrm>
        </p:spPr>
        <p:txBody>
          <a:bodyPr>
            <a:normAutofit/>
          </a:bodyPr>
          <a:lstStyle/>
          <a:p>
            <a:pPr algn="ctr"/>
            <a:r>
              <a:rPr lang="cs-CZ" sz="4000" b="1" dirty="0"/>
              <a:t>Mezní míra substituce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E3579-04A9-6F02-BAD1-02B549E49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07" y="1969358"/>
            <a:ext cx="4864875" cy="38507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Mezní</a:t>
            </a:r>
            <a:r>
              <a:rPr lang="en-US" sz="2400" dirty="0"/>
              <a:t> </a:t>
            </a:r>
            <a:r>
              <a:rPr lang="en-US" sz="2400" dirty="0" err="1"/>
              <a:t>míra</a:t>
            </a:r>
            <a:r>
              <a:rPr lang="en-US" sz="2400" dirty="0"/>
              <a:t> </a:t>
            </a:r>
            <a:r>
              <a:rPr lang="en-US" sz="2400" dirty="0" err="1"/>
              <a:t>substituce</a:t>
            </a:r>
            <a:r>
              <a:rPr lang="en-US" sz="2400" dirty="0"/>
              <a:t> </a:t>
            </a:r>
            <a:r>
              <a:rPr lang="en-US" sz="2400" dirty="0" err="1"/>
              <a:t>ukazuje</a:t>
            </a:r>
            <a:r>
              <a:rPr lang="en-US" sz="2400" dirty="0"/>
              <a:t>, </a:t>
            </a:r>
            <a:r>
              <a:rPr lang="cs-CZ" sz="2400" b="1" dirty="0"/>
              <a:t>kolik </a:t>
            </a:r>
            <a:r>
              <a:rPr lang="en-US" sz="2400" b="1" dirty="0" err="1"/>
              <a:t>jednoho</a:t>
            </a:r>
            <a:r>
              <a:rPr lang="en-US" sz="2400" b="1" dirty="0"/>
              <a:t> </a:t>
            </a:r>
            <a:r>
              <a:rPr lang="en-US" sz="2400" b="1" dirty="0" err="1"/>
              <a:t>zboží</a:t>
            </a:r>
            <a:r>
              <a:rPr lang="en-US" sz="2400" b="1" dirty="0"/>
              <a:t> je </a:t>
            </a:r>
            <a:r>
              <a:rPr lang="en-US" sz="2400" b="1" dirty="0" err="1"/>
              <a:t>spotřebitel</a:t>
            </a:r>
            <a:r>
              <a:rPr lang="en-US" sz="2400" b="1" dirty="0"/>
              <a:t> </a:t>
            </a:r>
            <a:r>
              <a:rPr lang="en-US" sz="2400" b="1" dirty="0" err="1"/>
              <a:t>ochoten</a:t>
            </a:r>
            <a:r>
              <a:rPr lang="en-US" sz="2400" b="1" dirty="0"/>
              <a:t> </a:t>
            </a:r>
            <a:r>
              <a:rPr lang="en-US" sz="2400" b="1" dirty="0" err="1"/>
              <a:t>obětovat</a:t>
            </a:r>
            <a:r>
              <a:rPr lang="en-US" sz="2400" b="1" dirty="0"/>
              <a:t> za </a:t>
            </a:r>
            <a:r>
              <a:rPr lang="en-US" sz="2400" b="1" dirty="0" err="1"/>
              <a:t>jednotku</a:t>
            </a:r>
            <a:r>
              <a:rPr lang="en-US" sz="2400" b="1" dirty="0"/>
              <a:t> </a:t>
            </a:r>
            <a:r>
              <a:rPr lang="en-US" sz="2400" b="1" dirty="0" err="1"/>
              <a:t>druhého</a:t>
            </a:r>
            <a:r>
              <a:rPr lang="en-US" sz="2400" b="1" dirty="0"/>
              <a:t> </a:t>
            </a:r>
            <a:r>
              <a:rPr lang="en-US" sz="2400" b="1" dirty="0" err="1"/>
              <a:t>zboží</a:t>
            </a:r>
            <a:r>
              <a:rPr lang="en-US" sz="2400" b="1" dirty="0"/>
              <a:t>, </a:t>
            </a:r>
            <a:r>
              <a:rPr lang="en-US" sz="2400" b="1" dirty="0" err="1"/>
              <a:t>aniž</a:t>
            </a:r>
            <a:r>
              <a:rPr lang="en-US" sz="2400" b="1" dirty="0"/>
              <a:t> by se </a:t>
            </a:r>
            <a:r>
              <a:rPr lang="en-US" sz="2400" b="1" dirty="0" err="1"/>
              <a:t>změnil</a:t>
            </a:r>
            <a:r>
              <a:rPr lang="en-US" sz="2400" b="1" dirty="0"/>
              <a:t> </a:t>
            </a:r>
            <a:r>
              <a:rPr lang="en-US" sz="2400" b="1" dirty="0" err="1"/>
              <a:t>jeho</a:t>
            </a:r>
            <a:r>
              <a:rPr lang="en-US" sz="2400" b="1" dirty="0"/>
              <a:t> </a:t>
            </a:r>
            <a:r>
              <a:rPr lang="en-US" sz="2400" b="1" dirty="0" err="1"/>
              <a:t>celkový</a:t>
            </a:r>
            <a:r>
              <a:rPr lang="en-US" sz="2400" b="1" dirty="0"/>
              <a:t> </a:t>
            </a:r>
            <a:r>
              <a:rPr lang="en-US" sz="2400" b="1" dirty="0" err="1"/>
              <a:t>užitek</a:t>
            </a:r>
            <a:r>
              <a:rPr lang="en-US" sz="2400" b="1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F9D04-0515-E2F0-0282-C70362A0C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688" y="2321476"/>
            <a:ext cx="4440129" cy="380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3DA716-6948-1508-2072-3157E05F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1157242"/>
          </a:xfrm>
        </p:spPr>
        <p:txBody>
          <a:bodyPr>
            <a:normAutofit/>
          </a:bodyPr>
          <a:lstStyle/>
          <a:p>
            <a:pPr algn="ctr"/>
            <a:r>
              <a:rPr lang="cs-CZ" sz="4000" b="1" dirty="0"/>
              <a:t>Rozpočtové</a:t>
            </a:r>
            <a:r>
              <a:rPr lang="cs-CZ" sz="4000" dirty="0"/>
              <a:t> </a:t>
            </a:r>
            <a:r>
              <a:rPr lang="cs-CZ" sz="4000" b="1" dirty="0"/>
              <a:t>omezení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0FC6-8EF2-FB75-60C9-8864351A2B94}"/>
              </a:ext>
            </a:extLst>
          </p:cNvPr>
          <p:cNvSpPr>
            <a:spLocks/>
          </p:cNvSpPr>
          <p:nvPr/>
        </p:nvSpPr>
        <p:spPr>
          <a:xfrm>
            <a:off x="1331765" y="2246198"/>
            <a:ext cx="10351178" cy="913835"/>
          </a:xfrm>
          <a:prstGeom prst="rect">
            <a:avLst/>
          </a:prstGeom>
        </p:spPr>
        <p:txBody>
          <a:bodyPr/>
          <a:lstStyle/>
          <a:p>
            <a:pPr defTabSz="630936">
              <a:spcAft>
                <a:spcPts val="600"/>
              </a:spcAft>
            </a:pP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Spotřebitel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omezen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svým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příjmem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cenami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zboží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To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definuje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jaké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kombinace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zboží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spotřebitel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může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dovolit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2400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4ABD1576-E3FB-311B-CB9F-4E75740AB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899" y="3789719"/>
            <a:ext cx="8702910" cy="25158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7EE6E3-6528-CCC8-AB24-17FE7C9CBE92}"/>
              </a:ext>
            </a:extLst>
          </p:cNvPr>
          <p:cNvSpPr/>
          <p:nvPr/>
        </p:nvSpPr>
        <p:spPr>
          <a:xfrm>
            <a:off x="4384203" y="5516312"/>
            <a:ext cx="1188716" cy="1873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B7CE7-6EE6-07C6-21CE-FE4A411AEDCA}"/>
              </a:ext>
            </a:extLst>
          </p:cNvPr>
          <p:cNvSpPr txBox="1"/>
          <p:nvPr/>
        </p:nvSpPr>
        <p:spPr>
          <a:xfrm>
            <a:off x="9318205" y="6440064"/>
            <a:ext cx="4254197" cy="283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30936">
              <a:spcAft>
                <a:spcPts val="600"/>
              </a:spcAft>
            </a:pPr>
            <a:r>
              <a:rPr lang="en-US" sz="124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https://www.geogebra.org/m/aSAMz8aS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91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</TotalTime>
  <Words>767</Words>
  <Application>Microsoft Office PowerPoint</Application>
  <PresentationFormat>Widescreen</PresentationFormat>
  <Paragraphs>80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Model chování spotřebitele</vt:lpstr>
      <vt:lpstr>Ekonomická racionalita </vt:lpstr>
      <vt:lpstr>Celkový a mezní užitek </vt:lpstr>
      <vt:lpstr>Celkový užitek </vt:lpstr>
      <vt:lpstr>Zákon klesajícího mezního užitku</vt:lpstr>
      <vt:lpstr>Indiferenční mapa a mezní míra substituce</vt:lpstr>
      <vt:lpstr>Indiferenční křivka</vt:lpstr>
      <vt:lpstr>Mezní míra substituce</vt:lpstr>
      <vt:lpstr>Rozpočtové omezení</vt:lpstr>
      <vt:lpstr>Rovnováha spotřebitele a optimální volba</vt:lpstr>
      <vt:lpstr>Substituční a důchodový efekt </vt:lpstr>
      <vt:lpstr>PowerPoint Presentation</vt:lpstr>
      <vt:lpstr>Celkový efekt </vt:lpstr>
      <vt:lpstr>Odvození poptávkové křivky </vt:lpstr>
      <vt:lpstr>Odvození poptávkové křivky</vt:lpstr>
      <vt:lpstr>Odvození poptávkové křivky </vt:lpstr>
      <vt:lpstr>Zdroje</vt:lpstr>
      <vt:lpstr>Model chování spotřebitele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chování spotřebitele</dc:title>
  <dc:creator>Šmída Jan</dc:creator>
  <cp:lastModifiedBy>Šmída Jan</cp:lastModifiedBy>
  <cp:revision>9</cp:revision>
  <dcterms:created xsi:type="dcterms:W3CDTF">2024-01-01T18:25:56Z</dcterms:created>
  <dcterms:modified xsi:type="dcterms:W3CDTF">2024-01-08T21:18:42Z</dcterms:modified>
</cp:coreProperties>
</file>