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75" r:id="rId8"/>
    <p:sldId id="261" r:id="rId9"/>
    <p:sldId id="262" r:id="rId10"/>
    <p:sldId id="263" r:id="rId11"/>
    <p:sldId id="265"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31520"/>
            <a:ext cx="8915399" cy="1110343"/>
          </a:xfrm>
        </p:spPr>
        <p:txBody>
          <a:bodyPr>
            <a:normAutofit/>
          </a:bodyPr>
          <a:lstStyle/>
          <a:p>
            <a:r>
              <a:rPr lang="en-IN" b="1" dirty="0"/>
              <a:t>Crypto-Meet Up</a:t>
            </a:r>
          </a:p>
        </p:txBody>
      </p:sp>
      <p:sp>
        <p:nvSpPr>
          <p:cNvPr id="3" name="Subtitle 2"/>
          <p:cNvSpPr>
            <a:spLocks noGrp="1"/>
          </p:cNvSpPr>
          <p:nvPr>
            <p:ph type="subTitle" idx="1"/>
          </p:nvPr>
        </p:nvSpPr>
        <p:spPr>
          <a:xfrm>
            <a:off x="2589213" y="2429691"/>
            <a:ext cx="8915399" cy="4663440"/>
          </a:xfrm>
        </p:spPr>
        <p:txBody>
          <a:bodyPr>
            <a:normAutofit/>
          </a:bodyPr>
          <a:lstStyle/>
          <a:p>
            <a:r>
              <a:rPr lang="en-IN" dirty="0"/>
              <a:t>                                                                            </a:t>
            </a:r>
            <a:r>
              <a:rPr lang="en-IN" sz="3200" b="1" dirty="0"/>
              <a:t>BY :</a:t>
            </a:r>
          </a:p>
          <a:p>
            <a:r>
              <a:rPr lang="en-IN" sz="3200" b="1" dirty="0"/>
              <a:t>                                             N161299</a:t>
            </a:r>
          </a:p>
          <a:p>
            <a:r>
              <a:rPr lang="en-IN" sz="3200" b="1" dirty="0"/>
              <a:t>                                             N160564</a:t>
            </a:r>
          </a:p>
          <a:p>
            <a:r>
              <a:rPr lang="en-IN" sz="3200" b="1" dirty="0"/>
              <a:t>                                             N160476</a:t>
            </a:r>
          </a:p>
          <a:p>
            <a:r>
              <a:rPr lang="en-IN" sz="3200" b="1" dirty="0"/>
              <a:t>                                             N160179</a:t>
            </a:r>
          </a:p>
          <a:p>
            <a:r>
              <a:rPr lang="en-IN" sz="3200" b="1" dirty="0"/>
              <a:t>                                             N160098</a:t>
            </a:r>
          </a:p>
          <a:p>
            <a:r>
              <a:rPr lang="en-IN" sz="3200" b="1" dirty="0"/>
              <a:t>                                             N160219</a:t>
            </a:r>
          </a:p>
          <a:p>
            <a:endParaRPr lang="en-IN" sz="3200" b="1" dirty="0"/>
          </a:p>
        </p:txBody>
      </p:sp>
    </p:spTree>
    <p:extLst>
      <p:ext uri="{BB962C8B-B14F-4D97-AF65-F5344CB8AC3E}">
        <p14:creationId xmlns:p14="http://schemas.microsoft.com/office/powerpoint/2010/main" val="429189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743" y="705394"/>
            <a:ext cx="9479869" cy="5205828"/>
          </a:xfrm>
        </p:spPr>
        <p:txBody>
          <a:bodyPr>
            <a:normAutofit/>
          </a:bodyPr>
          <a:lstStyle/>
          <a:p>
            <a:pPr marL="0" indent="0">
              <a:buNone/>
            </a:pPr>
            <a:r>
              <a:rPr lang="en-IN" sz="2800" b="1" u="sng" dirty="0">
                <a:latin typeface="Arial" panose="020B0604020202020204" pitchFamily="34" charset="0"/>
                <a:cs typeface="Arial" panose="020B0604020202020204" pitchFamily="34" charset="0"/>
              </a:rPr>
              <a:t>Pycryptodome</a:t>
            </a:r>
          </a:p>
          <a:p>
            <a:pPr marL="0" indent="0">
              <a:buNone/>
            </a:pPr>
            <a:r>
              <a:rPr lang="en-IN" sz="2000" dirty="0">
                <a:latin typeface="Arial" panose="020B0604020202020204" pitchFamily="34" charset="0"/>
                <a:cs typeface="Arial" panose="020B0604020202020204" pitchFamily="34" charset="0"/>
              </a:rPr>
              <a:t>         - PyCryptodome is a self-contained Python package of low-level cryptographic primitives. </a:t>
            </a:r>
          </a:p>
          <a:p>
            <a:pPr marL="0" indent="0">
              <a:buNone/>
            </a:pPr>
            <a:r>
              <a:rPr lang="en-IN" sz="2000" dirty="0">
                <a:latin typeface="Arial" panose="020B0604020202020204" pitchFamily="34" charset="0"/>
                <a:cs typeface="Arial" panose="020B0604020202020204" pitchFamily="34" charset="0"/>
              </a:rPr>
              <a:t>         - All modules are installed under the Crypto package.</a:t>
            </a:r>
          </a:p>
          <a:p>
            <a:pPr marL="0" indent="0">
              <a:buNone/>
            </a:pPr>
            <a:r>
              <a:rPr lang="en-IN" sz="2000" dirty="0">
                <a:latin typeface="Arial" panose="020B0604020202020204" pitchFamily="34" charset="0"/>
                <a:cs typeface="Arial" panose="020B0604020202020204" pitchFamily="34" charset="0"/>
              </a:rPr>
              <a:t>         - Authenticated encryption modes (GCM, CCM, EAX, SIV, OCB)Accelerated AES on Intel platforms via AES-NI scrypt and HKDF.</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800" b="1" u="sng" dirty="0">
                <a:latin typeface="Arial" panose="020B0604020202020204" pitchFamily="34" charset="0"/>
                <a:cs typeface="Arial" panose="020B0604020202020204" pitchFamily="34" charset="0"/>
              </a:rPr>
              <a:t>Base64</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 It provides encoding and decoding functions for the encodings specified in RFC 3548, which defines the Base16, Base32, and Base64 algorithms.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20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1401" y="709027"/>
            <a:ext cx="10146417" cy="5476620"/>
          </a:xfrm>
        </p:spPr>
        <p:txBody>
          <a:bodyPr>
            <a:noAutofit/>
          </a:bodyPr>
          <a:lstStyle/>
          <a:p>
            <a:pPr marL="0" indent="0">
              <a:buNone/>
            </a:pPr>
            <a:r>
              <a:rPr lang="en-IN" sz="2000" b="1" u="sng" dirty="0">
                <a:latin typeface="Arial" panose="020B0604020202020204" pitchFamily="34" charset="0"/>
                <a:cs typeface="Arial" panose="020B0604020202020204" pitchFamily="34" charset="0"/>
              </a:rPr>
              <a:t>Smptlib</a:t>
            </a:r>
          </a:p>
          <a:p>
            <a:pPr marL="0" indent="0">
              <a:buNone/>
            </a:pPr>
            <a:r>
              <a:rPr lang="en-US" sz="2000" dirty="0">
                <a:latin typeface="Arial" panose="020B0604020202020204" pitchFamily="34" charset="0"/>
                <a:cs typeface="Arial" panose="020B0604020202020204" pitchFamily="34" charset="0"/>
              </a:rPr>
              <a:t>                - The smtplib module defines an SMTP client session object that can be used to send mail to any Internet machine with an SMTP or ESMTP listener daemon. </a:t>
            </a:r>
          </a:p>
          <a:p>
            <a:pPr marL="0" indent="0">
              <a:buNone/>
            </a:pPr>
            <a:r>
              <a:rPr lang="en-US" sz="2000" dirty="0">
                <a:latin typeface="Arial" panose="020B0604020202020204" pitchFamily="34" charset="0"/>
                <a:cs typeface="Arial" panose="020B0604020202020204" pitchFamily="34" charset="0"/>
              </a:rPr>
              <a:t>                - class smtplib.SMTP(host='', port=0, local_hostname=None, [timeout, ]source_address=None. </a:t>
            </a:r>
            <a:endParaRPr lang="en-IN"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IN" sz="2000" b="1" u="sng" dirty="0">
                <a:latin typeface="Arial" panose="020B0604020202020204" pitchFamily="34" charset="0"/>
                <a:cs typeface="Arial" panose="020B0604020202020204" pitchFamily="34" charset="0"/>
              </a:rPr>
              <a:t>Pickle</a:t>
            </a:r>
          </a:p>
          <a:p>
            <a:pPr marL="0" indent="0">
              <a:buNone/>
            </a:pPr>
            <a:r>
              <a:rPr lang="en-IN" sz="2000"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The pickle module implements binary protocols for serializing and de-serializing a Python object structure. </a:t>
            </a:r>
          </a:p>
          <a:p>
            <a:pPr marL="0" indent="0">
              <a:buNone/>
            </a:pPr>
            <a:r>
              <a:rPr lang="en-US" sz="2000" dirty="0">
                <a:latin typeface="Arial" panose="020B0604020202020204" pitchFamily="34" charset="0"/>
                <a:cs typeface="Arial" panose="020B0604020202020204" pitchFamily="34" charset="0"/>
              </a:rPr>
              <a:t>           - “Pickling” is the process whereby a Python object hierarchy is converted into a byte stream, and “unpickling” is the inverse operation, whereby a byte stream (from a binary file or bytes-like object) is converted back into an object hierarchy.     </a:t>
            </a:r>
          </a:p>
          <a:p>
            <a:pPr marL="0" indent="0">
              <a:buNone/>
            </a:pPr>
            <a:r>
              <a:rPr lang="en-US" sz="2000" dirty="0">
                <a:latin typeface="Arial" panose="020B0604020202020204" pitchFamily="34" charset="0"/>
                <a:cs typeface="Arial" panose="020B0604020202020204" pitchFamily="34" charset="0"/>
              </a:rPr>
              <a:t>          </a:t>
            </a:r>
            <a:endParaRPr lang="en-IN"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34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1235" y="679270"/>
            <a:ext cx="10342220" cy="4687330"/>
          </a:xfrm>
        </p:spPr>
        <p:txBody>
          <a:bodyPr>
            <a:normAutofit/>
          </a:bodyPr>
          <a:lstStyle/>
          <a:p>
            <a:pPr marL="0" indent="0">
              <a:buNone/>
            </a:pPr>
            <a:r>
              <a:rPr lang="en-IN" sz="2800" b="1" u="sng" dirty="0">
                <a:latin typeface="Arial" panose="020B0604020202020204" pitchFamily="34" charset="0"/>
                <a:cs typeface="Arial" panose="020B0604020202020204" pitchFamily="34" charset="0"/>
              </a:rPr>
              <a:t>Double Ratchet Algorithm:</a:t>
            </a:r>
          </a:p>
          <a:p>
            <a:pPr marL="0" indent="0">
              <a:buNone/>
            </a:pPr>
            <a:r>
              <a:rPr lang="en-US" sz="2000" dirty="0"/>
              <a:t>     </a:t>
            </a:r>
            <a:r>
              <a:rPr lang="en-US" sz="2000" dirty="0">
                <a:latin typeface="Arial" panose="020B0604020202020204" pitchFamily="34" charset="0"/>
                <a:cs typeface="Arial" panose="020B0604020202020204" pitchFamily="34" charset="0"/>
              </a:rPr>
              <a:t>Double Ratchet is used by the biggest platforms in the field, such as Signal, Facebook Messenger, WhatsApp and Matrix in order to provide E2E encryption for their instant messages. To clear that up, as I was wondering about this myself, this means that each message is encrypted on the client: If you’re using a web client then JavaScript is doing the encrypting and decrypting. The keys are never supposed to leave your device, though most platforms actually store them for you in practice and you simply encrypt the keys with another key and store that instead. That’s because the browser has a low capacity for websites to store data, and there’s more key material to store than you might expect.</a:t>
            </a:r>
          </a:p>
          <a:p>
            <a:pPr marL="0" indent="0">
              <a:buNone/>
            </a:pP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554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486" y="666206"/>
            <a:ext cx="9214204" cy="2586445"/>
          </a:xfrm>
        </p:spPr>
        <p:txBody>
          <a:bodyPr/>
          <a:lstStyle/>
          <a:p>
            <a:pPr marL="0" indent="0">
              <a:buNone/>
            </a:pPr>
            <a:r>
              <a:rPr lang="en-IN" b="1" u="sng" dirty="0"/>
              <a:t>Key exchange using Extended Triple Diffie-Hellman:   </a:t>
            </a:r>
            <a:endParaRPr lang="en-IN" dirty="0"/>
          </a:p>
          <a:p>
            <a:pPr marL="0" indent="0">
              <a:buNone/>
            </a:pPr>
            <a:r>
              <a:rPr lang="en-IN" dirty="0"/>
              <a:t>       The Extended Triple Diffie-Hellman (or X3DH) algorithm is used to establish the initial shared secret key between Alice and Bob, based on their public keys and using a server.</a:t>
            </a:r>
          </a:p>
        </p:txBody>
      </p:sp>
      <p:pic>
        <p:nvPicPr>
          <p:cNvPr id="4" name="Picture 3"/>
          <p:cNvPicPr>
            <a:picLocks noChangeAspect="1"/>
          </p:cNvPicPr>
          <p:nvPr/>
        </p:nvPicPr>
        <p:blipFill>
          <a:blip r:embed="rId2"/>
          <a:stretch>
            <a:fillRect/>
          </a:stretch>
        </p:blipFill>
        <p:spPr>
          <a:xfrm>
            <a:off x="2081459" y="3605349"/>
            <a:ext cx="4111770" cy="2590858"/>
          </a:xfrm>
          <a:prstGeom prst="rect">
            <a:avLst/>
          </a:prstGeom>
        </p:spPr>
      </p:pic>
      <p:pic>
        <p:nvPicPr>
          <p:cNvPr id="5" name="Picture 4"/>
          <p:cNvPicPr>
            <a:picLocks noChangeAspect="1"/>
          </p:cNvPicPr>
          <p:nvPr/>
        </p:nvPicPr>
        <p:blipFill>
          <a:blip r:embed="rId3"/>
          <a:stretch>
            <a:fillRect/>
          </a:stretch>
        </p:blipFill>
        <p:spPr>
          <a:xfrm>
            <a:off x="7168476" y="3538513"/>
            <a:ext cx="2505425" cy="2724530"/>
          </a:xfrm>
          <a:prstGeom prst="rect">
            <a:avLst/>
          </a:prstGeom>
        </p:spPr>
      </p:pic>
    </p:spTree>
    <p:extLst>
      <p:ext uri="{BB962C8B-B14F-4D97-AF65-F5344CB8AC3E}">
        <p14:creationId xmlns:p14="http://schemas.microsoft.com/office/powerpoint/2010/main" val="181103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5737" y="679269"/>
            <a:ext cx="9688875" cy="5231953"/>
          </a:xfrm>
        </p:spPr>
        <p:txBody>
          <a:bodyPr/>
          <a:lstStyle/>
          <a:p>
            <a:pPr marL="0" indent="0">
              <a:buNone/>
            </a:pPr>
            <a:r>
              <a:rPr lang="en-IN" dirty="0"/>
              <a:t>Calculating the following four secret outputs, using </a:t>
            </a:r>
            <a:r>
              <a:rPr lang="en-IN" dirty="0" err="1"/>
              <a:t>Diffie</a:t>
            </a:r>
            <a:r>
              <a:rPr lang="en-IN" dirty="0"/>
              <a:t>-Hellman:</a:t>
            </a:r>
          </a:p>
          <a:p>
            <a:pPr marL="0" indent="0">
              <a:buNone/>
            </a:pPr>
            <a:r>
              <a:rPr lang="en-IN" dirty="0"/>
              <a:t>          DH1 = DH(</a:t>
            </a:r>
            <a:r>
              <a:rPr lang="en-IN" dirty="0" err="1"/>
              <a:t>IK_a</a:t>
            </a:r>
            <a:r>
              <a:rPr lang="en-IN" dirty="0"/>
              <a:t>, </a:t>
            </a:r>
            <a:r>
              <a:rPr lang="en-IN" dirty="0" err="1"/>
              <a:t>SPK_b</a:t>
            </a:r>
            <a:r>
              <a:rPr lang="en-IN" dirty="0"/>
              <a:t>)</a:t>
            </a:r>
          </a:p>
          <a:p>
            <a:pPr marL="0" indent="0">
              <a:buNone/>
            </a:pPr>
            <a:r>
              <a:rPr lang="en-IN" dirty="0"/>
              <a:t>          DH2 = DH(</a:t>
            </a:r>
            <a:r>
              <a:rPr lang="en-IN" dirty="0" err="1"/>
              <a:t>EK_a</a:t>
            </a:r>
            <a:r>
              <a:rPr lang="en-IN" dirty="0"/>
              <a:t>, </a:t>
            </a:r>
            <a:r>
              <a:rPr lang="en-IN" dirty="0" err="1"/>
              <a:t>IK_b</a:t>
            </a:r>
            <a:r>
              <a:rPr lang="en-IN" dirty="0"/>
              <a:t>)</a:t>
            </a:r>
          </a:p>
          <a:p>
            <a:pPr marL="0" indent="0">
              <a:buNone/>
            </a:pPr>
            <a:r>
              <a:rPr lang="en-IN" dirty="0"/>
              <a:t>          DH3 = DH(</a:t>
            </a:r>
            <a:r>
              <a:rPr lang="en-IN" dirty="0" err="1"/>
              <a:t>EK_a</a:t>
            </a:r>
            <a:r>
              <a:rPr lang="en-IN" dirty="0"/>
              <a:t>, </a:t>
            </a:r>
            <a:r>
              <a:rPr lang="en-IN" dirty="0" err="1"/>
              <a:t>SPK_b</a:t>
            </a:r>
            <a:r>
              <a:rPr lang="en-IN" dirty="0"/>
              <a:t>)</a:t>
            </a:r>
          </a:p>
          <a:p>
            <a:pPr marL="0" indent="0">
              <a:buNone/>
            </a:pPr>
            <a:r>
              <a:rPr lang="en-IN" dirty="0"/>
              <a:t>          DH4 = DH(</a:t>
            </a:r>
            <a:r>
              <a:rPr lang="en-IN" dirty="0" err="1"/>
              <a:t>EK_a</a:t>
            </a:r>
            <a:r>
              <a:rPr lang="en-IN" dirty="0"/>
              <a:t>, </a:t>
            </a:r>
            <a:r>
              <a:rPr lang="en-IN" dirty="0" err="1"/>
              <a:t>OPK_b</a:t>
            </a:r>
            <a:r>
              <a:rPr lang="en-IN" dirty="0"/>
              <a:t>)</a:t>
            </a:r>
          </a:p>
          <a:p>
            <a:pPr marL="0" indent="0">
              <a:buNone/>
            </a:pPr>
            <a:r>
              <a:rPr lang="en-IN" b="1" u="sng" dirty="0"/>
              <a:t>Symmetric Ratchet:</a:t>
            </a:r>
            <a:endParaRPr lang="en-IN" dirty="0"/>
          </a:p>
          <a:p>
            <a:pPr marL="0" indent="0">
              <a:buNone/>
            </a:pPr>
            <a:r>
              <a:rPr lang="en-IN" dirty="0"/>
              <a:t>          On the initial step, the KDF function is supplied with a secret key and some input data, which can be a constant. The output of the KDF is another secret key. This new key is split into two parts: The next KDF key and the message key. This is a turn of the “ratchet”: The internal state of the ratchet (the KDF key) is changed and a new message key is created.</a:t>
            </a:r>
          </a:p>
          <a:p>
            <a:pPr marL="0" indent="0">
              <a:buNone/>
            </a:pPr>
            <a:endParaRPr lang="en-IN" dirty="0"/>
          </a:p>
        </p:txBody>
      </p:sp>
      <p:pic>
        <p:nvPicPr>
          <p:cNvPr id="4" name="Picture 3"/>
          <p:cNvPicPr>
            <a:picLocks noChangeAspect="1"/>
          </p:cNvPicPr>
          <p:nvPr/>
        </p:nvPicPr>
        <p:blipFill>
          <a:blip r:embed="rId2"/>
          <a:stretch>
            <a:fillRect/>
          </a:stretch>
        </p:blipFill>
        <p:spPr>
          <a:xfrm>
            <a:off x="4670973" y="4480560"/>
            <a:ext cx="3130239" cy="2168434"/>
          </a:xfrm>
          <a:prstGeom prst="rect">
            <a:avLst/>
          </a:prstGeom>
        </p:spPr>
      </p:pic>
    </p:spTree>
    <p:extLst>
      <p:ext uri="{BB962C8B-B14F-4D97-AF65-F5344CB8AC3E}">
        <p14:creationId xmlns:p14="http://schemas.microsoft.com/office/powerpoint/2010/main" val="106323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051" y="666206"/>
            <a:ext cx="9623561" cy="5245016"/>
          </a:xfrm>
        </p:spPr>
        <p:txBody>
          <a:bodyPr/>
          <a:lstStyle/>
          <a:p>
            <a:pPr marL="0" indent="0">
              <a:buNone/>
            </a:pPr>
            <a:endParaRPr lang="en-IN" dirty="0"/>
          </a:p>
          <a:p>
            <a:pPr marL="0" indent="0">
              <a:buNone/>
            </a:pPr>
            <a:r>
              <a:rPr lang="en-IN" dirty="0"/>
              <a:t>           The other two ratchets are the sending and receiving ratchets. Alice’s sending ratchet’s state must always match Bob’s receiving ratchet state, and vice-versa. These two ratchets are both initialized from the first two keys provided by the root chain. When Alice wants to send a message to Bob, she turns her sending ratchet once, obtaining a new message key. She then encrypts her message using that message key.</a:t>
            </a:r>
          </a:p>
        </p:txBody>
      </p:sp>
      <p:pic>
        <p:nvPicPr>
          <p:cNvPr id="4" name="Picture 3"/>
          <p:cNvPicPr>
            <a:picLocks noChangeAspect="1"/>
          </p:cNvPicPr>
          <p:nvPr/>
        </p:nvPicPr>
        <p:blipFill>
          <a:blip r:embed="rId2"/>
          <a:stretch>
            <a:fillRect/>
          </a:stretch>
        </p:blipFill>
        <p:spPr>
          <a:xfrm>
            <a:off x="4465771" y="3801641"/>
            <a:ext cx="3286584" cy="2781688"/>
          </a:xfrm>
          <a:prstGeom prst="rect">
            <a:avLst/>
          </a:prstGeom>
        </p:spPr>
      </p:pic>
    </p:spTree>
    <p:extLst>
      <p:ext uri="{BB962C8B-B14F-4D97-AF65-F5344CB8AC3E}">
        <p14:creationId xmlns:p14="http://schemas.microsoft.com/office/powerpoint/2010/main" val="286644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63486" y="587828"/>
            <a:ext cx="9741126" cy="5297268"/>
          </a:xfrm>
        </p:spPr>
        <p:txBody>
          <a:bodyPr>
            <a:normAutofit/>
          </a:bodyPr>
          <a:lstStyle/>
          <a:p>
            <a:pPr marL="0" indent="0">
              <a:buNone/>
            </a:pPr>
            <a:r>
              <a:rPr lang="en-IN" sz="2000" b="1" u="sng" dirty="0">
                <a:latin typeface="Arial" panose="020B0604020202020204" pitchFamily="34" charset="0"/>
                <a:cs typeface="Arial" panose="020B0604020202020204" pitchFamily="34" charset="0"/>
              </a:rPr>
              <a:t>OUTPUT:</a:t>
            </a:r>
          </a:p>
          <a:p>
            <a:pPr marL="0" indent="0">
              <a:buNone/>
            </a:pPr>
            <a:r>
              <a:rPr lang="en-IN" sz="2000" b="1" u="sng" dirty="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a:stretch>
            <a:fillRect/>
          </a:stretch>
        </p:blipFill>
        <p:spPr>
          <a:xfrm>
            <a:off x="1985554" y="1410789"/>
            <a:ext cx="8974183" cy="4310743"/>
          </a:xfrm>
          <a:prstGeom prst="rect">
            <a:avLst/>
          </a:prstGeom>
        </p:spPr>
      </p:pic>
    </p:spTree>
    <p:extLst>
      <p:ext uri="{BB962C8B-B14F-4D97-AF65-F5344CB8AC3E}">
        <p14:creationId xmlns:p14="http://schemas.microsoft.com/office/powerpoint/2010/main" val="85657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6366" y="1097280"/>
            <a:ext cx="8974183" cy="4872445"/>
          </a:xfrm>
          <a:prstGeom prst="rect">
            <a:avLst/>
          </a:prstGeom>
        </p:spPr>
      </p:pic>
    </p:spTree>
    <p:extLst>
      <p:ext uri="{BB962C8B-B14F-4D97-AF65-F5344CB8AC3E}">
        <p14:creationId xmlns:p14="http://schemas.microsoft.com/office/powerpoint/2010/main" val="31286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1" y="731520"/>
            <a:ext cx="9806441" cy="5179702"/>
          </a:xfrm>
        </p:spPr>
        <p:txBody>
          <a:bodyPr/>
          <a:lstStyle/>
          <a:p>
            <a:pPr marL="0" indent="0">
              <a:buNone/>
            </a:pPr>
            <a:r>
              <a:rPr lang="en-IN" dirty="0"/>
              <a:t>                                                         </a:t>
            </a:r>
            <a:r>
              <a:rPr lang="en-US" sz="4400" b="1" dirty="0">
                <a:ln/>
                <a:solidFill>
                  <a:schemeClr val="accent1"/>
                </a:solidFill>
                <a:latin typeface="Algerian" panose="04020705040A02060702" pitchFamily="82" charset="0"/>
                <a:cs typeface="Times New Roman" panose="02020603050405020304" pitchFamily="18" charset="0"/>
              </a:rPr>
              <a:t>CONTENTS</a:t>
            </a:r>
            <a:endParaRPr lang="en-IN" sz="4400" dirty="0">
              <a:latin typeface="Algerian" panose="04020705040A02060702" pitchFamily="82" charset="0"/>
            </a:endParaRPr>
          </a:p>
          <a:p>
            <a:pPr marL="0" indent="0">
              <a:buNone/>
            </a:pPr>
            <a:endParaRPr lang="en-IN" dirty="0"/>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Abstract</a:t>
            </a: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EXISTING SYSTEM</a:t>
            </a: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PROPOSED SYSTEM</a:t>
            </a: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SYSTEM REQUIREMENTS</a:t>
            </a: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Technologies</a:t>
            </a:r>
          </a:p>
          <a:p>
            <a:pPr>
              <a:buFont typeface="Wingdings" panose="05000000000000000000" charset="0"/>
              <a:buChar char="v"/>
            </a:pPr>
            <a:r>
              <a:rPr lang="en-US" b="1" i="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PYTHON LIBRARIES</a:t>
            </a:r>
            <a:endPar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STEPS TO IMPLEMENT THE PROJECT</a:t>
            </a:r>
          </a:p>
          <a:p>
            <a:pPr>
              <a:buFont typeface="Wingdings" panose="05000000000000000000" charset="0"/>
              <a:buChar char="v"/>
            </a:pPr>
            <a:r>
              <a:rPr lang="en-US"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OUTPUT</a:t>
            </a:r>
          </a:p>
          <a:p>
            <a:pPr marL="0" indent="0">
              <a:buNone/>
            </a:pPr>
            <a:endParaRPr lang="en-IN" dirty="0"/>
          </a:p>
        </p:txBody>
      </p:sp>
    </p:spTree>
    <p:extLst>
      <p:ext uri="{BB962C8B-B14F-4D97-AF65-F5344CB8AC3E}">
        <p14:creationId xmlns:p14="http://schemas.microsoft.com/office/powerpoint/2010/main" val="79526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9817"/>
            <a:ext cx="8915400" cy="5741405"/>
          </a:xfrm>
        </p:spPr>
        <p:txBody>
          <a:bodyPr>
            <a:normAutofit fontScale="92500" lnSpcReduction="10000"/>
          </a:bodyPr>
          <a:lstStyle/>
          <a:p>
            <a:pPr marL="0" indent="0">
              <a:buNone/>
            </a:pPr>
            <a:endParaRPr lang="en-IN" dirty="0"/>
          </a:p>
          <a:p>
            <a:pPr marL="0" indent="0">
              <a:buNone/>
            </a:pPr>
            <a:r>
              <a:rPr lang="en-IN" dirty="0"/>
              <a:t>                                               </a:t>
            </a:r>
            <a:r>
              <a:rPr lang="en-IN" sz="4400" b="1" dirty="0"/>
              <a:t>ABSTRACT</a:t>
            </a:r>
          </a:p>
          <a:p>
            <a:pPr marL="0" indent="0">
              <a:buNone/>
            </a:pPr>
            <a:endParaRPr lang="en-IN" dirty="0"/>
          </a:p>
          <a:p>
            <a:pPr marL="0" indent="0">
              <a:buNone/>
            </a:pPr>
            <a:r>
              <a:rPr lang="en-IN" sz="2000" dirty="0">
                <a:latin typeface="Arial" panose="020B0604020202020204" pitchFamily="34" charset="0"/>
                <a:cs typeface="Arial" panose="020B0604020202020204" pitchFamily="34" charset="0"/>
              </a:rPr>
              <a:t>In present days, information has become the most powerful commodity. Communication online or through wireless networks has become an integral part of our lives. The data being transmitted is prone to various passive and active attacks. Daily on an average more than 50% of our messages are being spied by attackers. We must need an efficient and secure protocol to surpass these issues. Double Ratchet Mechanism is most fitting to achieve privacy. Monopolistic messaging giants like WhatsApp, Signal, Facebook Messenger are currently using this mechanism for message privacy. It can be used as a part of cryptographic protocol. The Signal Protocol is a non-federated cryptographic protocol that can be used to provide end-to-end encryption for instant messaging conversations. End-to-End encryption is a system of communication where only the communicating users can read the messages. In Double Ratchet Mechanism Every message sent or received is encrypted with a unique message key. Our Chat room need a network to transfer messages between users. This network is developed by using Sockets. So from this project we are hoping to create a secure messaging chat platform.</a:t>
            </a:r>
          </a:p>
        </p:txBody>
      </p:sp>
    </p:spTree>
    <p:extLst>
      <p:ext uri="{BB962C8B-B14F-4D97-AF65-F5344CB8AC3E}">
        <p14:creationId xmlns:p14="http://schemas.microsoft.com/office/powerpoint/2010/main" val="251755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5874" y="624110"/>
            <a:ext cx="6958738" cy="1280890"/>
          </a:xfrm>
        </p:spPr>
        <p:txBody>
          <a:bodyPr/>
          <a:lstStyle/>
          <a:p>
            <a:r>
              <a:rPr lang="en-IN" b="1" u="sng" dirty="0"/>
              <a:t>EXISTING SYSTEM</a:t>
            </a:r>
            <a:endParaRPr lang="en-IN" dirty="0"/>
          </a:p>
        </p:txBody>
      </p:sp>
      <p:sp>
        <p:nvSpPr>
          <p:cNvPr id="3" name="Content Placeholder 2"/>
          <p:cNvSpPr>
            <a:spLocks noGrp="1"/>
          </p:cNvSpPr>
          <p:nvPr>
            <p:ph idx="1"/>
          </p:nvPr>
        </p:nvSpPr>
        <p:spPr>
          <a:xfrm>
            <a:off x="1959429" y="2133599"/>
            <a:ext cx="9545183" cy="4397829"/>
          </a:xfrm>
        </p:spPr>
        <p:txBody>
          <a:bodyPr>
            <a:normAutofit/>
          </a:bodyPr>
          <a:lstStyle/>
          <a:p>
            <a:pPr marL="0" indent="0">
              <a:buNone/>
            </a:pPr>
            <a:r>
              <a:rPr lang="en-IN" sz="2800" dirty="0">
                <a:latin typeface="Arial" panose="020B0604020202020204" pitchFamily="34" charset="0"/>
                <a:cs typeface="Arial" panose="020B0604020202020204" pitchFamily="34" charset="0"/>
              </a:rPr>
              <a:t>In present system, a server is used to connect two people to transfer messages between them</a:t>
            </a:r>
            <a:r>
              <a:rPr lang="en-IN" sz="2800" dirty="0"/>
              <a:t>. </a:t>
            </a:r>
            <a:r>
              <a:rPr lang="en-IN" sz="2800" dirty="0">
                <a:latin typeface="Arial" panose="020B0604020202020204" pitchFamily="34" charset="0"/>
                <a:cs typeface="Arial" panose="020B0604020202020204" pitchFamily="34" charset="0"/>
              </a:rPr>
              <a:t>Here the security of messages is provided by using general encryption techniques.</a:t>
            </a:r>
          </a:p>
          <a:p>
            <a:pPr marL="0" indent="0">
              <a:buNone/>
            </a:pPr>
            <a:endParaRPr lang="en-IN" dirty="0"/>
          </a:p>
          <a:p>
            <a:pPr lvl="0"/>
            <a:r>
              <a:rPr lang="en-US" sz="2800" b="1" u="sng" dirty="0">
                <a:latin typeface="Arial" panose="020B0604020202020204" pitchFamily="34" charset="0"/>
                <a:cs typeface="Arial" panose="020B0604020202020204" pitchFamily="34" charset="0"/>
              </a:rPr>
              <a:t>Drawbacks of Existing System:</a:t>
            </a:r>
            <a:endParaRPr lang="en-IN"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               -It doesn’t provide enough security.</a:t>
            </a:r>
            <a:endParaRPr lang="en-IN"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               -It lacks Confidentiality, Integrity and Authenticity.</a:t>
            </a:r>
            <a:endParaRPr lang="en-IN"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               -It doesn’t provide end-to-end encryption.</a:t>
            </a:r>
            <a:endParaRPr lang="en-IN" sz="2800" dirty="0">
              <a:latin typeface="Arial" panose="020B0604020202020204" pitchFamily="34" charset="0"/>
              <a:cs typeface="Arial" panose="020B0604020202020204" pitchFamily="34" charset="0"/>
            </a:endParaRPr>
          </a:p>
          <a:p>
            <a:pPr marL="0" indent="0">
              <a:buNone/>
            </a:pP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27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2863673"/>
          </a:xfrm>
        </p:spPr>
        <p:txBody>
          <a:bodyPr/>
          <a:lstStyle/>
          <a:p>
            <a:r>
              <a:rPr lang="en-IN" dirty="0"/>
              <a:t>                     </a:t>
            </a:r>
            <a:r>
              <a:rPr lang="en-IN" b="1" u="sng" dirty="0">
                <a:latin typeface="Arial" panose="020B0604020202020204" pitchFamily="34" charset="0"/>
                <a:cs typeface="Arial" panose="020B0604020202020204" pitchFamily="34" charset="0"/>
              </a:rPr>
              <a:t>Proposed System</a:t>
            </a:r>
            <a:br>
              <a:rPr lang="en-IN" b="1" u="sng" dirty="0">
                <a:latin typeface="Arial" panose="020B0604020202020204" pitchFamily="34" charset="0"/>
                <a:cs typeface="Arial" panose="020B0604020202020204" pitchFamily="34" charset="0"/>
              </a:rPr>
            </a:br>
            <a:br>
              <a:rPr lang="en-IN" b="1" u="sng"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This project aims to provide stronger security by using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some powerful algorithms like Double-Ratchet and HKDF.</a:t>
            </a:r>
            <a:endParaRPr lang="en-IN"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2133599"/>
            <a:ext cx="8915400" cy="4136571"/>
          </a:xfrm>
        </p:spPr>
        <p:txBody>
          <a:bodyPr>
            <a:normAutofit fontScale="92500" lnSpcReduction="20000"/>
          </a:bodyPr>
          <a:lstStyle/>
          <a:p>
            <a:pPr lvl="0"/>
            <a:endParaRPr lang="en-US" b="1" u="sng" dirty="0"/>
          </a:p>
          <a:p>
            <a:pPr lvl="0"/>
            <a:endParaRPr lang="en-US" b="1" u="sng" dirty="0"/>
          </a:p>
          <a:p>
            <a:pPr lvl="0"/>
            <a:endParaRPr lang="en-US" b="1" u="sng" dirty="0"/>
          </a:p>
          <a:p>
            <a:pPr lvl="0"/>
            <a:endParaRPr lang="en-US" b="1" u="sng" dirty="0"/>
          </a:p>
          <a:p>
            <a:pPr lvl="0"/>
            <a:endParaRPr lang="en-US" b="1" u="sng" dirty="0"/>
          </a:p>
          <a:p>
            <a:pPr lvl="0"/>
            <a:r>
              <a:rPr lang="en-US" sz="2800" b="1" u="sng" dirty="0">
                <a:latin typeface="Arial" panose="020B0604020202020204" pitchFamily="34" charset="0"/>
                <a:cs typeface="Arial" panose="020B0604020202020204" pitchFamily="34" charset="0"/>
              </a:rPr>
              <a:t>Advantages of Proposing System:</a:t>
            </a:r>
            <a:endParaRPr lang="en-IN" sz="28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It provides end-to-end encryption.</a:t>
            </a:r>
            <a:endParaRPr lang="en-IN"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              - It achieves CIA triad (Confidentiality, Integrity and</a:t>
            </a:r>
          </a:p>
          <a:p>
            <a:pPr marL="0" indent="0">
              <a:buNone/>
            </a:pPr>
            <a:r>
              <a:rPr lang="en-US" sz="2800" dirty="0">
                <a:latin typeface="Arial" panose="020B0604020202020204" pitchFamily="34" charset="0"/>
                <a:cs typeface="Arial" panose="020B0604020202020204" pitchFamily="34" charset="0"/>
              </a:rPr>
              <a:t>                 Authenticity). </a:t>
            </a:r>
          </a:p>
          <a:p>
            <a:pPr marL="0" indent="0">
              <a:buNone/>
            </a:pPr>
            <a:r>
              <a:rPr lang="en-US" sz="2800" dirty="0">
                <a:latin typeface="Arial" panose="020B0604020202020204" pitchFamily="34" charset="0"/>
                <a:cs typeface="Arial" panose="020B0604020202020204" pitchFamily="34" charset="0"/>
              </a:rPr>
              <a:t>              - It provides better security.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5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Arial" panose="020B0604020202020204" pitchFamily="34" charset="0"/>
                <a:cs typeface="Arial" panose="020B0604020202020204" pitchFamily="34" charset="0"/>
              </a:rPr>
              <a:t>Hardware and Software Requirements</a:t>
            </a:r>
          </a:p>
        </p:txBody>
      </p:sp>
      <p:sp>
        <p:nvSpPr>
          <p:cNvPr id="3" name="Content Placeholder 2"/>
          <p:cNvSpPr>
            <a:spLocks noGrp="1"/>
          </p:cNvSpPr>
          <p:nvPr>
            <p:ph idx="1"/>
          </p:nvPr>
        </p:nvSpPr>
        <p:spPr/>
        <p:txBody>
          <a:bodyPr>
            <a:normAutofit fontScale="32500" lnSpcReduction="20000"/>
          </a:bodyPr>
          <a:lstStyle/>
          <a:p>
            <a:r>
              <a:rPr lang="en-IN" sz="8600" b="1" u="sng" dirty="0">
                <a:latin typeface="Arial" panose="020B0604020202020204" pitchFamily="34" charset="0"/>
                <a:cs typeface="Arial" panose="020B0604020202020204" pitchFamily="34" charset="0"/>
              </a:rPr>
              <a:t>Hardware requirements:</a:t>
            </a:r>
            <a:endParaRPr lang="en-IN" sz="8600" dirty="0">
              <a:latin typeface="Arial" panose="020B0604020202020204" pitchFamily="34" charset="0"/>
              <a:cs typeface="Arial" panose="020B0604020202020204" pitchFamily="34" charset="0"/>
            </a:endParaRPr>
          </a:p>
          <a:p>
            <a:pPr marL="0" indent="0">
              <a:buNone/>
            </a:pPr>
            <a:r>
              <a:rPr lang="en-US" sz="6200" dirty="0"/>
              <a:t>                    </a:t>
            </a:r>
            <a:r>
              <a:rPr lang="en-US" sz="6200" dirty="0">
                <a:latin typeface="Arial" panose="020B0604020202020204" pitchFamily="34" charset="0"/>
                <a:cs typeface="Arial" panose="020B0604020202020204" pitchFamily="34" charset="0"/>
              </a:rPr>
              <a:t>      - PC with minimum 4GB RAM </a:t>
            </a:r>
          </a:p>
          <a:p>
            <a:pPr marL="0" indent="0">
              <a:buNone/>
            </a:pPr>
            <a:r>
              <a:rPr lang="en-US" sz="6200" dirty="0">
                <a:latin typeface="Arial" panose="020B0604020202020204" pitchFamily="34" charset="0"/>
                <a:cs typeface="Arial" panose="020B0604020202020204" pitchFamily="34" charset="0"/>
              </a:rPr>
              <a:t>                          - i3 with 64 bit processor.</a:t>
            </a:r>
          </a:p>
          <a:p>
            <a:pPr marL="0" indent="0">
              <a:buNone/>
            </a:pPr>
            <a:endParaRPr lang="en-US" sz="4400" dirty="0">
              <a:latin typeface="Arial" panose="020B0604020202020204" pitchFamily="34" charset="0"/>
              <a:cs typeface="Arial" panose="020B0604020202020204" pitchFamily="34" charset="0"/>
            </a:endParaRPr>
          </a:p>
          <a:p>
            <a:r>
              <a:rPr lang="en-IN" sz="8600" b="1" u="sng" dirty="0">
                <a:latin typeface="Arial" panose="020B0604020202020204" pitchFamily="34" charset="0"/>
                <a:cs typeface="Arial" panose="020B0604020202020204" pitchFamily="34" charset="0"/>
              </a:rPr>
              <a:t>Software requirements:</a:t>
            </a:r>
            <a:endParaRPr lang="en-IN" sz="8600" dirty="0">
              <a:latin typeface="Arial" panose="020B0604020202020204" pitchFamily="34" charset="0"/>
              <a:cs typeface="Arial" panose="020B0604020202020204" pitchFamily="34" charset="0"/>
            </a:endParaRPr>
          </a:p>
          <a:p>
            <a:pPr marL="0" lvl="0" indent="0">
              <a:buNone/>
            </a:pPr>
            <a:r>
              <a:rPr lang="en-US" sz="2400" dirty="0"/>
              <a:t>                                </a:t>
            </a:r>
            <a:r>
              <a:rPr lang="en-US" sz="6000" dirty="0"/>
              <a:t>            - </a:t>
            </a:r>
            <a:r>
              <a:rPr lang="en-US" sz="6000" dirty="0">
                <a:latin typeface="Arial" panose="020B0604020202020204" pitchFamily="34" charset="0"/>
                <a:cs typeface="Arial" panose="020B0604020202020204" pitchFamily="34" charset="0"/>
              </a:rPr>
              <a:t>Python IDLE 3.9.0</a:t>
            </a:r>
            <a:endParaRPr lang="en-US" sz="6000" dirty="0"/>
          </a:p>
          <a:p>
            <a:pPr marL="0" lvl="0" indent="0">
              <a:buNone/>
            </a:pPr>
            <a:r>
              <a:rPr lang="en-US" sz="6000" dirty="0"/>
              <a:t>                         - </a:t>
            </a:r>
            <a:r>
              <a:rPr lang="en-US" sz="6000" dirty="0">
                <a:latin typeface="Arial" panose="020B0604020202020204" pitchFamily="34" charset="0"/>
                <a:cs typeface="Arial" panose="020B0604020202020204" pitchFamily="34" charset="0"/>
              </a:rPr>
              <a:t>Windows 10.</a:t>
            </a:r>
          </a:p>
          <a:p>
            <a:pPr marL="0" lvl="0" indent="0">
              <a:buNone/>
            </a:pPr>
            <a:r>
              <a:rPr lang="en-US" sz="6000">
                <a:latin typeface="Arial" panose="020B0604020202020204" pitchFamily="34" charset="0"/>
                <a:cs typeface="Arial" panose="020B0604020202020204" pitchFamily="34" charset="0"/>
              </a:rPr>
              <a:t>                         </a:t>
            </a:r>
            <a:r>
              <a:rPr lang="en-US" sz="6000" dirty="0">
                <a:latin typeface="Arial" panose="020B0604020202020204" pitchFamily="34" charset="0"/>
                <a:cs typeface="Arial" panose="020B0604020202020204" pitchFamily="34" charset="0"/>
              </a:rPr>
              <a:t>-  PIP tool 9.0.1</a:t>
            </a:r>
          </a:p>
          <a:p>
            <a:pPr marL="0" lvl="0" indent="0">
              <a:buNone/>
            </a:pPr>
            <a:r>
              <a:rPr lang="en-US" sz="6000" dirty="0">
                <a:latin typeface="Arial" panose="020B0604020202020204" pitchFamily="34" charset="0"/>
                <a:cs typeface="Arial" panose="020B0604020202020204" pitchFamily="34" charset="0"/>
              </a:rPr>
              <a:t> </a:t>
            </a:r>
          </a:p>
          <a:p>
            <a:pPr marL="0" indent="0">
              <a:buNone/>
            </a:pPr>
            <a:endParaRPr lang="en-IN" sz="2200" dirty="0">
              <a:latin typeface="Arial" panose="020B0604020202020204" pitchFamily="34" charset="0"/>
              <a:cs typeface="Arial" panose="020B0604020202020204" pitchFamily="34" charset="0"/>
            </a:endParaRPr>
          </a:p>
          <a:p>
            <a:pPr marL="0" lvl="0" indent="0">
              <a:buNone/>
            </a:pPr>
            <a:endParaRPr lang="en-US" sz="2400" dirty="0">
              <a:latin typeface="Arial" panose="020B0604020202020204" pitchFamily="34" charset="0"/>
              <a:cs typeface="Arial" panose="020B0604020202020204" pitchFamily="34" charset="0"/>
            </a:endParaRPr>
          </a:p>
          <a:p>
            <a:pPr marL="0" lv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61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240" y="731519"/>
            <a:ext cx="9584372" cy="5310331"/>
          </a:xfrm>
        </p:spPr>
        <p:txBody>
          <a:bodyPr>
            <a:normAutofit/>
          </a:bodyPr>
          <a:lstStyle/>
          <a:p>
            <a:pPr marL="0" indent="0">
              <a:buNone/>
            </a:pPr>
            <a:r>
              <a:rPr lang="en-IN" sz="2800" dirty="0">
                <a:latin typeface="Algerian" panose="04020705040A02060702" pitchFamily="82" charset="0"/>
              </a:rPr>
              <a:t>                                 </a:t>
            </a:r>
            <a:r>
              <a:rPr lang="en-US" sz="3600" dirty="0">
                <a:ln/>
                <a:solidFill>
                  <a:schemeClr val="accent1"/>
                </a:solidFill>
                <a:effectLst>
                  <a:outerShdw blurRad="38100" dist="25400" dir="5400000" algn="ctr" rotWithShape="0">
                    <a:srgbClr val="6E747A">
                      <a:alpha val="43000"/>
                    </a:srgbClr>
                  </a:outerShdw>
                </a:effectLst>
                <a:latin typeface="Algerian" panose="04020705040A02060702" pitchFamily="82" charset="0"/>
                <a:cs typeface="Times New Roman" panose="02020603050405020304" pitchFamily="18" charset="0"/>
                <a:sym typeface="+mn-ea"/>
              </a:rPr>
              <a:t>TECHNOLOGIES</a:t>
            </a:r>
            <a:br>
              <a:rPr lang="en-US" sz="3600" dirty="0">
                <a:ln/>
                <a:solidFill>
                  <a:schemeClr val="accent1"/>
                </a:solidFill>
                <a:effectLst>
                  <a:outerShdw blurRad="38100" dist="25400" dir="5400000" algn="ctr" rotWithShape="0">
                    <a:srgbClr val="6E747A">
                      <a:alpha val="43000"/>
                    </a:srgbClr>
                  </a:outerShdw>
                </a:effectLst>
                <a:latin typeface="Algerian" panose="04020705040A02060702" pitchFamily="82" charset="0"/>
                <a:cs typeface="Times New Roman" panose="02020603050405020304" pitchFamily="18" charset="0"/>
              </a:rPr>
            </a:br>
            <a:r>
              <a:rPr lang="en-US" sz="3600" dirty="0">
                <a:ln/>
                <a:solidFill>
                  <a:schemeClr val="accent1"/>
                </a:solidFill>
                <a:effectLst>
                  <a:outerShdw blurRad="38100" dist="25400" dir="5400000" algn="ctr" rotWithShape="0">
                    <a:srgbClr val="6E747A">
                      <a:alpha val="43000"/>
                    </a:srgbClr>
                  </a:outerShdw>
                </a:effectLst>
                <a:latin typeface="Algerian" panose="04020705040A02060702" pitchFamily="82" charset="0"/>
                <a:cs typeface="Times New Roman" panose="02020603050405020304" pitchFamily="18" charset="0"/>
              </a:rPr>
              <a:t>   </a:t>
            </a:r>
          </a:p>
          <a:p>
            <a:pPr>
              <a:buFont typeface="Wingdings" panose="05000000000000000000" pitchFamily="2" charset="2"/>
              <a:buChar char="Ø"/>
            </a:pPr>
            <a:r>
              <a:rPr lang="en-US" sz="20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Python is the programming language that we use to develop this project.</a:t>
            </a:r>
          </a:p>
          <a:p>
            <a:pPr>
              <a:buFont typeface="Wingdings" panose="05000000000000000000" pitchFamily="2" charset="2"/>
              <a:buChar char="Ø"/>
            </a:pPr>
            <a:r>
              <a:rPr lang="en-US" sz="20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The main domain that we chosen to develop this project is Cryptography.</a:t>
            </a:r>
          </a:p>
          <a:p>
            <a:pPr>
              <a:buFont typeface="Wingdings" panose="05000000000000000000" pitchFamily="2" charset="2"/>
              <a:buChar char="Ø"/>
            </a:pPr>
            <a:r>
              <a:rPr lang="en-US" sz="20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reason we choose the python language is it is a platform independent and it has many inbuilt packages to implement this project.</a:t>
            </a:r>
          </a:p>
          <a:p>
            <a:pPr marL="0" indent="0">
              <a:buNone/>
            </a:pPr>
            <a:endParaRPr lang="en-IN" sz="3600" dirty="0">
              <a:latin typeface="Algerian" panose="04020705040A02060702" pitchFamily="82" charset="0"/>
            </a:endParaRPr>
          </a:p>
        </p:txBody>
      </p:sp>
    </p:spTree>
    <p:extLst>
      <p:ext uri="{BB962C8B-B14F-4D97-AF65-F5344CB8AC3E}">
        <p14:creationId xmlns:p14="http://schemas.microsoft.com/office/powerpoint/2010/main" val="221373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Arial" panose="020B0604020202020204" pitchFamily="34" charset="0"/>
                <a:cs typeface="Arial" panose="020B0604020202020204" pitchFamily="34" charset="0"/>
              </a:rPr>
              <a:t>Python Libraries</a:t>
            </a:r>
          </a:p>
        </p:txBody>
      </p:sp>
      <p:sp>
        <p:nvSpPr>
          <p:cNvPr id="3" name="Content Placeholder 2"/>
          <p:cNvSpPr>
            <a:spLocks noGrp="1"/>
          </p:cNvSpPr>
          <p:nvPr>
            <p:ph idx="1"/>
          </p:nvPr>
        </p:nvSpPr>
        <p:spPr/>
        <p:txBody>
          <a:bodyPr/>
          <a:lstStyle/>
          <a:p>
            <a:r>
              <a:rPr lang="en-IN" sz="2800" dirty="0">
                <a:latin typeface="Arial" panose="020B0604020202020204" pitchFamily="34" charset="0"/>
                <a:cs typeface="Arial" panose="020B0604020202020204" pitchFamily="34" charset="0"/>
              </a:rPr>
              <a:t>Cryptography</a:t>
            </a:r>
          </a:p>
          <a:p>
            <a:r>
              <a:rPr lang="en-IN" sz="2800" dirty="0">
                <a:latin typeface="Arial" panose="020B0604020202020204" pitchFamily="34" charset="0"/>
                <a:cs typeface="Arial" panose="020B0604020202020204" pitchFamily="34" charset="0"/>
              </a:rPr>
              <a:t>Pycryptodome</a:t>
            </a:r>
          </a:p>
          <a:p>
            <a:r>
              <a:rPr lang="en-IN" sz="2800" dirty="0">
                <a:latin typeface="Arial" panose="020B0604020202020204" pitchFamily="34" charset="0"/>
                <a:cs typeface="Arial" panose="020B0604020202020204" pitchFamily="34" charset="0"/>
              </a:rPr>
              <a:t>Base64</a:t>
            </a:r>
          </a:p>
          <a:p>
            <a:r>
              <a:rPr lang="en-IN" sz="2800" dirty="0">
                <a:latin typeface="Arial" panose="020B0604020202020204" pitchFamily="34" charset="0"/>
                <a:cs typeface="Arial" panose="020B0604020202020204" pitchFamily="34" charset="0"/>
              </a:rPr>
              <a:t>Socket</a:t>
            </a:r>
          </a:p>
          <a:p>
            <a:r>
              <a:rPr lang="en-IN" sz="2800" dirty="0">
                <a:latin typeface="Arial" panose="020B0604020202020204" pitchFamily="34" charset="0"/>
                <a:cs typeface="Arial" panose="020B0604020202020204" pitchFamily="34" charset="0"/>
              </a:rPr>
              <a:t>Smtplib</a:t>
            </a:r>
          </a:p>
          <a:p>
            <a:r>
              <a:rPr lang="en-IN" sz="2800" dirty="0">
                <a:latin typeface="Arial" panose="020B0604020202020204" pitchFamily="34" charset="0"/>
                <a:cs typeface="Arial" panose="020B0604020202020204" pitchFamily="34" charset="0"/>
              </a:rPr>
              <a:t>Pickle</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02488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8983" y="846815"/>
            <a:ext cx="10046984" cy="2246009"/>
          </a:xfrm>
        </p:spPr>
        <p:txBody>
          <a:bodyPr/>
          <a:lstStyle/>
          <a:p>
            <a:pPr marL="0" indent="0">
              <a:buNone/>
            </a:pPr>
            <a:r>
              <a:rPr lang="en-IN" sz="2800" b="1" u="sng" dirty="0">
                <a:latin typeface="Arial" panose="020B0604020202020204" pitchFamily="34" charset="0"/>
                <a:cs typeface="Arial" panose="020B0604020202020204" pitchFamily="34" charset="0"/>
              </a:rPr>
              <a:t>Cryptography: </a:t>
            </a:r>
            <a:br>
              <a:rPr lang="en-IN" sz="2000" b="1" u="sng"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 It </a:t>
            </a:r>
            <a:r>
              <a:rPr lang="en-US" dirty="0">
                <a:latin typeface="Arial" panose="020B0604020202020204" pitchFamily="34" charset="0"/>
                <a:cs typeface="Arial" panose="020B0604020202020204" pitchFamily="34" charset="0"/>
              </a:rPr>
              <a:t>is a package which provides cryptographic recipes and primitives to Python developers. Cryptography is broadly divided into two levels. </a:t>
            </a:r>
          </a:p>
          <a:p>
            <a:pPr marL="0" indent="0">
              <a:buNone/>
            </a:pPr>
            <a:r>
              <a:rPr lang="en-US" dirty="0">
                <a:latin typeface="Arial" panose="020B0604020202020204" pitchFamily="34" charset="0"/>
                <a:cs typeface="Arial" panose="020B0604020202020204" pitchFamily="34" charset="0"/>
              </a:rPr>
              <a:t>             - One with safe cryptographic recipes that require little to no configuration choices.</a:t>
            </a:r>
          </a:p>
          <a:p>
            <a:pPr marL="0" indent="0">
              <a:buNone/>
            </a:pPr>
            <a:endParaRPr lang="en-IN" sz="2800" b="1" u="sng" dirty="0">
              <a:latin typeface="Arial" panose="020B060402020202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2E55E8EA-9E55-5740-8015-80967CB44C3F}"/>
              </a:ext>
            </a:extLst>
          </p:cNvPr>
          <p:cNvSpPr txBox="1">
            <a:spLocks/>
          </p:cNvSpPr>
          <p:nvPr/>
        </p:nvSpPr>
        <p:spPr>
          <a:xfrm>
            <a:off x="1658983" y="3541816"/>
            <a:ext cx="8824791" cy="2952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800" b="1" u="sng" dirty="0">
                <a:latin typeface="Arial" panose="020B0604020202020204" pitchFamily="34" charset="0"/>
                <a:cs typeface="Arial" panose="020B0604020202020204" pitchFamily="34" charset="0"/>
              </a:rPr>
              <a:t>Socket</a:t>
            </a:r>
          </a:p>
          <a:p>
            <a:pPr marL="0" indent="0">
              <a:buFont typeface="Wingdings 3" charset="2"/>
              <a:buNone/>
            </a:pPr>
            <a:r>
              <a:rPr lang="en-US" sz="2000" dirty="0">
                <a:latin typeface="Arial" panose="020B0604020202020204" pitchFamily="34" charset="0"/>
                <a:cs typeface="Arial" panose="020B0604020202020204" pitchFamily="34" charset="0"/>
              </a:rPr>
              <a:t>            - It is available on all modern Unix systems, Windows, </a:t>
            </a:r>
            <a:r>
              <a:rPr lang="en-IN" sz="2000" dirty="0">
                <a:latin typeface="Arial" panose="020B0604020202020204" pitchFamily="34" charset="0"/>
                <a:cs typeface="Arial" panose="020B0604020202020204" pitchFamily="34" charset="0"/>
              </a:rPr>
              <a:t>MacOS.</a:t>
            </a:r>
            <a:endParaRPr lang="en-US" sz="2000" dirty="0">
              <a:latin typeface="Arial" panose="020B0604020202020204" pitchFamily="34" charset="0"/>
              <a:cs typeface="Arial" panose="020B0604020202020204" pitchFamily="34" charset="0"/>
            </a:endParaRPr>
          </a:p>
          <a:p>
            <a:pPr marL="0" indent="0">
              <a:buFont typeface="Wingdings 3" charset="2"/>
              <a:buNone/>
            </a:pPr>
            <a:r>
              <a:rPr lang="en-US" sz="2000" dirty="0">
                <a:latin typeface="Arial" panose="020B0604020202020204" pitchFamily="34" charset="0"/>
                <a:cs typeface="Arial" panose="020B0604020202020204" pitchFamily="34" charset="0"/>
              </a:rPr>
              <a:t>            - </a:t>
            </a:r>
            <a:r>
              <a:rPr lang="en-IN" sz="2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e socket() function returns a socket object whose methods implement the various socket system calls. </a:t>
            </a:r>
          </a:p>
          <a:p>
            <a:pPr marL="0" indent="0">
              <a:buFont typeface="Wingdings 3" charset="2"/>
              <a:buNone/>
            </a:pPr>
            <a:r>
              <a:rPr 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read() and write() operations on Python </a:t>
            </a:r>
            <a:r>
              <a:rPr lang="en-IN" sz="2000" dirty="0">
                <a:latin typeface="Arial" panose="020B0604020202020204" pitchFamily="34" charset="0"/>
                <a:cs typeface="Arial" panose="020B0604020202020204" pitchFamily="34" charset="0"/>
              </a:rPr>
              <a:t>files are used.</a:t>
            </a:r>
          </a:p>
        </p:txBody>
      </p:sp>
    </p:spTree>
    <p:extLst>
      <p:ext uri="{BB962C8B-B14F-4D97-AF65-F5344CB8AC3E}">
        <p14:creationId xmlns:p14="http://schemas.microsoft.com/office/powerpoint/2010/main" val="33347213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183</TotalTime>
  <Words>1494</Words>
  <Application>Microsoft Office PowerPoint</Application>
  <PresentationFormat>Widescreen</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Crypto-Meet Up</vt:lpstr>
      <vt:lpstr>PowerPoint Presentation</vt:lpstr>
      <vt:lpstr>PowerPoint Presentation</vt:lpstr>
      <vt:lpstr>EXISTING SYSTEM</vt:lpstr>
      <vt:lpstr>                     Proposed System  This project aims to provide stronger security by using  some powerful algorithms like Double-Ratchet and HKDF.</vt:lpstr>
      <vt:lpstr>Hardware and Software Requirements</vt:lpstr>
      <vt:lpstr>PowerPoint Presentation</vt:lpstr>
      <vt:lpstr>Python Libraries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Crypto-Meet Up</dc:title>
  <dc:creator>humsikak2000@gmail.com</dc:creator>
  <cp:lastModifiedBy>sravsman@gmail.com</cp:lastModifiedBy>
  <cp:revision>31</cp:revision>
  <dcterms:created xsi:type="dcterms:W3CDTF">2021-05-19T04:47:35Z</dcterms:created>
  <dcterms:modified xsi:type="dcterms:W3CDTF">2021-05-20T02:54:57Z</dcterms:modified>
</cp:coreProperties>
</file>