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3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04E"/>
    <a:srgbClr val="0000FF"/>
    <a:srgbClr val="4F4F4F"/>
    <a:srgbClr val="1F4E7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9144000" cy="48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6600306"/>
            <a:ext cx="4580314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R. Cheng, M. Li, Y. Tian, 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X. Xiang, X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Zhang,</a:t>
            </a:r>
            <a:r>
              <a:rPr lang="en-US" altLang="zh-CN" sz="1100" baseline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S. Yang, Y. Jin, and X. Yao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4572001" y="6600306"/>
            <a:ext cx="4572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IEEE CEC Competition on Many-Objective Optimization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42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9144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0" y="257693"/>
            <a:ext cx="9144000" cy="48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6600306"/>
            <a:ext cx="4580314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R. Cheng, M. Li, Y. Tian, X. Xiang, X. Zhang,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S. Yang, Y. </a:t>
            </a:r>
            <a:r>
              <a:rPr lang="en-US" altLang="zh-CN" sz="1100" baseline="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Jin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and X. Yao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4572001" y="6600306"/>
            <a:ext cx="4572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IEEE CEC Competition on Many-Objective Optimization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 flipV="1">
            <a:off x="2289637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V="1">
            <a:off x="4586419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V="1">
            <a:off x="6883131" y="-2857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2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7175"/>
            <a:ext cx="9144000" cy="481965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42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9144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0" y="0"/>
            <a:ext cx="2279650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Introduction</a:t>
            </a:r>
            <a:endParaRPr lang="zh-CN" altLang="en-US" sz="1400" b="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0" y="257693"/>
            <a:ext cx="9144000" cy="48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6600306"/>
            <a:ext cx="4580314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R. Cheng, M. Li, Y. Tian, X. Xiang, X. Zhang,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S. Yang, Y. </a:t>
            </a:r>
            <a:r>
              <a:rPr lang="en-US" altLang="zh-CN" sz="1100" baseline="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Jin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and X. Yao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4572001" y="6600306"/>
            <a:ext cx="4572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IEEE CEC Competition on Many-Objective Optimization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7175"/>
            <a:ext cx="9144000" cy="481965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996315"/>
            <a:ext cx="8448674" cy="5270046"/>
          </a:xfrm>
        </p:spPr>
        <p:txBody>
          <a:bodyPr>
            <a:normAutofit/>
          </a:bodyPr>
          <a:lstStyle>
            <a:lvl1pPr algn="just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  <a:defRPr sz="2400">
                <a:latin typeface="+mj-lt"/>
              </a:defRPr>
            </a:lvl1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639176" y="6566535"/>
            <a:ext cx="55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39E2DBB-F57F-47A2-B3A8-7ED97931E150}" type="slidenum">
              <a:rPr lang="zh-CN" altLang="en-US" sz="1600" kern="1200" smtClean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pPr algn="r"/>
              <a:t>‹#›</a:t>
            </a:fld>
            <a:endParaRPr lang="zh-CN" altLang="en-US" sz="1600" kern="1200" dirty="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 flipV="1">
            <a:off x="2289637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V="1">
            <a:off x="4586419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V="1">
            <a:off x="6883131" y="-2857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9144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0" y="257693"/>
            <a:ext cx="9144000" cy="48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6600306"/>
            <a:ext cx="4580314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R. Cheng, M. Li, Y. Tian, X. Xiang, X. Zhang,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S. Yang, Y. </a:t>
            </a:r>
            <a:r>
              <a:rPr lang="en-US" altLang="zh-CN" sz="1100" baseline="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Jin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and X. Yao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4572001" y="6600306"/>
            <a:ext cx="4572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IEEE CEC Competition on Many-Objective Optimization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7175"/>
            <a:ext cx="9144000" cy="481965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639176" y="6566535"/>
            <a:ext cx="55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39E2DBB-F57F-47A2-B3A8-7ED97931E150}" type="slidenum">
              <a:rPr lang="zh-CN" altLang="en-US" sz="1600" kern="1200" smtClean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pPr algn="r"/>
              <a:t>‹#›</a:t>
            </a:fld>
            <a:endParaRPr lang="zh-CN" altLang="en-US" sz="1600" kern="1200" dirty="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 flipV="1">
            <a:off x="2289637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V="1">
            <a:off x="4586419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V="1">
            <a:off x="6883131" y="-2857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 userDrawn="1"/>
        </p:nvSpPr>
        <p:spPr>
          <a:xfrm>
            <a:off x="2297489" y="0"/>
            <a:ext cx="2279650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altLang="zh-CN" sz="1400" b="0" kern="1200" dirty="0">
                <a:solidFill>
                  <a:schemeClr val="l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Entries</a:t>
            </a:r>
            <a:endParaRPr lang="zh-CN" altLang="en-US" sz="1400" b="0" kern="1200" dirty="0">
              <a:solidFill>
                <a:schemeClr val="l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  <p:sp>
        <p:nvSpPr>
          <p:cNvPr id="16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996315"/>
            <a:ext cx="8448674" cy="5270046"/>
          </a:xfrm>
        </p:spPr>
        <p:txBody>
          <a:bodyPr>
            <a:normAutofit/>
          </a:bodyPr>
          <a:lstStyle>
            <a:lvl1pPr algn="just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  <a:defRPr sz="2400">
                <a:latin typeface="+mj-lt"/>
              </a:defRPr>
            </a:lvl1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1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9144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0" y="257693"/>
            <a:ext cx="9144000" cy="48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6600306"/>
            <a:ext cx="4580314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R. Cheng, M. Li, Y. Tian, X. Xiang, X. Zhang,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S. Yang, Y. </a:t>
            </a:r>
            <a:r>
              <a:rPr lang="en-US" altLang="zh-CN" sz="1100" baseline="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Jin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and X. Yao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4572001" y="6600306"/>
            <a:ext cx="4572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IEEE CEC Competition on Many-Objective Optimization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7175"/>
            <a:ext cx="9144000" cy="481965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639176" y="6566535"/>
            <a:ext cx="55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39E2DBB-F57F-47A2-B3A8-7ED97931E150}" type="slidenum">
              <a:rPr lang="zh-CN" altLang="en-US" sz="1600" kern="1200" smtClean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pPr algn="r"/>
              <a:t>‹#›</a:t>
            </a:fld>
            <a:endParaRPr lang="zh-CN" altLang="en-US" sz="1600" kern="1200" dirty="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 flipV="1">
            <a:off x="2289637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V="1">
            <a:off x="4586419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V="1">
            <a:off x="6883131" y="-2857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 userDrawn="1"/>
        </p:nvSpPr>
        <p:spPr>
          <a:xfrm>
            <a:off x="4594978" y="0"/>
            <a:ext cx="2279650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altLang="zh-CN" sz="1400" b="0" kern="1200" dirty="0">
                <a:solidFill>
                  <a:schemeClr val="l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Results</a:t>
            </a:r>
            <a:endParaRPr lang="zh-CN" altLang="en-US" sz="1400" b="0" kern="1200" dirty="0">
              <a:solidFill>
                <a:schemeClr val="l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  <p:sp>
        <p:nvSpPr>
          <p:cNvPr id="16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996315"/>
            <a:ext cx="8448674" cy="5270046"/>
          </a:xfrm>
        </p:spPr>
        <p:txBody>
          <a:bodyPr>
            <a:normAutofit/>
          </a:bodyPr>
          <a:lstStyle>
            <a:lvl1pPr algn="just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  <a:defRPr sz="2400">
                <a:latin typeface="+mj-lt"/>
              </a:defRPr>
            </a:lvl1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9144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0" y="257693"/>
            <a:ext cx="9144000" cy="4814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6600306"/>
            <a:ext cx="4580314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R. Cheng, M. Li, Y. Tian, X. Xiang, X. Zhang,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S. Yang, Y. </a:t>
            </a:r>
            <a:r>
              <a:rPr lang="en-US" altLang="zh-CN" sz="1100" baseline="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Jin</a:t>
            </a:r>
            <a:r>
              <a:rPr lang="en-US" altLang="zh-CN" sz="11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and X. Yao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4572001" y="6600306"/>
            <a:ext cx="4572000" cy="257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IEEE CEC Competition on Many-Objective Optimization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7175"/>
            <a:ext cx="9144000" cy="481965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639176" y="6566535"/>
            <a:ext cx="55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39E2DBB-F57F-47A2-B3A8-7ED97931E150}" type="slidenum">
              <a:rPr lang="zh-CN" altLang="en-US" sz="1600" kern="1200" smtClean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pPr algn="r"/>
              <a:t>‹#›</a:t>
            </a:fld>
            <a:endParaRPr lang="zh-CN" altLang="en-US" sz="1600" kern="1200" dirty="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 flipV="1">
            <a:off x="2289637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V="1">
            <a:off x="4586419" y="0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V="1">
            <a:off x="6883131" y="-2857"/>
            <a:ext cx="0" cy="257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 userDrawn="1"/>
        </p:nvSpPr>
        <p:spPr>
          <a:xfrm>
            <a:off x="6891635" y="-3376"/>
            <a:ext cx="2257504" cy="2576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altLang="zh-CN" sz="1400" b="0" kern="1200" dirty="0">
                <a:solidFill>
                  <a:schemeClr val="l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Summary</a:t>
            </a:r>
            <a:endParaRPr lang="zh-CN" altLang="en-US" sz="1400" b="0" kern="1200" dirty="0">
              <a:solidFill>
                <a:schemeClr val="l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  <p:sp>
        <p:nvSpPr>
          <p:cNvPr id="16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996315"/>
            <a:ext cx="8448674" cy="5270046"/>
          </a:xfrm>
        </p:spPr>
        <p:txBody>
          <a:bodyPr>
            <a:normAutofit/>
          </a:bodyPr>
          <a:lstStyle>
            <a:lvl1pPr algn="just">
              <a:lnSpc>
                <a:spcPct val="90000"/>
              </a:lnSpc>
              <a:spcBef>
                <a:spcPts val="0"/>
              </a:spcBef>
              <a:spcAft>
                <a:spcPts val="2000"/>
              </a:spcAft>
              <a:defRPr sz="2400">
                <a:latin typeface="+mj-lt"/>
              </a:defRPr>
            </a:lvl1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7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6460-AAE2-4BBB-84CC-CA9267F160E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1E77-4729-4B74-A07A-87FCC10D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1" r:id="rId3"/>
    <p:sldLayoutId id="2147483667" r:id="rId4"/>
    <p:sldLayoutId id="2147483668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yaochu.jin@surrey.ac.uk" TargetMode="External"/><Relationship Id="rId3" Type="http://schemas.openxmlformats.org/officeDocument/2006/relationships/hyperlink" Target="mailto:limitsing@gmail.com" TargetMode="External"/><Relationship Id="rId7" Type="http://schemas.openxmlformats.org/officeDocument/2006/relationships/hyperlink" Target="mailto:syang@dmu.ac.uk" TargetMode="External"/><Relationship Id="rId2" Type="http://schemas.openxmlformats.org/officeDocument/2006/relationships/hyperlink" Target="mailto:ranchengc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xyzhanghust@gmail.com" TargetMode="External"/><Relationship Id="rId5" Type="http://schemas.openxmlformats.org/officeDocument/2006/relationships/hyperlink" Target="mailto:xxs1394@163.com" TargetMode="External"/><Relationship Id="rId10" Type="http://schemas.openxmlformats.org/officeDocument/2006/relationships/hyperlink" Target="http://www.cs.bham.ac.uk/~chengr/CEC_Comp_on_MaOO/2018/webpage.html" TargetMode="External"/><Relationship Id="rId4" Type="http://schemas.openxmlformats.org/officeDocument/2006/relationships/hyperlink" Target="mailto:field910921@gmail.com" TargetMode="External"/><Relationship Id="rId9" Type="http://schemas.openxmlformats.org/officeDocument/2006/relationships/hyperlink" Target="mailto:x.yao@cs.bham.ac.u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584887" y="1153297"/>
            <a:ext cx="7974227" cy="23148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Results of the </a:t>
            </a:r>
          </a:p>
          <a:p>
            <a:pPr algn="ctr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IEEE CEC Competition on Evolutionary Many-Objective Optimization</a:t>
            </a:r>
            <a:endParaRPr lang="zh-CN" altLang="en-US" sz="2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779" y="3748209"/>
            <a:ext cx="8674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F4E79"/>
                </a:solidFill>
                <a:latin typeface="+mj-lt"/>
              </a:rPr>
              <a:t>R. Cheng, M. Li, Y. Tian, </a:t>
            </a:r>
            <a:r>
              <a:rPr lang="en-US" altLang="zh-CN" sz="2400" dirty="0" smtClean="0">
                <a:solidFill>
                  <a:srgbClr val="1F4E79"/>
                </a:solidFill>
                <a:latin typeface="+mj-lt"/>
              </a:rPr>
              <a:t>X. Xiang, X</a:t>
            </a:r>
            <a:r>
              <a:rPr lang="en-US" altLang="zh-CN" sz="2400" dirty="0">
                <a:solidFill>
                  <a:srgbClr val="1F4E79"/>
                </a:solidFill>
                <a:latin typeface="+mj-lt"/>
              </a:rPr>
              <a:t>. Zhang, S. Yang, Y. Jin, and X. Yao</a:t>
            </a:r>
            <a:endParaRPr lang="zh-CN" altLang="en-US" sz="2400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44578" y="5461684"/>
            <a:ext cx="4254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smtClean="0">
                <a:solidFill>
                  <a:srgbClr val="1F4E79"/>
                </a:solidFill>
                <a:latin typeface="+mj-lt"/>
              </a:rPr>
              <a:t>2018 </a:t>
            </a:r>
            <a:r>
              <a:rPr lang="en-US" altLang="zh-CN" sz="1600" i="1" dirty="0">
                <a:solidFill>
                  <a:srgbClr val="1F4E79"/>
                </a:solidFill>
                <a:latin typeface="+mj-lt"/>
              </a:rPr>
              <a:t>IEEE Congress on Evolutionary Computation, </a:t>
            </a:r>
            <a:r>
              <a:rPr lang="en-US" altLang="zh-CN" sz="1600" i="1" dirty="0" smtClean="0">
                <a:solidFill>
                  <a:srgbClr val="1F4E79"/>
                </a:solidFill>
                <a:latin typeface="+mj-lt"/>
              </a:rPr>
              <a:t>Rio de Janeiro, Brazil, July 8-13, 2018</a:t>
            </a:r>
            <a:endParaRPr lang="zh-CN" altLang="en-US" sz="1600" i="1" dirty="0">
              <a:solidFill>
                <a:srgbClr val="1F4E7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6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Performance indicators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dirty="0"/>
              <a:t>Inverted generational distance (IGD) [</a:t>
            </a:r>
            <a:r>
              <a:rPr lang="en-US" altLang="zh-CN" dirty="0" smtClean="0"/>
              <a:t>18]</a:t>
            </a:r>
            <a:endParaRPr lang="en-US" altLang="zh-CN" dirty="0"/>
          </a:p>
          <a:p>
            <a:pPr marL="252000" indent="0">
              <a:buNone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10,000 uniformly distributed reference points sampled on the Pareto front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spcAft>
                <a:spcPts val="1000"/>
              </a:spcAft>
            </a:pPr>
            <a:r>
              <a:rPr lang="en-US" altLang="zh-CN" dirty="0" err="1"/>
              <a:t>Hypervolume</a:t>
            </a:r>
            <a:r>
              <a:rPr lang="en-US" altLang="zh-CN" dirty="0"/>
              <a:t> (HV) [</a:t>
            </a:r>
            <a:r>
              <a:rPr lang="en-US" altLang="zh-CN" dirty="0" smtClean="0"/>
              <a:t>19]</a:t>
            </a:r>
            <a:endParaRPr lang="en-US" altLang="zh-CN" dirty="0"/>
          </a:p>
          <a:p>
            <a:pPr marL="252000" indent="0">
              <a:spcAft>
                <a:spcPts val="1000"/>
              </a:spcAft>
              <a:buNone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Normalize the population by the nadir point of the Pareto front</a:t>
            </a:r>
          </a:p>
          <a:p>
            <a:pPr marL="252000" indent="0">
              <a:spcAft>
                <a:spcPts val="1000"/>
              </a:spcAft>
              <a:buNone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Monte Carlo estimation method with 1,000,000 points is adopted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0696" y="1949612"/>
            <a:ext cx="4022608" cy="7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7854" y="4420805"/>
            <a:ext cx="2628293" cy="3063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5080" y="4956058"/>
            <a:ext cx="4793840" cy="3347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3032" y="5519649"/>
            <a:ext cx="3277936" cy="5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Ranking strategy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Each algorithm executes on each problem with 5, 10 and 15 objectives for </a:t>
            </a:r>
            <a:r>
              <a:rPr lang="en-US" altLang="zh-CN" dirty="0" smtClean="0"/>
              <a:t>20 </a:t>
            </a:r>
            <a:r>
              <a:rPr lang="en-US" altLang="zh-CN" dirty="0"/>
              <a:t>runs, respectively (i.e</a:t>
            </a:r>
            <a:r>
              <a:rPr lang="en-US" altLang="zh-CN" dirty="0" smtClean="0"/>
              <a:t>., </a:t>
            </a:r>
            <a:r>
              <a:rPr lang="en-US" altLang="zh-CN" dirty="0" smtClean="0"/>
              <a:t>900 </a:t>
            </a:r>
            <a:r>
              <a:rPr lang="en-US" altLang="zh-CN" dirty="0"/>
              <a:t>results)</a:t>
            </a:r>
          </a:p>
          <a:p>
            <a:endParaRPr lang="en-US" altLang="zh-CN" dirty="0"/>
          </a:p>
          <a:p>
            <a:r>
              <a:rPr lang="en-US" altLang="zh-CN" dirty="0"/>
              <a:t>Sort the means of each indicator </a:t>
            </a:r>
            <a:r>
              <a:rPr lang="en-US" altLang="zh-CN" dirty="0" smtClean="0"/>
              <a:t>value </a:t>
            </a:r>
            <a:r>
              <a:rPr lang="en-US" altLang="zh-CN" dirty="0"/>
              <a:t>on each problem with each number of objectives (i.e</a:t>
            </a:r>
            <a:r>
              <a:rPr lang="en-US" altLang="zh-CN" dirty="0" smtClean="0"/>
              <a:t>., </a:t>
            </a:r>
            <a:r>
              <a:rPr lang="en-US" altLang="zh-CN" dirty="0"/>
              <a:t>90 ranks)</a:t>
            </a:r>
          </a:p>
          <a:p>
            <a:endParaRPr lang="en-US" altLang="zh-CN" dirty="0"/>
          </a:p>
          <a:p>
            <a:r>
              <a:rPr lang="en-US" altLang="zh-CN" dirty="0"/>
              <a:t>The SCORE </a:t>
            </a:r>
            <a:r>
              <a:rPr lang="en-US" altLang="zh-CN" dirty="0" smtClean="0"/>
              <a:t>achieved </a:t>
            </a:r>
            <a:r>
              <a:rPr lang="en-US" altLang="zh-CN" dirty="0"/>
              <a:t>by each algorithm is the sum of the reciprocal values of the ranks.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6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Overview of the Results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7663" y="855001"/>
            <a:ext cx="8448674" cy="5270046"/>
          </a:xfrm>
        </p:spPr>
        <p:txBody>
          <a:bodyPr/>
          <a:lstStyle/>
          <a:p>
            <a:r>
              <a:rPr lang="en-US" altLang="zh-CN" dirty="0"/>
              <a:t>IGD values of the results (5-, 10- 15-ojective)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Aft>
                <a:spcPts val="1000"/>
              </a:spcAft>
            </a:pPr>
            <a:endParaRPr lang="en-US" altLang="zh-CN" dirty="0"/>
          </a:p>
          <a:p>
            <a:r>
              <a:rPr lang="en-US" altLang="zh-CN" dirty="0"/>
              <a:t>HV values of the results (5-, 10- 15-ojective)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77" y="1197927"/>
            <a:ext cx="3360000" cy="25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61" y="1197927"/>
            <a:ext cx="3360000" cy="25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298" y="1197927"/>
            <a:ext cx="3360000" cy="252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77" y="3989831"/>
            <a:ext cx="3360000" cy="252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61" y="3989831"/>
            <a:ext cx="3360000" cy="252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298" y="3989831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Overview of the Ranks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7663" y="855001"/>
            <a:ext cx="8448674" cy="5270046"/>
          </a:xfrm>
        </p:spPr>
        <p:txBody>
          <a:bodyPr/>
          <a:lstStyle/>
          <a:p>
            <a:r>
              <a:rPr lang="en-US" altLang="zh-CN" dirty="0"/>
              <a:t>Ranks according to IGD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Aft>
                <a:spcPts val="1000"/>
              </a:spcAft>
            </a:pPr>
            <a:endParaRPr lang="en-US" altLang="zh-CN" dirty="0"/>
          </a:p>
          <a:p>
            <a:r>
              <a:rPr lang="en-US" altLang="zh-CN" dirty="0"/>
              <a:t>Ranks according to HV values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99763"/>
              </p:ext>
            </p:extLst>
          </p:nvPr>
        </p:nvGraphicFramePr>
        <p:xfrm>
          <a:off x="19571" y="1233127"/>
          <a:ext cx="3023075" cy="24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20"/>
                <a:gridCol w="334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4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825"/>
                <a:gridCol w="388879"/>
                <a:gridCol w="205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84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4388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AGE-II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AMPDEA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BCE-IBEA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CVEA3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fastCAR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HHcMOEA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/>
                        <a:t>KnEA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RPEA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RSEA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RVEA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MaF6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MaF7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MaF8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MaF9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MaF10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Total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92204"/>
              </p:ext>
            </p:extLst>
          </p:nvPr>
        </p:nvGraphicFramePr>
        <p:xfrm>
          <a:off x="3060462" y="1233127"/>
          <a:ext cx="3023075" cy="24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20"/>
                <a:gridCol w="334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4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825"/>
                <a:gridCol w="388879"/>
                <a:gridCol w="205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84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4388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AGE-II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AMPDEA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BCE-IBEA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CVEA3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fastCAR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HHcMOEA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/>
                        <a:t>KnEA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RPEA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RSEA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RVEA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MaF6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MaF7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MaF8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MaF9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MaF10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Total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7789"/>
              </p:ext>
            </p:extLst>
          </p:nvPr>
        </p:nvGraphicFramePr>
        <p:xfrm>
          <a:off x="6101354" y="1233127"/>
          <a:ext cx="3023075" cy="24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20"/>
                <a:gridCol w="334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4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825"/>
                <a:gridCol w="388879"/>
                <a:gridCol w="205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84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4388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AGE-II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AMPDEA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BCE-IBEA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CVEA3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fastCAR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HHcMOEA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/>
                        <a:t>KnEA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RPEA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RSEA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RVEA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MaF6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MaF7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MaF8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MaF9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MaF10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Total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128"/>
              </p:ext>
            </p:extLst>
          </p:nvPr>
        </p:nvGraphicFramePr>
        <p:xfrm>
          <a:off x="19571" y="4026733"/>
          <a:ext cx="3023075" cy="24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20"/>
                <a:gridCol w="334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4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825"/>
                <a:gridCol w="388879"/>
                <a:gridCol w="205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84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4388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AGE-II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AMPDEA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BCE-IBEA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CVEA3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fastCAR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HHcMOEA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/>
                        <a:t>KnEA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RPEA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RSEA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RVEA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MaF6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MaF7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MaF8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MaF9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MaF10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Total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11108"/>
              </p:ext>
            </p:extLst>
          </p:nvPr>
        </p:nvGraphicFramePr>
        <p:xfrm>
          <a:off x="3060462" y="4026733"/>
          <a:ext cx="3023075" cy="24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20"/>
                <a:gridCol w="334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4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825"/>
                <a:gridCol w="388879"/>
                <a:gridCol w="205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84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4388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AGE-II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AMPDEA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BCE-IBEA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CVEA3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fastCAR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HHcMOEA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/>
                        <a:t>KnEA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RPEA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RSEA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RVEA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MaF6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MaF7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MaF8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MaF9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MaF10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Total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41892"/>
              </p:ext>
            </p:extLst>
          </p:nvPr>
        </p:nvGraphicFramePr>
        <p:xfrm>
          <a:off x="6101354" y="4026733"/>
          <a:ext cx="3023075" cy="24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20"/>
                <a:gridCol w="3340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4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825"/>
                <a:gridCol w="388879"/>
                <a:gridCol w="205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6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384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43880">
                <a:tc>
                  <a:txBody>
                    <a:bodyPr/>
                    <a:lstStyle/>
                    <a:p>
                      <a:pPr algn="ctr"/>
                      <a:endParaRPr lang="zh-CN" altLang="en-US" sz="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AGE-II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AMPDEA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BCE-IBEA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CVEA3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fastCAR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 smtClean="0"/>
                        <a:t>HHcMOEA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err="1"/>
                        <a:t>KnEA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/>
                        <a:t>RPEA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RSEA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RVEA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MaF6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MaF7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MaF8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MaF9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MaF10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MaF11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MaF12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MaF13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MaF14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MaF15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43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Total</a:t>
                      </a:r>
                      <a:endParaRPr lang="zh-CN" altLang="en-US" sz="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Winner Algorithms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6399" y="1511036"/>
            <a:ext cx="1074104" cy="10460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6020" y="3116019"/>
            <a:ext cx="994862" cy="9725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04528" y="4698697"/>
            <a:ext cx="897845" cy="8710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5786" y="1738194"/>
            <a:ext cx="5569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4974" y="3317001"/>
            <a:ext cx="55695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4974" y="4872609"/>
            <a:ext cx="5569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7756" y="1738193"/>
            <a:ext cx="197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CVEA3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997756" y="3320789"/>
            <a:ext cx="15988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AMPDEA</a:t>
            </a:r>
            <a:endParaRPr lang="zh-CN" altLang="en-US" sz="3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97756" y="4872609"/>
            <a:ext cx="1598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BCE-IBEA</a:t>
            </a:r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107846" y="1597377"/>
            <a:ext cx="4776185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Cost value based evolutionary algorithm </a:t>
            </a:r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Jiawei Yuan, Hai-Lin Liu, and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Fangqing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Gu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Guangdong University of Technology, </a:t>
            </a:r>
            <a:r>
              <a:rPr lang="en-US" altLang="zh-CN" sz="1600" dirty="0">
                <a:solidFill>
                  <a:schemeClr val="bg1"/>
                </a:solidFill>
              </a:rPr>
              <a:t>China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480706" y="3223270"/>
            <a:ext cx="4030463" cy="784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5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dirty="0" smtClean="0"/>
              <a:t>Multi-population-driven evolutionary algorithm</a:t>
            </a:r>
          </a:p>
          <a:p>
            <a:pPr algn="ctr"/>
            <a:r>
              <a:rPr lang="en-US" altLang="zh-CN" dirty="0" err="1" smtClean="0"/>
              <a:t>Huangke</a:t>
            </a:r>
            <a:r>
              <a:rPr lang="en-US" altLang="zh-CN" dirty="0" smtClean="0"/>
              <a:t> Chen and </a:t>
            </a:r>
            <a:r>
              <a:rPr lang="en-US" altLang="zh-CN" dirty="0" err="1" smtClean="0"/>
              <a:t>Guohua</a:t>
            </a:r>
            <a:r>
              <a:rPr lang="en-US" altLang="zh-CN" smtClean="0"/>
              <a:t> Wu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National University of Defense Technology, China</a:t>
            </a: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4817380" y="4764887"/>
            <a:ext cx="3357114" cy="738664"/>
          </a:xfrm>
          <a:prstGeom prst="rect">
            <a:avLst/>
          </a:prstGeom>
          <a:solidFill>
            <a:srgbClr val="F090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Bi-criterion evolution based IBEA </a:t>
            </a: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Miqing</a:t>
            </a:r>
            <a:r>
              <a:rPr lang="en-US" altLang="zh-CN" sz="1400" dirty="0" smtClean="0">
                <a:solidFill>
                  <a:schemeClr val="bg1"/>
                </a:solidFill>
              </a:rPr>
              <a:t> Li,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Shengxiang</a:t>
            </a:r>
            <a:r>
              <a:rPr lang="en-US" altLang="zh-CN" sz="1400" dirty="0" smtClean="0">
                <a:solidFill>
                  <a:schemeClr val="bg1"/>
                </a:solidFill>
              </a:rPr>
              <a:t> Yang, and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Xiaohui</a:t>
            </a:r>
            <a:r>
              <a:rPr lang="en-US" altLang="zh-CN" sz="1400" dirty="0" smtClean="0">
                <a:solidFill>
                  <a:schemeClr val="bg1"/>
                </a:solidFill>
              </a:rPr>
              <a:t> Liu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Brunel University, U. K.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5" name="Picture 1" descr="cleard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leard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rd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eard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爆炸形 1 2"/>
          <p:cNvSpPr/>
          <p:nvPr/>
        </p:nvSpPr>
        <p:spPr>
          <a:xfrm>
            <a:off x="3179522" y="1752959"/>
            <a:ext cx="928324" cy="60198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NEW</a:t>
            </a:r>
            <a:endParaRPr lang="zh-CN" altLang="en-US" sz="1200" dirty="0">
              <a:latin typeface="+mj-lt"/>
            </a:endParaRPr>
          </a:p>
        </p:txBody>
      </p:sp>
      <p:sp>
        <p:nvSpPr>
          <p:cNvPr id="20" name="爆炸形 1 19"/>
          <p:cNvSpPr/>
          <p:nvPr/>
        </p:nvSpPr>
        <p:spPr>
          <a:xfrm>
            <a:off x="3481297" y="3352760"/>
            <a:ext cx="928324" cy="60198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j-lt"/>
              </a:rPr>
              <a:t>NEW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02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15" grpId="0"/>
      <p:bldP spid="16" grpId="0"/>
      <p:bldP spid="22" grpId="0" animBg="1"/>
      <p:bldP spid="24" grpId="0" animBg="1"/>
      <p:bldP spid="25" grpId="0" animBg="1"/>
      <p:bldP spid="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47662" y="996315"/>
            <a:ext cx="8537257" cy="5270046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15 many-objective test problems were proposed for this competition</a:t>
            </a:r>
          </a:p>
          <a:p>
            <a:endParaRPr lang="en-US" altLang="zh-CN" dirty="0"/>
          </a:p>
          <a:p>
            <a:r>
              <a:rPr lang="en-US" altLang="zh-CN" dirty="0" smtClean="0"/>
              <a:t>10 </a:t>
            </a:r>
            <a:r>
              <a:rPr lang="en-US" altLang="zh-CN" dirty="0"/>
              <a:t>many-objective evolutionary algorithms joined the competition</a:t>
            </a:r>
          </a:p>
          <a:p>
            <a:endParaRPr lang="en-US" altLang="zh-CN" dirty="0"/>
          </a:p>
          <a:p>
            <a:r>
              <a:rPr lang="en-US" altLang="zh-CN" dirty="0"/>
              <a:t>According to the final ranking based on IGD and HV metrics, the winner is CVEA3 (Cost value based evolutionary algorithm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Re-organize this competition with further enhancements </a:t>
            </a:r>
            <a:r>
              <a:rPr lang="en-US" altLang="zh-CN" dirty="0" smtClean="0"/>
              <a:t>(C </a:t>
            </a:r>
            <a:r>
              <a:rPr lang="en-US" altLang="zh-CN" dirty="0"/>
              <a:t>code, better computational efficiency, etc.)</a:t>
            </a:r>
          </a:p>
          <a:p>
            <a:endParaRPr lang="en-US" altLang="zh-CN" dirty="0"/>
          </a:p>
          <a:p>
            <a:r>
              <a:rPr lang="en-US" altLang="zh-CN" dirty="0"/>
              <a:t>Attract more effective algorithms to join the </a:t>
            </a:r>
            <a:r>
              <a:rPr lang="en-US" altLang="zh-CN" dirty="0" smtClean="0"/>
              <a:t>competition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0455" y="1840507"/>
            <a:ext cx="6203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8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7528" y="4045898"/>
            <a:ext cx="7589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R. Cheng	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2"/>
              </a:rPr>
              <a:t>ranchengcn@gmail.com</a:t>
            </a:r>
            <a:r>
              <a:rPr lang="en-US" altLang="zh-CN" sz="1600" dirty="0"/>
              <a:t>)</a:t>
            </a:r>
            <a:r>
              <a:rPr lang="en-US" altLang="zh-CN" dirty="0"/>
              <a:t>	M. Li	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3"/>
              </a:rPr>
              <a:t>limitsing@gmail.com</a:t>
            </a:r>
            <a:r>
              <a:rPr lang="en-US" altLang="zh-CN" sz="1600" dirty="0"/>
              <a:t>)</a:t>
            </a:r>
          </a:p>
          <a:p>
            <a:r>
              <a:rPr lang="en-US" altLang="zh-CN" dirty="0"/>
              <a:t>Y. Tian	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4"/>
              </a:rPr>
              <a:t>field910921@gmail.com</a:t>
            </a:r>
            <a:r>
              <a:rPr lang="en-US" altLang="zh-CN" sz="1600" dirty="0"/>
              <a:t>)</a:t>
            </a:r>
            <a:r>
              <a:rPr lang="en-US" altLang="zh-CN" dirty="0"/>
              <a:t>	X. </a:t>
            </a:r>
            <a:r>
              <a:rPr lang="en-US" altLang="zh-CN" dirty="0" smtClean="0"/>
              <a:t>Xiang</a:t>
            </a:r>
            <a:r>
              <a:rPr lang="en-US" altLang="zh-CN" dirty="0"/>
              <a:t>	</a:t>
            </a:r>
            <a:r>
              <a:rPr lang="en-US" altLang="zh-CN" dirty="0" smtClean="0"/>
              <a:t>(</a:t>
            </a:r>
            <a:r>
              <a:rPr lang="en-US" altLang="zh-CN" sz="1600" dirty="0">
                <a:hlinkClick r:id="rId5"/>
              </a:rPr>
              <a:t>xxs1394@163.com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X. Zhang	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hlinkClick r:id="rId6"/>
              </a:rPr>
              <a:t>xyzhanghust@gmail.com</a:t>
            </a:r>
            <a:r>
              <a:rPr lang="en-US" altLang="zh-CN" sz="1600" dirty="0" smtClean="0"/>
              <a:t>) 	</a:t>
            </a:r>
            <a:r>
              <a:rPr lang="en-US" altLang="zh-CN" dirty="0" smtClean="0"/>
              <a:t>S. Yang	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hlinkClick r:id="rId7"/>
              </a:rPr>
              <a:t>syang@dmu.ac.uk</a:t>
            </a:r>
            <a:r>
              <a:rPr lang="en-US" altLang="zh-CN" sz="1600" dirty="0" smtClean="0"/>
              <a:t>)</a:t>
            </a:r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Y. </a:t>
            </a:r>
            <a:r>
              <a:rPr lang="en-US" altLang="zh-CN" dirty="0" err="1" smtClean="0"/>
              <a:t>Jin</a:t>
            </a:r>
            <a:r>
              <a:rPr lang="en-US" altLang="zh-CN" dirty="0" smtClean="0"/>
              <a:t>	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hlinkClick r:id="rId8"/>
              </a:rPr>
              <a:t>yaochu.jin@surrey.ac.uk</a:t>
            </a:r>
            <a:r>
              <a:rPr lang="en-US" altLang="zh-CN" sz="1600" dirty="0" smtClean="0"/>
              <a:t>)	</a:t>
            </a:r>
            <a:r>
              <a:rPr lang="en-US" altLang="zh-CN" dirty="0" smtClean="0"/>
              <a:t>X</a:t>
            </a:r>
            <a:r>
              <a:rPr lang="en-US" altLang="zh-CN" dirty="0"/>
              <a:t>. Yao</a:t>
            </a:r>
            <a:r>
              <a:rPr lang="en-US" altLang="zh-CN" sz="1600" dirty="0"/>
              <a:t>	(</a:t>
            </a:r>
            <a:r>
              <a:rPr lang="en-US" altLang="zh-CN" sz="1600" dirty="0">
                <a:hlinkClick r:id="rId9"/>
              </a:rPr>
              <a:t>x.yao@cs.bham.ac.uk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Competition Homepage: </a:t>
            </a:r>
            <a:r>
              <a:rPr lang="en-US" altLang="zh-CN" sz="1600" dirty="0">
                <a:hlinkClick r:id="rId10"/>
              </a:rPr>
              <a:t>http://www.cs.bham.ac.uk/~chengr/CEC_Comp_on_MaOO/2018/webpage.html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634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44985" y="755300"/>
            <a:ext cx="9054031" cy="5828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[1] Cheng R, Li M, Tian Y, et al. A Benchmark Test Suite for Evolutionary Many-objective Optimization. Complex &amp; Intelligent Systems, 3(1): 67-81, 2017.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[2] Deb K, Thiele L, </a:t>
            </a:r>
            <a:r>
              <a:rPr lang="en-US" altLang="zh-CN" sz="1100" dirty="0" err="1">
                <a:latin typeface="+mj-lt"/>
              </a:rPr>
              <a:t>Laumanns</a:t>
            </a:r>
            <a:r>
              <a:rPr lang="en-US" altLang="zh-CN" sz="1100" dirty="0">
                <a:latin typeface="+mj-lt"/>
              </a:rPr>
              <a:t> M, et al. Scalable test problems for evolutionary </a:t>
            </a:r>
            <a:r>
              <a:rPr lang="en-US" altLang="zh-CN" sz="1100" dirty="0" err="1">
                <a:latin typeface="+mj-lt"/>
              </a:rPr>
              <a:t>multiobjective</a:t>
            </a:r>
            <a:r>
              <a:rPr lang="en-US" altLang="zh-CN" sz="1100" dirty="0">
                <a:latin typeface="+mj-lt"/>
              </a:rPr>
              <a:t> optimization[M]. Springer London, 2005.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[3] </a:t>
            </a:r>
            <a:r>
              <a:rPr lang="en-US" altLang="zh-CN" sz="1100" dirty="0" err="1">
                <a:latin typeface="+mj-lt"/>
              </a:rPr>
              <a:t>Brockhoff</a:t>
            </a:r>
            <a:r>
              <a:rPr lang="en-US" altLang="zh-CN" sz="1100" dirty="0">
                <a:latin typeface="+mj-lt"/>
              </a:rPr>
              <a:t> D, </a:t>
            </a:r>
            <a:r>
              <a:rPr lang="en-US" altLang="zh-CN" sz="1100" dirty="0" err="1">
                <a:latin typeface="+mj-lt"/>
              </a:rPr>
              <a:t>Zitzler</a:t>
            </a:r>
            <a:r>
              <a:rPr lang="en-US" altLang="zh-CN" sz="1100" dirty="0">
                <a:latin typeface="+mj-lt"/>
              </a:rPr>
              <a:t> E. Objective reduction in evolutionary </a:t>
            </a:r>
            <a:r>
              <a:rPr lang="en-US" altLang="zh-CN" sz="1100" dirty="0" err="1">
                <a:latin typeface="+mj-lt"/>
              </a:rPr>
              <a:t>multiobjective</a:t>
            </a:r>
            <a:r>
              <a:rPr lang="en-US" altLang="zh-CN" sz="1100" dirty="0">
                <a:latin typeface="+mj-lt"/>
              </a:rPr>
              <a:t> optimization: Theory and applications[J]. Evolutionary Computation, 2009, 17(2): 135-166.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[4] Deb K, </a:t>
            </a:r>
            <a:r>
              <a:rPr lang="en-US" altLang="zh-CN" sz="1100" dirty="0" err="1">
                <a:latin typeface="+mj-lt"/>
              </a:rPr>
              <a:t>Saxena</a:t>
            </a:r>
            <a:r>
              <a:rPr lang="en-US" altLang="zh-CN" sz="1100" dirty="0">
                <a:latin typeface="+mj-lt"/>
              </a:rPr>
              <a:t> D. Searching for Pareto-optimal solutions through dimensionality reduction for certain large-dimensional multi-objective optimization problems[C]//Proceedings of the World Congress on Computational Intelligence (WCCI-2006). 2006: 3352-3360.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[5] </a:t>
            </a:r>
            <a:r>
              <a:rPr lang="en-US" altLang="zh-CN" sz="1100" dirty="0" err="1">
                <a:latin typeface="+mj-lt"/>
              </a:rPr>
              <a:t>Köppen</a:t>
            </a:r>
            <a:r>
              <a:rPr lang="en-US" altLang="zh-CN" sz="1100" dirty="0">
                <a:latin typeface="+mj-lt"/>
              </a:rPr>
              <a:t> M, Yoshida K. Substitute distance assignments in NSGA-II for handling many-objective optimization problems[C]//Evolutionary multi-criterion optimization. Springer Berlin/Heidelberg, 2007: 727-741.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[6] Li M, </a:t>
            </a:r>
            <a:r>
              <a:rPr lang="en-US" altLang="zh-CN" sz="1100" dirty="0" err="1">
                <a:latin typeface="+mj-lt"/>
              </a:rPr>
              <a:t>Grosan</a:t>
            </a:r>
            <a:r>
              <a:rPr lang="en-US" altLang="zh-CN" sz="1100" dirty="0">
                <a:latin typeface="+mj-lt"/>
              </a:rPr>
              <a:t> C, Yang S, et al. Multi-line distance minimization: A visualized many-objective test problem suite[J]. IEEE Transactions on Evolutionary Computation, 2017.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[7] </a:t>
            </a:r>
            <a:r>
              <a:rPr lang="en-US" altLang="zh-CN" sz="1100" dirty="0" err="1">
                <a:latin typeface="+mj-lt"/>
              </a:rPr>
              <a:t>Huband</a:t>
            </a:r>
            <a:r>
              <a:rPr lang="en-US" altLang="zh-CN" sz="1100" dirty="0">
                <a:latin typeface="+mj-lt"/>
              </a:rPr>
              <a:t> S, </a:t>
            </a:r>
            <a:r>
              <a:rPr lang="en-US" altLang="zh-CN" sz="1100" dirty="0" err="1">
                <a:latin typeface="+mj-lt"/>
              </a:rPr>
              <a:t>Hingston</a:t>
            </a:r>
            <a:r>
              <a:rPr lang="en-US" altLang="zh-CN" sz="1100" dirty="0">
                <a:latin typeface="+mj-lt"/>
              </a:rPr>
              <a:t> P, Barone L, et al. A review of </a:t>
            </a:r>
            <a:r>
              <a:rPr lang="en-US" altLang="zh-CN" sz="1100" dirty="0" err="1">
                <a:latin typeface="+mj-lt"/>
              </a:rPr>
              <a:t>multiobjective</a:t>
            </a:r>
            <a:r>
              <a:rPr lang="en-US" altLang="zh-CN" sz="1100" dirty="0">
                <a:latin typeface="+mj-lt"/>
              </a:rPr>
              <a:t> test problems and a scalable test problem toolkit[J]. IEEE Transactions on Evolutionary Computation, 2006, 10(5): 477-506.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[8] </a:t>
            </a:r>
            <a:r>
              <a:rPr lang="en-US" altLang="zh-CN" sz="1100" dirty="0" err="1">
                <a:latin typeface="+mj-lt"/>
              </a:rPr>
              <a:t>Saxena</a:t>
            </a:r>
            <a:r>
              <a:rPr lang="en-US" altLang="zh-CN" sz="1100" dirty="0">
                <a:latin typeface="+mj-lt"/>
              </a:rPr>
              <a:t> D K, Zhang Q, </a:t>
            </a:r>
            <a:r>
              <a:rPr lang="en-US" altLang="zh-CN" sz="1100" dirty="0" err="1">
                <a:latin typeface="+mj-lt"/>
              </a:rPr>
              <a:t>Duro</a:t>
            </a:r>
            <a:r>
              <a:rPr lang="en-US" altLang="zh-CN" sz="1100" dirty="0">
                <a:latin typeface="+mj-lt"/>
              </a:rPr>
              <a:t> J A, et al. Framework for many-objective test problems with both simple and complicated Pareto-set shapes[C]//International Conference on Evolutionary Multi-Criterion Optimization. Springer Berlin Heidelberg, 2011: 197-211.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[9] Cheng R, </a:t>
            </a:r>
            <a:r>
              <a:rPr lang="en-US" altLang="zh-CN" sz="1100" dirty="0" err="1">
                <a:latin typeface="+mj-lt"/>
              </a:rPr>
              <a:t>Jin</a:t>
            </a:r>
            <a:r>
              <a:rPr lang="en-US" altLang="zh-CN" sz="1100" dirty="0">
                <a:latin typeface="+mj-lt"/>
              </a:rPr>
              <a:t> Y, </a:t>
            </a:r>
            <a:r>
              <a:rPr lang="en-US" altLang="zh-CN" sz="1100" dirty="0" err="1">
                <a:latin typeface="+mj-lt"/>
              </a:rPr>
              <a:t>Olhofer</a:t>
            </a:r>
            <a:r>
              <a:rPr lang="en-US" altLang="zh-CN" sz="1100" dirty="0">
                <a:latin typeface="+mj-lt"/>
              </a:rPr>
              <a:t> M, et al. Test problems for large-scale </a:t>
            </a:r>
            <a:r>
              <a:rPr lang="en-US" altLang="zh-CN" sz="1100" dirty="0" err="1">
                <a:latin typeface="+mj-lt"/>
              </a:rPr>
              <a:t>multiobjective</a:t>
            </a:r>
            <a:r>
              <a:rPr lang="en-US" altLang="zh-CN" sz="1100" dirty="0">
                <a:latin typeface="+mj-lt"/>
              </a:rPr>
              <a:t> and many-objective optimization[J]. IEEE Transactions on Cybernetics, 2016.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[10] Tian Y, Cheng R, Zhang X, et al. PlatEMO: A MATLAB Platform for Evolutionary Multi-Objective Optimization[J]. </a:t>
            </a:r>
            <a:r>
              <a:rPr lang="en-US" altLang="zh-CN" sz="1100" dirty="0" smtClean="0">
                <a:latin typeface="+mj-lt"/>
              </a:rPr>
              <a:t>IEEE Computational Intelligence Magazine, 2017, 12(4): 73-87.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 smtClean="0">
                <a:latin typeface="+mj-lt"/>
              </a:rPr>
              <a:t>[</a:t>
            </a:r>
            <a:r>
              <a:rPr lang="en-US" altLang="zh-CN" sz="1100" dirty="0">
                <a:latin typeface="+mj-lt"/>
              </a:rPr>
              <a:t>11] </a:t>
            </a:r>
            <a:r>
              <a:rPr lang="en-US" altLang="zh-CN" sz="1100" dirty="0" err="1">
                <a:latin typeface="+mj-lt"/>
              </a:rPr>
              <a:t>Durillo</a:t>
            </a:r>
            <a:r>
              <a:rPr lang="en-US" altLang="zh-CN" sz="1100" dirty="0">
                <a:latin typeface="+mj-lt"/>
              </a:rPr>
              <a:t> J </a:t>
            </a:r>
            <a:r>
              <a:rPr lang="en-US" altLang="zh-CN" sz="1100" dirty="0" err="1">
                <a:latin typeface="+mj-lt"/>
              </a:rPr>
              <a:t>J</a:t>
            </a:r>
            <a:r>
              <a:rPr lang="en-US" altLang="zh-CN" sz="1100" dirty="0">
                <a:latin typeface="+mj-lt"/>
              </a:rPr>
              <a:t>, </a:t>
            </a:r>
            <a:r>
              <a:rPr lang="en-US" altLang="zh-CN" sz="1100" dirty="0" err="1">
                <a:latin typeface="+mj-lt"/>
              </a:rPr>
              <a:t>Nebro</a:t>
            </a:r>
            <a:r>
              <a:rPr lang="en-US" altLang="zh-CN" sz="1100" dirty="0">
                <a:latin typeface="+mj-lt"/>
              </a:rPr>
              <a:t> A J. </a:t>
            </a:r>
            <a:r>
              <a:rPr lang="en-US" altLang="zh-CN" sz="1100" dirty="0" err="1">
                <a:latin typeface="+mj-lt"/>
              </a:rPr>
              <a:t>jMetal</a:t>
            </a:r>
            <a:r>
              <a:rPr lang="en-US" altLang="zh-CN" sz="1100" dirty="0">
                <a:latin typeface="+mj-lt"/>
              </a:rPr>
              <a:t>: A Java framework for multi-objective optimization[J]. Advances in Engineering Software, 2011, 42(10):760-771.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[12] Wagner M, Neumann F. A fast approximation-guided evolutionary multi-objective algorithm[C]//Proceedings of the 15th annual conference on Genetic and evolutionary computation. ACM, 2013: 687-694.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</a:t>
            </a:r>
            <a:r>
              <a:rPr lang="en-US" altLang="zh-CN" sz="1100" dirty="0" smtClean="0">
                <a:latin typeface="+mj-lt"/>
              </a:rPr>
              <a:t>13] </a:t>
            </a:r>
            <a:r>
              <a:rPr lang="en-US" altLang="zh-CN" sz="1100" dirty="0">
                <a:latin typeface="+mj-lt"/>
              </a:rPr>
              <a:t>Li M, Yang S, Liu X. Pareto or Non-Pareto: Bi-Criterion Evolution in </a:t>
            </a:r>
            <a:r>
              <a:rPr lang="en-US" altLang="zh-CN" sz="1100" dirty="0" err="1">
                <a:latin typeface="+mj-lt"/>
              </a:rPr>
              <a:t>Multiobjective</a:t>
            </a:r>
            <a:r>
              <a:rPr lang="en-US" altLang="zh-CN" sz="1100" dirty="0">
                <a:latin typeface="+mj-lt"/>
              </a:rPr>
              <a:t> Optimization[J]. IEEE Transactions on Evolutionary Computation, 2016, 20(5): 645-665.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</a:t>
            </a:r>
            <a:r>
              <a:rPr lang="en-US" altLang="zh-CN" sz="1100" dirty="0" smtClean="0">
                <a:latin typeface="+mj-lt"/>
              </a:rPr>
              <a:t>14] </a:t>
            </a:r>
            <a:r>
              <a:rPr lang="en-US" altLang="zh-CN" sz="1100" dirty="0">
                <a:latin typeface="+mj-lt"/>
              </a:rPr>
              <a:t>Zhang X, Tian Y, </a:t>
            </a:r>
            <a:r>
              <a:rPr lang="en-US" altLang="zh-CN" sz="1100" dirty="0" err="1">
                <a:latin typeface="+mj-lt"/>
              </a:rPr>
              <a:t>Jin</a:t>
            </a:r>
            <a:r>
              <a:rPr lang="en-US" altLang="zh-CN" sz="1100" dirty="0">
                <a:latin typeface="+mj-lt"/>
              </a:rPr>
              <a:t> Y. A knee point-driven evolutionary algorithm for many-objective optimization[J]. IEEE Transactions on Evolutionary Computation, 2015, 19(6): 761-776</a:t>
            </a:r>
            <a:r>
              <a:rPr lang="en-US" altLang="zh-CN" sz="1100" dirty="0" smtClean="0">
                <a:latin typeface="+mj-lt"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 smtClean="0">
                <a:latin typeface="+mj-lt"/>
              </a:rPr>
              <a:t>[</a:t>
            </a:r>
            <a:r>
              <a:rPr lang="en-US" altLang="zh-CN" sz="1100" dirty="0">
                <a:latin typeface="+mj-lt"/>
              </a:rPr>
              <a:t>15] Liu Y, Gong D, Sun X, et al. Many-objective Evolutionary Optimization Based on Reference Points[J]. Applied Soft Computing, 2016, 50.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[16] He C, Tian Y, </a:t>
            </a:r>
            <a:r>
              <a:rPr lang="en-US" altLang="zh-CN" sz="1100" dirty="0" err="1">
                <a:latin typeface="+mj-lt"/>
              </a:rPr>
              <a:t>Jin</a:t>
            </a:r>
            <a:r>
              <a:rPr lang="en-US" altLang="zh-CN" sz="1100" dirty="0">
                <a:latin typeface="+mj-lt"/>
              </a:rPr>
              <a:t> Y, et al. A Radial Space Division Based Evolutionary Algorithm for Many-Objective Optimization[J]. Applied Soft Computing, 2017, 61.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[17] Cheng R, </a:t>
            </a:r>
            <a:r>
              <a:rPr lang="en-US" altLang="zh-CN" sz="1100" dirty="0" err="1">
                <a:latin typeface="+mj-lt"/>
              </a:rPr>
              <a:t>Jin</a:t>
            </a:r>
            <a:r>
              <a:rPr lang="en-US" altLang="zh-CN" sz="1100" dirty="0">
                <a:latin typeface="+mj-lt"/>
              </a:rPr>
              <a:t> Y, </a:t>
            </a:r>
            <a:r>
              <a:rPr lang="en-US" altLang="zh-CN" sz="1100" dirty="0" err="1">
                <a:latin typeface="+mj-lt"/>
              </a:rPr>
              <a:t>Olhofer</a:t>
            </a:r>
            <a:r>
              <a:rPr lang="en-US" altLang="zh-CN" sz="1100" dirty="0">
                <a:latin typeface="+mj-lt"/>
              </a:rPr>
              <a:t> M, et al. A reference vector guided evolutionary algorithm for many-objective optimization[J]. IEEE Transactions on Evolutionary Computation, 2016, 20(5): 773-791.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</a:t>
            </a:r>
            <a:r>
              <a:rPr lang="en-US" altLang="zh-CN" sz="1100" dirty="0" smtClean="0">
                <a:latin typeface="+mj-lt"/>
              </a:rPr>
              <a:t>18] </a:t>
            </a:r>
            <a:r>
              <a:rPr lang="en-US" altLang="zh-CN" sz="1100" dirty="0">
                <a:latin typeface="+mj-lt"/>
              </a:rPr>
              <a:t>Zhou A, </a:t>
            </a:r>
            <a:r>
              <a:rPr lang="en-US" altLang="zh-CN" sz="1100" dirty="0" err="1">
                <a:latin typeface="+mj-lt"/>
              </a:rPr>
              <a:t>Jin</a:t>
            </a:r>
            <a:r>
              <a:rPr lang="en-US" altLang="zh-CN" sz="1100" dirty="0">
                <a:latin typeface="+mj-lt"/>
              </a:rPr>
              <a:t> Y, Zhang Q, et al. Combining model-based and genetics-based offspring generation for multi-objective optimization using a convergence criterion[C]//Evolutionary Computation, 2006. CEC 2006. IEEE Congress on. IEEE, 2006: 892-899.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+mj-lt"/>
              </a:rPr>
              <a:t>[</a:t>
            </a:r>
            <a:r>
              <a:rPr lang="en-US" altLang="zh-CN" sz="1100" dirty="0" smtClean="0">
                <a:latin typeface="+mj-lt"/>
              </a:rPr>
              <a:t>19] </a:t>
            </a:r>
            <a:r>
              <a:rPr lang="en-US" altLang="zh-CN" sz="1100" dirty="0">
                <a:latin typeface="+mj-lt"/>
              </a:rPr>
              <a:t>While L, </a:t>
            </a:r>
            <a:r>
              <a:rPr lang="en-US" altLang="zh-CN" sz="1100" dirty="0" err="1">
                <a:latin typeface="+mj-lt"/>
              </a:rPr>
              <a:t>Hingston</a:t>
            </a:r>
            <a:r>
              <a:rPr lang="en-US" altLang="zh-CN" sz="1100" dirty="0">
                <a:latin typeface="+mj-lt"/>
              </a:rPr>
              <a:t> P, Barone L, et al. A faster algorithm for calculating </a:t>
            </a:r>
            <a:r>
              <a:rPr lang="en-US" altLang="zh-CN" sz="1100" dirty="0" err="1">
                <a:latin typeface="+mj-lt"/>
              </a:rPr>
              <a:t>hypervolume</a:t>
            </a:r>
            <a:r>
              <a:rPr lang="en-US" altLang="zh-CN" sz="1100" dirty="0">
                <a:latin typeface="+mj-lt"/>
              </a:rPr>
              <a:t>[J]. IEEE transactions on evolutionary computation, 2006, 10(1): 29-38.</a:t>
            </a:r>
          </a:p>
        </p:txBody>
      </p:sp>
    </p:spTree>
    <p:extLst>
      <p:ext uri="{BB962C8B-B14F-4D97-AF65-F5344CB8AC3E}">
        <p14:creationId xmlns:p14="http://schemas.microsoft.com/office/powerpoint/2010/main" val="26906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3038" y="1235676"/>
            <a:ext cx="8517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AutoNum type="romanUcPeriod"/>
            </a:pPr>
            <a:r>
              <a:rPr lang="en-US" altLang="zh-CN" sz="3200" dirty="0">
                <a:solidFill>
                  <a:srgbClr val="1F4E79"/>
                </a:solidFill>
                <a:latin typeface="+mj-lt"/>
              </a:rPr>
              <a:t>Introduction</a:t>
            </a:r>
          </a:p>
          <a:p>
            <a:pPr marL="571500" indent="-571500">
              <a:lnSpc>
                <a:spcPct val="200000"/>
              </a:lnSpc>
              <a:buAutoNum type="romanUcPeriod"/>
            </a:pPr>
            <a:r>
              <a:rPr lang="en-US" altLang="zh-CN" sz="3200" dirty="0">
                <a:solidFill>
                  <a:srgbClr val="1F4E79"/>
                </a:solidFill>
                <a:latin typeface="+mj-lt"/>
              </a:rPr>
              <a:t>Entries</a:t>
            </a:r>
          </a:p>
          <a:p>
            <a:pPr marL="571500" indent="-571500">
              <a:lnSpc>
                <a:spcPct val="200000"/>
              </a:lnSpc>
              <a:buAutoNum type="romanUcPeriod"/>
            </a:pPr>
            <a:r>
              <a:rPr lang="en-US" altLang="zh-CN" sz="3200" dirty="0">
                <a:solidFill>
                  <a:srgbClr val="1F4E79"/>
                </a:solidFill>
                <a:latin typeface="+mj-lt"/>
              </a:rPr>
              <a:t>Results</a:t>
            </a:r>
          </a:p>
          <a:p>
            <a:pPr marL="571500" indent="-571500">
              <a:lnSpc>
                <a:spcPct val="200000"/>
              </a:lnSpc>
              <a:buAutoNum type="romanUcPeriod"/>
            </a:pPr>
            <a:r>
              <a:rPr lang="en-US" altLang="zh-CN" sz="3200" dirty="0">
                <a:solidFill>
                  <a:srgbClr val="1F4E79"/>
                </a:solidFill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327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2000"/>
              </a:spcAft>
            </a:pPr>
            <a:endParaRPr lang="en-US" altLang="zh-CN" dirty="0"/>
          </a:p>
          <a:p>
            <a:pPr>
              <a:lnSpc>
                <a:spcPct val="90000"/>
              </a:lnSpc>
              <a:spcAft>
                <a:spcPts val="2000"/>
              </a:spcAft>
            </a:pPr>
            <a:r>
              <a:rPr lang="en-US" altLang="zh-CN" dirty="0"/>
              <a:t>Optimization problems with more than three objectives (i.e. many-objective) </a:t>
            </a:r>
            <a:r>
              <a:rPr lang="en-US" altLang="zh-CN" dirty="0" smtClean="0"/>
              <a:t>pose </a:t>
            </a:r>
            <a:r>
              <a:rPr lang="en-US" altLang="zh-CN" dirty="0"/>
              <a:t>great challenge to existing evolutionary algorithms for traditional multi-objective optimization </a:t>
            </a:r>
          </a:p>
          <a:p>
            <a:pPr>
              <a:lnSpc>
                <a:spcPct val="90000"/>
              </a:lnSpc>
              <a:spcAft>
                <a:spcPts val="2000"/>
              </a:spcAft>
            </a:pPr>
            <a:endParaRPr lang="en-US" altLang="zh-CN" dirty="0"/>
          </a:p>
          <a:p>
            <a:pPr>
              <a:lnSpc>
                <a:spcPct val="90000"/>
              </a:lnSpc>
              <a:spcAft>
                <a:spcPts val="2000"/>
              </a:spcAft>
            </a:pPr>
            <a:r>
              <a:rPr lang="en-US" altLang="zh-CN" dirty="0"/>
              <a:t>This competition aims at proposing 15 many-objective test problems with diverse properties, and investigating the performance of evolutionary algorithms on these problems 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87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Test problems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32171"/>
              </p:ext>
            </p:extLst>
          </p:nvPr>
        </p:nvGraphicFramePr>
        <p:xfrm>
          <a:off x="1217139" y="837994"/>
          <a:ext cx="6709722" cy="564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83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Test problem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Modified from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Difficulty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MaF1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DTLZ1 [2]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Inverted PF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MaF2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DTLZ2BZ [3]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Concurrent convergence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MaF3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DTLZ3 [2]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Convex PF, multimodal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MaF4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DTLZ3 [2]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Inverted and scaled PF, multimodal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 MaF5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DTLZ4 [2]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Scaled PF, highly</a:t>
                      </a:r>
                      <a:r>
                        <a:rPr lang="en-US" altLang="zh-CN" sz="1600" baseline="0" dirty="0">
                          <a:latin typeface="+mj-lt"/>
                        </a:rPr>
                        <a:t> biased distribution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MaF6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DTLZ5(I,M) [4]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Degenerate PF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MaF7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DTLZ7 [2]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Disconnected PF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MaF8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MP-DMP [5]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Large search space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MaF9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ML-DMP [6]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Large search space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MaF10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WFG1 [7]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Complicated mixed PF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MaF11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WFG2 [7]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Scaled disconnected PF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MaF12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WFG9 [7]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Complicated fitness landscape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MaF13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PF7 [8] 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Degenerate</a:t>
                      </a:r>
                      <a:r>
                        <a:rPr lang="en-US" altLang="zh-CN" sz="1600" baseline="0" dirty="0">
                          <a:latin typeface="+mj-lt"/>
                        </a:rPr>
                        <a:t> PF, complicated variable linkage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MaF14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LSMOP3 [9]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Complicated</a:t>
                      </a:r>
                      <a:r>
                        <a:rPr lang="en-US" altLang="zh-CN" sz="1600" baseline="0" dirty="0">
                          <a:latin typeface="+mj-lt"/>
                        </a:rPr>
                        <a:t> fitness landscape, large-scale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52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1F4E79"/>
                          </a:solidFill>
                          <a:latin typeface="+mn-lt"/>
                        </a:rPr>
                        <a:t>MaF15</a:t>
                      </a:r>
                      <a:endParaRPr lang="zh-CN" altLang="en-US" sz="1600" b="0" dirty="0">
                        <a:solidFill>
                          <a:srgbClr val="1F4E79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LSMOP8 [9]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+mj-lt"/>
                        </a:rPr>
                        <a:t>Inverted PF, complicated fitness landscape, large-scale</a:t>
                      </a:r>
                      <a:endParaRPr lang="zh-CN" altLang="en-US" sz="13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1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Pareto front of the test problems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091" y="802300"/>
            <a:ext cx="1881854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6392" y="802300"/>
            <a:ext cx="1877986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7646" y="802300"/>
            <a:ext cx="1870418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2451" y="2230922"/>
            <a:ext cx="1833846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5780" y="2230922"/>
            <a:ext cx="1818947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3639" y="2230922"/>
            <a:ext cx="1754518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281" y="3659544"/>
            <a:ext cx="1754518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2571" y="3659544"/>
            <a:ext cx="1820437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780" y="3659544"/>
            <a:ext cx="1802343" cy="144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1244" y="5088165"/>
            <a:ext cx="1878948" cy="144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8490" y="5088165"/>
            <a:ext cx="1867598" cy="144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2435" y="802040"/>
            <a:ext cx="1790437" cy="14160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141" y="2242048"/>
            <a:ext cx="1723454" cy="14155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63585" y="3576560"/>
            <a:ext cx="1716998" cy="14830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0284" y="5064189"/>
            <a:ext cx="1717861" cy="14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Experimental platform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provide the benchmark problems respectively embedded in two platforms</a:t>
            </a:r>
          </a:p>
          <a:p>
            <a:endParaRPr lang="en-US" altLang="zh-CN" dirty="0" smtClean="0"/>
          </a:p>
          <a:p>
            <a:r>
              <a:rPr lang="en-US" altLang="zh-CN" sz="2000" dirty="0" err="1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PlatEMO</a:t>
            </a:r>
            <a:r>
              <a:rPr lang="en-US" altLang="zh-CN" dirty="0" smtClean="0"/>
              <a:t> [10]: Open-source MATLAB platform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000" dirty="0" err="1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jMetal</a:t>
            </a:r>
            <a:r>
              <a:rPr lang="en-US" altLang="zh-CN" dirty="0" smtClean="0"/>
              <a:t> [11]: Open-source Java platform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02" y="1724025"/>
            <a:ext cx="1933395" cy="1996786"/>
          </a:xfrm>
          <a:prstGeom prst="rect">
            <a:avLst/>
          </a:prstGeom>
        </p:spPr>
      </p:pic>
      <p:pic>
        <p:nvPicPr>
          <p:cNvPr id="1026" name="Picture 2" descr="jMetal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27" y="4095061"/>
            <a:ext cx="1542997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20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About </a:t>
            </a:r>
            <a:r>
              <a:rPr lang="en-US" altLang="zh-CN" dirty="0" err="1" smtClean="0"/>
              <a:t>PlatEMO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8235" y="938649"/>
            <a:ext cx="4586802" cy="5270046"/>
          </a:xfrm>
        </p:spPr>
        <p:txBody>
          <a:bodyPr>
            <a:normAutofit/>
          </a:bodyPr>
          <a:lstStyle/>
          <a:p>
            <a:endParaRPr lang="en-US" altLang="zh-CN" sz="2000" dirty="0" smtClean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PlatEMO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includes more than </a:t>
            </a:r>
            <a:r>
              <a:rPr lang="en-US" altLang="zh-CN" sz="2000" dirty="0" smtClean="0"/>
              <a:t>70 </a:t>
            </a:r>
            <a:r>
              <a:rPr lang="en-US" altLang="zh-CN" sz="2000" dirty="0"/>
              <a:t>algorithms and </a:t>
            </a:r>
            <a:r>
              <a:rPr lang="en-US" altLang="zh-CN" sz="2000" dirty="0" smtClean="0"/>
              <a:t>120 </a:t>
            </a:r>
            <a:r>
              <a:rPr lang="en-US" altLang="zh-CN" sz="2000" dirty="0"/>
              <a:t>multi-objective test problems, which are all open-source and fully commented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PlatEMO</a:t>
            </a:r>
            <a:r>
              <a:rPr lang="en-US" altLang="zh-CN" sz="2000" dirty="0"/>
              <a:t> provides friendly GUI for users to perform experiments and obtain experimental results in the format of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aseline="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/>
              <a:t>, without writing any code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62" y="1266825"/>
            <a:ext cx="4295776" cy="42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3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About </a:t>
            </a:r>
            <a:r>
              <a:rPr lang="en-US" altLang="zh-CN" dirty="0" err="1"/>
              <a:t>PlatEMO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Specially tailored GUI for this competition – One click to obtain all the results.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1" y="1944183"/>
            <a:ext cx="7537594" cy="42708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8656" y="4941931"/>
            <a:ext cx="901671" cy="440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Competition entries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59538"/>
              </p:ext>
            </p:extLst>
          </p:nvPr>
        </p:nvGraphicFramePr>
        <p:xfrm>
          <a:off x="839193" y="2055230"/>
          <a:ext cx="7752826" cy="424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7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9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2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Algorithm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Author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Description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AGE-II [12]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Markus Wagner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Approximation-guided evolution II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AMPDEA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j-lt"/>
                        </a:rPr>
                        <a:t>Huangke</a:t>
                      </a:r>
                      <a:r>
                        <a:rPr lang="en-US" altLang="zh-CN" sz="1600" dirty="0" smtClean="0">
                          <a:latin typeface="+mj-lt"/>
                        </a:rPr>
                        <a:t> Chen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Multi-population-driven evolutionary algorithm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BCE-IBEA </a:t>
                      </a:r>
                      <a:r>
                        <a:rPr lang="en-US" altLang="zh-CN" sz="1600" b="0" kern="1200" dirty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600" b="0" kern="1200" dirty="0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13]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+mj-lt"/>
                        </a:rPr>
                        <a:t>Miqing</a:t>
                      </a:r>
                      <a:r>
                        <a:rPr lang="en-US" altLang="zh-CN" sz="1600" dirty="0">
                          <a:latin typeface="+mj-lt"/>
                        </a:rPr>
                        <a:t> Li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+mj-lt"/>
                        </a:rPr>
                        <a:t>Bi-criterion </a:t>
                      </a:r>
                      <a:r>
                        <a:rPr lang="en-US" altLang="zh-CN" sz="1600" baseline="0" dirty="0" smtClean="0">
                          <a:latin typeface="+mj-lt"/>
                        </a:rPr>
                        <a:t>evolution based IBEA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CVEA3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+mj-lt"/>
                        </a:rPr>
                        <a:t>Jiawei Yuan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j-lt"/>
                        </a:rPr>
                        <a:t>Cost value based evolutionary algorithm 3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err="1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fastCAR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j-lt"/>
                        </a:rPr>
                        <a:t>Mingde</a:t>
                      </a:r>
                      <a:r>
                        <a:rPr lang="en-US" altLang="zh-CN" sz="1600" dirty="0" smtClean="0">
                          <a:latin typeface="+mj-lt"/>
                        </a:rPr>
                        <a:t> Zhao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j-lt"/>
                        </a:rPr>
                        <a:t>Fast clustering</a:t>
                      </a:r>
                      <a:r>
                        <a:rPr lang="en-US" altLang="zh-CN" sz="1600" baseline="0" dirty="0" smtClean="0">
                          <a:latin typeface="+mj-lt"/>
                        </a:rPr>
                        <a:t> based algorithm with reference point redistribution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err="1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HHcMOEA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j-lt"/>
                        </a:rPr>
                        <a:t>Gian</a:t>
                      </a:r>
                      <a:r>
                        <a:rPr lang="en-US" altLang="zh-CN" sz="1600" baseline="0" dirty="0" smtClean="0">
                          <a:latin typeface="+mj-lt"/>
                        </a:rPr>
                        <a:t> </a:t>
                      </a:r>
                      <a:r>
                        <a:rPr lang="en-US" altLang="zh-CN" sz="1600" baseline="0" dirty="0" err="1" smtClean="0">
                          <a:latin typeface="+mj-lt"/>
                        </a:rPr>
                        <a:t>Fritsche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j-lt"/>
                        </a:rPr>
                        <a:t>Hyper-heuristic collaborative MOEA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err="1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KnEA</a:t>
                      </a:r>
                      <a:r>
                        <a:rPr lang="en-US" altLang="zh-CN" sz="1600" b="0" kern="1200" dirty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CN" sz="1600" b="0" kern="1200" dirty="0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14]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+mj-lt"/>
                        </a:rPr>
                        <a:t>Xingyi</a:t>
                      </a:r>
                      <a:r>
                        <a:rPr lang="en-US" altLang="zh-CN" sz="1600" dirty="0">
                          <a:latin typeface="+mj-lt"/>
                        </a:rPr>
                        <a:t> Zhang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Knee point driven</a:t>
                      </a:r>
                      <a:r>
                        <a:rPr lang="en-US" altLang="zh-CN" sz="1600" baseline="0" dirty="0">
                          <a:latin typeface="+mj-lt"/>
                        </a:rPr>
                        <a:t> evolutionary algorithm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RPEA [15]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+mj-lt"/>
                        </a:rPr>
                        <a:t>Yiping</a:t>
                      </a:r>
                      <a:r>
                        <a:rPr lang="en-US" altLang="zh-CN" sz="1600" baseline="0" dirty="0" smtClean="0">
                          <a:latin typeface="+mj-lt"/>
                        </a:rPr>
                        <a:t> Liu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j-lt"/>
                        </a:rPr>
                        <a:t>Reference points-based</a:t>
                      </a:r>
                      <a:r>
                        <a:rPr lang="en-US" altLang="zh-CN" sz="1600" baseline="0" dirty="0" smtClean="0">
                          <a:latin typeface="+mj-lt"/>
                        </a:rPr>
                        <a:t> evolutionary algorithm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RSEA [16]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Cheng He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Radial space division</a:t>
                      </a:r>
                      <a:r>
                        <a:rPr lang="en-US" altLang="zh-CN" sz="1600" baseline="0" dirty="0">
                          <a:latin typeface="+mj-lt"/>
                        </a:rPr>
                        <a:t> based evolutionary algorithm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RVEA [</a:t>
                      </a:r>
                      <a:r>
                        <a:rPr lang="en-US" altLang="zh-CN" sz="1600" b="0" kern="1200" dirty="0" smtClean="0">
                          <a:solidFill>
                            <a:srgbClr val="1F4E79"/>
                          </a:solidFill>
                          <a:latin typeface="+mn-lt"/>
                          <a:ea typeface="+mn-ea"/>
                          <a:cs typeface="+mn-cs"/>
                        </a:rPr>
                        <a:t>17]</a:t>
                      </a:r>
                      <a:endParaRPr lang="zh-CN" altLang="en-US" sz="1600" b="0" kern="1200" dirty="0">
                        <a:solidFill>
                          <a:srgbClr val="1F4E7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Ran Cheng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j-lt"/>
                        </a:rPr>
                        <a:t>Reference vector guided evolutionary algorithm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9222" y="939902"/>
            <a:ext cx="7684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j-lt"/>
              </a:rPr>
              <a:t>Ten </a:t>
            </a:r>
            <a:r>
              <a:rPr lang="en-US" altLang="zh-CN" sz="2000" dirty="0">
                <a:latin typeface="+mj-lt"/>
              </a:rPr>
              <a:t>entries from </a:t>
            </a:r>
            <a:r>
              <a:rPr lang="en-US" altLang="zh-CN" sz="2000" dirty="0" smtClean="0">
                <a:latin typeface="+mj-lt"/>
              </a:rPr>
              <a:t>four </a:t>
            </a:r>
            <a:r>
              <a:rPr lang="en-US" altLang="zh-CN" sz="2000" dirty="0">
                <a:latin typeface="+mj-lt"/>
              </a:rPr>
              <a:t>different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</a:rPr>
              <a:t>Four new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j-lt"/>
              </a:rPr>
              <a:t>Six </a:t>
            </a:r>
            <a:r>
              <a:rPr lang="en-US" altLang="zh-CN" sz="2000" dirty="0">
                <a:latin typeface="+mj-lt"/>
              </a:rPr>
              <a:t>existing algorithms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67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</TotalTime>
  <Words>2532</Words>
  <Application>Microsoft Office PowerPoint</Application>
  <PresentationFormat>全屏显示(4:3)</PresentationFormat>
  <Paragraphs>1320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Ye</dc:creator>
  <cp:lastModifiedBy>Ye Tian</cp:lastModifiedBy>
  <cp:revision>499</cp:revision>
  <dcterms:created xsi:type="dcterms:W3CDTF">2017-05-22T13:53:10Z</dcterms:created>
  <dcterms:modified xsi:type="dcterms:W3CDTF">2018-07-04T14:34:53Z</dcterms:modified>
</cp:coreProperties>
</file>