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cp517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122BE6-D220-400A-8156-72DE76DAD46A}" styleName="Generic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2">
                  <a:shade val="61000"/>
                  <a:satMod val="130000"/>
                </a:schemeClr>
              </a:gs>
              <a:gs pos="5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79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commentAuthors" Target="commentAuthors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3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6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3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8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2280;&#51312;&#53945;&#54728;1.pdf" TargetMode="External" /><Relationship Id="rId3" Type="http://schemas.openxmlformats.org/officeDocument/2006/relationships/hyperlink" Target="&#52280;&#51312;&#53945;&#54728;2.pdf" TargetMode="External" /><Relationship Id="rId4" Type="http://schemas.openxmlformats.org/officeDocument/2006/relationships/hyperlink" Target="&#52280;&#51312;&#53945;&#54728;3.pdf" TargetMode="External" /><Relationship Id="rId5" Type="http://schemas.openxmlformats.org/officeDocument/2006/relationships/hyperlink" Target="&#52280;&#51312;&#53945;&#54728;4.pdf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 algn="r">
              <a:defRPr/>
            </a:pPr>
            <a:r>
              <a:rPr lang="en-US" altLang="ko-KR" sz="4500" b="1">
                <a:latin typeface="함초롬돋움"/>
                <a:ea typeface="함초롬돋움"/>
              </a:rPr>
              <a:t>딥러닝을 활용한 </a:t>
            </a:r>
            <a:endParaRPr lang="en-US" altLang="ko-KR" sz="4500" b="1">
              <a:latin typeface="함초롬돋움"/>
              <a:ea typeface="함초롬돋움"/>
            </a:endParaRPr>
          </a:p>
          <a:p>
            <a:pPr lvl="0" algn="r">
              <a:defRPr/>
            </a:pPr>
            <a:r>
              <a:rPr lang="en-US" altLang="ko-KR" sz="4500" b="1">
                <a:latin typeface="함초롬돋움"/>
                <a:ea typeface="함초롬돋움"/>
              </a:rPr>
              <a:t>안면인식 출결 시스템</a:t>
            </a:r>
            <a:r>
              <a:rPr lang="en-US" altLang="ko-KR" sz="6000"/>
              <a:t> </a:t>
            </a:r>
            <a:endParaRPr lang="en-US" altLang="ko-KR" sz="6000"/>
          </a:p>
        </p:txBody>
      </p:sp>
      <p:sp>
        <p:nvSpPr>
          <p:cNvPr id="4" name="직사각형 3"/>
          <p:cNvSpPr/>
          <p:nvPr/>
        </p:nvSpPr>
        <p:spPr>
          <a:xfrm>
            <a:off x="787397" y="758952"/>
            <a:ext cx="45719" cy="483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385234" y="4367067"/>
            <a:ext cx="5676515" cy="85072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팀 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AI (4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조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2500">
              <a:latin typeface="함초롬돋움"/>
              <a:ea typeface="함초롬돋움"/>
              <a:cs typeface="함초롬돋움"/>
            </a:endParaRPr>
          </a:p>
          <a:p>
            <a:pPr algn="r">
              <a:defRPr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조현제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이규호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김동규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김기명 </a:t>
            </a:r>
            <a:endParaRPr lang="ko-KR" altLang="en-US" sz="2500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678"/>
          </a:xfrm>
        </p:spPr>
        <p:txBody>
          <a:bodyPr>
            <a:normAutofit lnSpcReduction="10000"/>
          </a:bodyPr>
          <a:lstStyle/>
          <a:p>
            <a:pPr marL="370000" indent="-370000">
              <a:buAutoNum type="arabicPeriod"/>
              <a:defRPr/>
            </a:pPr>
            <a:r>
              <a:rPr lang="ko-KR" altLang="en-US" sz="2200"/>
              <a:t>출결 확인에 소요되는 시간을 단축시키는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태그와 같은 별다른 자원 소모가 없는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수강자의 단말기가 없는 경우에도 출결을 확인할 수 있는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대리출석 문제를 해결할 수 있는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0" indent="0">
              <a:buNone/>
              <a:defRPr/>
            </a:pPr>
            <a:endParaRPr lang="ko-KR" altLang="en-US" sz="2200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1607704" y="5430213"/>
            <a:ext cx="8976591" cy="538788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600"/>
              <a:t>딥러닝을 활용한 안면인식 출결 시스템</a:t>
            </a:r>
            <a:endParaRPr lang="ko-KR" altLang="en-US" sz="2600"/>
          </a:p>
        </p:txBody>
      </p:sp>
      <p:sp>
        <p:nvSpPr>
          <p:cNvPr id="10" name=""/>
          <p:cNvSpPr/>
          <p:nvPr/>
        </p:nvSpPr>
        <p:spPr>
          <a:xfrm>
            <a:off x="5889144" y="4939530"/>
            <a:ext cx="413712" cy="35598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기존 연구</a:t>
            </a:r>
            <a:r>
              <a:rPr lang="en-US" altLang="ko-KR"/>
              <a:t>/</a:t>
            </a:r>
            <a:r>
              <a:rPr lang="ko-KR" altLang="en-US"/>
              <a:t>기술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194954" y="1955261"/>
          <a:ext cx="9983390" cy="358821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7295435"/>
                <a:gridCol w="2687955"/>
              </a:tblGrid>
              <a:tr h="422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lt1"/>
                          </a:solidFill>
                        </a:rPr>
                        <a:t>제목</a:t>
                      </a:r>
                      <a:endParaRPr lang="ko-KR" altLang="en-US" b="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lt1"/>
                          </a:solidFill>
                        </a:rPr>
                        <a:t>장</a:t>
                      </a:r>
                      <a:r>
                        <a:rPr lang="en-US" altLang="ko-KR" b="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b="0">
                          <a:solidFill>
                            <a:schemeClr val="lt1"/>
                          </a:solidFill>
                        </a:rPr>
                        <a:t>단점</a:t>
                      </a:r>
                      <a:endParaRPr lang="ko-KR" altLang="en-US" b="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791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hlinkClick r:id="rId2" action="ppaction://hlinkfile"/>
                        </a:rPr>
                        <a:t>위치 기반 강의 출결 관리 시스템 및 방법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b="0">
                          <a:latin typeface="맑은 고딕"/>
                        </a:rPr>
                        <a:t>(1020120094212)</a:t>
                      </a:r>
                      <a:endParaRPr lang="en-US" altLang="ko-KR"/>
                    </a:p>
                    <a:p>
                      <a:pPr lvl="0">
                        <a:defRPr/>
                      </a:pPr>
                      <a:r>
                        <a:rPr lang="en-US" altLang="ko-KR" sz="1600"/>
                        <a:t>System and Method for managing attendance and absence based location</a:t>
                      </a:r>
                      <a:endParaRPr lang="en-US" altLang="ko-KR" sz="16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91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hlinkClick r:id="rId3" action="ppaction://hlinkfile"/>
                        </a:rPr>
                        <a:t>얼굴 인식을 통한 출결 관리 시스템 및 출결 관리 방법</a:t>
                      </a:r>
                      <a:r>
                        <a:rPr lang="ko-KR" altLang="en-US"/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(1020180102511)</a:t>
                      </a:r>
                      <a:endParaRPr lang="en-US" altLang="ko-KR">
                        <a:latin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1"/>
                        <a:t>System And Method For Attendance Managment Using Face Recognation</a:t>
                      </a:r>
                      <a:endParaRPr lang="en-US" altLang="ko-KR" sz="1600" b="1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91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맑은 고딕"/>
                          <a:hlinkClick r:id="rId4" action="ppaction://hlinkfile"/>
                        </a:rPr>
                        <a:t>이탈자를 판별할 수 있는 스마트 출결 시스템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(1020170168472)</a:t>
                      </a:r>
                      <a:endParaRPr lang="en-US" altLang="ko-KR">
                        <a:latin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1"/>
                        <a:t>Smart Attendance System to identify students who break away</a:t>
                      </a:r>
                      <a:endParaRPr lang="en-US" altLang="ko-KR" sz="1600" b="1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91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맑은 고딕"/>
                          <a:hlinkClick r:id="rId5" action="ppaction://hlinkfile"/>
                        </a:rPr>
                        <a:t>블루투스를 이용한 전자 출결 방법 및 그 시스템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(1020180041721)</a:t>
                      </a:r>
                      <a:endParaRPr lang="en-US" altLang="ko-KR">
                        <a:latin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1"/>
                        <a:t>Automatic Attendance Check Method Using Bluetooth and System Therefor</a:t>
                      </a:r>
                      <a:endParaRPr lang="en-US" altLang="ko-KR" sz="1600" b="1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8482661" y="2357437"/>
            <a:ext cx="2673496" cy="8220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 b="1">
                <a:solidFill>
                  <a:srgbClr val="0000ff"/>
                </a:solidFill>
              </a:rPr>
              <a:t>대리출석 해결 가능</a:t>
            </a:r>
            <a:endParaRPr lang="ko-KR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  <a:endParaRPr lang="ko-KR" altLang="en-US" sz="16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오랜 처리 시간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483526" y="3154593"/>
            <a:ext cx="2673496" cy="56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  <a:endParaRPr lang="ko-KR" altLang="en-US" sz="16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오랜 처리 시간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8494348" y="3949409"/>
            <a:ext cx="2673496" cy="82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0000ff"/>
                </a:solidFill>
              </a:rPr>
              <a:t>대리출석 해결 가능</a:t>
            </a:r>
            <a:endParaRPr lang="ko-KR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  <a:endParaRPr lang="ko-KR" altLang="en-US" sz="16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태그 설치에 따른 자원 소모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505173" y="4739551"/>
            <a:ext cx="2673496" cy="821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>
                <a:solidFill>
                  <a:srgbClr val="0000ff"/>
                </a:solidFill>
              </a:rPr>
              <a:t>대리출석 해결 가능</a:t>
            </a:r>
            <a:endParaRPr lang="ko-KR" altLang="en-US" sz="16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단말기 부재 시 처리 불가</a:t>
            </a:r>
            <a:endParaRPr lang="ko-KR" altLang="en-US" sz="16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신호의 송</a:t>
            </a:r>
            <a:r>
              <a:rPr lang="en-US" altLang="ko-KR" sz="1600" b="1">
                <a:solidFill>
                  <a:srgbClr val="ff0000"/>
                </a:solidFill>
              </a:rPr>
              <a:t>/</a:t>
            </a:r>
            <a:r>
              <a:rPr lang="ko-KR" altLang="en-US" sz="1600" b="1">
                <a:solidFill>
                  <a:srgbClr val="ff0000"/>
                </a:solidFill>
              </a:rPr>
              <a:t>수신 거리 문제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사용 프로그램 및 개발 사양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sz="2400"/>
          </a:p>
          <a:p>
            <a:pPr marL="370000" indent="-370000">
              <a:buAutoNum type="arabicPeriod"/>
              <a:defRPr/>
            </a:pPr>
            <a:endParaRPr lang="ko-KR" altLang="en-US" sz="2400"/>
          </a:p>
          <a:p>
            <a:pPr marL="370000" indent="-370000">
              <a:buAutoNum type="arabicPeriod"/>
              <a:defRPr/>
            </a:pPr>
            <a:endParaRPr lang="ko-KR" altLang="en-US" sz="2400"/>
          </a:p>
          <a:p>
            <a:pPr marL="285600" indent="-285600">
              <a:buFont typeface="Wingdings"/>
              <a:buChar char="Ø"/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1209386" y="1931939"/>
          <a:ext cx="9950840" cy="38119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571514"/>
                <a:gridCol w="6379325"/>
              </a:tblGrid>
              <a:tr h="2497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개발 사양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3448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Open CV</a:t>
                      </a:r>
                      <a:endParaRPr lang="ko-KR" altLang="en-US" sz="220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Haar Like Feature</a:t>
                      </a:r>
                      <a:endParaRPr lang="ko-KR" altLang="en-US" sz="220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Adaboost</a:t>
                      </a:r>
                      <a:endParaRPr lang="ko-KR" altLang="en-US" sz="220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Eigen Face &amp; Fisher Face</a:t>
                      </a:r>
                      <a:endParaRPr lang="ko-KR" altLang="en-US" sz="2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OS - </a:t>
                      </a:r>
                      <a:r>
                        <a:rPr lang="ko-KR" altLang="en-US" sz="2200">
                          <a:solidFill>
                            <a:srgbClr val="0000ff"/>
                          </a:solidFill>
                        </a:rPr>
                        <a:t>Windows 8.1</a:t>
                      </a: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Language </a:t>
                      </a:r>
                      <a:r>
                        <a:rPr lang="en-US" altLang="ko-KR" sz="2200"/>
                        <a:t>-</a:t>
                      </a:r>
                      <a:r>
                        <a:rPr lang="ko-KR" altLang="en-US" sz="2200"/>
                        <a:t> </a:t>
                      </a:r>
                      <a:r>
                        <a:rPr lang="ko-KR" altLang="en-US" sz="2200">
                          <a:solidFill>
                            <a:srgbClr val="0000ff"/>
                          </a:solidFill>
                        </a:rPr>
                        <a:t>C/C++ , Java 기반 spring framework 및 웹 스크립트 언어</a:t>
                      </a: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Tool - </a:t>
                      </a:r>
                      <a:r>
                        <a:rPr lang="ko-KR" altLang="en-US" sz="2200">
                          <a:solidFill>
                            <a:srgbClr val="0000ff"/>
                          </a:solidFill>
                        </a:rPr>
                        <a:t>Visual Studio 2010 , eclipse kepler</a:t>
                      </a: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Library - </a:t>
                      </a:r>
                      <a:r>
                        <a:rPr lang="ko-KR" altLang="en-US" sz="2200">
                          <a:solidFill>
                            <a:srgbClr val="0000ff"/>
                          </a:solidFill>
                        </a:rPr>
                        <a:t>OpenCV version 2.4.9, MFC</a:t>
                      </a: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2200"/>
                        <a:t>Database - </a:t>
                      </a:r>
                      <a:r>
                        <a:rPr lang="ko-KR" altLang="en-US" sz="2200">
                          <a:solidFill>
                            <a:srgbClr val="0000ff"/>
                          </a:solidFill>
                        </a:rPr>
                        <a:t>Oracle 11g</a:t>
                      </a:r>
                      <a:endParaRPr lang="ko-KR" altLang="en-US" sz="2200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5"/>
          <p:cNvSpPr/>
          <p:nvPr/>
        </p:nvSpPr>
        <p:spPr>
          <a:xfrm>
            <a:off x="4922686" y="4460293"/>
            <a:ext cx="2346627" cy="1857388"/>
          </a:xfrm>
          <a:prstGeom prst="ellipse">
            <a:avLst/>
          </a:prstGeom>
          <a:solidFill>
            <a:srgbClr val="ffb6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Python</a:t>
            </a:r>
            <a:endParaRPr lang="en-US" altLang="ko-KR" sz="40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66800" y="286602"/>
            <a:ext cx="10058400" cy="145075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 구성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3"/>
          <p:cNvSpPr/>
          <p:nvPr/>
        </p:nvSpPr>
        <p:spPr>
          <a:xfrm>
            <a:off x="1050977" y="2234038"/>
            <a:ext cx="1980000" cy="1861006"/>
          </a:xfrm>
          <a:prstGeom prst="ellipse">
            <a:avLst/>
          </a:prstGeom>
          <a:solidFill>
            <a:srgbClr val="a6a7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Android</a:t>
            </a:r>
            <a:endParaRPr lang="ko-KR" altLang="en-US" sz="4000">
              <a:solidFill>
                <a:schemeClr val="tx1"/>
              </a:solidFill>
            </a:endParaRPr>
          </a:p>
        </p:txBody>
      </p:sp>
      <p:sp>
        <p:nvSpPr>
          <p:cNvPr id="10" name="타원 5"/>
          <p:cNvSpPr/>
          <p:nvPr/>
        </p:nvSpPr>
        <p:spPr>
          <a:xfrm>
            <a:off x="5095868" y="2251356"/>
            <a:ext cx="2000264" cy="1857388"/>
          </a:xfrm>
          <a:prstGeom prst="ellipse">
            <a:avLst/>
          </a:prstGeom>
          <a:solidFill>
            <a:srgbClr val="9be5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JSP</a:t>
            </a:r>
            <a:endParaRPr lang="ko-KR" altLang="en-US" sz="4000">
              <a:solidFill>
                <a:schemeClr val="tx1"/>
              </a:solidFill>
            </a:endParaRPr>
          </a:p>
        </p:txBody>
      </p:sp>
      <p:cxnSp>
        <p:nvCxnSpPr>
          <p:cNvPr id="12" name="Shape 7"/>
          <p:cNvCxnSpPr>
            <a:stCxn id="9" idx="0"/>
            <a:endCxn id="10" idx="1"/>
          </p:cNvCxnSpPr>
          <p:nvPr/>
        </p:nvCxnSpPr>
        <p:spPr>
          <a:xfrm rot="5400000" flipV="1">
            <a:off x="3570225" y="704790"/>
            <a:ext cx="289327" cy="3347822"/>
          </a:xfrm>
          <a:prstGeom prst="curvedConnector3">
            <a:avLst>
              <a:gd name="adj1" fmla="val -48306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5"/>
          <p:cNvSpPr/>
          <p:nvPr/>
        </p:nvSpPr>
        <p:spPr>
          <a:xfrm>
            <a:off x="3430077" y="1788091"/>
            <a:ext cx="1171152" cy="413474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과목</a:t>
            </a:r>
            <a:r>
              <a:rPr lang="en-US" altLang="ko-KR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32"/>
          <p:cNvSpPr/>
          <p:nvPr/>
        </p:nvSpPr>
        <p:spPr>
          <a:xfrm>
            <a:off x="3202776" y="1863858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순서도: 처리 43"/>
          <p:cNvSpPr/>
          <p:nvPr/>
        </p:nvSpPr>
        <p:spPr>
          <a:xfrm>
            <a:off x="5381620" y="5617594"/>
            <a:ext cx="1428760" cy="430793"/>
          </a:xfrm>
          <a:prstGeom prst="flowChartProcess">
            <a:avLst/>
          </a:prstGeom>
          <a:solidFill>
            <a:srgbClr val="dfe6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안면인식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" name="타원 46"/>
          <p:cNvSpPr/>
          <p:nvPr/>
        </p:nvSpPr>
        <p:spPr>
          <a:xfrm>
            <a:off x="1186284" y="601807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자기 디스크 17"/>
          <p:cNvSpPr/>
          <p:nvPr/>
        </p:nvSpPr>
        <p:spPr>
          <a:xfrm>
            <a:off x="9448146" y="2407233"/>
            <a:ext cx="1571636" cy="1500198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Data Base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" name="Shape 7"/>
          <p:cNvCxnSpPr>
            <a:stCxn id="10" idx="7"/>
            <a:endCxn id="19" idx="1"/>
          </p:cNvCxnSpPr>
          <p:nvPr/>
        </p:nvCxnSpPr>
        <p:spPr>
          <a:xfrm rot="5400000" flipH="1" flipV="1">
            <a:off x="8460516" y="749917"/>
            <a:ext cx="116130" cy="3430764"/>
          </a:xfrm>
          <a:prstGeom prst="curvedConnector3">
            <a:avLst>
              <a:gd name="adj1" fmla="val 353096"/>
            </a:avLst>
          </a:prstGeom>
          <a:ln w="38100" cap="flat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7"/>
          <p:cNvCxnSpPr>
            <a:stCxn id="19" idx="2"/>
            <a:endCxn id="10" idx="6"/>
          </p:cNvCxnSpPr>
          <p:nvPr/>
        </p:nvCxnSpPr>
        <p:spPr>
          <a:xfrm flipH="1">
            <a:off x="7096132" y="3157333"/>
            <a:ext cx="2352014" cy="227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49"/>
          <p:cNvSpPr/>
          <p:nvPr/>
        </p:nvSpPr>
        <p:spPr>
          <a:xfrm>
            <a:off x="7807253" y="2844511"/>
            <a:ext cx="1305365" cy="428628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학생 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50"/>
          <p:cNvSpPr/>
          <p:nvPr/>
        </p:nvSpPr>
        <p:spPr>
          <a:xfrm>
            <a:off x="7579952" y="2931101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Shape 7"/>
          <p:cNvCxnSpPr/>
          <p:nvPr/>
        </p:nvCxnSpPr>
        <p:spPr>
          <a:xfrm rot="10800000">
            <a:off x="2930020" y="2703795"/>
            <a:ext cx="2251363" cy="974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60"/>
          <p:cNvSpPr/>
          <p:nvPr/>
        </p:nvSpPr>
        <p:spPr>
          <a:xfrm>
            <a:off x="3559965" y="2390988"/>
            <a:ext cx="1331343" cy="430794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학생 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62"/>
          <p:cNvSpPr/>
          <p:nvPr/>
        </p:nvSpPr>
        <p:spPr>
          <a:xfrm>
            <a:off x="3314267" y="246675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모서리가 둥근 직사각형 38"/>
          <p:cNvSpPr/>
          <p:nvPr/>
        </p:nvSpPr>
        <p:spPr>
          <a:xfrm>
            <a:off x="8028072" y="1829240"/>
            <a:ext cx="956835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쿼리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40"/>
          <p:cNvSpPr/>
          <p:nvPr/>
        </p:nvSpPr>
        <p:spPr>
          <a:xfrm>
            <a:off x="7779121" y="1894183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1176553" y="4857750"/>
            <a:ext cx="1612755" cy="1136505"/>
          </a:xfrm>
          <a:prstGeom prst="frame">
            <a:avLst>
              <a:gd name="adj1" fmla="val 12500"/>
            </a:avLst>
          </a:prstGeom>
          <a:solidFill>
            <a:srgbClr val="f2f2f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1371383" y="5139171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1675317" y="5140037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1588725" y="5432281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1892660" y="5433147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1989209" y="5150860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2293143" y="5151727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2239023" y="5422323"/>
            <a:ext cx="194829" cy="205653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모서리가 둥근 직사각형 25"/>
          <p:cNvSpPr/>
          <p:nvPr/>
        </p:nvSpPr>
        <p:spPr>
          <a:xfrm>
            <a:off x="1244523" y="2373445"/>
            <a:ext cx="1571636" cy="370179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교수 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타원 31"/>
          <p:cNvSpPr/>
          <p:nvPr/>
        </p:nvSpPr>
        <p:spPr>
          <a:xfrm>
            <a:off x="1038854" y="2429729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38"/>
          <p:cNvSpPr/>
          <p:nvPr/>
        </p:nvSpPr>
        <p:spPr>
          <a:xfrm>
            <a:off x="1393907" y="5953996"/>
            <a:ext cx="1205783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 촬영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Shape 7"/>
          <p:cNvCxnSpPr>
            <a:stCxn id="29" idx="0"/>
            <a:endCxn id="9" idx="4"/>
          </p:cNvCxnSpPr>
          <p:nvPr/>
        </p:nvCxnSpPr>
        <p:spPr>
          <a:xfrm rot="5400000" flipH="1" flipV="1">
            <a:off x="1630600" y="4447375"/>
            <a:ext cx="762708" cy="580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7"/>
          <p:cNvCxnSpPr>
            <a:stCxn id="9" idx="6"/>
            <a:endCxn id="10" idx="2"/>
          </p:cNvCxnSpPr>
          <p:nvPr/>
        </p:nvCxnSpPr>
        <p:spPr>
          <a:xfrm>
            <a:off x="3030977" y="3164541"/>
            <a:ext cx="2064890" cy="155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395218" y="3161861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8" name="모서리가 둥근 직사각형 38"/>
          <p:cNvSpPr/>
          <p:nvPr/>
        </p:nvSpPr>
        <p:spPr>
          <a:xfrm>
            <a:off x="3635314" y="3076139"/>
            <a:ext cx="794476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6"/>
          <p:cNvSpPr/>
          <p:nvPr/>
        </p:nvSpPr>
        <p:spPr>
          <a:xfrm>
            <a:off x="6264408" y="4147275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1" name="Shape 7"/>
          <p:cNvCxnSpPr>
            <a:stCxn id="10" idx="5"/>
            <a:endCxn id="42" idx="7"/>
          </p:cNvCxnSpPr>
          <p:nvPr/>
        </p:nvCxnSpPr>
        <p:spPr>
          <a:xfrm rot="5400000" flipV="1">
            <a:off x="6416648" y="4223291"/>
            <a:ext cx="895562" cy="12245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38"/>
          <p:cNvSpPr/>
          <p:nvPr/>
        </p:nvSpPr>
        <p:spPr>
          <a:xfrm>
            <a:off x="6504504" y="4061553"/>
            <a:ext cx="794476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46"/>
          <p:cNvSpPr/>
          <p:nvPr/>
        </p:nvSpPr>
        <p:spPr>
          <a:xfrm>
            <a:off x="5150416" y="5706777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3" name="Shape 7"/>
          <p:cNvCxnSpPr>
            <a:stCxn id="42" idx="1"/>
            <a:endCxn id="10" idx="3"/>
          </p:cNvCxnSpPr>
          <p:nvPr/>
        </p:nvCxnSpPr>
        <p:spPr>
          <a:xfrm rot="5400000" flipH="1" flipV="1">
            <a:off x="4879786" y="4223288"/>
            <a:ext cx="895564" cy="1224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38"/>
          <p:cNvSpPr/>
          <p:nvPr/>
        </p:nvSpPr>
        <p:spPr>
          <a:xfrm>
            <a:off x="4697785" y="4149009"/>
            <a:ext cx="1160090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출결정보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6" name="Shape 7"/>
          <p:cNvCxnSpPr>
            <a:endCxn id="9" idx="5"/>
          </p:cNvCxnSpPr>
          <p:nvPr/>
        </p:nvCxnSpPr>
        <p:spPr>
          <a:xfrm rot="10800000" flipV="1">
            <a:off x="2741013" y="3613005"/>
            <a:ext cx="2483665" cy="209494"/>
          </a:xfrm>
          <a:prstGeom prst="curvedConnector4">
            <a:avLst>
              <a:gd name="adj1" fmla="val 44111"/>
              <a:gd name="adj2" fmla="val 29575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46"/>
          <p:cNvSpPr/>
          <p:nvPr/>
        </p:nvSpPr>
        <p:spPr>
          <a:xfrm>
            <a:off x="2845800" y="3802642"/>
            <a:ext cx="625620" cy="279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8" name="모서리가 둥근 직사각형 38"/>
          <p:cNvSpPr/>
          <p:nvPr/>
        </p:nvSpPr>
        <p:spPr>
          <a:xfrm>
            <a:off x="3464730" y="3771039"/>
            <a:ext cx="1160090" cy="352861"/>
          </a:xfrm>
          <a:prstGeom prst="roundRect">
            <a:avLst>
              <a:gd name="adj" fmla="val 16667"/>
            </a:avLst>
          </a:prstGeom>
          <a:solidFill>
            <a:srgbClr val="dfe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출결정보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모서리가 둥근 직사각형 38"/>
          <p:cNvSpPr/>
          <p:nvPr/>
        </p:nvSpPr>
        <p:spPr>
          <a:xfrm>
            <a:off x="1474005" y="3429000"/>
            <a:ext cx="1160090" cy="352861"/>
          </a:xfrm>
          <a:prstGeom prst="roundRect">
            <a:avLst>
              <a:gd name="adj" fmla="val 16667"/>
            </a:avLst>
          </a:prstGeom>
          <a:solidFill>
            <a:srgbClr val="f4e5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출결처리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46"/>
          <p:cNvSpPr/>
          <p:nvPr/>
        </p:nvSpPr>
        <p:spPr>
          <a:xfrm>
            <a:off x="4069762" y="4193168"/>
            <a:ext cx="625620" cy="279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1" animBg="1"/>
      <p:bldP spid="12" grpId="2" animBg="1"/>
      <p:bldP spid="13" grpId="3" animBg="1"/>
      <p:bldP spid="15" grpId="4" animBg="1"/>
      <p:bldP spid="20" grpId="5" animBg="1"/>
      <p:bldP spid="27" grpId="6" animBg="1"/>
      <p:bldP spid="28" grpId="7" animBg="1"/>
      <p:bldP spid="21" grpId="8" animBg="1"/>
      <p:bldP spid="22" grpId="9" animBg="1"/>
      <p:bldP spid="23" grpId="10" animBg="1"/>
      <p:bldP spid="24" grpId="11" animBg="1"/>
      <p:bldP spid="25" grpId="12" animBg="1"/>
      <p:bldP spid="26" grpId="13" animBg="1"/>
      <p:bldP spid="18" grpId="14" animBg="1"/>
      <p:bldP spid="29" grpId="15" animBg="1"/>
      <p:bldP spid="31" grpId="16" animBg="1"/>
      <p:bldP spid="32" grpId="17" animBg="1"/>
      <p:bldP spid="33" grpId="18" animBg="1"/>
      <p:bldP spid="34" grpId="19" animBg="1"/>
      <p:bldP spid="35" grpId="20" animBg="1"/>
      <p:bldP spid="36" grpId="21" animBg="1"/>
      <p:bldP spid="37" grpId="22" animBg="1"/>
      <p:bldP spid="44" grpId="23" animBg="1"/>
      <p:bldP spid="45" grpId="24" animBg="1"/>
      <p:bldP spid="46" grpId="25" animBg="1"/>
      <p:bldP spid="47" grpId="26" animBg="1"/>
      <p:bldP spid="48" grpId="27" animBg="1"/>
      <p:bldP spid="49" grpId="28" animBg="1"/>
      <p:bldP spid="51" grpId="29" animBg="1"/>
      <p:bldP spid="50" grpId="30" animBg="1"/>
      <p:bldP spid="17" grpId="31" animBg="1"/>
      <p:bldP spid="52" grpId="32" animBg="1"/>
      <p:bldP spid="53" grpId="33" animBg="1"/>
      <p:bldP spid="55" grpId="34" animBg="1"/>
      <p:bldP spid="63" grpId="35" animBg="1"/>
      <p:bldP spid="56" grpId="36" animBg="1"/>
      <p:bldP spid="57" grpId="37" animBg="1"/>
      <p:bldP spid="58" grpId="38" animBg="1"/>
      <p:bldP spid="62" grpId="39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66800" y="286602"/>
            <a:ext cx="10058400" cy="145075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시연 영상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"/>
          <p:cNvSpPr txBox="1"/>
          <p:nvPr/>
        </p:nvSpPr>
        <p:spPr>
          <a:xfrm>
            <a:off x="1198202" y="1924483"/>
            <a:ext cx="9968779" cy="3596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영상 하이퍼링크</a:t>
            </a:r>
            <a:r>
              <a:rPr lang="en-US" altLang="ko-KR"/>
              <a:t>(ppt</a:t>
            </a:r>
            <a:r>
              <a:rPr lang="ko-KR" altLang="en-US"/>
              <a:t> 자료랑 같은 경로에 넣을 것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1162</ep:Words>
  <ep:PresentationFormat>와이드스크린</ep:PresentationFormat>
  <ep:Paragraphs>353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추억</vt:lpstr>
      <vt:lpstr>딥러닝을 활용한  안면인식 출결 시스템</vt:lpstr>
      <vt:lpstr>목차</vt:lpstr>
      <vt:lpstr>기존 연구/기술</vt:lpstr>
      <vt:lpstr>사용 프로그램 및 개발 사양</vt:lpstr>
      <vt:lpstr>슬라이드 5</vt:lpstr>
      <vt:lpstr>시연 영상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2019-01-23T01:21:41.000</dcterms:created>
  <dc:creator>cp517</dc:creator>
  <cp:lastModifiedBy>KM</cp:lastModifiedBy>
  <dcterms:modified xsi:type="dcterms:W3CDTF">2020-06-14T11:24:28.007</dcterms:modified>
  <cp:revision>115</cp:revision>
  <dc:title>Efficient FTL Algorithm for Flash Memory  Using Sector-level Mapping</dc:title>
  <cp:version>1000.0000.01</cp:version>
</cp:coreProperties>
</file>