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517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F06666"/>
  </p:clrMru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80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36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84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9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7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2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4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5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52280;&#51312;&#53945;&#54728;2.pdf" TargetMode="External"/><Relationship Id="rId2" Type="http://schemas.openxmlformats.org/officeDocument/2006/relationships/hyperlink" Target="&#52280;&#51312;&#53945;&#54728;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52280;&#51312;&#53945;&#54728;4.pdf" TargetMode="External"/><Relationship Id="rId4" Type="http://schemas.openxmlformats.org/officeDocument/2006/relationships/hyperlink" Target="&#52280;&#51312;&#53945;&#54728;3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딥러닝을 활용한 </a:t>
            </a:r>
          </a:p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안면인식 출결 시스템</a:t>
            </a:r>
            <a:r>
              <a:rPr lang="en-US" altLang="ko-KR" sz="600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397" y="758952"/>
            <a:ext cx="45719" cy="483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85234" y="4367067"/>
            <a:ext cx="5676515" cy="85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팀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AI (4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)</a:t>
            </a:r>
          </a:p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조현제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이규호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김동규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김기명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678"/>
          </a:xfrm>
        </p:spPr>
        <p:txBody>
          <a:bodyPr>
            <a:normAutofit/>
          </a:bodyPr>
          <a:lstStyle/>
          <a:p>
            <a:pPr marL="370000" indent="-370000">
              <a:buAutoNum type="arabicPeriod"/>
              <a:defRPr/>
            </a:pPr>
            <a:r>
              <a:rPr lang="ko-KR" altLang="en-US" sz="2200"/>
              <a:t>출결 확인에 소요되는 시간을 단축시키는 시스템</a:t>
            </a:r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태그와 같은 별다른 자원 소모가 없는 시스템</a:t>
            </a:r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수강자의 단말기가 없는 경우에도 출결을 확인할 수 있는 시스템</a:t>
            </a:r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대리출석 문제를 해결할 수 있는 시스템</a:t>
            </a:r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07704" y="5430213"/>
            <a:ext cx="8976591" cy="538788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600"/>
              <a:t>딥러닝을 활용한 안면인식 출결 시스템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5889144" y="4939530"/>
            <a:ext cx="413712" cy="35598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4954" y="1955261"/>
          <a:ext cx="9983390" cy="3588206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7295435"/>
                <a:gridCol w="2687955"/>
              </a:tblGrid>
              <a:tr h="4224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>
                          <a:solidFill>
                            <a:schemeClr val="lt1"/>
                          </a:solidFill>
                        </a:rPr>
                        <a:t>제목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791436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hlinkClick r:id="rId2" action="ppaction://hlinkfile"/>
                        </a:rPr>
                        <a:t>위치 기반 강의 출결 관리 시스템 및 방법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b="0">
                          <a:latin typeface="맑은 고딕"/>
                        </a:rPr>
                        <a:t>(1020120094212)</a:t>
                      </a: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en-US" altLang="ko-KR" sz="1600"/>
                        <a:t>System and Method for managing attendance and absence based location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dirty="0">
                          <a:hlinkClick r:id="rId3" action="ppaction://hlinkfile"/>
                        </a:rPr>
                        <a:t>얼굴 인식을 통한 출결 관리 시스템 및 출결 관리 방법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>
                          <a:latin typeface="맑은 고딕"/>
                        </a:rPr>
                        <a:t>(1020180102511)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1" dirty="0"/>
                        <a:t>System And Method For Attendance </a:t>
                      </a:r>
                      <a:r>
                        <a:rPr lang="en-US" altLang="ko-KR" sz="1600" b="1" dirty="0" err="1"/>
                        <a:t>Managment</a:t>
                      </a:r>
                      <a:r>
                        <a:rPr lang="en-US" altLang="ko-KR" sz="1600" b="1" dirty="0"/>
                        <a:t> Using Face </a:t>
                      </a:r>
                      <a:r>
                        <a:rPr lang="en-US" altLang="ko-KR" sz="1600" b="1" dirty="0" err="1"/>
                        <a:t>Recognation</a:t>
                      </a:r>
                      <a:endParaRPr lang="en-US" altLang="ko-KR" sz="16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4" action="ppaction://hlinkfile"/>
                        </a:rPr>
                        <a:t>이탈자를 판별할 수 있는 스마트 출결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(1020170168472)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Smart Attendance System to identify students who break away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5" action="ppaction://hlinkfile"/>
                        </a:rPr>
                        <a:t>블루투스를 이용한 전자 출결 방법 및 그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(1020180041721)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Automatic Attendance Check Method Using Bluetooth and System Therefor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82661" y="2357437"/>
            <a:ext cx="2673496" cy="82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대리출석 해결 가능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단말기 부재 시 처리 불가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오랜 처리 시간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3526" y="3154593"/>
            <a:ext cx="2673496" cy="5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단말기 부재 시 처리 불가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오랜 처리 시간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4348" y="3949409"/>
            <a:ext cx="2673496" cy="82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태그 설치에 따른 자원 소모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173" y="4739551"/>
            <a:ext cx="2673496" cy="821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신호의 송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ko-KR" altLang="en-US" sz="1600" b="1">
                <a:solidFill>
                  <a:srgbClr val="FF0000"/>
                </a:solidFill>
              </a:rPr>
              <a:t>수신 거리 문제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 프로그램 및 개발 사양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09386" y="1931939"/>
          <a:ext cx="10038386" cy="37105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79306"/>
                <a:gridCol w="5959080"/>
              </a:tblGrid>
              <a:tr h="2497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개발 사양</a:t>
                      </a:r>
                    </a:p>
                  </a:txBody>
                  <a:tcPr/>
                </a:tc>
              </a:tr>
              <a:tr h="3344831">
                <a:tc>
                  <a:txBody>
                    <a:bodyPr/>
                    <a:lstStyle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Open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CV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– Face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Detection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 dirty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OpenFace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– Face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Align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 dirty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 –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Vector extraction, DNN, Convolution layer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000" dirty="0">
                        <a:latin typeface="+mn-ea"/>
                        <a:ea typeface="+mn-ea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 dirty="0"/>
                        <a:t>OS - </a:t>
                      </a:r>
                      <a:r>
                        <a:rPr lang="ko-KR" altLang="en-US" sz="2200" dirty="0">
                          <a:solidFill>
                            <a:srgbClr val="0000FF"/>
                          </a:solidFill>
                        </a:rPr>
                        <a:t>Windows </a:t>
                      </a:r>
                      <a:r>
                        <a:rPr lang="en-US" altLang="ko-KR" sz="22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 dirty="0"/>
                        <a:t>Language </a:t>
                      </a:r>
                      <a:r>
                        <a:rPr lang="en-US" altLang="ko-KR" sz="2200" dirty="0" smtClean="0"/>
                        <a:t>–</a:t>
                      </a:r>
                      <a:r>
                        <a:rPr lang="ko-KR" altLang="en-US" sz="2200" dirty="0" smtClean="0"/>
                        <a:t> </a:t>
                      </a:r>
                      <a:r>
                        <a:rPr lang="en-US" altLang="ko-KR" sz="2200" dirty="0" smtClean="0">
                          <a:solidFill>
                            <a:srgbClr val="0000FF"/>
                          </a:solidFill>
                        </a:rPr>
                        <a:t>Android</a:t>
                      </a:r>
                      <a:r>
                        <a:rPr lang="ko-KR" altLang="en-US" sz="22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</a:rPr>
                        <a:t>Python</a:t>
                      </a:r>
                      <a:r>
                        <a:rPr lang="en-US" altLang="ko-KR" sz="2200" b="0" baseline="0" dirty="0" smtClean="0">
                          <a:solidFill>
                            <a:srgbClr val="0000FF"/>
                          </a:solidFill>
                        </a:rPr>
                        <a:t>, JSP, SQL</a:t>
                      </a:r>
                      <a:endParaRPr lang="ko-KR" altLang="en-US" sz="2200" b="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 dirty="0"/>
                        <a:t>Tool - </a:t>
                      </a:r>
                      <a:r>
                        <a:rPr lang="en-US" altLang="ko-KR" sz="2200" i="0" dirty="0" smtClean="0">
                          <a:solidFill>
                            <a:srgbClr val="0000FF"/>
                          </a:solidFill>
                        </a:rPr>
                        <a:t>Android</a:t>
                      </a:r>
                      <a:r>
                        <a:rPr lang="ko-KR" altLang="en-US" sz="2200" i="0" dirty="0" smtClean="0">
                          <a:solidFill>
                            <a:srgbClr val="0000FF"/>
                          </a:solidFill>
                        </a:rPr>
                        <a:t> Studio</a:t>
                      </a:r>
                      <a:r>
                        <a:rPr lang="ko-KR" altLang="en-US" sz="2200" dirty="0" smtClean="0">
                          <a:solidFill>
                            <a:srgbClr val="0000FF"/>
                          </a:solidFill>
                        </a:rPr>
                        <a:t>, eclipse</a:t>
                      </a:r>
                      <a:r>
                        <a:rPr lang="en-US" altLang="ko-KR" sz="2200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sz="22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200" baseline="0" dirty="0" err="1" smtClean="0">
                          <a:solidFill>
                            <a:srgbClr val="0000FF"/>
                          </a:solidFill>
                        </a:rPr>
                        <a:t>PyCharm</a:t>
                      </a:r>
                      <a:r>
                        <a:rPr lang="en-US" altLang="ko-KR" sz="22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2200" baseline="0" dirty="0" err="1" smtClean="0">
                          <a:solidFill>
                            <a:srgbClr val="0000FF"/>
                          </a:solidFill>
                        </a:rPr>
                        <a:t>MySQL</a:t>
                      </a: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 dirty="0"/>
                        <a:t>Library </a:t>
                      </a:r>
                      <a:r>
                        <a:rPr lang="en-US" altLang="ko-KR" sz="2200" dirty="0" smtClean="0"/>
                        <a:t>–</a:t>
                      </a:r>
                      <a:r>
                        <a:rPr lang="ko-KR" altLang="en-US" sz="2200" dirty="0" smtClean="0"/>
                        <a:t> </a:t>
                      </a:r>
                      <a:r>
                        <a:rPr lang="en-US" altLang="ko-KR" sz="2200" i="0" dirty="0" err="1" smtClean="0">
                          <a:solidFill>
                            <a:srgbClr val="0000FF"/>
                          </a:solidFill>
                        </a:rPr>
                        <a:t>Tensorflow</a:t>
                      </a:r>
                      <a:r>
                        <a:rPr lang="en-US" altLang="ko-KR" sz="2200" i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2200" i="0" dirty="0" err="1" smtClean="0">
                          <a:solidFill>
                            <a:srgbClr val="0000FF"/>
                          </a:solidFill>
                        </a:rPr>
                        <a:t>OpenCV</a:t>
                      </a:r>
                      <a:r>
                        <a:rPr lang="en-US" altLang="ko-KR" sz="2200" i="0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sz="2200" i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200" i="0" baseline="0" dirty="0" err="1" smtClean="0">
                          <a:solidFill>
                            <a:srgbClr val="0000FF"/>
                          </a:solidFill>
                        </a:rPr>
                        <a:t>MultiPart</a:t>
                      </a:r>
                      <a:r>
                        <a:rPr lang="en-US" altLang="ko-KR" sz="2200" i="0" baseline="0" dirty="0" smtClean="0">
                          <a:solidFill>
                            <a:srgbClr val="0000FF"/>
                          </a:solidFill>
                        </a:rPr>
                        <a:t>, …</a:t>
                      </a:r>
                      <a:endParaRPr lang="ko-KR" altLang="en-US" sz="2200" b="1" dirty="0">
                        <a:solidFill>
                          <a:srgbClr val="0070C0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 dirty="0"/>
                        <a:t>Database - </a:t>
                      </a:r>
                      <a:r>
                        <a:rPr lang="en-US" altLang="ko-KR" sz="2200" dirty="0" err="1" smtClean="0">
                          <a:solidFill>
                            <a:srgbClr val="0000FF"/>
                          </a:solidFill>
                        </a:rPr>
                        <a:t>MySQL</a:t>
                      </a:r>
                      <a:endParaRPr lang="ko-KR" altLang="en-US" sz="2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5"/>
          <p:cNvSpPr/>
          <p:nvPr/>
        </p:nvSpPr>
        <p:spPr>
          <a:xfrm>
            <a:off x="4922686" y="4460293"/>
            <a:ext cx="2346627" cy="1857388"/>
          </a:xfrm>
          <a:prstGeom prst="ellipse">
            <a:avLst/>
          </a:prstGeom>
          <a:solidFill>
            <a:srgbClr val="F0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774357"/>
            <a:ext cx="10058400" cy="963002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시스템 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3"/>
          <p:cNvSpPr/>
          <p:nvPr/>
        </p:nvSpPr>
        <p:spPr>
          <a:xfrm>
            <a:off x="1050977" y="2234038"/>
            <a:ext cx="1980000" cy="18610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Android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10" name="타원 5"/>
          <p:cNvSpPr/>
          <p:nvPr/>
        </p:nvSpPr>
        <p:spPr>
          <a:xfrm>
            <a:off x="5095868" y="2251356"/>
            <a:ext cx="2000264" cy="18573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JSP</a:t>
            </a:r>
            <a:endParaRPr lang="ko-KR" altLang="en-US" sz="4000">
              <a:solidFill>
                <a:schemeClr val="tx1"/>
              </a:solidFill>
            </a:endParaRPr>
          </a:p>
        </p:txBody>
      </p:sp>
      <p:cxnSp>
        <p:nvCxnSpPr>
          <p:cNvPr id="12" name="Shape 7"/>
          <p:cNvCxnSpPr>
            <a:stCxn id="9" idx="0"/>
            <a:endCxn id="10" idx="1"/>
          </p:cNvCxnSpPr>
          <p:nvPr/>
        </p:nvCxnSpPr>
        <p:spPr>
          <a:xfrm rot="5400000" flipV="1">
            <a:off x="3570225" y="704790"/>
            <a:ext cx="289327" cy="3347822"/>
          </a:xfrm>
          <a:prstGeom prst="curvedConnector3">
            <a:avLst>
              <a:gd name="adj1" fmla="val -48306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5"/>
          <p:cNvSpPr/>
          <p:nvPr/>
        </p:nvSpPr>
        <p:spPr>
          <a:xfrm>
            <a:off x="3430077" y="1788091"/>
            <a:ext cx="1171152" cy="41347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과목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32"/>
          <p:cNvSpPr/>
          <p:nvPr/>
        </p:nvSpPr>
        <p:spPr>
          <a:xfrm>
            <a:off x="3202776" y="186385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처리 43"/>
          <p:cNvSpPr/>
          <p:nvPr/>
        </p:nvSpPr>
        <p:spPr>
          <a:xfrm>
            <a:off x="5381620" y="5617594"/>
            <a:ext cx="1428760" cy="430793"/>
          </a:xfrm>
          <a:prstGeom prst="flowChartProcess">
            <a:avLst/>
          </a:prstGeom>
          <a:solidFill>
            <a:srgbClr val="DFE6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안면인식</a:t>
            </a:r>
          </a:p>
        </p:txBody>
      </p:sp>
      <p:sp>
        <p:nvSpPr>
          <p:cNvPr id="18" name="타원 46"/>
          <p:cNvSpPr/>
          <p:nvPr/>
        </p:nvSpPr>
        <p:spPr>
          <a:xfrm>
            <a:off x="1186284" y="601807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자기 디스크 17"/>
          <p:cNvSpPr/>
          <p:nvPr/>
        </p:nvSpPr>
        <p:spPr>
          <a:xfrm>
            <a:off x="9448146" y="2407233"/>
            <a:ext cx="1571636" cy="150019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Data Base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" name="Shape 7"/>
          <p:cNvCxnSpPr>
            <a:stCxn id="10" idx="7"/>
            <a:endCxn id="19" idx="1"/>
          </p:cNvCxnSpPr>
          <p:nvPr/>
        </p:nvCxnSpPr>
        <p:spPr>
          <a:xfrm rot="5400000" flipH="1" flipV="1">
            <a:off x="8460516" y="749917"/>
            <a:ext cx="116130" cy="3430764"/>
          </a:xfrm>
          <a:prstGeom prst="curvedConnector3">
            <a:avLst>
              <a:gd name="adj1" fmla="val 353096"/>
            </a:avLst>
          </a:prstGeom>
          <a:ln w="38100" cap="flat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7"/>
          <p:cNvCxnSpPr>
            <a:stCxn id="19" idx="2"/>
            <a:endCxn id="10" idx="6"/>
          </p:cNvCxnSpPr>
          <p:nvPr/>
        </p:nvCxnSpPr>
        <p:spPr>
          <a:xfrm flipH="1">
            <a:off x="7096132" y="3157333"/>
            <a:ext cx="2352014" cy="2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49"/>
          <p:cNvSpPr/>
          <p:nvPr/>
        </p:nvSpPr>
        <p:spPr>
          <a:xfrm>
            <a:off x="7807253" y="2844511"/>
            <a:ext cx="1305365" cy="428628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</a:p>
        </p:txBody>
      </p:sp>
      <p:sp>
        <p:nvSpPr>
          <p:cNvPr id="23" name="타원 50"/>
          <p:cNvSpPr/>
          <p:nvPr/>
        </p:nvSpPr>
        <p:spPr>
          <a:xfrm>
            <a:off x="7579952" y="293110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Shape 7"/>
          <p:cNvCxnSpPr/>
          <p:nvPr/>
        </p:nvCxnSpPr>
        <p:spPr>
          <a:xfrm rot="10800000">
            <a:off x="2930020" y="2703795"/>
            <a:ext cx="2251363" cy="974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60"/>
          <p:cNvSpPr/>
          <p:nvPr/>
        </p:nvSpPr>
        <p:spPr>
          <a:xfrm>
            <a:off x="3559965" y="2390988"/>
            <a:ext cx="1331343" cy="43079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</a:p>
        </p:txBody>
      </p:sp>
      <p:sp>
        <p:nvSpPr>
          <p:cNvPr id="26" name="타원 62"/>
          <p:cNvSpPr/>
          <p:nvPr/>
        </p:nvSpPr>
        <p:spPr>
          <a:xfrm>
            <a:off x="3314267" y="246675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직사각형 38"/>
          <p:cNvSpPr/>
          <p:nvPr/>
        </p:nvSpPr>
        <p:spPr>
          <a:xfrm>
            <a:off x="8028072" y="1829240"/>
            <a:ext cx="956835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28" name="타원 40"/>
          <p:cNvSpPr/>
          <p:nvPr/>
        </p:nvSpPr>
        <p:spPr>
          <a:xfrm>
            <a:off x="7779121" y="1894183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176553" y="4857750"/>
            <a:ext cx="1612755" cy="1136505"/>
          </a:xfrm>
          <a:prstGeom prst="frame">
            <a:avLst>
              <a:gd name="adj1" fmla="val 12500"/>
            </a:avLst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웃는 얼굴 30"/>
          <p:cNvSpPr/>
          <p:nvPr/>
        </p:nvSpPr>
        <p:spPr>
          <a:xfrm>
            <a:off x="1371383" y="513917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1675317" y="514003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웃는 얼굴 32"/>
          <p:cNvSpPr/>
          <p:nvPr/>
        </p:nvSpPr>
        <p:spPr>
          <a:xfrm>
            <a:off x="1588725" y="543228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1892660" y="543314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1989209" y="5150860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웃는 얼굴 35"/>
          <p:cNvSpPr/>
          <p:nvPr/>
        </p:nvSpPr>
        <p:spPr>
          <a:xfrm>
            <a:off x="2293143" y="515172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웃는 얼굴 36"/>
          <p:cNvSpPr/>
          <p:nvPr/>
        </p:nvSpPr>
        <p:spPr>
          <a:xfrm>
            <a:off x="2239023" y="5422323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25"/>
          <p:cNvSpPr/>
          <p:nvPr/>
        </p:nvSpPr>
        <p:spPr>
          <a:xfrm>
            <a:off x="1244523" y="2373445"/>
            <a:ext cx="1571636" cy="370179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교수 로그인</a:t>
            </a:r>
          </a:p>
        </p:txBody>
      </p:sp>
      <p:sp>
        <p:nvSpPr>
          <p:cNvPr id="40" name="타원 31"/>
          <p:cNvSpPr/>
          <p:nvPr/>
        </p:nvSpPr>
        <p:spPr>
          <a:xfrm>
            <a:off x="1038854" y="2429729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38"/>
          <p:cNvSpPr/>
          <p:nvPr/>
        </p:nvSpPr>
        <p:spPr>
          <a:xfrm>
            <a:off x="1393907" y="5953996"/>
            <a:ext cx="1205783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 촬영</a:t>
            </a:r>
          </a:p>
        </p:txBody>
      </p:sp>
      <p:cxnSp>
        <p:nvCxnSpPr>
          <p:cNvPr id="45" name="Shape 7"/>
          <p:cNvCxnSpPr>
            <a:stCxn id="29" idx="0"/>
            <a:endCxn id="9" idx="4"/>
          </p:cNvCxnSpPr>
          <p:nvPr/>
        </p:nvCxnSpPr>
        <p:spPr>
          <a:xfrm rot="5400000" flipH="1" flipV="1">
            <a:off x="1630600" y="4447375"/>
            <a:ext cx="762708" cy="580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7"/>
          <p:cNvCxnSpPr>
            <a:stCxn id="9" idx="6"/>
            <a:endCxn id="10" idx="2"/>
          </p:cNvCxnSpPr>
          <p:nvPr/>
        </p:nvCxnSpPr>
        <p:spPr>
          <a:xfrm>
            <a:off x="3030977" y="3164541"/>
            <a:ext cx="2064890" cy="155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395218" y="316186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모서리가 둥근 직사각형 38"/>
          <p:cNvSpPr/>
          <p:nvPr/>
        </p:nvSpPr>
        <p:spPr>
          <a:xfrm>
            <a:off x="3635314" y="3076139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9" name="타원 46"/>
          <p:cNvSpPr/>
          <p:nvPr/>
        </p:nvSpPr>
        <p:spPr>
          <a:xfrm>
            <a:off x="6264408" y="4147275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1" name="Shape 7"/>
          <p:cNvCxnSpPr>
            <a:stCxn id="10" idx="5"/>
            <a:endCxn id="42" idx="7"/>
          </p:cNvCxnSpPr>
          <p:nvPr/>
        </p:nvCxnSpPr>
        <p:spPr>
          <a:xfrm rot="5400000" flipV="1">
            <a:off x="6416648" y="4223291"/>
            <a:ext cx="895562" cy="1224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38"/>
          <p:cNvSpPr/>
          <p:nvPr/>
        </p:nvSpPr>
        <p:spPr>
          <a:xfrm>
            <a:off x="6504504" y="4061553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2" name="타원 46"/>
          <p:cNvSpPr/>
          <p:nvPr/>
        </p:nvSpPr>
        <p:spPr>
          <a:xfrm>
            <a:off x="5150416" y="5706777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3" name="Shape 7"/>
          <p:cNvCxnSpPr>
            <a:stCxn id="42" idx="1"/>
            <a:endCxn id="10" idx="3"/>
          </p:cNvCxnSpPr>
          <p:nvPr/>
        </p:nvCxnSpPr>
        <p:spPr>
          <a:xfrm rot="5400000" flipH="1" flipV="1">
            <a:off x="4879786" y="4223288"/>
            <a:ext cx="895564" cy="1224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38"/>
          <p:cNvSpPr/>
          <p:nvPr/>
        </p:nvSpPr>
        <p:spPr>
          <a:xfrm>
            <a:off x="4697785" y="414900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</a:p>
        </p:txBody>
      </p:sp>
      <p:cxnSp>
        <p:nvCxnSpPr>
          <p:cNvPr id="56" name="Shape 7"/>
          <p:cNvCxnSpPr>
            <a:endCxn id="9" idx="5"/>
          </p:cNvCxnSpPr>
          <p:nvPr/>
        </p:nvCxnSpPr>
        <p:spPr>
          <a:xfrm rot="10800000" flipV="1">
            <a:off x="2741013" y="3613005"/>
            <a:ext cx="2483665" cy="209494"/>
          </a:xfrm>
          <a:prstGeom prst="curvedConnector4">
            <a:avLst>
              <a:gd name="adj1" fmla="val 44111"/>
              <a:gd name="adj2" fmla="val 29575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46"/>
          <p:cNvSpPr/>
          <p:nvPr/>
        </p:nvSpPr>
        <p:spPr>
          <a:xfrm>
            <a:off x="2845800" y="3802642"/>
            <a:ext cx="625620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8" name="모서리가 둥근 직사각형 38"/>
          <p:cNvSpPr/>
          <p:nvPr/>
        </p:nvSpPr>
        <p:spPr>
          <a:xfrm>
            <a:off x="3464730" y="377103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</a:p>
        </p:txBody>
      </p:sp>
      <p:sp>
        <p:nvSpPr>
          <p:cNvPr id="62" name="모서리가 둥근 직사각형 38"/>
          <p:cNvSpPr/>
          <p:nvPr/>
        </p:nvSpPr>
        <p:spPr>
          <a:xfrm>
            <a:off x="1474005" y="3429000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F4E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출결처리</a:t>
            </a:r>
          </a:p>
        </p:txBody>
      </p:sp>
      <p:sp>
        <p:nvSpPr>
          <p:cNvPr id="63" name="타원 46"/>
          <p:cNvSpPr/>
          <p:nvPr/>
        </p:nvSpPr>
        <p:spPr>
          <a:xfrm>
            <a:off x="4069762" y="4193168"/>
            <a:ext cx="617568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2" animBg="1"/>
      <p:bldP spid="13" grpId="3" animBg="1"/>
      <p:bldP spid="15" grpId="4" animBg="1"/>
      <p:bldP spid="17" grpId="31" animBg="1"/>
      <p:bldP spid="18" grpId="14" animBg="1"/>
      <p:bldP spid="20" grpId="5" animBg="1"/>
      <p:bldP spid="21" grpId="8" animBg="1"/>
      <p:bldP spid="22" grpId="9" animBg="1"/>
      <p:bldP spid="23" grpId="10" animBg="1"/>
      <p:bldP spid="24" grpId="11" animBg="1"/>
      <p:bldP spid="25" grpId="12" animBg="1"/>
      <p:bldP spid="26" grpId="13" animBg="1"/>
      <p:bldP spid="27" grpId="6" animBg="1"/>
      <p:bldP spid="28" grpId="7" animBg="1"/>
      <p:bldP spid="29" grpId="15" animBg="1"/>
      <p:bldP spid="31" grpId="16" animBg="1"/>
      <p:bldP spid="32" grpId="17" animBg="1"/>
      <p:bldP spid="33" grpId="18" animBg="1"/>
      <p:bldP spid="34" grpId="19" animBg="1"/>
      <p:bldP spid="35" grpId="20" animBg="1"/>
      <p:bldP spid="36" grpId="21" animBg="1"/>
      <p:bldP spid="37" grpId="22" animBg="1"/>
      <p:bldP spid="41" grpId="0" animBg="1"/>
      <p:bldP spid="40" grpId="1" animBg="1"/>
      <p:bldP spid="44" grpId="23" animBg="1"/>
      <p:bldP spid="45" grpId="24" animBg="1"/>
      <p:bldP spid="46" grpId="25" animBg="1"/>
      <p:bldP spid="47" grpId="26" animBg="1"/>
      <p:bldP spid="48" grpId="27" animBg="1"/>
      <p:bldP spid="49" grpId="28" animBg="1"/>
      <p:bldP spid="51" grpId="29" animBg="1"/>
      <p:bldP spid="50" grpId="30" animBg="1"/>
      <p:bldP spid="52" grpId="32" animBg="1"/>
      <p:bldP spid="53" grpId="33" animBg="1"/>
      <p:bldP spid="55" grpId="34" animBg="1"/>
      <p:bldP spid="56" grpId="36" animBg="1"/>
      <p:bldP spid="57" grpId="37" animBg="1"/>
      <p:bldP spid="58" grpId="38" animBg="1"/>
      <p:bldP spid="62" grpId="39" animBg="1"/>
      <p:bldP spid="63" grpId="3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6602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시연 영상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98202" y="1924483"/>
            <a:ext cx="9968779" cy="35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영상 하이퍼링크</a:t>
            </a:r>
            <a:r>
              <a:rPr lang="en-US" altLang="ko-KR" dirty="0"/>
              <a:t>(</a:t>
            </a:r>
            <a:r>
              <a:rPr lang="en-US" altLang="ko-KR" dirty="0" err="1"/>
              <a:t>ppt</a:t>
            </a:r>
            <a:r>
              <a:rPr lang="ko-KR" altLang="en-US" dirty="0"/>
              <a:t> 자료랑 같은 경로에 넣을 것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300</Words>
  <Application>Show</Application>
  <PresentationFormat>사용자 지정</PresentationFormat>
  <Paragraphs>87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추억</vt:lpstr>
      <vt:lpstr>딥러닝을 활용한  안면인식 출결 시스템 </vt:lpstr>
      <vt:lpstr>과제 목표</vt:lpstr>
      <vt:lpstr>기존 연구/기술</vt:lpstr>
      <vt:lpstr>사용 프로그램 및 개발 사양</vt:lpstr>
      <vt:lpstr>시스템 구성</vt:lpstr>
      <vt:lpstr>시연 영상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FTL Algorithm for Flash Memory  Using Sector-level Mapping</dc:title>
  <dc:creator>cp517</dc:creator>
  <cp:lastModifiedBy>Windows 사용자</cp:lastModifiedBy>
  <cp:revision>120</cp:revision>
  <dcterms:created xsi:type="dcterms:W3CDTF">2019-01-23T01:21:41Z</dcterms:created>
  <dcterms:modified xsi:type="dcterms:W3CDTF">2020-06-16T04:52:56Z</dcterms:modified>
  <cp:version>1000.0000.01</cp:version>
</cp:coreProperties>
</file>