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cp517" initials="c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6" y="79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commentAuthors" Target="commentAuthors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09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4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8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3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4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1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6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73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8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lvl="0" algn="r">
              <a:defRPr/>
            </a:pPr>
            <a:r>
              <a:rPr lang="en-US" altLang="ko-KR" sz="4500" b="1">
                <a:latin typeface="함초롬돋움"/>
                <a:ea typeface="함초롬돋움"/>
              </a:rPr>
              <a:t>딥러닝을 활용한 </a:t>
            </a:r>
            <a:endParaRPr lang="en-US" altLang="ko-KR" sz="4500" b="1">
              <a:latin typeface="함초롬돋움"/>
              <a:ea typeface="함초롬돋움"/>
            </a:endParaRPr>
          </a:p>
          <a:p>
            <a:pPr lvl="0" algn="r">
              <a:defRPr/>
            </a:pPr>
            <a:r>
              <a:rPr lang="en-US" altLang="ko-KR" sz="4500" b="1">
                <a:latin typeface="함초롬돋움"/>
                <a:ea typeface="함초롬돋움"/>
              </a:rPr>
              <a:t>안면인식 출결 시스템</a:t>
            </a:r>
            <a:r>
              <a:rPr lang="en-US" altLang="ko-KR" sz="6000"/>
              <a:t> </a:t>
            </a:r>
            <a:endParaRPr lang="en-US" altLang="ko-KR" sz="6000"/>
          </a:p>
        </p:txBody>
      </p:sp>
      <p:sp>
        <p:nvSpPr>
          <p:cNvPr id="4" name="직사각형 3"/>
          <p:cNvSpPr/>
          <p:nvPr/>
        </p:nvSpPr>
        <p:spPr>
          <a:xfrm>
            <a:off x="787397" y="758952"/>
            <a:ext cx="45719" cy="4839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5385234" y="4367067"/>
            <a:ext cx="5676515" cy="85072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팀 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AI (4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조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2500">
              <a:latin typeface="함초롬돋움"/>
              <a:ea typeface="함초롬돋움"/>
              <a:cs typeface="함초롬돋움"/>
            </a:endParaRPr>
          </a:p>
          <a:p>
            <a:pPr algn="r">
              <a:defRPr/>
            </a:pP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조현제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 이규호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 김동규</a:t>
            </a:r>
            <a:r>
              <a:rPr lang="en-US" altLang="ko-KR" sz="250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500">
                <a:latin typeface="함초롬돋움"/>
                <a:ea typeface="함초롬돋움"/>
                <a:cs typeface="함초롬돋움"/>
              </a:rPr>
              <a:t> 김기명 </a:t>
            </a:r>
            <a:endParaRPr lang="ko-KR" altLang="en-US" sz="2500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현재까지의 구현</a:t>
            </a:r>
            <a:endParaRPr lang="ko-KR" altLang="en-US"/>
          </a:p>
          <a:p>
            <a:pPr lvl="0">
              <a:defRPr/>
            </a:pPr>
            <a:r>
              <a:rPr lang="en-US" altLang="ko-KR" sz="2500"/>
              <a:t>1)</a:t>
            </a:r>
            <a:r>
              <a:rPr lang="ko-KR" altLang="en-US" sz="2500"/>
              <a:t> </a:t>
            </a:r>
            <a:r>
              <a:rPr lang="en-US" altLang="ko-KR" sz="2500"/>
              <a:t>Android App</a:t>
            </a:r>
            <a:endParaRPr lang="en-US" altLang="ko-KR" sz="2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70000" indent="-370000">
              <a:buAutoNum type="arabicPeriod"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381500" y="1841500"/>
            <a:ext cx="2781300" cy="2743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2705268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</a:rPr>
              <a:t>Q&amp;A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altLang="ko-KR" sz="2800"/>
              <a:t> </a:t>
            </a:r>
            <a:r>
              <a:rPr lang="ko-KR" altLang="ko-KR" sz="2800"/>
              <a:t>기존 연구/기술</a:t>
            </a:r>
            <a:endParaRPr lang="ko-KR" altLang="ko-KR" sz="2800"/>
          </a:p>
          <a:p>
            <a:pPr>
              <a:buFont typeface="Arial"/>
              <a:buChar char="•"/>
              <a:defRPr/>
            </a:pPr>
            <a:endParaRPr lang="en-US" altLang="ko-KR" sz="2800"/>
          </a:p>
          <a:p>
            <a:pPr>
              <a:buFont typeface="Arial"/>
              <a:buChar char="•"/>
              <a:defRPr/>
            </a:pPr>
            <a:r>
              <a:rPr lang="en-US" altLang="ko-KR" sz="2800"/>
              <a:t> </a:t>
            </a:r>
            <a:r>
              <a:rPr lang="ko-KR" altLang="ko-KR" sz="2800"/>
              <a:t>과제 목표</a:t>
            </a:r>
            <a:endParaRPr lang="ko-KR" altLang="ko-KR" sz="2800"/>
          </a:p>
          <a:p>
            <a:pPr>
              <a:buFont typeface="Arial"/>
              <a:buChar char="•"/>
              <a:defRPr/>
            </a:pPr>
            <a:endParaRPr lang="en-US" altLang="ko-KR" sz="2800"/>
          </a:p>
          <a:p>
            <a:pPr>
              <a:buFont typeface="Arial"/>
              <a:buChar char="•"/>
              <a:defRPr/>
            </a:pPr>
            <a:r>
              <a:rPr lang="en-US" altLang="ko-KR" sz="2800"/>
              <a:t> </a:t>
            </a:r>
            <a:r>
              <a:rPr lang="ko-KR" altLang="en-US" sz="2800"/>
              <a:t>과제 내용</a:t>
            </a:r>
            <a:endParaRPr lang="ko-KR" altLang="en-US" sz="2800"/>
          </a:p>
          <a:p>
            <a:pPr>
              <a:buFont typeface="Arial"/>
              <a:buChar char="•"/>
              <a:defRPr/>
            </a:pPr>
            <a:endParaRPr lang="ko-KR" altLang="en-US" sz="2800"/>
          </a:p>
          <a:p>
            <a:pPr>
              <a:buFont typeface="Arial"/>
              <a:buChar char="•"/>
              <a:defRPr/>
            </a:pPr>
            <a:r>
              <a:rPr lang="ko-KR" altLang="en-US" sz="2800"/>
              <a:t> 현재까지의 구현</a:t>
            </a:r>
            <a:endParaRPr lang="ko-KR" altLang="en-US" sz="2800"/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기존 연구</a:t>
            </a:r>
            <a:r>
              <a:rPr lang="en-US" altLang="ko-KR"/>
              <a:t>/</a:t>
            </a:r>
            <a:r>
              <a:rPr lang="ko-KR" altLang="en-US"/>
              <a:t>기술                             </a:t>
            </a:r>
            <a:endParaRPr lang="ko-KR" altLang="en-US" sz="1500"/>
          </a:p>
          <a:p>
            <a:pPr lvl="0">
              <a:defRPr/>
            </a:pPr>
            <a:r>
              <a:rPr lang="en-US" altLang="ko-KR" sz="2500"/>
              <a:t>1)</a:t>
            </a:r>
            <a:r>
              <a:rPr lang="ko-KR" altLang="en-US" sz="2500"/>
              <a:t> 위치 기반 강의 출결 관리 시스템 및 방법                                </a:t>
            </a:r>
            <a:r>
              <a:rPr lang="ko-KR" altLang="en-US" sz="1500"/>
              <a:t>출원번호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ko-KR" sz="1500"/>
              <a:t>1020120094212</a:t>
            </a:r>
            <a:endParaRPr lang="en-US" altLang="ko-KR" sz="1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600" indent="-285600">
              <a:buFont typeface="Arial"/>
              <a:buChar char="•"/>
              <a:defRPr/>
            </a:pPr>
            <a:r>
              <a:rPr lang="ko-KR" altLang="en-US"/>
              <a:t>강의 관리 장치</a:t>
            </a:r>
            <a:r>
              <a:rPr lang="en-US" altLang="ko-KR"/>
              <a:t>/</a:t>
            </a:r>
            <a:r>
              <a:rPr lang="ko-KR" altLang="en-US"/>
              <a:t>수강자 단말 사이의 정보 송</a:t>
            </a:r>
            <a:r>
              <a:rPr lang="en-US" altLang="ko-KR"/>
              <a:t>/</a:t>
            </a:r>
            <a:r>
              <a:rPr lang="ko-KR" altLang="en-US"/>
              <a:t>수신</a:t>
            </a:r>
            <a:endParaRPr lang="ko-KR" altLang="en-US"/>
          </a:p>
          <a:p>
            <a:pPr marL="285600" indent="-285600">
              <a:buFont typeface="Arial"/>
              <a:buChar char="•"/>
              <a:defRPr/>
            </a:pPr>
            <a:endParaRPr lang="ko-KR" altLang="en-US"/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/>
              <a:t>강의 시간의 현재 위치가 상기 강의 장소인 경우</a:t>
            </a:r>
            <a:r>
              <a:rPr lang="en-US" altLang="ko-KR"/>
              <a:t>,</a:t>
            </a:r>
            <a:endParaRPr lang="en-US" altLang="ko-KR"/>
          </a:p>
          <a:p>
            <a:pPr marL="0" indent="0">
              <a:buFont typeface="Arial"/>
              <a:buNone/>
              <a:defRPr/>
            </a:pPr>
            <a:r>
              <a:rPr lang="ko-KR" altLang="en-US"/>
              <a:t>     송</a:t>
            </a:r>
            <a:r>
              <a:rPr lang="en-US" altLang="ko-KR"/>
              <a:t>/</a:t>
            </a:r>
            <a:r>
              <a:rPr lang="ko-KR" altLang="en-US"/>
              <a:t>수신 정보를 통한 강의 참석 여부 판단</a:t>
            </a:r>
            <a:endParaRPr lang="ko-KR" altLang="en-US"/>
          </a:p>
          <a:p>
            <a:pPr marL="0" indent="0">
              <a:buFont typeface="Arial"/>
              <a:buNone/>
              <a:defRPr/>
            </a:pPr>
            <a:endParaRPr lang="ko-KR" altLang="en-US"/>
          </a:p>
          <a:p>
            <a:pPr marL="0" indent="0">
              <a:buFont typeface="Arial"/>
              <a:buNone/>
              <a:defRPr/>
            </a:pPr>
            <a:endParaRPr lang="ko-KR" altLang="en-US"/>
          </a:p>
          <a:p>
            <a:pPr marL="285600" indent="-285600">
              <a:buFont typeface="Wingdings"/>
              <a:buChar char="Ø"/>
              <a:defRPr/>
            </a:pPr>
            <a:r>
              <a:rPr lang="ko-KR" altLang="en-US"/>
              <a:t>현재 학교에서 사용하는 출결 인증번호 시스템과 크게 다르지 않음</a:t>
            </a:r>
            <a:endParaRPr lang="ko-KR" altLang="en-US"/>
          </a:p>
          <a:p>
            <a:pPr marL="285600" indent="-285600">
              <a:buFont typeface="Wingdings"/>
              <a:buChar char="Ø"/>
              <a:defRPr/>
            </a:pPr>
            <a:r>
              <a:rPr lang="ko-KR" altLang="en-US">
                <a:solidFill>
                  <a:srgbClr val="0000ff"/>
                </a:solidFill>
              </a:rPr>
              <a:t>대리출석</a:t>
            </a:r>
            <a:r>
              <a:rPr lang="ko-KR" altLang="en-US"/>
              <a:t> 문제 해결 가능</a:t>
            </a:r>
            <a:r>
              <a:rPr lang="en-US" altLang="ko-KR"/>
              <a:t>,</a:t>
            </a:r>
            <a:r>
              <a:rPr lang="ko-KR" altLang="en-US"/>
              <a:t> 출결처리 시간이 </a:t>
            </a:r>
            <a:r>
              <a:rPr lang="ko-KR" altLang="en-US">
                <a:solidFill>
                  <a:srgbClr val="ff0000"/>
                </a:solidFill>
              </a:rPr>
              <a:t>오래 걸린다는 단점</a:t>
            </a:r>
            <a:r>
              <a:rPr lang="ko-KR" altLang="en-US"/>
              <a:t> 존재</a:t>
            </a:r>
            <a:endParaRPr lang="ko-KR" altLang="en-US"/>
          </a:p>
          <a:p>
            <a:pPr marL="285600" indent="-285600">
              <a:buFont typeface="Wingdings"/>
              <a:buChar char="Ø"/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6857754" y="1760302"/>
            <a:ext cx="4949396" cy="2606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기존 연구</a:t>
            </a:r>
            <a:r>
              <a:rPr lang="en-US" altLang="ko-KR"/>
              <a:t>/</a:t>
            </a:r>
            <a:r>
              <a:rPr lang="ko-KR" altLang="en-US"/>
              <a:t>기술</a:t>
            </a:r>
            <a:endParaRPr lang="ko-KR" altLang="en-US"/>
          </a:p>
          <a:p>
            <a:pPr lvl="0">
              <a:defRPr/>
            </a:pPr>
            <a:r>
              <a:rPr lang="en-US" altLang="ko-KR" sz="2500"/>
              <a:t>2)</a:t>
            </a:r>
            <a:r>
              <a:rPr lang="ko-KR" altLang="en-US" sz="2500"/>
              <a:t> 얼굴 인식을 통한 출결 관리 시스템 및 출결 관리 방법      </a:t>
            </a:r>
            <a:r>
              <a:rPr lang="ko-KR" altLang="en-US" sz="1500"/>
              <a:t>출원번호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ko-KR" sz="1500"/>
              <a:t>1020180102511</a:t>
            </a:r>
            <a:endParaRPr lang="en-US" altLang="ko-KR" sz="1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600" indent="-285600">
              <a:buFont typeface="Arial"/>
              <a:buChar char="•"/>
              <a:defRPr/>
            </a:pPr>
            <a:r>
              <a:rPr lang="ko-KR" altLang="en-US"/>
              <a:t>관리 시스템이 키패드를 입력하는 사용자를 촬영</a:t>
            </a:r>
            <a:endParaRPr lang="ko-KR" altLang="en-US"/>
          </a:p>
          <a:p>
            <a:pPr marL="285600" indent="-285600">
              <a:buFont typeface="Arial"/>
              <a:buChar char="•"/>
              <a:defRPr/>
            </a:pPr>
            <a:endParaRPr lang="ko-KR" altLang="en-US"/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/>
              <a:t>이미지에서 특징점을 추출하여 데이터 생성</a:t>
            </a:r>
            <a:endParaRPr lang="ko-KR" altLang="en-US"/>
          </a:p>
          <a:p>
            <a:pPr marL="285600" indent="-285600">
              <a:buFont typeface="Arial"/>
              <a:buChar char="•"/>
              <a:defRPr/>
            </a:pPr>
            <a:endParaRPr lang="ko-KR" altLang="en-US"/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/>
              <a:t>상기 데이터들을 비교하여 출석을 인증하는 시스템</a:t>
            </a:r>
            <a:endParaRPr lang="ko-KR" altLang="en-US"/>
          </a:p>
          <a:p>
            <a:pPr marL="0" indent="0">
              <a:buFont typeface="Arial"/>
              <a:buNone/>
              <a:defRPr/>
            </a:pPr>
            <a:endParaRPr lang="ko-KR" altLang="en-US"/>
          </a:p>
          <a:p>
            <a:pPr marL="0" indent="0">
              <a:buFont typeface="Arial"/>
              <a:buNone/>
              <a:defRPr/>
            </a:pPr>
            <a:endParaRPr lang="ko-KR" altLang="en-US"/>
          </a:p>
          <a:p>
            <a:pPr marL="285600" indent="-285600">
              <a:buFont typeface="Wingdings"/>
              <a:buChar char="Ø"/>
              <a:defRPr/>
            </a:pPr>
            <a:r>
              <a:rPr lang="ko-KR" altLang="en-US">
                <a:solidFill>
                  <a:srgbClr val="ff6600"/>
                </a:solidFill>
              </a:rPr>
              <a:t>사진을 통해 얼굴</a:t>
            </a:r>
            <a:r>
              <a:rPr lang="ko-KR" altLang="en-US"/>
              <a:t>을 인식하여 출결을 처리한다는 점에서 제시하는 아이디어와 유사</a:t>
            </a:r>
            <a:endParaRPr lang="ko-KR" altLang="en-US"/>
          </a:p>
          <a:p>
            <a:pPr marL="285600" indent="-285600">
              <a:buFont typeface="Wingdings"/>
              <a:buChar char="Ø"/>
              <a:defRPr/>
            </a:pPr>
            <a:r>
              <a:rPr lang="ko-KR" altLang="en-US">
                <a:solidFill>
                  <a:schemeClr val="dk1"/>
                </a:solidFill>
              </a:rPr>
              <a:t>키패드 사용자가 </a:t>
            </a:r>
            <a:r>
              <a:rPr lang="ko-KR" altLang="en-US">
                <a:solidFill>
                  <a:srgbClr val="ff0000"/>
                </a:solidFill>
              </a:rPr>
              <a:t>사진을 직접 찍어야 하는</a:t>
            </a:r>
            <a:r>
              <a:rPr lang="ko-KR" altLang="en-US">
                <a:solidFill>
                  <a:schemeClr val="dk1"/>
                </a:solidFill>
              </a:rPr>
              <a:t> 단점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오래 걸린다는 단점</a:t>
            </a:r>
            <a:r>
              <a:rPr lang="ko-KR" altLang="en-US">
                <a:solidFill>
                  <a:schemeClr val="dk1"/>
                </a:solidFill>
              </a:rPr>
              <a:t> 존재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8103522" y="1863551"/>
            <a:ext cx="2816332" cy="31308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기존 연구</a:t>
            </a:r>
            <a:r>
              <a:rPr lang="en-US" altLang="ko-KR"/>
              <a:t>/</a:t>
            </a:r>
            <a:r>
              <a:rPr lang="ko-KR" altLang="en-US"/>
              <a:t>기술</a:t>
            </a:r>
            <a:endParaRPr lang="ko-KR" altLang="en-US"/>
          </a:p>
          <a:p>
            <a:pPr lvl="0">
              <a:defRPr/>
            </a:pPr>
            <a:r>
              <a:rPr lang="en-US" altLang="ko-KR" sz="2500"/>
              <a:t>3)</a:t>
            </a:r>
            <a:r>
              <a:rPr lang="ko-KR" altLang="en-US" sz="2500"/>
              <a:t> 이탈자를 판별할 수 있는 스마트 출결 시스템                        </a:t>
            </a:r>
            <a:r>
              <a:rPr lang="ko-KR" altLang="en-US" sz="1500"/>
              <a:t>출원번호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ko-KR" sz="1500"/>
              <a:t>1020170168472</a:t>
            </a:r>
            <a:endParaRPr lang="en-US" altLang="ko-KR" sz="1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600" indent="-285600">
              <a:buFont typeface="Arial"/>
              <a:buChar char="•"/>
              <a:defRPr/>
            </a:pPr>
            <a:r>
              <a:rPr lang="ko-KR" altLang="en-US"/>
              <a:t>강의실 책상에 배치된 </a:t>
            </a:r>
            <a:r>
              <a:rPr lang="en-US" altLang="ko-KR"/>
              <a:t>NFC</a:t>
            </a:r>
            <a:r>
              <a:rPr lang="ko-KR" altLang="en-US"/>
              <a:t> 태그를 인식하는 애플리케이션</a:t>
            </a:r>
            <a:endParaRPr lang="ko-KR" altLang="en-US"/>
          </a:p>
          <a:p>
            <a:pPr marL="0" indent="0">
              <a:buFont typeface="Arial"/>
              <a:buNone/>
              <a:defRPr/>
            </a:pPr>
            <a:r>
              <a:rPr lang="ko-KR" altLang="en-US"/>
              <a:t>     설치</a:t>
            </a:r>
            <a:endParaRPr lang="ko-KR" altLang="en-US"/>
          </a:p>
          <a:p>
            <a:pPr marL="0" indent="0">
              <a:buFont typeface="Arial"/>
              <a:buNone/>
              <a:defRPr/>
            </a:pPr>
            <a:endParaRPr lang="ko-KR" altLang="en-US"/>
          </a:p>
          <a:p>
            <a:pPr marL="285600" indent="-285600">
              <a:buFont typeface="Arial"/>
              <a:buChar char="•"/>
              <a:defRPr/>
            </a:pPr>
            <a:r>
              <a:rPr lang="en-US" altLang="ko-KR"/>
              <a:t>NFC</a:t>
            </a:r>
            <a:r>
              <a:rPr lang="ko-KR" altLang="en-US"/>
              <a:t> 태그의 인식 주기 설정 </a:t>
            </a:r>
            <a:endParaRPr lang="ko-KR" altLang="en-US"/>
          </a:p>
          <a:p>
            <a:pPr marL="285600" indent="-285600">
              <a:buFont typeface="Arial"/>
              <a:buChar char="•"/>
              <a:defRPr/>
            </a:pPr>
            <a:endParaRPr lang="ko-KR" altLang="en-US"/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/>
              <a:t>인식결과를 토대로 출결 및 이탈 상태를 판별</a:t>
            </a:r>
            <a:endParaRPr lang="ko-KR" altLang="en-US"/>
          </a:p>
          <a:p>
            <a:pPr marL="0" indent="0">
              <a:buFont typeface="Arial"/>
              <a:buNone/>
              <a:defRPr/>
            </a:pPr>
            <a:endParaRPr lang="ko-KR" altLang="en-US"/>
          </a:p>
          <a:p>
            <a:pPr marL="285600" indent="-285600">
              <a:buFont typeface="Wingdings"/>
              <a:buChar char="Ø"/>
              <a:defRPr/>
            </a:pPr>
            <a:endParaRPr lang="ko-KR" altLang="en-US">
              <a:solidFill>
                <a:srgbClr val="ff6600"/>
              </a:solidFill>
            </a:endParaRPr>
          </a:p>
          <a:p>
            <a:pPr marL="285600" indent="-285600">
              <a:buFont typeface="Wingdings"/>
              <a:buChar char="Ø"/>
              <a:defRPr/>
            </a:pPr>
            <a:r>
              <a:rPr lang="ko-KR" altLang="en-US">
                <a:solidFill>
                  <a:schemeClr val="dk1"/>
                </a:solidFill>
              </a:rPr>
              <a:t>여러 회사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기업이 사용하는 </a:t>
            </a:r>
            <a:r>
              <a:rPr lang="ko-KR" altLang="en-US">
                <a:solidFill>
                  <a:srgbClr val="ff6600"/>
                </a:solidFill>
              </a:rPr>
              <a:t>태그 방식의 출결방법</a:t>
            </a:r>
            <a:r>
              <a:rPr lang="ko-KR" altLang="en-US">
                <a:solidFill>
                  <a:schemeClr val="dk1"/>
                </a:solidFill>
              </a:rPr>
              <a:t>과 유사</a:t>
            </a:r>
            <a:endParaRPr lang="ko-KR" altLang="en-US">
              <a:solidFill>
                <a:schemeClr val="dk1"/>
              </a:solidFill>
            </a:endParaRPr>
          </a:p>
          <a:p>
            <a:pPr marL="285600" indent="-285600">
              <a:buFont typeface="Wingdings"/>
              <a:buChar char="Ø"/>
              <a:defRPr/>
            </a:pPr>
            <a:r>
              <a:rPr lang="en-US" altLang="ko-KR">
                <a:solidFill>
                  <a:schemeClr val="dk1"/>
                </a:solidFill>
              </a:rPr>
              <a:t>NFC</a:t>
            </a:r>
            <a:r>
              <a:rPr lang="ko-KR" altLang="en-US">
                <a:solidFill>
                  <a:schemeClr val="dk1"/>
                </a:solidFill>
              </a:rPr>
              <a:t> 태그 설치에 소비되는 </a:t>
            </a:r>
            <a:r>
              <a:rPr lang="ko-KR" altLang="en-US">
                <a:solidFill>
                  <a:srgbClr val="ff0000"/>
                </a:solidFill>
              </a:rPr>
              <a:t>자원 문제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단말기 부재 시 </a:t>
            </a:r>
            <a:r>
              <a:rPr lang="ko-KR" altLang="en-US">
                <a:solidFill>
                  <a:srgbClr val="ff0000"/>
                </a:solidFill>
              </a:rPr>
              <a:t>출결 확인이 불가</a:t>
            </a:r>
            <a:r>
              <a:rPr lang="ko-KR" altLang="en-US">
                <a:solidFill>
                  <a:schemeClr val="dk1"/>
                </a:solidFill>
              </a:rPr>
              <a:t>하다는 단점 존재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396880" y="1834836"/>
            <a:ext cx="4795120" cy="3188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기존 연구</a:t>
            </a:r>
            <a:r>
              <a:rPr lang="en-US" altLang="ko-KR"/>
              <a:t>/</a:t>
            </a:r>
            <a:r>
              <a:rPr lang="ko-KR" altLang="en-US"/>
              <a:t>기술</a:t>
            </a:r>
            <a:endParaRPr lang="ko-KR" altLang="en-US"/>
          </a:p>
          <a:p>
            <a:pPr lvl="0">
              <a:defRPr/>
            </a:pPr>
            <a:r>
              <a:rPr lang="en-US" altLang="ko-KR" sz="2500"/>
              <a:t>4)</a:t>
            </a:r>
            <a:r>
              <a:rPr lang="ko-KR" altLang="en-US" sz="2500"/>
              <a:t> 블루투스를 이용한 전자 출결 방법 및 그 시스템                  </a:t>
            </a:r>
            <a:r>
              <a:rPr lang="ko-KR" altLang="en-US" sz="1500"/>
              <a:t>출원번호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ko-KR" sz="1500"/>
              <a:t>1020180041721</a:t>
            </a:r>
            <a:endParaRPr lang="en-US" altLang="ko-KR" sz="1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600" indent="-285600">
              <a:buFont typeface="Arial"/>
              <a:buChar char="•"/>
              <a:defRPr/>
            </a:pPr>
            <a:r>
              <a:rPr lang="ko-KR" altLang="en-US"/>
              <a:t>블루투스 신호를 통한 출결 시스템</a:t>
            </a:r>
            <a:endParaRPr lang="ko-KR" altLang="en-US"/>
          </a:p>
          <a:p>
            <a:pPr marL="0" indent="0">
              <a:buFont typeface="Arial"/>
              <a:buNone/>
              <a:defRPr/>
            </a:pPr>
            <a:endParaRPr lang="ko-KR" altLang="en-US"/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/>
              <a:t>강사 단말에서 수강자의 블루투스 신호를 스캔</a:t>
            </a:r>
            <a:endParaRPr lang="ko-KR" altLang="en-US"/>
          </a:p>
          <a:p>
            <a:pPr marL="285600" indent="-285600">
              <a:buFont typeface="Arial"/>
              <a:buChar char="•"/>
              <a:defRPr/>
            </a:pPr>
            <a:endParaRPr lang="ko-KR" altLang="en-US"/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/>
              <a:t>상기 수집된 정보를 통해 자동 출결 처리</a:t>
            </a:r>
            <a:endParaRPr lang="ko-KR" altLang="en-US"/>
          </a:p>
          <a:p>
            <a:pPr marL="0" indent="0">
              <a:buFont typeface="Arial"/>
              <a:buNone/>
              <a:defRPr/>
            </a:pPr>
            <a:endParaRPr lang="ko-KR" altLang="en-US"/>
          </a:p>
          <a:p>
            <a:pPr marL="285600" indent="-285600">
              <a:buFont typeface="Wingdings"/>
              <a:buChar char="Ø"/>
              <a:defRPr/>
            </a:pPr>
            <a:endParaRPr lang="ko-KR" altLang="en-US">
              <a:solidFill>
                <a:srgbClr val="ff6600"/>
              </a:solidFill>
            </a:endParaRPr>
          </a:p>
          <a:p>
            <a:pPr marL="285600" indent="-285600">
              <a:buFont typeface="Wingdings"/>
              <a:buChar char="Ø"/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marL="285600" indent="-285600">
              <a:buFont typeface="Wingdings"/>
              <a:buChar char="Ø"/>
              <a:defRPr/>
            </a:pPr>
            <a:r>
              <a:rPr lang="ko-KR" altLang="en-US">
                <a:solidFill>
                  <a:srgbClr val="0000ff"/>
                </a:solidFill>
              </a:rPr>
              <a:t>이탈자 확인이 가능</a:t>
            </a:r>
            <a:r>
              <a:rPr lang="ko-KR" altLang="en-US">
                <a:solidFill>
                  <a:schemeClr val="dk1"/>
                </a:solidFill>
              </a:rPr>
              <a:t>하다는 장점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송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ko-KR" altLang="en-US">
                <a:solidFill>
                  <a:srgbClr val="ff0000"/>
                </a:solidFill>
              </a:rPr>
              <a:t>수신 거리 문제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단말기 부재 시 </a:t>
            </a:r>
            <a:r>
              <a:rPr lang="ko-KR" altLang="en-US">
                <a:solidFill>
                  <a:srgbClr val="ff0000"/>
                </a:solidFill>
              </a:rPr>
              <a:t>출결 확인 불가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52522" y="1765377"/>
            <a:ext cx="3359727" cy="3327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 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7678"/>
          </a:xfrm>
        </p:spPr>
        <p:txBody>
          <a:bodyPr>
            <a:normAutofit lnSpcReduction="10000"/>
          </a:bodyPr>
          <a:lstStyle/>
          <a:p>
            <a:pPr marL="370000" indent="-370000">
              <a:buAutoNum type="arabicPeriod"/>
              <a:defRPr/>
            </a:pPr>
            <a:r>
              <a:rPr lang="ko-KR" altLang="en-US" sz="2200"/>
              <a:t>출결 확인에 소요되는 시간을 단축시키는 시스템</a:t>
            </a:r>
            <a:endParaRPr lang="ko-KR" altLang="en-US" sz="2200"/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370000" indent="-370000">
              <a:buAutoNum type="arabicPeriod"/>
              <a:defRPr/>
            </a:pPr>
            <a:r>
              <a:rPr lang="ko-KR" altLang="en-US" sz="2200"/>
              <a:t>태그와 같은 별다른 자원 소모가 없는 시스템</a:t>
            </a:r>
            <a:endParaRPr lang="ko-KR" altLang="en-US" sz="2200"/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370000" indent="-370000">
              <a:buAutoNum type="arabicPeriod"/>
              <a:defRPr/>
            </a:pPr>
            <a:r>
              <a:rPr lang="ko-KR" altLang="en-US" sz="2200"/>
              <a:t>수강자의 단말기가 없는 경우에도 출결을 확인할 수 있는 시스템</a:t>
            </a:r>
            <a:endParaRPr lang="ko-KR" altLang="en-US" sz="2200"/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370000" indent="-370000">
              <a:buAutoNum type="arabicPeriod"/>
              <a:defRPr/>
            </a:pPr>
            <a:r>
              <a:rPr lang="ko-KR" altLang="en-US" sz="2200"/>
              <a:t>대리출석 문제를 해결할 수 있는 시스템</a:t>
            </a:r>
            <a:endParaRPr lang="ko-KR" altLang="en-US" sz="2200"/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370000" indent="-370000">
              <a:buAutoNum type="arabicPeriod"/>
              <a:defRPr/>
            </a:pPr>
            <a:endParaRPr lang="ko-KR" altLang="en-US" sz="2200"/>
          </a:p>
          <a:p>
            <a:pPr marL="0" indent="0">
              <a:buNone/>
              <a:defRPr/>
            </a:pPr>
            <a:endParaRPr lang="ko-KR" altLang="en-US" sz="2200"/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1607704" y="5430213"/>
            <a:ext cx="8976591" cy="538788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600"/>
              <a:t>딥러닝을 활용한 안면인식 출결 시스템</a:t>
            </a:r>
            <a:endParaRPr lang="ko-KR" altLang="en-US" sz="2600"/>
          </a:p>
        </p:txBody>
      </p:sp>
      <p:sp>
        <p:nvSpPr>
          <p:cNvPr id="10" name=""/>
          <p:cNvSpPr/>
          <p:nvPr/>
        </p:nvSpPr>
        <p:spPr>
          <a:xfrm>
            <a:off x="5889144" y="4939530"/>
            <a:ext cx="413712" cy="35598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5893956" y="1835913"/>
            <a:ext cx="5670302" cy="28494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 내용</a:t>
            </a:r>
            <a:endParaRPr lang="ko-KR" altLang="en-US"/>
          </a:p>
          <a:p>
            <a:pPr lvl="0">
              <a:defRPr/>
            </a:pPr>
            <a:r>
              <a:rPr lang="en-US" altLang="ko-KR" sz="2500"/>
              <a:t>1)</a:t>
            </a:r>
            <a:r>
              <a:rPr lang="ko-KR" altLang="en-US" sz="2500"/>
              <a:t> 아이디어 개요</a:t>
            </a:r>
            <a:endParaRPr lang="ko-KR" altLang="en-US" sz="2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600" indent="-285600">
              <a:buFont typeface="Arial"/>
              <a:buChar char="•"/>
              <a:defRPr/>
            </a:pPr>
            <a:r>
              <a:rPr lang="ko-KR" altLang="en-US"/>
              <a:t>출결 확인자의 단말기를 통한 사진 촬영</a:t>
            </a:r>
            <a:endParaRPr lang="ko-KR" altLang="en-US"/>
          </a:p>
          <a:p>
            <a:pPr marL="285600" indent="-285600">
              <a:buFont typeface="Arial"/>
              <a:buChar char="•"/>
              <a:defRPr/>
            </a:pPr>
            <a:endParaRPr lang="ko-KR" altLang="en-US"/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/>
              <a:t>찍힌 사진을 딥러닝 모델에 전송</a:t>
            </a:r>
            <a:endParaRPr lang="ko-KR" altLang="en-US"/>
          </a:p>
          <a:p>
            <a:pPr marL="285600" indent="-285600">
              <a:buFont typeface="Arial"/>
              <a:buChar char="•"/>
              <a:defRPr/>
            </a:pPr>
            <a:endParaRPr lang="ko-KR" altLang="en-US"/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/>
              <a:t>학습된 모델이 찍힌 사진과 실제 인원을 비교하여 출결처리</a:t>
            </a:r>
            <a:endParaRPr lang="ko-KR" altLang="en-US"/>
          </a:p>
          <a:p>
            <a:pPr marL="285600" indent="-285600">
              <a:buFont typeface="Arial"/>
              <a:buChar char="•"/>
              <a:defRPr/>
            </a:pPr>
            <a:endParaRPr lang="ko-KR" altLang="en-US"/>
          </a:p>
          <a:p>
            <a:pPr marL="285600" indent="-285600">
              <a:buFont typeface="Arial"/>
              <a:buChar char="•"/>
              <a:defRPr/>
            </a:pPr>
            <a:endParaRPr lang="ko-KR" altLang="en-US"/>
          </a:p>
          <a:p>
            <a:pPr marL="285600" indent="-285600">
              <a:buFont typeface="Wingdings"/>
              <a:buChar char="Ø"/>
              <a:defRPr/>
            </a:pPr>
            <a:r>
              <a:rPr lang="en-US" altLang="ko-KR"/>
              <a:t>Android, JSP, Python</a:t>
            </a:r>
            <a:r>
              <a:rPr lang="ko-KR" altLang="en-US"/>
              <a:t>의 세 파트로 나누어 개발 중</a:t>
            </a:r>
            <a:endParaRPr lang="ko-KR" altLang="en-US"/>
          </a:p>
          <a:p>
            <a:pPr marL="0" indent="0">
              <a:buFont typeface="Arial"/>
              <a:buNone/>
              <a:defRPr/>
            </a:pPr>
            <a:r>
              <a:rPr lang="ko-KR" altLang="en-US"/>
              <a:t>    </a:t>
            </a:r>
            <a:endParaRPr lang="ko-KR" altLang="en-US"/>
          </a:p>
          <a:p>
            <a:pPr marL="0" indent="0"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 내용</a:t>
            </a:r>
            <a:endParaRPr lang="ko-KR" altLang="en-US"/>
          </a:p>
          <a:p>
            <a:pPr lvl="0">
              <a:defRPr/>
            </a:pPr>
            <a:r>
              <a:rPr lang="en-US" altLang="ko-KR" sz="2500"/>
              <a:t>2)</a:t>
            </a:r>
            <a:r>
              <a:rPr lang="ko-KR" altLang="en-US" sz="2500"/>
              <a:t> 아이디어의 차별성</a:t>
            </a:r>
            <a:endParaRPr lang="ko-KR" altLang="en-US" sz="2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70000" indent="-370000">
              <a:buAutoNum type="arabicPeriod"/>
              <a:defRPr/>
            </a:pPr>
            <a:r>
              <a:rPr lang="ko-KR" altLang="en-US"/>
              <a:t>수강자들의 사진을 통한 출결처리 </a:t>
            </a:r>
            <a:endParaRPr lang="ko-KR" altLang="en-US"/>
          </a:p>
          <a:p>
            <a:pPr marL="662608" lvl="1" indent="-370000">
              <a:buFont typeface="Wingdings"/>
              <a:buChar char="Ø"/>
              <a:defRPr/>
            </a:pPr>
            <a:r>
              <a:rPr lang="ko-KR" altLang="en-US"/>
              <a:t>수강자의 단말기 부재 등의 특수한 상황에 대해 고려할 필요가 없음</a:t>
            </a:r>
            <a:endParaRPr lang="ko-KR" altLang="en-US"/>
          </a:p>
          <a:p>
            <a:pPr marL="662608" lvl="1" indent="-370000">
              <a:buFont typeface="Wingdings"/>
              <a:buChar char="Ø"/>
              <a:defRPr/>
            </a:pPr>
            <a:endParaRPr lang="ko-KR" altLang="en-US"/>
          </a:p>
          <a:p>
            <a:pPr marL="370000" lvl="0" indent="-370000">
              <a:buAutoNum type="arabicPeriod"/>
              <a:defRPr/>
            </a:pPr>
            <a:r>
              <a:rPr lang="ko-KR" altLang="en-US"/>
              <a:t>사진 한 장을 통한 출결처리</a:t>
            </a:r>
            <a:endParaRPr lang="ko-KR" altLang="en-US"/>
          </a:p>
          <a:p>
            <a:pPr marL="662608" lvl="1" indent="-370000">
              <a:buFont typeface="Wingdings"/>
              <a:buChar char="Ø"/>
              <a:defRPr/>
            </a:pPr>
            <a:r>
              <a:rPr lang="ko-KR" altLang="en-US"/>
              <a:t>전반적인 출결처리 시간 단축 가능</a:t>
            </a:r>
            <a:endParaRPr lang="ko-KR" altLang="en-US"/>
          </a:p>
          <a:p>
            <a:pPr marL="662608" lvl="1" indent="-370000">
              <a:buFont typeface="Wingdings"/>
              <a:buChar char="Ø"/>
              <a:defRPr/>
            </a:pPr>
            <a:endParaRPr lang="ko-KR" altLang="en-US"/>
          </a:p>
          <a:p>
            <a:pPr marL="370000" lvl="0" indent="-370000">
              <a:buAutoNum type="arabicPeriod"/>
              <a:defRPr/>
            </a:pPr>
            <a:r>
              <a:rPr lang="ko-KR" altLang="en-US"/>
              <a:t>단체 사진을 통한 출결처리</a:t>
            </a:r>
            <a:endParaRPr lang="ko-KR" altLang="en-US"/>
          </a:p>
          <a:p>
            <a:pPr marL="662608" lvl="1" indent="-370000">
              <a:buFont typeface="Wingdings"/>
              <a:buChar char="Ø"/>
              <a:defRPr/>
            </a:pPr>
            <a:r>
              <a:rPr lang="ko-KR" altLang="en-US"/>
              <a:t>대리출석의 가능성을 배제할 수 있음</a:t>
            </a:r>
            <a:endParaRPr lang="ko-KR" altLang="en-US"/>
          </a:p>
          <a:p>
            <a:pPr marL="292608" lvl="1" indent="0">
              <a:buFont typeface="Wingdings"/>
              <a:buNone/>
              <a:defRPr/>
            </a:pPr>
            <a:r>
              <a:rPr lang="ko-KR" altLang="en-US"/>
              <a:t>	</a:t>
            </a:r>
            <a:endParaRPr lang="ko-KR" altLang="en-US"/>
          </a:p>
          <a:p>
            <a:pPr marL="333000" lvl="0" indent="-333000">
              <a:buAutoNum type="arabicPeriod"/>
              <a:defRPr/>
            </a:pPr>
            <a:r>
              <a:rPr lang="ko-KR" altLang="en-US"/>
              <a:t>출결 확인자의 단말기만을 이용</a:t>
            </a:r>
            <a:endParaRPr lang="ko-KR" altLang="en-US"/>
          </a:p>
          <a:p>
            <a:pPr marL="625608" lvl="1" indent="-333000">
              <a:buFont typeface="Wingdings"/>
              <a:buChar char="Ø"/>
              <a:defRPr/>
            </a:pPr>
            <a:r>
              <a:rPr lang="ko-KR" altLang="en-US"/>
              <a:t>별다른 소비 자원이 없음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7397" y="286603"/>
            <a:ext cx="45719" cy="558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989</ep:Words>
  <ep:PresentationFormat>와이드스크린</ep:PresentationFormat>
  <ep:Paragraphs>317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추억</vt:lpstr>
      <vt:lpstr>딥러닝을 활용한  안면인식 출결 시스템</vt:lpstr>
      <vt:lpstr>목차</vt:lpstr>
      <vt:lpstr>기존 연구/기술                              1) 위치 기반 강의 출결 관리 시스템 및 방법                                출원번호: 1020120094212</vt:lpstr>
      <vt:lpstr>기존 연구/기술 2) 얼굴 인식을 통한 출결 관리 시스템 및 출결 관리 방법      출원번호: 1020180102511</vt:lpstr>
      <vt:lpstr>기존 연구/기술 3) 이탈자를 판별할 수 있는 스마트 출결 시스템                        출원번호: 1020170168472</vt:lpstr>
      <vt:lpstr>기존 연구/기술 4) 블루투스를 이용한 전자 출결 방법 및 그 시스템                  출원번호: 1020180041721</vt:lpstr>
      <vt:lpstr>과제 목표</vt:lpstr>
      <vt:lpstr>과제 내용 1) 아이디어 개요</vt:lpstr>
      <vt:lpstr>과제 내용 2) 아이디어의 차별성</vt:lpstr>
      <vt:lpstr>현재까지의 구현 1) Android App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2019-01-23T01:21:41.000</dcterms:created>
  <dc:creator>cp517</dc:creator>
  <cp:lastModifiedBy>KM</cp:lastModifiedBy>
  <dcterms:modified xsi:type="dcterms:W3CDTF">2020-06-03T07:07:25.423</dcterms:modified>
  <cp:revision>71</cp:revision>
  <dc:title>Efficient FTL Algorithm for Flash Memory  Using Sector-level Mapping</dc:title>
  <cp:version>1000.0000.01</cp:version>
</cp:coreProperties>
</file>