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794E"/>
    <a:srgbClr val="66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7FC9-0244-4F89-AB2A-FAE472BC58F3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81FA-A2FC-421B-92E1-1801413439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7FC9-0244-4F89-AB2A-FAE472BC58F3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81FA-A2FC-421B-92E1-1801413439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7FC9-0244-4F89-AB2A-FAE472BC58F3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81FA-A2FC-421B-92E1-1801413439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7FC9-0244-4F89-AB2A-FAE472BC58F3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81FA-A2FC-421B-92E1-1801413439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7FC9-0244-4F89-AB2A-FAE472BC58F3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81FA-A2FC-421B-92E1-1801413439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7FC9-0244-4F89-AB2A-FAE472BC58F3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81FA-A2FC-421B-92E1-1801413439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7FC9-0244-4F89-AB2A-FAE472BC58F3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81FA-A2FC-421B-92E1-1801413439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7FC9-0244-4F89-AB2A-FAE472BC58F3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81FA-A2FC-421B-92E1-1801413439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7FC9-0244-4F89-AB2A-FAE472BC58F3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81FA-A2FC-421B-92E1-1801413439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7FC9-0244-4F89-AB2A-FAE472BC58F3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81FA-A2FC-421B-92E1-1801413439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7FC9-0244-4F89-AB2A-FAE472BC58F3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81FA-A2FC-421B-92E1-1801413439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7FC9-0244-4F89-AB2A-FAE472BC58F3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481FA-A2FC-421B-92E1-1801413439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28926" y="1857364"/>
            <a:ext cx="1980000" cy="186100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Android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000892" y="1857364"/>
            <a:ext cx="2000264" cy="185738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JSP</a:t>
            </a:r>
            <a:endParaRPr lang="ko-KR" altLang="en-US" sz="4000" dirty="0" smtClean="0">
              <a:solidFill>
                <a:schemeClr val="tx1"/>
              </a:solidFill>
            </a:endParaRPr>
          </a:p>
        </p:txBody>
      </p:sp>
      <p:cxnSp>
        <p:nvCxnSpPr>
          <p:cNvPr id="8" name="Shape 7"/>
          <p:cNvCxnSpPr>
            <a:stCxn id="4" idx="7"/>
            <a:endCxn id="6" idx="1"/>
          </p:cNvCxnSpPr>
          <p:nvPr/>
        </p:nvCxnSpPr>
        <p:spPr>
          <a:xfrm rot="5400000" flipH="1" flipV="1">
            <a:off x="5956128" y="792206"/>
            <a:ext cx="530" cy="2674862"/>
          </a:xfrm>
          <a:prstGeom prst="curvedConnector3">
            <a:avLst>
              <a:gd name="adj1" fmla="val 175067602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3240" y="1428736"/>
            <a:ext cx="15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Enter id, pw</a:t>
            </a:r>
            <a:endParaRPr lang="ko-KR" altLang="en-US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3143240" y="4500570"/>
            <a:ext cx="5643602" cy="1500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  <a:ea typeface="굴림" pitchFamily="50" charset="-127"/>
              </a:rPr>
              <a:t>안드로이드에서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  <a:ea typeface="굴림" pitchFamily="50" charset="-127"/>
              </a:rPr>
              <a:t>로그인을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 위해 교수번호에 해당하는 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ID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와 패스워드를 입력하면 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JSP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로 입력한 로그인 정보를 전송</a:t>
            </a:r>
            <a:endParaRPr lang="ko-KR" altLang="en-US" b="1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14942" y="1071546"/>
            <a:ext cx="1428760" cy="5000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ID, PW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000364" y="1357298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214942" y="1071546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3000364" y="1571612"/>
            <a:ext cx="2000264" cy="185738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JSP</a:t>
            </a:r>
            <a:endParaRPr lang="ko-KR" altLang="en-US" sz="40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43240" y="4500570"/>
            <a:ext cx="5643602" cy="1500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JSP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는 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SQL Query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문을 통해 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DB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에 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ID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에 대한 패스워드를 받아오고 입력된 패스워드와 일치하</a:t>
            </a:r>
            <a:r>
              <a:rPr lang="ko-KR" altLang="en-US" b="1" dirty="0">
                <a:solidFill>
                  <a:schemeClr val="tx1"/>
                </a:solidFill>
                <a:ea typeface="굴림" pitchFamily="50" charset="-127"/>
              </a:rPr>
              <a:t>는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지 확인한다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.</a:t>
            </a:r>
            <a:endParaRPr lang="ko-KR" altLang="en-US" b="1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9" name="순서도: 자기 디스크 8"/>
          <p:cNvSpPr/>
          <p:nvPr/>
        </p:nvSpPr>
        <p:spPr>
          <a:xfrm>
            <a:off x="6786578" y="1643050"/>
            <a:ext cx="2000264" cy="1785950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Data Base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hape 7"/>
          <p:cNvCxnSpPr/>
          <p:nvPr/>
        </p:nvCxnSpPr>
        <p:spPr>
          <a:xfrm>
            <a:off x="4572000" y="1714488"/>
            <a:ext cx="2214580" cy="3571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5000628" y="1571612"/>
            <a:ext cx="1428760" cy="5000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Shape 7"/>
          <p:cNvCxnSpPr/>
          <p:nvPr/>
        </p:nvCxnSpPr>
        <p:spPr>
          <a:xfrm rot="10800000">
            <a:off x="4786314" y="3071810"/>
            <a:ext cx="2357454" cy="28575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5214942" y="3000372"/>
            <a:ext cx="1428760" cy="5000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PW’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000628" y="1571612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214942" y="3000372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순서도: 처리 39"/>
          <p:cNvSpPr/>
          <p:nvPr/>
        </p:nvSpPr>
        <p:spPr>
          <a:xfrm>
            <a:off x="3286116" y="3571876"/>
            <a:ext cx="1428760" cy="57150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PW = PW’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" idx="4"/>
            <a:endCxn id="40" idx="0"/>
          </p:cNvCxnSpPr>
          <p:nvPr/>
        </p:nvCxnSpPr>
        <p:spPr>
          <a:xfrm rot="5400000">
            <a:off x="3929058" y="3500438"/>
            <a:ext cx="14287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3286116" y="3571876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28926" y="1428736"/>
            <a:ext cx="1980000" cy="186100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Android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000892" y="1428736"/>
            <a:ext cx="2000264" cy="185738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JSP</a:t>
            </a:r>
            <a:endParaRPr lang="ko-KR" altLang="en-US" sz="4000" dirty="0" smtClean="0">
              <a:solidFill>
                <a:schemeClr val="tx1"/>
              </a:solidFill>
            </a:endParaRPr>
          </a:p>
        </p:txBody>
      </p:sp>
      <p:cxnSp>
        <p:nvCxnSpPr>
          <p:cNvPr id="8" name="Shape 7"/>
          <p:cNvCxnSpPr>
            <a:stCxn id="6" idx="3"/>
            <a:endCxn id="4" idx="5"/>
          </p:cNvCxnSpPr>
          <p:nvPr/>
        </p:nvCxnSpPr>
        <p:spPr>
          <a:xfrm rot="5400000">
            <a:off x="5954849" y="1678229"/>
            <a:ext cx="3088" cy="2674862"/>
          </a:xfrm>
          <a:prstGeom prst="curvedConnector3">
            <a:avLst>
              <a:gd name="adj1" fmla="val 3183929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143240" y="4500570"/>
            <a:ext cx="5643602" cy="171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일치할 시에 세션에 </a:t>
            </a:r>
            <a:r>
              <a:rPr lang="ko-KR" altLang="en-US" b="1" dirty="0" err="1" smtClean="0">
                <a:solidFill>
                  <a:schemeClr val="tx1"/>
                </a:solidFill>
                <a:ea typeface="굴림" pitchFamily="50" charset="-127"/>
              </a:rPr>
              <a:t>세션키를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 쿠키형식으로 </a:t>
            </a:r>
            <a:r>
              <a:rPr lang="ko-KR" altLang="en-US" b="1" dirty="0" err="1" smtClean="0">
                <a:solidFill>
                  <a:schemeClr val="tx1"/>
                </a:solidFill>
                <a:ea typeface="굴림" pitchFamily="50" charset="-127"/>
              </a:rPr>
              <a:t>안드로이드에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 전달한다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.</a:t>
            </a:r>
          </a:p>
          <a:p>
            <a:r>
              <a:rPr lang="ko-KR" altLang="en-US" b="1" dirty="0" err="1" smtClean="0">
                <a:solidFill>
                  <a:schemeClr val="tx1"/>
                </a:solidFill>
                <a:ea typeface="굴림" pitchFamily="50" charset="-127"/>
              </a:rPr>
              <a:t>안드로이드에서는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 메인 화면으로 이동하면서 로그인의 성공을 </a:t>
            </a:r>
            <a:r>
              <a:rPr lang="ko-KR" altLang="en-US" b="1" dirty="0" err="1" smtClean="0">
                <a:solidFill>
                  <a:schemeClr val="tx1"/>
                </a:solidFill>
                <a:ea typeface="굴림" pitchFamily="50" charset="-127"/>
              </a:rPr>
              <a:t>토스트메세지로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 출력한다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.</a:t>
            </a:r>
            <a:endParaRPr lang="en-US" altLang="ko-KR" b="1" dirty="0">
              <a:solidFill>
                <a:schemeClr val="tx1"/>
              </a:solidFill>
              <a:ea typeface="굴림" pitchFamily="50" charset="-127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이후 </a:t>
            </a:r>
            <a:r>
              <a:rPr lang="ko-KR" altLang="en-US" b="1" dirty="0" err="1" smtClean="0">
                <a:solidFill>
                  <a:schemeClr val="tx1"/>
                </a:solidFill>
                <a:ea typeface="굴림" pitchFamily="50" charset="-127"/>
              </a:rPr>
              <a:t>안드로이드에서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 서버로 접근할 때 이 </a:t>
            </a:r>
            <a:r>
              <a:rPr lang="ko-KR" altLang="en-US" b="1" dirty="0" err="1" smtClean="0">
                <a:solidFill>
                  <a:schemeClr val="tx1"/>
                </a:solidFill>
                <a:ea typeface="굴림" pitchFamily="50" charset="-127"/>
              </a:rPr>
              <a:t>세션키를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 페이지 전환마다 확인한다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.</a:t>
            </a:r>
            <a:endParaRPr lang="ko-KR" altLang="en-US" b="1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286380" y="2928934"/>
            <a:ext cx="1285884" cy="1214446"/>
          </a:xfrm>
          <a:prstGeom prst="ellipse">
            <a:avLst/>
          </a:prstGeom>
          <a:solidFill>
            <a:srgbClr val="BE7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Cookie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Key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4429124" y="571480"/>
            <a:ext cx="2286016" cy="857256"/>
          </a:xfrm>
          <a:prstGeom prst="wedgeRectCallout">
            <a:avLst>
              <a:gd name="adj1" fmla="val -54695"/>
              <a:gd name="adj2" fmla="val 6946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Toast message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‘Successful Login’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214942" y="3000372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429124" y="571480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28926" y="1428736"/>
            <a:ext cx="1980000" cy="186100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Android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000892" y="1428736"/>
            <a:ext cx="2000264" cy="185738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JSP</a:t>
            </a:r>
            <a:endParaRPr lang="ko-KR" alt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43240" y="4500570"/>
            <a:ext cx="5643602" cy="1500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‘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출석 인증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’ 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메뉴를 선택하면 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JSP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에 세션키를 전달하며 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ID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에 해당하는 강의 리스트를 요청하고 받아와 동적으로 강의 목록을 버튼으로 생성한다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.</a:t>
            </a:r>
            <a:endParaRPr lang="ko-KR" altLang="en-US" b="1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8926" y="1071546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 ‘</a:t>
            </a:r>
            <a:r>
              <a:rPr lang="ko-KR" altLang="en-US" dirty="0" smtClean="0"/>
              <a:t>출석인증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cxnSp>
        <p:nvCxnSpPr>
          <p:cNvPr id="22" name="Shape 7"/>
          <p:cNvCxnSpPr>
            <a:stCxn id="4" idx="7"/>
            <a:endCxn id="6" idx="1"/>
          </p:cNvCxnSpPr>
          <p:nvPr/>
        </p:nvCxnSpPr>
        <p:spPr>
          <a:xfrm rot="5400000" flipH="1" flipV="1">
            <a:off x="5956128" y="363578"/>
            <a:ext cx="530" cy="2674862"/>
          </a:xfrm>
          <a:prstGeom prst="curvedConnector3">
            <a:avLst>
              <a:gd name="adj1" fmla="val 19971459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5143504" y="500042"/>
            <a:ext cx="1571636" cy="5000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Session Key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Shape 7"/>
          <p:cNvCxnSpPr>
            <a:stCxn id="6" idx="3"/>
            <a:endCxn id="4" idx="5"/>
          </p:cNvCxnSpPr>
          <p:nvPr/>
        </p:nvCxnSpPr>
        <p:spPr>
          <a:xfrm rot="5400000">
            <a:off x="5954849" y="1678229"/>
            <a:ext cx="3088" cy="2674862"/>
          </a:xfrm>
          <a:prstGeom prst="curvedConnector3">
            <a:avLst>
              <a:gd name="adj1" fmla="val 34941462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5143504" y="3643314"/>
            <a:ext cx="1571636" cy="5000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Lecture 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857488" y="1000108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143504" y="500042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143504" y="3643314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Shape 7"/>
          <p:cNvCxnSpPr>
            <a:stCxn id="4" idx="4"/>
            <a:endCxn id="44" idx="0"/>
          </p:cNvCxnSpPr>
          <p:nvPr/>
        </p:nvCxnSpPr>
        <p:spPr>
          <a:xfrm rot="16200000" flipH="1">
            <a:off x="3818644" y="3390024"/>
            <a:ext cx="210696" cy="1013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처리 43"/>
          <p:cNvSpPr/>
          <p:nvPr/>
        </p:nvSpPr>
        <p:spPr>
          <a:xfrm>
            <a:off x="3214678" y="3500438"/>
            <a:ext cx="1428760" cy="57150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Set Lecture Button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14678" y="3500438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286116" y="642918"/>
            <a:ext cx="1980000" cy="186100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Android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858016" y="642918"/>
            <a:ext cx="2000264" cy="185738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JSP</a:t>
            </a:r>
            <a:endParaRPr lang="ko-KR" alt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43240" y="4500570"/>
            <a:ext cx="5643602" cy="200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과목 선택 시 세션 키와 과목코드를 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JSP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로 전달하고 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JSP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에서는 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DB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에서 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SQL Query 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문으로 해당 과목에 대한 수강생 리스트를 받아온다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.</a:t>
            </a:r>
          </a:p>
          <a:p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수강생에 대한 정보를 세션에 저장한 후 안드로이드에 수강생 정보를 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String 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형태로 반환한다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.</a:t>
            </a:r>
          </a:p>
          <a:p>
            <a:r>
              <a:rPr lang="ko-KR" altLang="en-US" b="1" dirty="0" err="1" smtClean="0">
                <a:solidFill>
                  <a:schemeClr val="tx1"/>
                </a:solidFill>
                <a:ea typeface="굴림" pitchFamily="50" charset="-127"/>
              </a:rPr>
              <a:t>안드로이드는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 받은 수강생 정보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학번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출결여부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  <a:ea typeface="굴림" pitchFamily="50" charset="-127"/>
              </a:rPr>
              <a:t>를 동적으로 받아 리스트를 구성한다</a:t>
            </a:r>
            <a:r>
              <a:rPr lang="en-US" altLang="ko-KR" b="1" dirty="0" smtClean="0">
                <a:solidFill>
                  <a:schemeClr val="tx1"/>
                </a:solidFill>
                <a:ea typeface="굴림" pitchFamily="50" charset="-127"/>
              </a:rPr>
              <a:t>.</a:t>
            </a:r>
            <a:endParaRPr lang="ko-KR" altLang="en-US" b="1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86116" y="285728"/>
            <a:ext cx="187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 ‘Lecture1’</a:t>
            </a:r>
            <a:endParaRPr lang="ko-KR" altLang="en-US" dirty="0"/>
          </a:p>
        </p:txBody>
      </p:sp>
      <p:cxnSp>
        <p:nvCxnSpPr>
          <p:cNvPr id="22" name="Shape 7"/>
          <p:cNvCxnSpPr>
            <a:stCxn id="4" idx="7"/>
            <a:endCxn id="6" idx="1"/>
          </p:cNvCxnSpPr>
          <p:nvPr/>
        </p:nvCxnSpPr>
        <p:spPr>
          <a:xfrm rot="5400000" flipH="1" flipV="1">
            <a:off x="6063285" y="-172207"/>
            <a:ext cx="530" cy="2174796"/>
          </a:xfrm>
          <a:prstGeom prst="curvedConnector3">
            <a:avLst>
              <a:gd name="adj1" fmla="val 9455434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5286380" y="142852"/>
            <a:ext cx="1571636" cy="5000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Lecture1 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143240" y="285728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286380" y="142852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Shape 7"/>
          <p:cNvCxnSpPr>
            <a:endCxn id="44" idx="0"/>
          </p:cNvCxnSpPr>
          <p:nvPr/>
        </p:nvCxnSpPr>
        <p:spPr>
          <a:xfrm rot="5400000">
            <a:off x="3964777" y="2678901"/>
            <a:ext cx="357190" cy="158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처리 43"/>
          <p:cNvSpPr/>
          <p:nvPr/>
        </p:nvSpPr>
        <p:spPr>
          <a:xfrm>
            <a:off x="3428992" y="2857496"/>
            <a:ext cx="1428760" cy="57150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Set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Student List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571868" y="2857496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순서도: 자기 디스크 17"/>
          <p:cNvSpPr/>
          <p:nvPr/>
        </p:nvSpPr>
        <p:spPr>
          <a:xfrm>
            <a:off x="5286380" y="2786058"/>
            <a:ext cx="1571636" cy="1500198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Data Base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36" name="Shape 7"/>
          <p:cNvCxnSpPr/>
          <p:nvPr/>
        </p:nvCxnSpPr>
        <p:spPr>
          <a:xfrm rot="5400000" flipH="1" flipV="1">
            <a:off x="6250793" y="2107397"/>
            <a:ext cx="857256" cy="64294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7"/>
          <p:cNvCxnSpPr>
            <a:stCxn id="6" idx="4"/>
            <a:endCxn id="18" idx="4"/>
          </p:cNvCxnSpPr>
          <p:nvPr/>
        </p:nvCxnSpPr>
        <p:spPr>
          <a:xfrm rot="5400000">
            <a:off x="6840157" y="2518165"/>
            <a:ext cx="1035851" cy="1000132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5929322" y="2214554"/>
            <a:ext cx="1143008" cy="4286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Student List</a:t>
            </a:r>
          </a:p>
        </p:txBody>
      </p:sp>
      <p:sp>
        <p:nvSpPr>
          <p:cNvPr id="51" name="타원 50"/>
          <p:cNvSpPr/>
          <p:nvPr/>
        </p:nvSpPr>
        <p:spPr>
          <a:xfrm>
            <a:off x="5929322" y="2214554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Shape 7"/>
          <p:cNvCxnSpPr>
            <a:stCxn id="6" idx="2"/>
          </p:cNvCxnSpPr>
          <p:nvPr/>
        </p:nvCxnSpPr>
        <p:spPr>
          <a:xfrm rot="10800000">
            <a:off x="5214942" y="1214422"/>
            <a:ext cx="1643074" cy="3571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5643570" y="1071546"/>
            <a:ext cx="1071570" cy="5715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Student List</a:t>
            </a:r>
          </a:p>
        </p:txBody>
      </p:sp>
      <p:sp>
        <p:nvSpPr>
          <p:cNvPr id="63" name="타원 62"/>
          <p:cNvSpPr/>
          <p:nvPr/>
        </p:nvSpPr>
        <p:spPr>
          <a:xfrm>
            <a:off x="5643570" y="1428736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286644" y="2857496"/>
            <a:ext cx="1000132" cy="4286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41" name="타원 40"/>
          <p:cNvSpPr/>
          <p:nvPr/>
        </p:nvSpPr>
        <p:spPr>
          <a:xfrm>
            <a:off x="7286644" y="2857496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216</Words>
  <Application>Microsoft Office PowerPoint</Application>
  <PresentationFormat>화면 슬라이드 쇼(4:3)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14</cp:revision>
  <dcterms:created xsi:type="dcterms:W3CDTF">2020-06-04T17:22:24Z</dcterms:created>
  <dcterms:modified xsi:type="dcterms:W3CDTF">2020-06-04T19:27:14Z</dcterms:modified>
</cp:coreProperties>
</file>