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23"/>
  </p:notesMasterIdLst>
  <p:handoutMasterIdLst>
    <p:handoutMasterId r:id="rId24"/>
  </p:handoutMasterIdLst>
  <p:sldIdLst>
    <p:sldId id="259" r:id="rId2"/>
    <p:sldId id="269" r:id="rId3"/>
    <p:sldId id="390" r:id="rId4"/>
    <p:sldId id="368" r:id="rId5"/>
    <p:sldId id="331" r:id="rId6"/>
    <p:sldId id="370" r:id="rId7"/>
    <p:sldId id="372" r:id="rId8"/>
    <p:sldId id="369" r:id="rId9"/>
    <p:sldId id="326" r:id="rId10"/>
    <p:sldId id="377" r:id="rId11"/>
    <p:sldId id="384" r:id="rId12"/>
    <p:sldId id="375" r:id="rId13"/>
    <p:sldId id="383" r:id="rId14"/>
    <p:sldId id="378" r:id="rId15"/>
    <p:sldId id="386" r:id="rId16"/>
    <p:sldId id="385" r:id="rId17"/>
    <p:sldId id="387" r:id="rId18"/>
    <p:sldId id="356" r:id="rId19"/>
    <p:sldId id="360" r:id="rId20"/>
    <p:sldId id="388" r:id="rId21"/>
    <p:sldId id="389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5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조혜영" initials="조" lastIdx="1" clrIdx="0">
    <p:extLst>
      <p:ext uri="{19B8F6BF-5375-455C-9EA6-DF929625EA0E}">
        <p15:presenceInfo xmlns:p15="http://schemas.microsoft.com/office/powerpoint/2012/main" userId="조혜영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4D3DE"/>
    <a:srgbClr val="B3C6D5"/>
    <a:srgbClr val="FF9900"/>
    <a:srgbClr val="0099CC"/>
    <a:srgbClr val="5FD7F3"/>
    <a:srgbClr val="06859E"/>
    <a:srgbClr val="C5DDD1"/>
    <a:srgbClr val="AFD1C0"/>
    <a:srgbClr val="E9B9B9"/>
    <a:srgbClr val="E1C1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69" autoAdjust="0"/>
    <p:restoredTop sz="79238" autoAdjust="0"/>
  </p:normalViewPr>
  <p:slideViewPr>
    <p:cSldViewPr snapToGrid="0" showGuides="1">
      <p:cViewPr varScale="1">
        <p:scale>
          <a:sx n="117" d="100"/>
          <a:sy n="117" d="100"/>
        </p:scale>
        <p:origin x="1168" y="192"/>
      </p:cViewPr>
      <p:guideLst>
        <p:guide orient="horz" pos="2115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984"/>
    </p:cViewPr>
  </p:sorterViewPr>
  <p:notesViewPr>
    <p:cSldViewPr snapToGrid="0" showGuides="1">
      <p:cViewPr varScale="1">
        <p:scale>
          <a:sx n="51" d="100"/>
          <a:sy n="51" d="100"/>
        </p:scale>
        <p:origin x="2624" y="4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A513BA-3E82-4812-9926-DD5B40EAAC2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날짜 개체 틀 5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DC2647-C259-4EB5-84B8-93A3F8E54DE7}" type="datetimeFigureOut">
              <a:rPr lang="ko-KR" altLang="en-US" smtClean="0"/>
              <a:t>2021. 7. 1.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98666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40BA11-FEDB-4E64-B4BE-9FDEE8123FE3}" type="datetimeFigureOut">
              <a:rPr lang="ko-KR" altLang="en-US" smtClean="0"/>
              <a:t>2021. 7. 1.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8D56DB-D808-478E-8624-F84E557D34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79035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8D56DB-D808-478E-8624-F84E557D342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78364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>
                <a:effectLst/>
              </a:rPr>
              <a:t>학습 데이터에 본격적으로 훈련시키기에 앞서</a:t>
            </a:r>
            <a:r>
              <a:rPr lang="en-US" altLang="ko-KR" dirty="0">
                <a:effectLst/>
              </a:rPr>
              <a:t>, </a:t>
            </a:r>
            <a:r>
              <a:rPr lang="ko-KR" altLang="en-US" dirty="0">
                <a:effectLst/>
              </a:rPr>
              <a:t>다른 데이터셋이나 목적 함수를 사용해 미리 훈련 한 후</a:t>
            </a:r>
            <a:r>
              <a:rPr lang="en-US" altLang="ko-KR" dirty="0">
                <a:effectLst/>
              </a:rPr>
              <a:t>, </a:t>
            </a:r>
            <a:r>
              <a:rPr lang="ko-KR" altLang="en-US" dirty="0">
                <a:effectLst/>
              </a:rPr>
              <a:t>이를 바탕으로 본격적인 학습에서 신경망 가중치 파라미터를 더 쉽게 최적화하는 것을 가리킵니다</a:t>
            </a:r>
            <a:r>
              <a:rPr lang="en-US" altLang="ko-KR" dirty="0">
                <a:effectLst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8D56DB-D808-478E-8624-F84E557D3424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04984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주어진 데이터는 실제 상담내역이 담긴 </a:t>
            </a:r>
            <a:r>
              <a:rPr lang="en-US" altLang="ko-KR" dirty="0"/>
              <a:t>low</a:t>
            </a:r>
            <a:r>
              <a:rPr lang="ko-KR" altLang="en-US" dirty="0"/>
              <a:t>데이터로 각 상담사 별로의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8D56DB-D808-478E-8624-F84E557D3424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09891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 indent="-285750" fontAlgn="base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2"/>
                </a:solidFill>
                <a:latin typeface="+mn-ea"/>
              </a:rPr>
              <a:t>정비메모에서 </a:t>
            </a:r>
            <a:r>
              <a:rPr lang="en-US" altLang="ko-KR" sz="1200" dirty="0">
                <a:solidFill>
                  <a:schemeClr val="tx2"/>
                </a:solidFill>
                <a:latin typeface="+mn-ea"/>
              </a:rPr>
              <a:t>Trigger</a:t>
            </a:r>
            <a:r>
              <a:rPr lang="ko-KR" altLang="en-US" sz="1200" dirty="0">
                <a:solidFill>
                  <a:schemeClr val="tx2"/>
                </a:solidFill>
                <a:latin typeface="+mn-ea"/>
              </a:rPr>
              <a:t>와 </a:t>
            </a:r>
            <a:r>
              <a:rPr lang="en-US" altLang="ko-KR" sz="1200" dirty="0">
                <a:solidFill>
                  <a:schemeClr val="tx2"/>
                </a:solidFill>
                <a:latin typeface="+mn-ea"/>
              </a:rPr>
              <a:t>Figure, Action, Result</a:t>
            </a:r>
            <a:r>
              <a:rPr lang="ko-KR" altLang="en-US" sz="1200" dirty="0">
                <a:solidFill>
                  <a:schemeClr val="tx2"/>
                </a:solidFill>
                <a:latin typeface="+mn-ea"/>
              </a:rPr>
              <a:t> 등 총 </a:t>
            </a:r>
            <a:r>
              <a:rPr lang="en-US" altLang="ko-KR" sz="1200" dirty="0">
                <a:solidFill>
                  <a:schemeClr val="tx2"/>
                </a:solidFill>
                <a:latin typeface="+mn-ea"/>
              </a:rPr>
              <a:t>4</a:t>
            </a:r>
            <a:r>
              <a:rPr lang="ko-KR" altLang="en-US" sz="1200" dirty="0">
                <a:solidFill>
                  <a:schemeClr val="tx2"/>
                </a:solidFill>
                <a:latin typeface="+mn-ea"/>
              </a:rPr>
              <a:t>단계를 구분하고자 일반적인 공식을 도출하였다</a:t>
            </a:r>
            <a:r>
              <a:rPr lang="en-US" altLang="ko-KR" sz="1200" dirty="0">
                <a:solidFill>
                  <a:schemeClr val="tx2"/>
                </a:solidFill>
                <a:latin typeface="+mn-ea"/>
              </a:rPr>
              <a:t>.</a:t>
            </a:r>
          </a:p>
          <a:p>
            <a:pPr marL="0" lvl="1" indent="-285750" fontAlgn="base">
              <a:spcAft>
                <a:spcPts val="1600"/>
              </a:spcAft>
              <a:buFont typeface="Arial" panose="020B0604020202020204" pitchFamily="34" charset="0"/>
              <a:buChar char="•"/>
            </a:pPr>
            <a:br>
              <a:rPr lang="en-US" altLang="ko-KR" sz="1200" dirty="0">
                <a:solidFill>
                  <a:schemeClr val="tx2"/>
                </a:solidFill>
                <a:latin typeface="+mn-ea"/>
              </a:rPr>
            </a:br>
            <a:r>
              <a:rPr lang="ko-KR" altLang="en-US" sz="1200" dirty="0">
                <a:solidFill>
                  <a:schemeClr val="tx2"/>
                </a:solidFill>
                <a:latin typeface="+mn-ea"/>
              </a:rPr>
              <a:t>안전과 직결된 </a:t>
            </a:r>
            <a:r>
              <a:rPr lang="en-US" altLang="ko-KR" sz="1200" dirty="0">
                <a:solidFill>
                  <a:schemeClr val="tx2"/>
                </a:solidFill>
                <a:latin typeface="+mn-ea"/>
              </a:rPr>
              <a:t>Trigger</a:t>
            </a:r>
            <a:r>
              <a:rPr lang="ko-KR" altLang="en-US" sz="1200" dirty="0">
                <a:solidFill>
                  <a:schemeClr val="tx2"/>
                </a:solidFill>
                <a:latin typeface="+mn-ea"/>
              </a:rPr>
              <a:t>의 경우와 달리 개인의 민감도</a:t>
            </a:r>
            <a:r>
              <a:rPr lang="en-US" altLang="ko-KR" sz="1200" dirty="0">
                <a:solidFill>
                  <a:schemeClr val="tx2"/>
                </a:solidFill>
                <a:latin typeface="+mn-ea"/>
              </a:rPr>
              <a:t>, </a:t>
            </a:r>
            <a:r>
              <a:rPr lang="ko-KR" altLang="en-US" sz="1200" dirty="0">
                <a:solidFill>
                  <a:schemeClr val="tx2"/>
                </a:solidFill>
                <a:latin typeface="+mn-ea"/>
              </a:rPr>
              <a:t>편의 부품</a:t>
            </a:r>
            <a:r>
              <a:rPr lang="en-US" altLang="ko-KR" sz="1200" dirty="0">
                <a:solidFill>
                  <a:schemeClr val="tx2"/>
                </a:solidFill>
                <a:latin typeface="+mn-ea"/>
              </a:rPr>
              <a:t>(</a:t>
            </a:r>
            <a:r>
              <a:rPr lang="ko-KR" altLang="en-US" sz="1200" dirty="0">
                <a:solidFill>
                  <a:schemeClr val="tx2"/>
                </a:solidFill>
                <a:latin typeface="+mn-ea"/>
              </a:rPr>
              <a:t>네비게이션</a:t>
            </a:r>
            <a:r>
              <a:rPr lang="en-US" altLang="ko-KR" sz="1200" dirty="0">
                <a:solidFill>
                  <a:schemeClr val="tx2"/>
                </a:solidFill>
                <a:latin typeface="+mn-ea"/>
              </a:rPr>
              <a:t>, USB</a:t>
            </a:r>
            <a:r>
              <a:rPr lang="ko-KR" altLang="en-US" sz="1200" dirty="0">
                <a:solidFill>
                  <a:schemeClr val="tx2"/>
                </a:solidFill>
                <a:latin typeface="+mn-ea"/>
              </a:rPr>
              <a:t>포트</a:t>
            </a:r>
            <a:r>
              <a:rPr lang="en-US" altLang="ko-KR" sz="1200" dirty="0">
                <a:solidFill>
                  <a:schemeClr val="tx2"/>
                </a:solidFill>
                <a:latin typeface="+mn-ea"/>
              </a:rPr>
              <a:t>) </a:t>
            </a:r>
            <a:r>
              <a:rPr lang="ko-KR" altLang="en-US" sz="1200" dirty="0">
                <a:solidFill>
                  <a:schemeClr val="tx2"/>
                </a:solidFill>
                <a:latin typeface="+mn-ea"/>
              </a:rPr>
              <a:t>와</a:t>
            </a:r>
            <a:r>
              <a:rPr lang="en-US" altLang="ko-KR" sz="1200" dirty="0">
                <a:solidFill>
                  <a:schemeClr val="tx2"/>
                </a:solidFill>
                <a:latin typeface="+mn-ea"/>
              </a:rPr>
              <a:t> </a:t>
            </a:r>
            <a:r>
              <a:rPr lang="ko-KR" altLang="en-US" sz="1200" dirty="0">
                <a:solidFill>
                  <a:schemeClr val="tx2"/>
                </a:solidFill>
                <a:latin typeface="+mn-ea"/>
              </a:rPr>
              <a:t>같은 경우는 따로 정비가 이뤄지지 않으므로 총 </a:t>
            </a:r>
            <a:r>
              <a:rPr lang="en-US" altLang="ko-KR" sz="1200" dirty="0">
                <a:solidFill>
                  <a:schemeClr val="tx2"/>
                </a:solidFill>
                <a:latin typeface="+mn-ea"/>
              </a:rPr>
              <a:t>3</a:t>
            </a:r>
            <a:r>
              <a:rPr lang="ko-KR" altLang="en-US" sz="1200" dirty="0">
                <a:solidFill>
                  <a:schemeClr val="tx2"/>
                </a:solidFill>
                <a:latin typeface="+mn-ea"/>
              </a:rPr>
              <a:t>단계로 확인한다</a:t>
            </a:r>
            <a:r>
              <a:rPr lang="en-US" altLang="ko-KR" sz="1200" dirty="0">
                <a:solidFill>
                  <a:schemeClr val="tx2"/>
                </a:solidFill>
                <a:latin typeface="+mn-ea"/>
              </a:rPr>
              <a:t>.</a:t>
            </a:r>
            <a:endParaRPr lang="ko-KR" altLang="en-US" sz="1200" dirty="0">
              <a:solidFill>
                <a:schemeClr val="tx2"/>
              </a:solidFill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8D56DB-D808-478E-8624-F84E557D3424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37901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 fontAlgn="base">
              <a:spcAft>
                <a:spcPts val="1600"/>
              </a:spcAft>
            </a:pPr>
            <a:r>
              <a:rPr lang="ko-KR" altLang="en-US" dirty="0">
                <a:solidFill>
                  <a:schemeClr val="accent6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주어진 데이터는 </a:t>
            </a:r>
            <a:r>
              <a:rPr lang="en-US" altLang="ko-KR" dirty="0">
                <a:solidFill>
                  <a:schemeClr val="accent6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low</a:t>
            </a:r>
            <a:r>
              <a:rPr lang="ko-KR" altLang="en-US" dirty="0">
                <a:solidFill>
                  <a:schemeClr val="accent6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데이터로 각 상담원의 상담 내역이 담겨있었습니다</a:t>
            </a:r>
            <a:r>
              <a:rPr lang="en-US" altLang="ko-KR" dirty="0">
                <a:solidFill>
                  <a:schemeClr val="accent6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.</a:t>
            </a:r>
            <a:r>
              <a:rPr lang="ko-KR" altLang="en-US" dirty="0">
                <a:solidFill>
                  <a:schemeClr val="accent6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en-US" altLang="ko-KR" dirty="0">
                <a:solidFill>
                  <a:schemeClr val="accent6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Communication method</a:t>
            </a:r>
            <a:r>
              <a:rPr lang="ko-KR" altLang="en-US" dirty="0">
                <a:solidFill>
                  <a:schemeClr val="accent6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가 각기 다르기에 공통적으로 절차를 도출할 로직이 필요했습니다</a:t>
            </a:r>
            <a:r>
              <a:rPr lang="en-US" altLang="ko-KR" dirty="0">
                <a:solidFill>
                  <a:schemeClr val="accent6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. </a:t>
            </a:r>
            <a:r>
              <a:rPr lang="ko-KR" altLang="en-US" dirty="0">
                <a:solidFill>
                  <a:schemeClr val="accent6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저희는 정규표현식을 적극 활용하여 </a:t>
            </a:r>
            <a:r>
              <a:rPr lang="ko-KR" altLang="en-US" dirty="0" err="1">
                <a:solidFill>
                  <a:schemeClr val="accent6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해야하므로</a:t>
            </a:r>
            <a:r>
              <a:rPr lang="ko-KR" altLang="en-US" dirty="0">
                <a:solidFill>
                  <a:schemeClr val="accent6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세밀한 데이터 전처리가 </a:t>
            </a:r>
            <a:endParaRPr lang="ko-KR" altLang="en-US" sz="1400" dirty="0">
              <a:solidFill>
                <a:schemeClr val="tx2"/>
              </a:solidFill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8D56DB-D808-478E-8624-F84E557D3424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87396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>
                <a:effectLst/>
              </a:rPr>
              <a:t>학습 데이터에 본격적으로 훈련시키기에 앞서</a:t>
            </a:r>
            <a:r>
              <a:rPr lang="en-US" altLang="ko-KR" dirty="0">
                <a:effectLst/>
              </a:rPr>
              <a:t>, </a:t>
            </a:r>
            <a:r>
              <a:rPr lang="ko-KR" altLang="en-US" dirty="0">
                <a:effectLst/>
              </a:rPr>
              <a:t>다른 데이터셋이나 목적 함수를 사용해 미리 훈련 한 후</a:t>
            </a:r>
            <a:r>
              <a:rPr lang="en-US" altLang="ko-KR" dirty="0">
                <a:effectLst/>
              </a:rPr>
              <a:t>, </a:t>
            </a:r>
            <a:r>
              <a:rPr lang="ko-KR" altLang="en-US" dirty="0">
                <a:effectLst/>
              </a:rPr>
              <a:t>이를 바탕으로 본격적인 학습에서 신경망 가중치 파라미터를 더 쉽게 최적화하는 것을 가리킵니다</a:t>
            </a:r>
            <a:r>
              <a:rPr lang="en-US" altLang="ko-KR" dirty="0">
                <a:effectLst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8D56DB-D808-478E-8624-F84E557D3424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30734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카 </a:t>
            </a:r>
            <a:r>
              <a:rPr lang="ko-KR" altLang="en-US" dirty="0" err="1"/>
              <a:t>쉐어링</a:t>
            </a:r>
            <a:r>
              <a:rPr lang="ko-KR" altLang="en-US" dirty="0"/>
              <a:t> 업계에서 겪는 차량 정비의 어려움은 다음과 같았습니다</a:t>
            </a:r>
            <a:r>
              <a:rPr lang="en-US" altLang="ko-KR" dirty="0"/>
              <a:t>..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 1. </a:t>
            </a:r>
            <a:r>
              <a:rPr lang="ko-KR" altLang="en-US" dirty="0"/>
              <a:t>고객의 이용시간을 고려하여 차량의 점검이 진행되기 때문에 차량 관리의 한계가 있고 이로 인해 </a:t>
            </a:r>
            <a:r>
              <a:rPr lang="ko-KR" altLang="en-US" sz="1200" b="0" i="0" dirty="0">
                <a:solidFill>
                  <a:srgbClr val="24292E"/>
                </a:solidFill>
                <a:effectLst/>
                <a:latin typeface="-apple-system"/>
              </a:rPr>
              <a:t>지속적인 클레임이 발생되었습니다</a:t>
            </a:r>
            <a:endParaRPr lang="en-US" altLang="ko-KR" sz="1200" b="0" i="0" dirty="0">
              <a:solidFill>
                <a:srgbClr val="24292E"/>
              </a:solidFill>
              <a:effectLst/>
              <a:latin typeface="-apple-system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dirty="0">
                <a:solidFill>
                  <a:srgbClr val="24292E"/>
                </a:solidFill>
                <a:effectLst/>
                <a:latin typeface="-apple-system"/>
              </a:rPr>
              <a:t>2. </a:t>
            </a:r>
            <a:r>
              <a:rPr lang="ko-KR" altLang="en-US" sz="1200" b="0" i="0" dirty="0">
                <a:solidFill>
                  <a:srgbClr val="24292E"/>
                </a:solidFill>
                <a:effectLst/>
                <a:latin typeface="-apple-system"/>
              </a:rPr>
              <a:t>또한</a:t>
            </a:r>
            <a:r>
              <a:rPr lang="en-US" altLang="ko-KR" sz="1200" b="0" i="0" dirty="0"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lang="ko-KR" altLang="en-US" sz="1200" b="0" i="0" dirty="0">
                <a:solidFill>
                  <a:srgbClr val="24292E"/>
                </a:solidFill>
                <a:effectLst/>
                <a:latin typeface="-apple-system"/>
              </a:rPr>
              <a:t>이전의 클레임으로 인해 차량을 점검했더라도 동일한 클레임이 발생되기도 하였으며</a:t>
            </a:r>
            <a:endParaRPr lang="en-US" altLang="ko-KR" sz="1200" b="0" i="0" dirty="0">
              <a:solidFill>
                <a:srgbClr val="24292E"/>
              </a:solidFill>
              <a:effectLst/>
              <a:latin typeface="-apple-system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dirty="0">
                <a:solidFill>
                  <a:srgbClr val="24292E"/>
                </a:solidFill>
                <a:effectLst/>
                <a:latin typeface="-apple-system"/>
              </a:rPr>
              <a:t>3. </a:t>
            </a:r>
            <a:r>
              <a:rPr lang="ko-KR" altLang="en-US" sz="1200" b="0" i="0" dirty="0">
                <a:solidFill>
                  <a:srgbClr val="24292E"/>
                </a:solidFill>
                <a:effectLst/>
                <a:latin typeface="-apple-system"/>
              </a:rPr>
              <a:t>더불어 신규 투입차량임에도 불구하고 </a:t>
            </a:r>
            <a:r>
              <a:rPr lang="ko-KR" altLang="en-US" sz="1200" b="0" i="0" dirty="0" err="1">
                <a:solidFill>
                  <a:srgbClr val="24292E"/>
                </a:solidFill>
                <a:effectLst/>
                <a:latin typeface="-apple-system"/>
              </a:rPr>
              <a:t>난폭운전등으로</a:t>
            </a:r>
            <a:r>
              <a:rPr lang="ko-KR" altLang="en-US" sz="1200" b="0" i="0" dirty="0">
                <a:solidFill>
                  <a:srgbClr val="24292E"/>
                </a:solidFill>
                <a:effectLst/>
                <a:latin typeface="-apple-system"/>
              </a:rPr>
              <a:t> 예기치 못한 점검상황이 필요하기도 합니다</a:t>
            </a:r>
            <a:r>
              <a:rPr lang="en-US" altLang="ko-KR" sz="1200" b="0" i="0" dirty="0">
                <a:solidFill>
                  <a:srgbClr val="24292E"/>
                </a:solidFill>
                <a:effectLst/>
                <a:latin typeface="-apple-system"/>
              </a:rPr>
              <a:t>,</a:t>
            </a:r>
            <a:endParaRPr lang="en-US" altLang="ko-KR" dirty="0"/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이러한 문제들은 지속적이고 제한된 시간내에서 신속하게 </a:t>
            </a:r>
            <a:r>
              <a:rPr lang="ko-KR" altLang="en-US" dirty="0" err="1"/>
              <a:t>처리되어야하기에</a:t>
            </a:r>
            <a:r>
              <a:rPr lang="ko-KR" altLang="en-US" dirty="0"/>
              <a:t> 기존의 정비 내용을 활용하는 것이 </a:t>
            </a:r>
            <a:r>
              <a:rPr lang="ko-KR" altLang="en-US" dirty="0" err="1"/>
              <a:t>중요합니다범주화가</a:t>
            </a:r>
            <a:r>
              <a:rPr lang="ko-KR" altLang="en-US" dirty="0"/>
              <a:t> </a:t>
            </a:r>
            <a:r>
              <a:rPr lang="ko-KR" altLang="en-US" dirty="0" err="1"/>
              <a:t>되어있어야하며</a:t>
            </a:r>
            <a:endParaRPr lang="en-US" altLang="ko-KR" dirty="0"/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i="0" dirty="0">
                <a:solidFill>
                  <a:srgbClr val="24292E"/>
                </a:solidFill>
                <a:effectLst/>
                <a:latin typeface="-apple-system"/>
              </a:rPr>
              <a:t>어떤 문제가</a:t>
            </a:r>
            <a:r>
              <a:rPr lang="en-US" altLang="ko-KR" b="0" i="0" dirty="0"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lang="ko-KR" altLang="en-US" b="0" i="0" dirty="0">
                <a:solidFill>
                  <a:srgbClr val="24292E"/>
                </a:solidFill>
                <a:effectLst/>
                <a:latin typeface="-apple-system"/>
              </a:rPr>
              <a:t>어떻게 조치되었는지 정비내용을 범주화하고 </a:t>
            </a:r>
            <a:r>
              <a:rPr lang="ko-KR" altLang="en-US" dirty="0"/>
              <a:t>이를 토대로 차량 점검의 정확도를 높일 수 있어야합니다</a:t>
            </a:r>
            <a:r>
              <a:rPr lang="en-US" altLang="ko-KR" dirty="0"/>
              <a:t>.</a:t>
            </a:r>
            <a:r>
              <a:rPr lang="ko-KR" altLang="en-US" dirty="0"/>
              <a:t> 하지만 지금까지의 차량 정비 과정은 텍스트기반의 환경에서 처리되었기 때문에 사고당시의 </a:t>
            </a:r>
            <a:r>
              <a:rPr lang="ko-KR" altLang="en-US" sz="1200" dirty="0">
                <a:solidFill>
                  <a:schemeClr val="accent6">
                    <a:lumMod val="7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문맥적 요소가 반영되지 않고 사람이 작성한 글에만 의존하여 정보가 전달되었기에 다음과 같은 문제점에 직면할 수 밖에 없었습니다</a:t>
            </a:r>
            <a:r>
              <a:rPr lang="en-US" altLang="ko-KR" sz="1200" dirty="0">
                <a:solidFill>
                  <a:schemeClr val="accent6">
                    <a:lumMod val="7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8D56DB-D808-478E-8624-F84E557D342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16735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dirty="0" err="1">
                <a:solidFill>
                  <a:schemeClr val="accent6">
                    <a:lumMod val="7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첫쨰로</a:t>
            </a:r>
            <a:r>
              <a:rPr lang="ko-KR" altLang="en-US" sz="1200" dirty="0">
                <a:solidFill>
                  <a:schemeClr val="accent6">
                    <a:lumMod val="7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단어의 </a:t>
            </a:r>
            <a:r>
              <a:rPr lang="ko-KR" altLang="en-US" sz="1200" dirty="0" err="1">
                <a:solidFill>
                  <a:schemeClr val="accent6">
                    <a:lumMod val="7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불명확성입니다</a:t>
            </a:r>
            <a:r>
              <a:rPr lang="en-US" altLang="ko-KR" sz="1200" dirty="0">
                <a:solidFill>
                  <a:schemeClr val="accent6">
                    <a:lumMod val="7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 </a:t>
            </a:r>
            <a:r>
              <a:rPr lang="ko-KR" altLang="en-US" sz="1200" dirty="0">
                <a:solidFill>
                  <a:schemeClr val="accent6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부서마다</a:t>
            </a:r>
            <a:r>
              <a:rPr lang="en-US" altLang="ko-KR" sz="1200" dirty="0">
                <a:solidFill>
                  <a:schemeClr val="accent6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 </a:t>
            </a:r>
            <a:r>
              <a:rPr lang="ko-KR" altLang="en-US" sz="1200" dirty="0">
                <a:solidFill>
                  <a:schemeClr val="accent6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담당자마다 제 각각 배경지식에 따라 사용하는 언어가 상이하고</a:t>
            </a:r>
            <a:endParaRPr lang="en-US" altLang="ko-KR" sz="1200" dirty="0">
              <a:solidFill>
                <a:schemeClr val="accent6">
                  <a:lumMod val="5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algn="ctr"/>
            <a:r>
              <a:rPr lang="ko-KR" altLang="en-US" b="0" i="0" dirty="0">
                <a:solidFill>
                  <a:srgbClr val="24292E"/>
                </a:solidFill>
                <a:effectLst/>
                <a:latin typeface="-apple-system"/>
              </a:rPr>
              <a:t>고객 클레임 내용과 정비조치 내용이 통계적으로 </a:t>
            </a:r>
            <a:r>
              <a:rPr lang="ko-KR" altLang="en-US" b="0" i="0" dirty="0" err="1">
                <a:solidFill>
                  <a:srgbClr val="24292E"/>
                </a:solidFill>
                <a:effectLst/>
                <a:latin typeface="-apple-system"/>
              </a:rPr>
              <a:t>산출하는되는데</a:t>
            </a:r>
            <a:r>
              <a:rPr lang="ko-KR" altLang="en-US" b="0" i="0" dirty="0">
                <a:solidFill>
                  <a:srgbClr val="24292E"/>
                </a:solidFill>
                <a:effectLst/>
                <a:latin typeface="-apple-system"/>
              </a:rPr>
              <a:t> 한계가 있음 </a:t>
            </a:r>
            <a:r>
              <a:rPr lang="ko-KR" altLang="en-US" sz="1200" dirty="0">
                <a:solidFill>
                  <a:schemeClr val="accent6">
                    <a:lumMod val="7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이는 상담 시스템에서도 나타납니다</a:t>
            </a:r>
            <a:r>
              <a:rPr lang="en-US" altLang="ko-KR" sz="1200" dirty="0">
                <a:solidFill>
                  <a:schemeClr val="accent6">
                    <a:lumMod val="7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  <a:r>
              <a:rPr lang="ko-KR" altLang="en-US" sz="1200" dirty="0">
                <a:solidFill>
                  <a:schemeClr val="accent6">
                    <a:lumMod val="7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나눔고딕"/>
              </a:rPr>
              <a:t>이용자 신고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나눔고딕"/>
              </a:rPr>
              <a:t>접수시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나눔고딕"/>
              </a:rPr>
              <a:t> </a:t>
            </a:r>
            <a:r>
              <a:rPr lang="ko-KR" altLang="en-US" sz="1200" dirty="0">
                <a:solidFill>
                  <a:schemeClr val="accent6">
                    <a:lumMod val="7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상담사는 고객의 표현을 그대로 반영하여 덜덜 떨려요</a:t>
            </a:r>
            <a:r>
              <a:rPr lang="en-US" altLang="ko-KR" sz="1200" dirty="0">
                <a:solidFill>
                  <a:schemeClr val="accent6">
                    <a:lumMod val="7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sz="1200" dirty="0">
                <a:solidFill>
                  <a:schemeClr val="accent6">
                    <a:lumMod val="7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차가 </a:t>
            </a:r>
            <a:r>
              <a:rPr lang="ko-KR" altLang="en-US" sz="1200" dirty="0" err="1">
                <a:solidFill>
                  <a:schemeClr val="accent6">
                    <a:lumMod val="7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불안해요등과</a:t>
            </a:r>
            <a:r>
              <a:rPr lang="ko-KR" altLang="en-US" sz="1200" dirty="0">
                <a:solidFill>
                  <a:schemeClr val="accent6">
                    <a:lumMod val="7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같이 </a:t>
            </a:r>
            <a:endParaRPr lang="en-US" altLang="ko-KR" sz="1200" dirty="0">
              <a:solidFill>
                <a:schemeClr val="accent6">
                  <a:lumMod val="75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r>
              <a:rPr lang="ko-KR" altLang="en-US" sz="1200" dirty="0">
                <a:solidFill>
                  <a:schemeClr val="accent6">
                    <a:lumMod val="7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모호한 형용사 표현이나 고객의 감정이 그대로 기입하는 경우가 빈번합니다</a:t>
            </a:r>
            <a:r>
              <a:rPr lang="en-US" altLang="ko-KR" sz="1200" dirty="0">
                <a:solidFill>
                  <a:schemeClr val="accent6">
                    <a:lumMod val="7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 </a:t>
            </a:r>
          </a:p>
          <a:p>
            <a:pPr algn="ctr"/>
            <a:r>
              <a:rPr lang="ko-KR" altLang="en-US" sz="1200" dirty="0">
                <a:solidFill>
                  <a:schemeClr val="accent6">
                    <a:lumMod val="7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같은 장애 요인에 대해서도 다양한 </a:t>
            </a:r>
            <a:r>
              <a:rPr lang="ko-KR" altLang="en-US" sz="1200" dirty="0" err="1">
                <a:solidFill>
                  <a:schemeClr val="accent6">
                    <a:lumMod val="7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발화적</a:t>
            </a:r>
            <a:r>
              <a:rPr lang="ko-KR" altLang="en-US" sz="1200" dirty="0">
                <a:solidFill>
                  <a:schemeClr val="accent6">
                    <a:lumMod val="7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표현은 장애요소에 대한 오해가능성을 불러일으키기 충분했습니다</a:t>
            </a:r>
            <a:r>
              <a:rPr lang="en-US" altLang="ko-KR" sz="1200" dirty="0">
                <a:solidFill>
                  <a:schemeClr val="accent6">
                    <a:lumMod val="7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</a:p>
          <a:p>
            <a:pPr algn="ctr"/>
            <a:endParaRPr lang="en-US" altLang="ko-KR" sz="1200" dirty="0">
              <a:solidFill>
                <a:schemeClr val="accent6">
                  <a:lumMod val="75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solidFill>
                  <a:schemeClr val="accent6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처리과정의 누락입니다</a:t>
            </a:r>
            <a:r>
              <a:rPr lang="en-US" altLang="ko-KR" sz="1200" dirty="0">
                <a:solidFill>
                  <a:schemeClr val="accent6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. </a:t>
            </a:r>
            <a:r>
              <a:rPr lang="ko-KR" altLang="en-US" sz="1200" dirty="0">
                <a:solidFill>
                  <a:schemeClr val="accent6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근 </a:t>
            </a:r>
            <a:r>
              <a:rPr lang="en-US" altLang="ko-KR" sz="1200" dirty="0">
                <a:solidFill>
                  <a:schemeClr val="accent6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10</a:t>
            </a:r>
            <a:r>
              <a:rPr lang="ko-KR" altLang="en-US" sz="1200" dirty="0">
                <a:solidFill>
                  <a:schemeClr val="accent6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년간의 시기별 사용 용어의 데이터 변화와</a:t>
            </a:r>
            <a:r>
              <a:rPr lang="ko-KR" altLang="en-US" sz="1200" dirty="0">
                <a:solidFill>
                  <a:schemeClr val="accent6">
                    <a:lumMod val="7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en-US" altLang="ko-KR" b="0" i="0" dirty="0">
                <a:solidFill>
                  <a:srgbClr val="1D1C1D"/>
                </a:solidFill>
                <a:effectLst/>
                <a:latin typeface="NotoSansKR"/>
              </a:rPr>
              <a:t> Communication method</a:t>
            </a:r>
            <a:r>
              <a:rPr lang="ko-KR" altLang="en-US" b="0" i="0" dirty="0">
                <a:solidFill>
                  <a:srgbClr val="1D1C1D"/>
                </a:solidFill>
                <a:effectLst/>
                <a:latin typeface="NotoSansKR"/>
              </a:rPr>
              <a:t>의 다양성으로 인하여</a:t>
            </a:r>
            <a:r>
              <a:rPr lang="en-US" altLang="ko-KR" b="0" i="0" dirty="0">
                <a:solidFill>
                  <a:srgbClr val="1D1C1D"/>
                </a:solidFill>
                <a:effectLst/>
                <a:latin typeface="NotoSansKR"/>
              </a:rPr>
              <a:t>, </a:t>
            </a:r>
            <a:r>
              <a:rPr lang="ko-KR" altLang="en-US" b="0" i="0" dirty="0">
                <a:solidFill>
                  <a:srgbClr val="1D1C1D"/>
                </a:solidFill>
                <a:effectLst/>
                <a:latin typeface="NotoSansKR"/>
              </a:rPr>
              <a:t>많은 영역에서의 </a:t>
            </a:r>
            <a:r>
              <a:rPr lang="en-US" altLang="ko-KR" b="0" i="0" dirty="0">
                <a:solidFill>
                  <a:srgbClr val="1D1C1D"/>
                </a:solidFill>
                <a:effectLst/>
                <a:latin typeface="NotoSansKR"/>
              </a:rPr>
              <a:t>Missing Link</a:t>
            </a:r>
            <a:r>
              <a:rPr lang="ko-KR" altLang="en-US" b="0" i="0" dirty="0">
                <a:solidFill>
                  <a:srgbClr val="1D1C1D"/>
                </a:solidFill>
                <a:effectLst/>
                <a:latin typeface="NotoSansKR"/>
              </a:rPr>
              <a:t>가 발생되고 있음</a:t>
            </a:r>
            <a:r>
              <a:rPr lang="en-US" altLang="ko-KR" b="0" i="0" dirty="0">
                <a:solidFill>
                  <a:srgbClr val="1D1C1D"/>
                </a:solidFill>
                <a:effectLst/>
                <a:latin typeface="NotoSansKR"/>
              </a:rPr>
              <a:t>. </a:t>
            </a:r>
            <a:r>
              <a:rPr lang="ko-KR" altLang="en-US" dirty="0"/>
              <a:t>처리 과정까지의 로직이 정확하게 </a:t>
            </a:r>
          </a:p>
          <a:p>
            <a:pPr algn="ctr"/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8D56DB-D808-478E-8624-F84E557D342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6782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따라서 저희는 </a:t>
            </a:r>
            <a:r>
              <a:rPr lang="en-US" altLang="ko-KR" sz="1200" dirty="0">
                <a:solidFill>
                  <a:schemeClr val="accent6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Text</a:t>
            </a:r>
            <a:r>
              <a:rPr lang="ko-KR" altLang="en-US" sz="1200" dirty="0">
                <a:solidFill>
                  <a:schemeClr val="accent6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기반의 업무환경이 가진 한계를 극복하고자 기존의 정비 메모를 자연어 처리하여 </a:t>
            </a:r>
            <a:r>
              <a:rPr lang="ko-KR" altLang="en-US" b="0" i="0" dirty="0">
                <a:solidFill>
                  <a:srgbClr val="1D1C1D"/>
                </a:solidFill>
                <a:effectLst/>
                <a:latin typeface="NotoSansKR"/>
              </a:rPr>
              <a:t>정비 내용을 </a:t>
            </a:r>
            <a:r>
              <a:rPr lang="ko-KR" altLang="en-US" b="0" i="0" dirty="0" err="1">
                <a:solidFill>
                  <a:srgbClr val="1D1C1D"/>
                </a:solidFill>
                <a:effectLst/>
                <a:latin typeface="NotoSansKR"/>
              </a:rPr>
              <a:t>범주화할</a:t>
            </a:r>
            <a:r>
              <a:rPr lang="ko-KR" altLang="en-US" b="0" i="0" dirty="0">
                <a:solidFill>
                  <a:srgbClr val="1D1C1D"/>
                </a:solidFill>
                <a:effectLst/>
                <a:latin typeface="NotoSansKR"/>
              </a:rPr>
              <a:t> 것입니다</a:t>
            </a:r>
            <a:r>
              <a:rPr lang="en-US" altLang="ko-KR" b="0" i="0" dirty="0">
                <a:solidFill>
                  <a:srgbClr val="1D1C1D"/>
                </a:solidFill>
                <a:effectLst/>
                <a:latin typeface="NotoSansKR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0" i="0" dirty="0">
              <a:solidFill>
                <a:srgbClr val="1D1C1D"/>
              </a:solidFill>
              <a:effectLst/>
              <a:latin typeface="NotoSansKR"/>
              <a:ea typeface="G마켓 산스 TTF Bold" panose="02000000000000000000" pitchFamily="2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이를 통해 </a:t>
            </a:r>
            <a:r>
              <a:rPr lang="en-US" altLang="ko-KR" b="0" i="0" dirty="0">
                <a:solidFill>
                  <a:srgbClr val="1D1C1D"/>
                </a:solidFill>
                <a:effectLst/>
                <a:latin typeface="NotoSansKR"/>
              </a:rPr>
              <a:t>Context</a:t>
            </a:r>
            <a:r>
              <a:rPr lang="ko-KR" altLang="en-US" b="0" i="0" dirty="0">
                <a:solidFill>
                  <a:srgbClr val="1D1C1D"/>
                </a:solidFill>
                <a:effectLst/>
                <a:latin typeface="NotoSansKR"/>
              </a:rPr>
              <a:t>가 일부 제한된 상황에서도 </a:t>
            </a:r>
            <a:r>
              <a:rPr lang="ko-KR" altLang="en-US" sz="1200" dirty="0">
                <a:solidFill>
                  <a:schemeClr val="accent6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정비 과정의 모호함과 장애요인에 대한 오해가능성을 줄이는 것을 목표로 합니다</a:t>
            </a:r>
            <a:r>
              <a:rPr lang="en-US" altLang="ko-KR" b="0" i="0" dirty="0">
                <a:solidFill>
                  <a:srgbClr val="1D1C1D"/>
                </a:solidFill>
                <a:effectLst/>
                <a:latin typeface="NotoSansKR"/>
              </a:rPr>
              <a:t>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0" i="0" dirty="0">
                <a:solidFill>
                  <a:srgbClr val="1D1C1D"/>
                </a:solidFill>
                <a:effectLst/>
                <a:latin typeface="NotoSansKR"/>
              </a:rPr>
              <a:t> </a:t>
            </a:r>
            <a:r>
              <a:rPr lang="ko-KR" altLang="en-US" dirty="0"/>
              <a:t>정규화와 일반화를 위해선 </a:t>
            </a:r>
            <a:r>
              <a:rPr lang="ko-KR" altLang="en-US" sz="1200" dirty="0">
                <a:solidFill>
                  <a:schemeClr val="accent6">
                    <a:lumMod val="7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다음과 같은 주요 로직이 필요합니다</a:t>
            </a:r>
            <a:r>
              <a:rPr lang="en-US" altLang="ko-KR" sz="1200" dirty="0">
                <a:solidFill>
                  <a:schemeClr val="accent6">
                    <a:lumMod val="7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solidFill>
                  <a:schemeClr val="accent6">
                    <a:lumMod val="7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먼저 카테고리의 재정의입니다</a:t>
            </a:r>
            <a:r>
              <a:rPr lang="en-US" altLang="ko-KR" sz="1200" dirty="0">
                <a:solidFill>
                  <a:schemeClr val="accent6">
                    <a:lumMod val="7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  <a:r>
              <a:rPr lang="ko-KR" altLang="en-US" sz="1200" dirty="0">
                <a:solidFill>
                  <a:schemeClr val="accent6">
                    <a:lumMod val="7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기존 수리내역 카테고리가 가진 경계의 불명확성을 없애고 관련 수리내역의 통일성을 바탕으로 새로운 카테고리를 </a:t>
            </a:r>
            <a:r>
              <a:rPr lang="ko-KR" altLang="en-US" sz="1200" dirty="0" err="1">
                <a:solidFill>
                  <a:schemeClr val="accent6">
                    <a:lumMod val="7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정의하고자합니다</a:t>
            </a:r>
            <a:r>
              <a:rPr lang="ko-KR" altLang="en-US" sz="1200" dirty="0">
                <a:solidFill>
                  <a:schemeClr val="accent6">
                    <a:lumMod val="7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endParaRPr lang="en-US" altLang="ko-KR" sz="1200" dirty="0">
              <a:solidFill>
                <a:schemeClr val="accent6">
                  <a:lumMod val="75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solidFill>
                  <a:schemeClr val="accent6">
                    <a:lumMod val="7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두번째로 </a:t>
            </a:r>
            <a:r>
              <a:rPr lang="ko-KR" altLang="en-US" sz="1200" dirty="0" err="1">
                <a:solidFill>
                  <a:schemeClr val="accent6">
                    <a:lumMod val="7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정비로직의</a:t>
            </a:r>
            <a:r>
              <a:rPr lang="ko-KR" altLang="en-US" sz="1200" dirty="0">
                <a:solidFill>
                  <a:schemeClr val="accent6">
                    <a:lumMod val="7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일반화입니다</a:t>
            </a:r>
            <a:r>
              <a:rPr lang="en-US" altLang="ko-KR" sz="1200" dirty="0">
                <a:solidFill>
                  <a:schemeClr val="accent6">
                    <a:lumMod val="7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  <a:r>
              <a:rPr lang="ko-KR" altLang="en-US" sz="1200" dirty="0">
                <a:solidFill>
                  <a:schemeClr val="accent6">
                    <a:lumMod val="7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특정 장애요인에 대한 처리과정을 </a:t>
            </a:r>
            <a:r>
              <a:rPr lang="ko-KR" altLang="en-US" sz="1200" dirty="0" err="1">
                <a:solidFill>
                  <a:schemeClr val="accent6">
                    <a:lumMod val="7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일련화화해</a:t>
            </a:r>
            <a:r>
              <a:rPr lang="ko-KR" altLang="en-US" sz="1200" dirty="0">
                <a:solidFill>
                  <a:schemeClr val="accent6">
                    <a:lumMod val="7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b="0" i="0" dirty="0">
                <a:solidFill>
                  <a:srgbClr val="1D1C1D"/>
                </a:solidFill>
                <a:effectLst/>
                <a:latin typeface="NotoSansKR"/>
              </a:rPr>
              <a:t>실무에서 존재하는 다양성을 가능한 묶어 숙련도가 상승되기 전까지 신입사원의 눈에서 직관적인 이해를 도울 수 있도록 함</a:t>
            </a:r>
            <a:endParaRPr lang="en-US" altLang="ko-KR" b="0" i="0" dirty="0">
              <a:solidFill>
                <a:srgbClr val="1D1C1D"/>
              </a:solidFill>
              <a:effectLst/>
              <a:latin typeface="NotoSansKR"/>
            </a:endParaRPr>
          </a:p>
          <a:p>
            <a:r>
              <a:rPr lang="ko-KR" altLang="en-US" sz="1200" dirty="0">
                <a:solidFill>
                  <a:schemeClr val="accent6">
                    <a:lumMod val="7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이는 전문가가 아닌 일반 상담원이 요인을 분석하기란 한계가 있었기 때문에</a:t>
            </a:r>
            <a:endParaRPr lang="en-US" altLang="ko-KR" sz="1200" dirty="0">
              <a:solidFill>
                <a:schemeClr val="accent6">
                  <a:lumMod val="75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l"/>
            <a:r>
              <a:rPr lang="ko-KR" altLang="en-US" sz="1200" dirty="0">
                <a:solidFill>
                  <a:schemeClr val="accent6">
                    <a:lumMod val="7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이 프로젝트는 자연어 처리 기술을 이용해 </a:t>
            </a:r>
            <a:r>
              <a:rPr lang="en-US" altLang="ko-KR" sz="1200" dirty="0">
                <a:solidFill>
                  <a:schemeClr val="accent6">
                    <a:lumMod val="7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Text </a:t>
            </a:r>
            <a:r>
              <a:rPr lang="ko-KR" altLang="en-US" sz="1200" dirty="0">
                <a:solidFill>
                  <a:schemeClr val="accent6">
                    <a:lumMod val="7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정보를 보다 정규화 하여 차량정비 분석의 정확도를 높이는 시스템을 구현한다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8D56DB-D808-478E-8624-F84E557D3424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98246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먼저 수리내역 카테고리의 재정의입니다</a:t>
            </a:r>
            <a:r>
              <a:rPr lang="en-US" altLang="ko-KR" dirty="0"/>
              <a:t>.</a:t>
            </a:r>
            <a:r>
              <a:rPr lang="ko-KR" altLang="en-US" dirty="0"/>
              <a:t> 카테고리를 재정의 하기 위해 모호하지 않고 수리 내역이 일종의 특이성을 가진 장애 요인들의 수리내역을 취합한 뒤 중심단어를 파악합니다</a:t>
            </a:r>
            <a:r>
              <a:rPr lang="en-US" altLang="ko-KR" dirty="0"/>
              <a:t>. </a:t>
            </a:r>
            <a:r>
              <a:rPr lang="ko-KR" altLang="en-US" dirty="0"/>
              <a:t>이를 위해 기존의 </a:t>
            </a:r>
            <a:r>
              <a:rPr lang="ko-KR" altLang="en-US" sz="1200" dirty="0">
                <a:solidFill>
                  <a:srgbClr val="1D1C1D"/>
                </a:solidFill>
                <a:latin typeface="NotoSansKR"/>
              </a:rPr>
              <a:t>수리 내역들을 장애요인별로 취합한 뒤 </a:t>
            </a:r>
            <a:r>
              <a:rPr lang="en-US" altLang="ko-KR" sz="1200" dirty="0">
                <a:solidFill>
                  <a:srgbClr val="1D1C1D"/>
                </a:solidFill>
                <a:latin typeface="NotoSansKR"/>
              </a:rPr>
              <a:t>,</a:t>
            </a:r>
            <a:r>
              <a:rPr lang="ko-KR" altLang="en-US" sz="1200" dirty="0">
                <a:solidFill>
                  <a:srgbClr val="1D1C1D"/>
                </a:solidFill>
                <a:latin typeface="NotoSansKR"/>
              </a:rPr>
              <a:t>형태소 분석을 실시하여</a:t>
            </a:r>
            <a:r>
              <a:rPr lang="en-US" altLang="ko-KR" sz="1200" dirty="0">
                <a:solidFill>
                  <a:srgbClr val="1D1C1D"/>
                </a:solidFill>
                <a:latin typeface="NotoSansKR"/>
              </a:rPr>
              <a:t> </a:t>
            </a:r>
            <a:r>
              <a:rPr lang="ko-KR" altLang="en-US" sz="1200" dirty="0">
                <a:solidFill>
                  <a:srgbClr val="1D1C1D"/>
                </a:solidFill>
                <a:latin typeface="NotoSansKR"/>
              </a:rPr>
              <a:t>사용</a:t>
            </a:r>
            <a:r>
              <a:rPr lang="ko-KR" altLang="en-US" sz="1200" b="0" i="0" dirty="0">
                <a:solidFill>
                  <a:srgbClr val="1D1C1D"/>
                </a:solidFill>
                <a:effectLst/>
                <a:latin typeface="NotoSansKR"/>
              </a:rPr>
              <a:t>된 단어들의 동질성을 파악하며 중심단어를 도출할 것입니다</a:t>
            </a:r>
            <a:r>
              <a:rPr lang="en-US" altLang="ko-KR" sz="1200" b="0" i="0" dirty="0">
                <a:solidFill>
                  <a:srgbClr val="1D1C1D"/>
                </a:solidFill>
                <a:effectLst/>
                <a:latin typeface="NotoSansKR"/>
              </a:rPr>
              <a:t>. </a:t>
            </a:r>
            <a:r>
              <a:rPr lang="ko-KR" altLang="en-US" sz="1200" b="0" i="0" dirty="0">
                <a:solidFill>
                  <a:srgbClr val="1D1C1D"/>
                </a:solidFill>
                <a:effectLst/>
                <a:latin typeface="NotoSansKR"/>
              </a:rPr>
              <a:t>이렇게 추출</a:t>
            </a:r>
            <a:r>
              <a:rPr lang="ko-KR" altLang="en-US" b="0" i="0" dirty="0">
                <a:solidFill>
                  <a:srgbClr val="1D1C1D"/>
                </a:solidFill>
                <a:effectLst/>
                <a:latin typeface="NotoSansKR"/>
              </a:rPr>
              <a:t>된 중심단어들을 토대로 일부 </a:t>
            </a:r>
            <a:r>
              <a:rPr lang="en-US" altLang="ko-KR" b="0" i="0" dirty="0">
                <a:solidFill>
                  <a:srgbClr val="1D1C1D"/>
                </a:solidFill>
                <a:effectLst/>
                <a:latin typeface="NotoSansKR"/>
              </a:rPr>
              <a:t>2</a:t>
            </a:r>
            <a:r>
              <a:rPr lang="ko-KR" altLang="en-US" b="0" i="0" dirty="0">
                <a:solidFill>
                  <a:srgbClr val="1D1C1D"/>
                </a:solidFill>
                <a:effectLst/>
                <a:latin typeface="NotoSansKR"/>
              </a:rPr>
              <a:t>개 이상의 상위 </a:t>
            </a:r>
            <a:r>
              <a:rPr lang="en-US" altLang="ko-KR" b="0" i="0" dirty="0">
                <a:solidFill>
                  <a:srgbClr val="1D1C1D"/>
                </a:solidFill>
                <a:effectLst/>
                <a:latin typeface="NotoSansKR"/>
              </a:rPr>
              <a:t>Depth</a:t>
            </a:r>
            <a:r>
              <a:rPr lang="ko-KR" altLang="en-US" b="0" i="0" dirty="0">
                <a:solidFill>
                  <a:srgbClr val="1D1C1D"/>
                </a:solidFill>
                <a:effectLst/>
                <a:latin typeface="NotoSansKR"/>
              </a:rPr>
              <a:t>을 포괄해 특이성을 띄지 못하는 카테고리에 적용하여 수리 내역을 보다 세분화를 </a:t>
            </a:r>
            <a:r>
              <a:rPr lang="ko-KR" altLang="en-US" b="0" i="0" dirty="0" err="1">
                <a:solidFill>
                  <a:srgbClr val="1D1C1D"/>
                </a:solidFill>
                <a:effectLst/>
                <a:latin typeface="NotoSansKR"/>
              </a:rPr>
              <a:t>진행할것입니다</a:t>
            </a:r>
            <a:r>
              <a:rPr lang="en-US" altLang="ko-KR" b="0" i="0" dirty="0">
                <a:solidFill>
                  <a:srgbClr val="1D1C1D"/>
                </a:solidFill>
                <a:effectLst/>
                <a:latin typeface="NotoSansKR"/>
              </a:rPr>
              <a:t>. </a:t>
            </a:r>
            <a:r>
              <a:rPr lang="ko-KR" altLang="en-US" b="0" i="0" dirty="0">
                <a:solidFill>
                  <a:srgbClr val="1D1C1D"/>
                </a:solidFill>
                <a:effectLst/>
                <a:latin typeface="NotoSansKR"/>
              </a:rPr>
              <a:t>더불어 기존의 카테고리가 대표성을 뚜렷하게 띄지 못하는 경우가 있다면 </a:t>
            </a:r>
            <a:r>
              <a:rPr lang="en-US" altLang="ko-KR" b="0" i="0" dirty="0">
                <a:solidFill>
                  <a:srgbClr val="1D1C1D"/>
                </a:solidFill>
                <a:effectLst/>
                <a:latin typeface="NotoSansKR"/>
              </a:rPr>
              <a:t>Re-Categorization </a:t>
            </a:r>
            <a:r>
              <a:rPr lang="ko-KR" altLang="en-US" b="0" i="0" dirty="0">
                <a:solidFill>
                  <a:srgbClr val="1D1C1D"/>
                </a:solidFill>
                <a:effectLst/>
                <a:latin typeface="NotoSansKR"/>
              </a:rPr>
              <a:t>실시해 새로운 </a:t>
            </a:r>
            <a:r>
              <a:rPr lang="en-US" altLang="ko-KR" b="0" i="0" dirty="0">
                <a:solidFill>
                  <a:srgbClr val="1D1C1D"/>
                </a:solidFill>
                <a:effectLst/>
                <a:latin typeface="NotoSansKR"/>
              </a:rPr>
              <a:t>Category </a:t>
            </a:r>
            <a:r>
              <a:rPr lang="ko-KR" altLang="en-US" b="0" i="0" dirty="0">
                <a:solidFill>
                  <a:srgbClr val="1D1C1D"/>
                </a:solidFill>
                <a:effectLst/>
                <a:latin typeface="NotoSansKR"/>
              </a:rPr>
              <a:t>제안할 것입니다</a:t>
            </a:r>
            <a:r>
              <a:rPr lang="en-US" altLang="ko-KR" b="0" i="0" dirty="0">
                <a:solidFill>
                  <a:srgbClr val="1D1C1D"/>
                </a:solidFill>
                <a:effectLst/>
                <a:latin typeface="NotoSansKR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8D56DB-D808-478E-8624-F84E557D3424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47760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다음은 정비 과정의 일반화입니다</a:t>
            </a:r>
            <a:r>
              <a:rPr lang="en-US" altLang="ko-KR" dirty="0"/>
              <a:t>. </a:t>
            </a:r>
            <a:r>
              <a:rPr lang="ko-KR" altLang="en-US" sz="1200" dirty="0">
                <a:solidFill>
                  <a:schemeClr val="accent6">
                    <a:lumMod val="7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같은 장애 요인이더라도 </a:t>
            </a:r>
            <a:r>
              <a:rPr lang="en-US" altLang="ko-KR" sz="1200" dirty="0">
                <a:solidFill>
                  <a:schemeClr val="accent6">
                    <a:lumMod val="7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Text</a:t>
            </a:r>
            <a:r>
              <a:rPr lang="ko-KR" altLang="en-US" sz="1200" dirty="0">
                <a:solidFill>
                  <a:schemeClr val="accent6">
                    <a:lumMod val="7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기반 오차가 발생하는데 </a:t>
            </a:r>
            <a:r>
              <a:rPr lang="ko-KR" altLang="en-US" sz="1200">
                <a:solidFill>
                  <a:schemeClr val="accent6">
                    <a:lumMod val="7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이를 </a:t>
            </a:r>
            <a:r>
              <a:rPr lang="ko-KR" altLang="en-US" b="0" i="0">
                <a:solidFill>
                  <a:srgbClr val="1D1C1D"/>
                </a:solidFill>
                <a:effectLst/>
                <a:latin typeface="NotoSansKR"/>
              </a:rPr>
              <a:t>    </a:t>
            </a:r>
            <a:r>
              <a:rPr lang="en-US" altLang="ko-KR" b="0" i="0">
                <a:solidFill>
                  <a:srgbClr val="1D1C1D"/>
                </a:solidFill>
                <a:effectLst/>
                <a:latin typeface="NotoSansKR"/>
              </a:rPr>
              <a:t>- </a:t>
            </a:r>
            <a:endParaRPr lang="en-US" altLang="ko-KR" b="0" i="0" dirty="0">
              <a:solidFill>
                <a:srgbClr val="1D1C1D"/>
              </a:solidFill>
              <a:effectLst/>
              <a:latin typeface="NotoSansKR"/>
            </a:endParaRPr>
          </a:p>
          <a:p>
            <a:pPr algn="ctr"/>
            <a:r>
              <a:rPr lang="ko-KR" altLang="en-US" dirty="0"/>
              <a:t> 장애요인에 대해 일반화를 위해</a:t>
            </a:r>
            <a:r>
              <a:rPr lang="en-US" altLang="ko-KR" dirty="0"/>
              <a:t> </a:t>
            </a:r>
            <a:r>
              <a:rPr lang="ko-KR" altLang="en-US" sz="1200" dirty="0">
                <a:solidFill>
                  <a:schemeClr val="accent6">
                    <a:lumMod val="7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상담사의 사용 용어의 차이로 인해 불분명한 텍스트 데이터에서 장애요소를 명확하게 도출하기 위해 분류모델을 생성합니다</a:t>
            </a:r>
            <a:r>
              <a:rPr lang="en-US" altLang="ko-KR" sz="1200" dirty="0">
                <a:solidFill>
                  <a:schemeClr val="accent6">
                    <a:lumMod val="7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 </a:t>
            </a:r>
            <a:r>
              <a:rPr lang="ko-KR" altLang="en-US" sz="1200" dirty="0">
                <a:solidFill>
                  <a:schemeClr val="accent6">
                    <a:lumMod val="7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이러한 사건들이 어떠한 </a:t>
            </a:r>
            <a:r>
              <a:rPr lang="en-US" altLang="ko-KR" sz="1200" dirty="0" err="1">
                <a:solidFill>
                  <a:schemeClr val="accent6">
                    <a:lumMod val="7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Transation</a:t>
            </a:r>
            <a:r>
              <a:rPr lang="ko-KR" altLang="en-US" sz="1200" dirty="0">
                <a:solidFill>
                  <a:schemeClr val="accent6">
                    <a:lumMod val="7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을 갖는지 이를 명확한 요인으로 획일화하기 어렵다</a:t>
            </a:r>
            <a:r>
              <a:rPr lang="en-US" altLang="ko-KR" sz="1200" dirty="0">
                <a:solidFill>
                  <a:schemeClr val="accent6">
                    <a:lumMod val="7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  <a:br>
              <a:rPr lang="en-US" altLang="ko-KR" sz="1200" dirty="0">
                <a:solidFill>
                  <a:schemeClr val="accent6">
                    <a:lumMod val="7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</a:br>
            <a:r>
              <a:rPr lang="ko-KR" altLang="en-US" sz="1200" dirty="0">
                <a:solidFill>
                  <a:schemeClr val="accent6">
                    <a:lumMod val="7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이를 </a:t>
            </a:r>
            <a:r>
              <a:rPr lang="en-US" altLang="ko-KR" sz="1200" dirty="0">
                <a:solidFill>
                  <a:schemeClr val="accent6">
                    <a:lumMod val="7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memo </a:t>
            </a:r>
            <a:r>
              <a:rPr lang="ko-KR" altLang="en-US" sz="1200" dirty="0">
                <a:solidFill>
                  <a:schemeClr val="accent6">
                    <a:lumMod val="7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컬럼에 있는 텍스트를 분석하여 </a:t>
            </a:r>
            <a:r>
              <a:rPr lang="en-US" altLang="ko-KR" sz="1200" dirty="0">
                <a:solidFill>
                  <a:schemeClr val="accent6">
                    <a:lumMod val="7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2-1</a:t>
            </a:r>
            <a:r>
              <a:rPr lang="ko-KR" altLang="en-US" sz="1200" dirty="0">
                <a:solidFill>
                  <a:schemeClr val="accent6">
                    <a:lumMod val="7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에서 받은 중심단어와 </a:t>
            </a:r>
            <a:r>
              <a:rPr lang="en-US" altLang="ko-KR" sz="1200" dirty="0">
                <a:solidFill>
                  <a:schemeClr val="accent6">
                    <a:lumMod val="7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description</a:t>
            </a:r>
            <a:r>
              <a:rPr lang="ko-KR" altLang="en-US" sz="1200" dirty="0">
                <a:solidFill>
                  <a:schemeClr val="accent6">
                    <a:lumMod val="7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에 있는 텍스트를 매칭해서 안에 있는 장애요인이 뭐였는지 찾아내기 </a:t>
            </a:r>
            <a:endParaRPr lang="en-US" altLang="ko-KR" sz="1200" dirty="0">
              <a:solidFill>
                <a:schemeClr val="accent6">
                  <a:lumMod val="75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r>
              <a:rPr lang="ko-KR" altLang="en-US" sz="1200" dirty="0">
                <a:solidFill>
                  <a:schemeClr val="accent6">
                    <a:lumMod val="7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업무 구조 </a:t>
            </a:r>
            <a:r>
              <a:rPr lang="en-US" altLang="ko-KR" sz="1200" dirty="0">
                <a:solidFill>
                  <a:schemeClr val="accent6">
                    <a:lumMod val="7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4</a:t>
            </a:r>
            <a:r>
              <a:rPr lang="ko-KR" altLang="en-US" sz="1200" dirty="0">
                <a:solidFill>
                  <a:schemeClr val="accent6">
                    <a:lumMod val="7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단계 </a:t>
            </a:r>
            <a:r>
              <a:rPr lang="en-US" altLang="ko-KR" sz="1200" dirty="0">
                <a:solidFill>
                  <a:schemeClr val="accent6">
                    <a:lumMod val="7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(Trigger ) </a:t>
            </a:r>
            <a:r>
              <a:rPr lang="ko-KR" altLang="en-US" sz="1200" dirty="0">
                <a:solidFill>
                  <a:schemeClr val="accent6">
                    <a:lumMod val="7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중 </a:t>
            </a:r>
            <a:r>
              <a:rPr lang="en-US" altLang="ko-KR" sz="1200" dirty="0">
                <a:solidFill>
                  <a:schemeClr val="accent6">
                    <a:lumMod val="7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figure</a:t>
            </a:r>
            <a:r>
              <a:rPr lang="ko-KR" altLang="en-US" sz="1200" dirty="0">
                <a:solidFill>
                  <a:schemeClr val="accent6">
                    <a:lumMod val="7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에서 같은 유사한 케이스를 토대로 </a:t>
            </a:r>
            <a:r>
              <a:rPr lang="ko-KR" altLang="en-US" sz="1200" dirty="0" err="1">
                <a:solidFill>
                  <a:schemeClr val="accent6">
                    <a:lumMod val="7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미씽링크가</a:t>
            </a:r>
            <a:r>
              <a:rPr lang="ko-KR" altLang="en-US" sz="1200" dirty="0">
                <a:solidFill>
                  <a:schemeClr val="accent6">
                    <a:lumMod val="7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sz="1200" dirty="0" err="1">
                <a:solidFill>
                  <a:schemeClr val="accent6">
                    <a:lumMod val="7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필요없는거는</a:t>
            </a:r>
            <a:r>
              <a:rPr lang="ko-KR" altLang="en-US" sz="1200" dirty="0">
                <a:solidFill>
                  <a:schemeClr val="accent6">
                    <a:lumMod val="7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sz="1200" dirty="0" err="1">
                <a:solidFill>
                  <a:schemeClr val="accent6">
                    <a:lumMod val="7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없다고하고</a:t>
            </a:r>
            <a:r>
              <a:rPr lang="ko-KR" altLang="en-US" sz="1200" dirty="0">
                <a:solidFill>
                  <a:schemeClr val="accent6">
                    <a:lumMod val="7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sz="1200" dirty="0" err="1">
                <a:solidFill>
                  <a:schemeClr val="accent6">
                    <a:lumMod val="7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있는건</a:t>
            </a:r>
            <a:r>
              <a:rPr lang="ko-KR" altLang="en-US" sz="1200" dirty="0">
                <a:solidFill>
                  <a:schemeClr val="accent6">
                    <a:lumMod val="7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찾아내기 </a:t>
            </a:r>
            <a:endParaRPr lang="en-US" altLang="ko-KR" sz="1200" dirty="0">
              <a:solidFill>
                <a:schemeClr val="accent6">
                  <a:lumMod val="75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8D56DB-D808-478E-8624-F84E557D3424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25786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제공받은 수리내역 리스트와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b="0" i="0" dirty="0">
                <a:solidFill>
                  <a:srgbClr val="333333"/>
                </a:solidFill>
                <a:effectLst/>
                <a:latin typeface="Apple SD Gothic Neo"/>
              </a:rPr>
              <a:t>한국어의 경우는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 SD Gothic Neo"/>
              </a:rPr>
              <a:t>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 SD Gothic Neo"/>
              </a:rPr>
              <a:t>띄어쓰기 차이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 SD Gothic Neo"/>
              </a:rPr>
              <a:t>,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 SD Gothic Neo"/>
              </a:rPr>
              <a:t>한 글자 차이 등으로 의미가 달라진다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 SD Gothic Neo"/>
              </a:rPr>
              <a:t>.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 SD Gothic Neo"/>
              </a:rPr>
              <a:t>많은 자연어 처리 책이나 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Apple SD Gothic Neo"/>
              </a:rPr>
              <a:t>논문등에서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 SD Gothic Neo"/>
              </a:rPr>
              <a:t> 영어에 대한 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Apple SD Gothic Neo"/>
              </a:rPr>
              <a:t>전처리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 SD Gothic Neo"/>
              </a:rPr>
              <a:t> 기법은 많지만 한국어에 대한 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Apple SD Gothic Neo"/>
              </a:rPr>
              <a:t>전처리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 SD Gothic Neo"/>
              </a:rPr>
              <a:t> 및 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Apple SD Gothic Neo"/>
              </a:rPr>
              <a:t>임베딩이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 SD Gothic Neo"/>
              </a:rPr>
              <a:t> 약했습니다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 SD Gothic Neo"/>
              </a:rPr>
              <a:t>.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 SD Gothic Neo"/>
              </a:rPr>
              <a:t>하지만 최근에는 오픈프로젝트나 개인이 라이브러리나 오픈소스를 이용하여 </a:t>
            </a:r>
            <a:endParaRPr lang="en-US" altLang="ko-KR" b="0" i="0" dirty="0">
              <a:solidFill>
                <a:srgbClr val="333333"/>
              </a:solidFill>
              <a:effectLst/>
              <a:latin typeface="Apple SD Gothic Neo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i="0" dirty="0">
                <a:solidFill>
                  <a:srgbClr val="333333"/>
                </a:solidFill>
                <a:effectLst/>
                <a:latin typeface="Noto Sans Demilight"/>
              </a:rPr>
              <a:t>텍스트 데이터 관련 신경망 모델을 만들어야 한다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oto Sans Demilight"/>
              </a:rPr>
              <a:t>. </a:t>
            </a:r>
            <a:r>
              <a:rPr lang="en-US" altLang="ko-KR" sz="1200" dirty="0">
                <a:solidFill>
                  <a:schemeClr val="accent6">
                    <a:lumMod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:</a:t>
            </a:r>
            <a:r>
              <a:rPr lang="ko-KR" altLang="en-US" sz="1200" dirty="0">
                <a:solidFill>
                  <a:schemeClr val="tx2"/>
                </a:solidFill>
                <a:latin typeface="+mn-ea"/>
              </a:rPr>
              <a:t>맞춤법 검사기로 띄어쓰기와 </a:t>
            </a:r>
            <a:r>
              <a:rPr lang="en-US" altLang="ko-KR" sz="1200" dirty="0">
                <a:solidFill>
                  <a:schemeClr val="tx2"/>
                </a:solidFill>
                <a:latin typeface="+mn-ea"/>
              </a:rPr>
              <a:t> </a:t>
            </a:r>
            <a:r>
              <a:rPr lang="ko-KR" altLang="en-US" sz="1200" dirty="0">
                <a:solidFill>
                  <a:schemeClr val="tx2"/>
                </a:solidFill>
                <a:latin typeface="+mn-ea"/>
              </a:rPr>
              <a:t>맞춤법을 </a:t>
            </a:r>
            <a:r>
              <a:rPr lang="ko-KR" altLang="en-US" sz="1200" b="0" i="0" dirty="0">
                <a:solidFill>
                  <a:srgbClr val="333333"/>
                </a:solidFill>
                <a:effectLst/>
                <a:latin typeface="Questrial"/>
              </a:rPr>
              <a:t>교정해 모델의 성능을 높일 수 있다</a:t>
            </a:r>
            <a:r>
              <a:rPr lang="en-US" altLang="ko-KR" sz="1200" b="0" i="0" dirty="0">
                <a:solidFill>
                  <a:srgbClr val="333333"/>
                </a:solidFill>
                <a:effectLst/>
                <a:latin typeface="Questrial"/>
              </a:rPr>
              <a:t>.</a:t>
            </a:r>
            <a:endParaRPr lang="ko-KR" altLang="en-US" sz="1200" dirty="0">
              <a:solidFill>
                <a:schemeClr val="tx2"/>
              </a:solidFill>
              <a:latin typeface="+mn-ea"/>
            </a:endParaRPr>
          </a:p>
          <a:p>
            <a:pPr algn="l"/>
            <a:endParaRPr lang="ko-KR" altLang="en-US" b="0" i="0" dirty="0">
              <a:solidFill>
                <a:srgbClr val="333333"/>
              </a:solidFill>
              <a:effectLst/>
              <a:latin typeface="Apple SD Gothic Neo"/>
            </a:endParaRPr>
          </a:p>
          <a:p>
            <a:pPr algn="l"/>
            <a:r>
              <a:rPr lang="ko-KR" altLang="en-US" b="0" i="0" dirty="0">
                <a:solidFill>
                  <a:srgbClr val="333333"/>
                </a:solidFill>
                <a:effectLst/>
                <a:latin typeface="Noto Sans Demilight"/>
              </a:rPr>
              <a:t>일단 그러면 많은 양의 텍스트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oto Sans Demilight"/>
              </a:rPr>
              <a:t>,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oto Sans Demilight"/>
              </a:rPr>
              <a:t>즉 코퍼스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oto Sans Demilight"/>
              </a:rPr>
              <a:t>(Corpus)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oto Sans Demilight"/>
              </a:rPr>
              <a:t>가 필요할 것이다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oto Sans Demilight"/>
              </a:rPr>
              <a:t>. 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Noto Sans Demilight"/>
              </a:rPr>
              <a:t>크롤링이나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oto Sans Demilight"/>
              </a:rPr>
              <a:t> 오픈 데이터 등을 통해 일단 얻는다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oto Sans Demilight"/>
              </a:rPr>
              <a:t>.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oto Sans Demilight"/>
              </a:rPr>
              <a:t>하지만 </a:t>
            </a:r>
            <a:r>
              <a:rPr lang="ko-KR" altLang="en-US" b="1" i="0" dirty="0">
                <a:solidFill>
                  <a:srgbClr val="333333"/>
                </a:solidFill>
                <a:effectLst/>
                <a:latin typeface="Noto Sans Demilight"/>
              </a:rPr>
              <a:t>띄어쓰기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oto Sans Demilight"/>
              </a:rPr>
              <a:t>가 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Noto Sans Demilight"/>
              </a:rPr>
              <a:t>잘못되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oto Sans Demilight"/>
              </a:rPr>
              <a:t> 있는 것도 있을 것이고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oto Sans Demilight"/>
              </a:rPr>
              <a:t>, </a:t>
            </a:r>
            <a:r>
              <a:rPr lang="ko-KR" altLang="en-US" b="1" i="0" dirty="0">
                <a:solidFill>
                  <a:srgbClr val="333333"/>
                </a:solidFill>
                <a:effectLst/>
                <a:latin typeface="Noto Sans Demilight"/>
              </a:rPr>
              <a:t>맞춤법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oto Sans Demilight"/>
              </a:rPr>
              <a:t>이 틀린 것도 있을 것이다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oto Sans Demilight"/>
              </a:rPr>
              <a:t>.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oto Sans Demilight"/>
              </a:rPr>
              <a:t>이렇게 사소한 차이도 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Noto Sans Demilight"/>
              </a:rPr>
              <a:t>임베딩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oto Sans Demilight"/>
              </a:rPr>
              <a:t> 벡터로 보면 큰 차이일 수 있기 때문에 처음에 전처리를 잘하는 것이 중요하다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oto Sans Demilight"/>
              </a:rPr>
              <a:t>.</a:t>
            </a:r>
            <a:endParaRPr lang="ko-KR" altLang="en-US" b="0" i="0" dirty="0">
              <a:solidFill>
                <a:srgbClr val="333333"/>
              </a:solidFill>
              <a:effectLst/>
              <a:latin typeface="Apple SD Gothic Neo"/>
            </a:endParaRPr>
          </a:p>
          <a:p>
            <a:r>
              <a:rPr lang="ko-KR" altLang="en-US" sz="1200" dirty="0">
                <a:solidFill>
                  <a:schemeClr val="tx2"/>
                </a:solidFill>
                <a:latin typeface="+mn-ea"/>
              </a:rPr>
              <a:t>불필요한 정보를 제거하기 위해 특정 규칙이 있는 텍스트 데이터를 빠르게 정제한다</a:t>
            </a:r>
            <a:r>
              <a:rPr lang="en-US" altLang="ko-KR" sz="1200" dirty="0">
                <a:solidFill>
                  <a:schemeClr val="tx2"/>
                </a:solidFill>
                <a:latin typeface="+mn-ea"/>
              </a:rPr>
              <a:t>,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8D56DB-D808-478E-8624-F84E557D3424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96191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주어진 데이터는 실제 상담내역이 담긴 </a:t>
            </a:r>
            <a:r>
              <a:rPr lang="en-US" altLang="ko-KR" dirty="0"/>
              <a:t>low</a:t>
            </a:r>
            <a:r>
              <a:rPr lang="ko-KR" altLang="en-US" dirty="0"/>
              <a:t>데이터로 각 상담사 별로의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8D56DB-D808-478E-8624-F84E557D3424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77115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 indent="-285750" fontAlgn="base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altLang="ko-KR" dirty="0"/>
              <a:t>1</a:t>
            </a:r>
            <a:r>
              <a:rPr lang="ko-KR" altLang="en-US" dirty="0"/>
              <a:t>차원 수리내역의 데이터를 기</a:t>
            </a:r>
            <a:r>
              <a:rPr lang="en-US" altLang="ko-KR" sz="3200" dirty="0">
                <a:solidFill>
                  <a:schemeClr val="tx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1. </a:t>
            </a:r>
            <a:r>
              <a:rPr lang="ko-KR" altLang="en-US" sz="3200" dirty="0">
                <a:solidFill>
                  <a:schemeClr val="tx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형태소 분리</a:t>
            </a:r>
          </a:p>
          <a:p>
            <a:pPr marL="0" lvl="1" indent="-285750" fontAlgn="base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ko-KR" altLang="en-US" sz="3200" dirty="0">
                <a:solidFill>
                  <a:schemeClr val="tx2"/>
                </a:solidFill>
                <a:latin typeface="+mn-ea"/>
              </a:rPr>
              <a:t>형태소를 분리한 뒤 명사만 추출하여 가장 빈도수가 높은 것을 키워드로 잡는 과정 </a:t>
            </a:r>
            <a:endParaRPr lang="en-US" altLang="ko-KR" sz="3200" dirty="0">
              <a:solidFill>
                <a:schemeClr val="tx2"/>
              </a:solidFill>
              <a:latin typeface="+mn-ea"/>
            </a:endParaRPr>
          </a:p>
          <a:p>
            <a:endParaRPr lang="en-US" altLang="ko-KR" sz="3200" dirty="0">
              <a:solidFill>
                <a:schemeClr val="tx2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en-US" altLang="ko-KR" sz="3200" dirty="0">
                <a:solidFill>
                  <a:schemeClr val="tx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2. </a:t>
            </a:r>
            <a:r>
              <a:rPr lang="ko-KR" altLang="en-US" sz="3200" dirty="0">
                <a:solidFill>
                  <a:schemeClr val="tx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키워드 </a:t>
            </a:r>
            <a:r>
              <a:rPr lang="ko-KR" altLang="en-US" sz="3200" dirty="0" err="1">
                <a:solidFill>
                  <a:schemeClr val="tx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추출기</a:t>
            </a:r>
            <a:r>
              <a:rPr lang="ko-KR" altLang="en-US" sz="3200" dirty="0">
                <a:solidFill>
                  <a:schemeClr val="tx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en-US" altLang="ko-KR" sz="3200" dirty="0">
                <a:solidFill>
                  <a:schemeClr val="tx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KR-</a:t>
            </a:r>
            <a:r>
              <a:rPr lang="en-US" altLang="ko-KR" sz="3200" dirty="0" err="1">
                <a:solidFill>
                  <a:schemeClr val="tx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WordRank</a:t>
            </a:r>
            <a:r>
              <a:rPr lang="en-US" altLang="ko-KR" sz="3200" dirty="0">
                <a:solidFill>
                  <a:schemeClr val="tx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</a:p>
          <a:p>
            <a:pPr marL="0" lvl="1" indent="-285750" fontAlgn="base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ko-KR" altLang="en-US" sz="3200" b="0" i="0" dirty="0">
                <a:solidFill>
                  <a:srgbClr val="555555"/>
                </a:solidFill>
                <a:effectLst/>
                <a:latin typeface="Lato"/>
              </a:rPr>
              <a:t>한국어의 특징을 반영하여 비지도학습 기반으로 한국어의 단어를 추출합니다</a:t>
            </a:r>
            <a:r>
              <a:rPr lang="en-US" altLang="ko-KR" sz="3200" b="0" i="0" dirty="0">
                <a:solidFill>
                  <a:srgbClr val="555555"/>
                </a:solidFill>
                <a:effectLst/>
                <a:latin typeface="Lato"/>
              </a:rPr>
              <a:t>. </a:t>
            </a:r>
            <a:r>
              <a:rPr lang="ko-KR" altLang="en-US" sz="3200" b="0" i="0" dirty="0">
                <a:solidFill>
                  <a:srgbClr val="555555"/>
                </a:solidFill>
                <a:effectLst/>
                <a:latin typeface="Lato"/>
              </a:rPr>
              <a:t>그리고 단어 점수는 키워드 점수로 이용될 수도 있습니다</a:t>
            </a:r>
            <a:r>
              <a:rPr lang="en-US" altLang="ko-KR" sz="3200" b="0" i="0" dirty="0">
                <a:solidFill>
                  <a:srgbClr val="555555"/>
                </a:solidFill>
                <a:effectLst/>
                <a:latin typeface="Lato"/>
              </a:rPr>
              <a:t>. </a:t>
            </a:r>
            <a:r>
              <a:rPr lang="ko-KR" altLang="en-US" sz="3200" b="0" i="0" dirty="0">
                <a:solidFill>
                  <a:srgbClr val="555555"/>
                </a:solidFill>
                <a:effectLst/>
                <a:latin typeface="Lato"/>
              </a:rPr>
              <a:t>즉</a:t>
            </a:r>
            <a:r>
              <a:rPr lang="en-US" altLang="ko-KR" sz="3200" b="0" i="0" dirty="0">
                <a:solidFill>
                  <a:srgbClr val="555555"/>
                </a:solidFill>
                <a:effectLst/>
                <a:latin typeface="Lato"/>
              </a:rPr>
              <a:t>, KR-</a:t>
            </a:r>
            <a:r>
              <a:rPr lang="en-US" altLang="ko-KR" sz="3200" b="0" i="0" dirty="0" err="1">
                <a:solidFill>
                  <a:srgbClr val="555555"/>
                </a:solidFill>
                <a:effectLst/>
                <a:latin typeface="Lato"/>
              </a:rPr>
              <a:t>WordRank</a:t>
            </a:r>
            <a:r>
              <a:rPr lang="en-US" altLang="ko-KR" sz="3200" b="0" i="0" dirty="0">
                <a:solidFill>
                  <a:srgbClr val="555555"/>
                </a:solidFill>
                <a:effectLst/>
                <a:latin typeface="Lato"/>
              </a:rPr>
              <a:t> </a:t>
            </a:r>
            <a:r>
              <a:rPr lang="ko-KR" altLang="en-US" sz="3200" b="0" i="0" dirty="0">
                <a:solidFill>
                  <a:srgbClr val="555555"/>
                </a:solidFill>
                <a:effectLst/>
                <a:latin typeface="Lato"/>
              </a:rPr>
              <a:t>는 </a:t>
            </a:r>
            <a:r>
              <a:rPr lang="ko-KR" altLang="en-US" sz="3200" b="0" i="0" dirty="0" err="1">
                <a:solidFill>
                  <a:srgbClr val="555555"/>
                </a:solidFill>
                <a:effectLst/>
                <a:latin typeface="Lato"/>
              </a:rPr>
              <a:t>토크나이저를</a:t>
            </a:r>
            <a:r>
              <a:rPr lang="ko-KR" altLang="en-US" sz="3200" b="0" i="0" dirty="0">
                <a:solidFill>
                  <a:srgbClr val="555555"/>
                </a:solidFill>
                <a:effectLst/>
                <a:latin typeface="Lato"/>
              </a:rPr>
              <a:t> 이용하지 않으면서도 단어</a:t>
            </a:r>
            <a:r>
              <a:rPr lang="en-US" altLang="ko-KR" sz="3200" b="0" i="0" dirty="0">
                <a:solidFill>
                  <a:srgbClr val="555555"/>
                </a:solidFill>
                <a:effectLst/>
                <a:latin typeface="Lato"/>
              </a:rPr>
              <a:t>/</a:t>
            </a:r>
            <a:r>
              <a:rPr lang="ko-KR" altLang="en-US" sz="3200" b="0" i="0" dirty="0">
                <a:solidFill>
                  <a:srgbClr val="555555"/>
                </a:solidFill>
                <a:effectLst/>
                <a:latin typeface="Lato"/>
              </a:rPr>
              <a:t>키워드 추출을 비지도학습 기반으로 수행합니다</a:t>
            </a:r>
            <a:r>
              <a:rPr lang="en-US" altLang="ko-KR" sz="3200" b="0" i="0" dirty="0">
                <a:solidFill>
                  <a:srgbClr val="555555"/>
                </a:solidFill>
                <a:effectLst/>
                <a:latin typeface="Lato"/>
              </a:rPr>
              <a:t>.</a:t>
            </a:r>
            <a:endParaRPr lang="en-US" altLang="ko-KR" sz="3200" dirty="0">
              <a:solidFill>
                <a:schemeClr val="tx2"/>
              </a:solidFill>
              <a:latin typeface="+mn-ea"/>
            </a:endParaRPr>
          </a:p>
          <a:p>
            <a:pPr marL="0" lvl="1" indent="-285750" fontAlgn="base">
              <a:spcAft>
                <a:spcPts val="1600"/>
              </a:spcAft>
              <a:buFont typeface="Arial" panose="020B0604020202020204" pitchFamily="34" charset="0"/>
              <a:buChar char="•"/>
            </a:pPr>
            <a:endParaRPr lang="ko-KR" altLang="en-US" sz="3200" dirty="0">
              <a:solidFill>
                <a:schemeClr val="tx2"/>
              </a:solidFill>
              <a:latin typeface="+mn-ea"/>
            </a:endParaRPr>
          </a:p>
          <a:p>
            <a:endParaRPr lang="ko-KR" altLang="en-US" sz="3200" dirty="0">
              <a:solidFill>
                <a:schemeClr val="tx2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ko-KR" altLang="en-US" dirty="0"/>
              <a:t>준으로  각 수리내역 마다의 형태소 분석을 진행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8D56DB-D808-478E-8624-F84E557D3424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36551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2021. 7. 1.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0255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2021. 7. 1.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6520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2021. 7. 1.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7156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2021. 7. 1.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1123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2021. 7. 1.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209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2021. 7. 1.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0356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2021. 7. 1.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9360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2021. 7. 1.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3168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2021. 7. 1.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0417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2021. 7. 1.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9879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2021. 7. 1.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314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1C398-EBCC-4210-8AFD-1D056CED0821}" type="datetimeFigureOut">
              <a:rPr lang="ko-KR" altLang="en-US" smtClean="0"/>
              <a:t>2021. 7. 1.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A0478F-8E5F-4F47-A1F2-76F3C50F715F}"/>
              </a:ext>
            </a:extLst>
          </p:cNvPr>
          <p:cNvSpPr txBox="1"/>
          <p:nvPr userDrawn="1"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25045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.png"/><Relationship Id="rId7" Type="http://schemas.microsoft.com/office/2007/relationships/hdphoto" Target="../media/hdphoto2.wd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10" Type="http://schemas.microsoft.com/office/2007/relationships/hdphoto" Target="../media/hdphoto3.wdp"/><Relationship Id="rId4" Type="http://schemas.openxmlformats.org/officeDocument/2006/relationships/image" Target="../media/image2.png"/><Relationship Id="rId9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.png"/><Relationship Id="rId7" Type="http://schemas.openxmlformats.org/officeDocument/2006/relationships/image" Target="../media/image28.png"/><Relationship Id="rId12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9.png"/><Relationship Id="rId5" Type="http://schemas.microsoft.com/office/2007/relationships/hdphoto" Target="../media/hdphoto1.wdp"/><Relationship Id="rId10" Type="http://schemas.microsoft.com/office/2007/relationships/hdphoto" Target="../media/hdphoto6.wdp"/><Relationship Id="rId4" Type="http://schemas.openxmlformats.org/officeDocument/2006/relationships/image" Target="../media/image2.png"/><Relationship Id="rId9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8.png"/><Relationship Id="rId7" Type="http://schemas.openxmlformats.org/officeDocument/2006/relationships/image" Target="../media/image31.png"/><Relationship Id="rId12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microsoft.com/office/2007/relationships/hdphoto" Target="../media/hdphoto1.wdp"/><Relationship Id="rId5" Type="http://schemas.microsoft.com/office/2007/relationships/hdphoto" Target="../media/hdphoto7.wdp"/><Relationship Id="rId10" Type="http://schemas.openxmlformats.org/officeDocument/2006/relationships/image" Target="../media/image2.png"/><Relationship Id="rId4" Type="http://schemas.openxmlformats.org/officeDocument/2006/relationships/image" Target="../media/image30.png"/><Relationship Id="rId9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19.png"/><Relationship Id="rId3" Type="http://schemas.openxmlformats.org/officeDocument/2006/relationships/image" Target="../media/image1.png"/><Relationship Id="rId7" Type="http://schemas.openxmlformats.org/officeDocument/2006/relationships/image" Target="../media/image31.png"/><Relationship Id="rId12" Type="http://schemas.openxmlformats.org/officeDocument/2006/relationships/image" Target="../media/image3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1" Type="http://schemas.microsoft.com/office/2007/relationships/hdphoto" Target="../media/hdphoto7.wdp"/><Relationship Id="rId5" Type="http://schemas.microsoft.com/office/2007/relationships/hdphoto" Target="../media/hdphoto1.wdp"/><Relationship Id="rId10" Type="http://schemas.openxmlformats.org/officeDocument/2006/relationships/image" Target="../media/image30.png"/><Relationship Id="rId4" Type="http://schemas.openxmlformats.org/officeDocument/2006/relationships/image" Target="../media/image2.png"/><Relationship Id="rId9" Type="http://schemas.openxmlformats.org/officeDocument/2006/relationships/image" Target="../media/image33.png"/><Relationship Id="rId1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1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image" Target="../media/image19.png"/><Relationship Id="rId5" Type="http://schemas.microsoft.com/office/2007/relationships/hdphoto" Target="../media/hdphoto1.wdp"/><Relationship Id="rId10" Type="http://schemas.openxmlformats.org/officeDocument/2006/relationships/image" Target="../media/image34.png"/><Relationship Id="rId4" Type="http://schemas.openxmlformats.org/officeDocument/2006/relationships/image" Target="../media/image2.png"/><Relationship Id="rId9" Type="http://schemas.openxmlformats.org/officeDocument/2006/relationships/image" Target="../media/image3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23.png"/><Relationship Id="rId3" Type="http://schemas.openxmlformats.org/officeDocument/2006/relationships/image" Target="../media/image29.png"/><Relationship Id="rId7" Type="http://schemas.microsoft.com/office/2007/relationships/hdphoto" Target="../media/hdphoto1.wdp"/><Relationship Id="rId12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11" Type="http://schemas.openxmlformats.org/officeDocument/2006/relationships/image" Target="../media/image21.png"/><Relationship Id="rId5" Type="http://schemas.openxmlformats.org/officeDocument/2006/relationships/image" Target="../media/image1.png"/><Relationship Id="rId15" Type="http://schemas.openxmlformats.org/officeDocument/2006/relationships/image" Target="../media/image19.png"/><Relationship Id="rId10" Type="http://schemas.openxmlformats.org/officeDocument/2006/relationships/image" Target="../media/image33.png"/><Relationship Id="rId4" Type="http://schemas.openxmlformats.org/officeDocument/2006/relationships/image" Target="../media/image31.png"/><Relationship Id="rId9" Type="http://schemas.openxmlformats.org/officeDocument/2006/relationships/image" Target="../media/image34.png"/><Relationship Id="rId14" Type="http://schemas.openxmlformats.org/officeDocument/2006/relationships/image" Target="../media/image3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1.png"/><Relationship Id="rId7" Type="http://schemas.openxmlformats.org/officeDocument/2006/relationships/image" Target="../media/image18.png"/><Relationship Id="rId12" Type="http://schemas.openxmlformats.org/officeDocument/2006/relationships/image" Target="../media/image3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image" Target="../media/image29.png"/><Relationship Id="rId5" Type="http://schemas.microsoft.com/office/2007/relationships/hdphoto" Target="../media/hdphoto1.wdp"/><Relationship Id="rId10" Type="http://schemas.microsoft.com/office/2007/relationships/hdphoto" Target="../media/hdphoto7.wdp"/><Relationship Id="rId4" Type="http://schemas.openxmlformats.org/officeDocument/2006/relationships/image" Target="../media/image2.png"/><Relationship Id="rId9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8" Type="http://schemas.microsoft.com/office/2007/relationships/hdphoto" Target="../media/hdphoto7.wdp"/><Relationship Id="rId13" Type="http://schemas.openxmlformats.org/officeDocument/2006/relationships/image" Target="../media/image39.png"/><Relationship Id="rId3" Type="http://schemas.openxmlformats.org/officeDocument/2006/relationships/image" Target="../media/image1.png"/><Relationship Id="rId7" Type="http://schemas.openxmlformats.org/officeDocument/2006/relationships/image" Target="../media/image30.png"/><Relationship Id="rId12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13.png"/><Relationship Id="rId5" Type="http://schemas.microsoft.com/office/2007/relationships/hdphoto" Target="../media/hdphoto1.wdp"/><Relationship Id="rId10" Type="http://schemas.openxmlformats.org/officeDocument/2006/relationships/image" Target="../media/image33.png"/><Relationship Id="rId4" Type="http://schemas.openxmlformats.org/officeDocument/2006/relationships/image" Target="../media/image2.png"/><Relationship Id="rId9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11" Type="http://schemas.openxmlformats.org/officeDocument/2006/relationships/image" Target="../media/image40.png"/><Relationship Id="rId5" Type="http://schemas.microsoft.com/office/2007/relationships/hdphoto" Target="../media/hdphoto1.wdp"/><Relationship Id="rId10" Type="http://schemas.openxmlformats.org/officeDocument/2006/relationships/image" Target="../media/image36.png"/><Relationship Id="rId4" Type="http://schemas.openxmlformats.org/officeDocument/2006/relationships/image" Target="../media/image2.png"/><Relationship Id="rId9" Type="http://schemas.openxmlformats.org/officeDocument/2006/relationships/image" Target="../media/image3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microsoft.com/office/2007/relationships/hdphoto" Target="../media/hdphoto8.wdp"/><Relationship Id="rId7" Type="http://schemas.openxmlformats.org/officeDocument/2006/relationships/image" Target="../media/image15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microsoft.com/office/2007/relationships/hdphoto" Target="../media/hdphoto8.wdp"/><Relationship Id="rId7" Type="http://schemas.openxmlformats.org/officeDocument/2006/relationships/image" Target="../media/image15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microsoft.com/office/2007/relationships/hdphoto" Target="../media/hdphoto6.wdp"/><Relationship Id="rId5" Type="http://schemas.openxmlformats.org/officeDocument/2006/relationships/image" Target="../media/image11.png"/><Relationship Id="rId4" Type="http://schemas.microsoft.com/office/2007/relationships/hdphoto" Target="../media/hdphoto1.wdp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microsoft.com/office/2007/relationships/hdphoto" Target="../media/hdphoto6.wdp"/><Relationship Id="rId5" Type="http://schemas.openxmlformats.org/officeDocument/2006/relationships/image" Target="../media/image11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microsoft.com/office/2007/relationships/hdphoto" Target="../media/hdphoto4.wd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0.png"/><Relationship Id="rId5" Type="http://schemas.microsoft.com/office/2007/relationships/hdphoto" Target="../media/hdphoto1.wdp"/><Relationship Id="rId10" Type="http://schemas.openxmlformats.org/officeDocument/2006/relationships/image" Target="../media/image9.png"/><Relationship Id="rId4" Type="http://schemas.openxmlformats.org/officeDocument/2006/relationships/image" Target="../media/image2.png"/><Relationship Id="rId9" Type="http://schemas.microsoft.com/office/2007/relationships/hdphoto" Target="../media/hdphoto5.wdp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6.png"/><Relationship Id="rId3" Type="http://schemas.openxmlformats.org/officeDocument/2006/relationships/image" Target="../media/image1.png"/><Relationship Id="rId7" Type="http://schemas.microsoft.com/office/2007/relationships/hdphoto" Target="../media/hdphoto6.wdp"/><Relationship Id="rId12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0.png"/><Relationship Id="rId5" Type="http://schemas.microsoft.com/office/2007/relationships/hdphoto" Target="../media/hdphoto1.wdp"/><Relationship Id="rId10" Type="http://schemas.openxmlformats.org/officeDocument/2006/relationships/image" Target="../media/image14.png"/><Relationship Id="rId4" Type="http://schemas.openxmlformats.org/officeDocument/2006/relationships/image" Target="../media/image2.png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7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10" Type="http://schemas.microsoft.com/office/2007/relationships/hdphoto" Target="../media/hdphoto1.wdp"/><Relationship Id="rId4" Type="http://schemas.microsoft.com/office/2007/relationships/hdphoto" Target="../media/hdphoto4.wdp"/><Relationship Id="rId9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20.png"/><Relationship Id="rId7" Type="http://schemas.openxmlformats.org/officeDocument/2006/relationships/image" Target="../media/image22.png"/><Relationship Id="rId12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microsoft.com/office/2007/relationships/hdphoto" Target="../media/hdphoto1.wdp"/><Relationship Id="rId5" Type="http://schemas.microsoft.com/office/2007/relationships/hdphoto" Target="../media/hdphoto4.wdp"/><Relationship Id="rId10" Type="http://schemas.openxmlformats.org/officeDocument/2006/relationships/image" Target="../media/image2.png"/><Relationship Id="rId4" Type="http://schemas.openxmlformats.org/officeDocument/2006/relationships/image" Target="../media/image7.png"/><Relationship Id="rId9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3" Type="http://schemas.openxmlformats.org/officeDocument/2006/relationships/image" Target="../media/image1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microsoft.com/office/2007/relationships/hdphoto" Target="../media/hdphoto1.wdp"/><Relationship Id="rId5" Type="http://schemas.openxmlformats.org/officeDocument/2006/relationships/image" Target="../media/image25.png"/><Relationship Id="rId10" Type="http://schemas.openxmlformats.org/officeDocument/2006/relationships/image" Target="../media/image2.png"/><Relationship Id="rId4" Type="http://schemas.openxmlformats.org/officeDocument/2006/relationships/image" Target="../media/image24.png"/><Relationship Id="rId9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B055356-3D10-49C3-958B-0C1A05B9B5A5}"/>
              </a:ext>
            </a:extLst>
          </p:cNvPr>
          <p:cNvSpPr txBox="1"/>
          <p:nvPr/>
        </p:nvSpPr>
        <p:spPr>
          <a:xfrm>
            <a:off x="3436581" y="3183807"/>
            <a:ext cx="40418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spc="-3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ko-KR" sz="2800" b="1" spc="-300" dirty="0">
                <a:solidFill>
                  <a:schemeClr val="accent2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35 </a:t>
            </a:r>
            <a:r>
              <a:rPr lang="ko-KR" altLang="en-US" sz="2800" b="1" spc="-300" dirty="0">
                <a:solidFill>
                  <a:schemeClr val="accent2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조</a:t>
            </a:r>
            <a:r>
              <a:rPr lang="en-US" altLang="ko-KR" sz="2800" b="1" spc="-300" dirty="0">
                <a:solidFill>
                  <a:schemeClr val="accent2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en-US" altLang="ko-KR" sz="2400" b="1" spc="-300" dirty="0">
                <a:solidFill>
                  <a:schemeClr val="accent6">
                    <a:lumMod val="75000"/>
                  </a:schemeClr>
                </a:solidFill>
              </a:rPr>
              <a:t>-</a:t>
            </a:r>
            <a:r>
              <a:rPr lang="ko-KR" altLang="en-US" sz="2400" b="1" spc="-300" dirty="0">
                <a:solidFill>
                  <a:schemeClr val="accent6">
                    <a:lumMod val="75000"/>
                  </a:schemeClr>
                </a:solidFill>
              </a:rPr>
              <a:t> 산학 지정 과제</a:t>
            </a:r>
            <a:endParaRPr lang="en-US" altLang="ko-KR" sz="2800" b="1" spc="-300" dirty="0">
              <a:solidFill>
                <a:schemeClr val="accent6">
                  <a:lumMod val="75000"/>
                </a:schemeClr>
              </a:solidFill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677EBBC4-D218-4B35-90D6-1F3D62F81E80}"/>
              </a:ext>
            </a:extLst>
          </p:cNvPr>
          <p:cNvGrpSpPr/>
          <p:nvPr/>
        </p:nvGrpSpPr>
        <p:grpSpPr>
          <a:xfrm>
            <a:off x="7707817" y="5698407"/>
            <a:ext cx="4484183" cy="1041553"/>
            <a:chOff x="7034998" y="5741526"/>
            <a:chExt cx="5229797" cy="1300625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ABC941B4-AF99-4C9F-9074-C27757865F8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034998" y="6613612"/>
              <a:ext cx="5229797" cy="428539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DA284F84-367A-4842-88F6-1786C01ED3C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9548" b="89950" l="9184" r="93112">
                          <a14:foregroundMark x1="21684" y1="39698" x2="21684" y2="39698"/>
                          <a14:foregroundMark x1="9184" y1="88442" x2="9184" y2="88442"/>
                          <a14:foregroundMark x1="90306" y1="50754" x2="90306" y2="50754"/>
                          <a14:foregroundMark x1="93112" y1="88945" x2="93112" y2="88945"/>
                          <a14:foregroundMark x1="76786" y1="36181" x2="76786" y2="36181"/>
                          <a14:foregroundMark x1="84694" y1="22613" x2="84694" y2="22613"/>
                          <a14:foregroundMark x1="82398" y1="17085" x2="82398" y2="17085"/>
                          <a14:foregroundMark x1="78827" y1="14573" x2="78827" y2="14573"/>
                          <a14:foregroundMark x1="72194" y1="38191" x2="72194" y2="38191"/>
                          <a14:foregroundMark x1="75000" y1="38191" x2="75000" y2="38191"/>
                          <a14:foregroundMark x1="73469" y1="41709" x2="73469" y2="41709"/>
                          <a14:foregroundMark x1="60969" y1="37186" x2="60969" y2="37186"/>
                          <a14:foregroundMark x1="59694" y1="42211" x2="59694" y2="42211"/>
                          <a14:foregroundMark x1="58163" y1="41709" x2="58163" y2="41709"/>
                          <a14:foregroundMark x1="63265" y1="40704" x2="63265" y2="40704"/>
                          <a14:foregroundMark x1="61224" y1="37688" x2="61224" y2="37688"/>
                          <a14:foregroundMark x1="60459" y1="36181" x2="61224" y2="38191"/>
                          <a14:foregroundMark x1="52296" y1="49749" x2="53316" y2="40201"/>
                          <a14:foregroundMark x1="53316" y1="40201" x2="57398" y2="36181"/>
                          <a14:foregroundMark x1="57398" y1="36181" x2="62245" y2="39196"/>
                          <a14:foregroundMark x1="62245" y1="39196" x2="64031" y2="47739"/>
                          <a14:foregroundMark x1="64031" y1="47739" x2="64031" y2="50251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9609953" y="5741526"/>
              <a:ext cx="2527714" cy="1283202"/>
            </a:xfrm>
            <a:prstGeom prst="rect">
              <a:avLst/>
            </a:prstGeom>
          </p:spPr>
        </p:pic>
      </p:grpSp>
      <p:sp>
        <p:nvSpPr>
          <p:cNvPr id="24" name="모서리가 둥근 직사각형 6">
            <a:extLst>
              <a:ext uri="{FF2B5EF4-FFF2-40B4-BE49-F238E27FC236}">
                <a16:creationId xmlns:a16="http://schemas.microsoft.com/office/drawing/2014/main" id="{88DCBE00-A4B6-48A4-81D1-C53A5BACA019}"/>
              </a:ext>
            </a:extLst>
          </p:cNvPr>
          <p:cNvSpPr/>
          <p:nvPr/>
        </p:nvSpPr>
        <p:spPr>
          <a:xfrm>
            <a:off x="-152351" y="-77059"/>
            <a:ext cx="1606902" cy="1362881"/>
          </a:xfrm>
          <a:prstGeom prst="roundRect">
            <a:avLst/>
          </a:prstGeom>
          <a:solidFill>
            <a:srgbClr val="E2E5E6">
              <a:alpha val="5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5" name="모서리가 둥근 직사각형 6">
            <a:extLst>
              <a:ext uri="{FF2B5EF4-FFF2-40B4-BE49-F238E27FC236}">
                <a16:creationId xmlns:a16="http://schemas.microsoft.com/office/drawing/2014/main" id="{1E819CE0-6651-4442-A7C9-38521840909C}"/>
              </a:ext>
            </a:extLst>
          </p:cNvPr>
          <p:cNvSpPr/>
          <p:nvPr/>
        </p:nvSpPr>
        <p:spPr>
          <a:xfrm>
            <a:off x="3242594" y="5698407"/>
            <a:ext cx="2933810" cy="1722506"/>
          </a:xfrm>
          <a:prstGeom prst="roundRect">
            <a:avLst/>
          </a:prstGeom>
          <a:solidFill>
            <a:srgbClr val="E2E5E6">
              <a:alpha val="5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6" name="모서리가 둥근 직사각형 6">
            <a:extLst>
              <a:ext uri="{FF2B5EF4-FFF2-40B4-BE49-F238E27FC236}">
                <a16:creationId xmlns:a16="http://schemas.microsoft.com/office/drawing/2014/main" id="{17BCECC5-004E-4B9B-BBB4-31C9F258B080}"/>
              </a:ext>
            </a:extLst>
          </p:cNvPr>
          <p:cNvSpPr/>
          <p:nvPr/>
        </p:nvSpPr>
        <p:spPr>
          <a:xfrm>
            <a:off x="10085289" y="-159906"/>
            <a:ext cx="2549903" cy="1670446"/>
          </a:xfrm>
          <a:prstGeom prst="roundRect">
            <a:avLst/>
          </a:prstGeom>
          <a:solidFill>
            <a:srgbClr val="E2E5E6">
              <a:alpha val="5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6">
            <a:extLst>
              <a:ext uri="{FF2B5EF4-FFF2-40B4-BE49-F238E27FC236}">
                <a16:creationId xmlns:a16="http://schemas.microsoft.com/office/drawing/2014/main" id="{219EFC02-07F4-4DC5-80DB-E34B0AC7095B}"/>
              </a:ext>
            </a:extLst>
          </p:cNvPr>
          <p:cNvSpPr/>
          <p:nvPr/>
        </p:nvSpPr>
        <p:spPr>
          <a:xfrm>
            <a:off x="-11246" y="5207568"/>
            <a:ext cx="4041828" cy="2009278"/>
          </a:xfrm>
          <a:prstGeom prst="roundRect">
            <a:avLst/>
          </a:prstGeom>
          <a:solidFill>
            <a:srgbClr val="E2E5E6">
              <a:alpha val="5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9A4C5C4-0705-4106-9A4B-0B49345A22D3}"/>
              </a:ext>
            </a:extLst>
          </p:cNvPr>
          <p:cNvSpPr txBox="1"/>
          <p:nvPr/>
        </p:nvSpPr>
        <p:spPr>
          <a:xfrm>
            <a:off x="625000" y="2190810"/>
            <a:ext cx="58322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chemeClr val="accent4">
                    <a:lumMod val="60000"/>
                    <a:lumOff val="4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 </a:t>
            </a:r>
            <a:r>
              <a:rPr lang="ko-KR" altLang="en-US" sz="44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쏘카</a:t>
            </a:r>
            <a:r>
              <a:rPr lang="ko-KR" altLang="en-US" sz="4400" dirty="0">
                <a:solidFill>
                  <a:schemeClr val="accent4">
                    <a:lumMod val="60000"/>
                    <a:lumOff val="4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en-US" altLang="ko-KR" sz="4400" dirty="0">
                <a:solidFill>
                  <a:schemeClr val="accent4">
                    <a:lumMod val="60000"/>
                    <a:lumOff val="4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-</a:t>
            </a:r>
            <a:r>
              <a:rPr lang="ko-KR" altLang="en-US" sz="4400" dirty="0">
                <a:solidFill>
                  <a:schemeClr val="accent4">
                    <a:lumMod val="60000"/>
                    <a:lumOff val="4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차량 정비 메모</a:t>
            </a: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103C5D41-82E3-4317-BA4E-D722AEDBF54D}"/>
              </a:ext>
            </a:extLst>
          </p:cNvPr>
          <p:cNvGrpSpPr/>
          <p:nvPr/>
        </p:nvGrpSpPr>
        <p:grpSpPr>
          <a:xfrm>
            <a:off x="1230349" y="2190445"/>
            <a:ext cx="6250299" cy="946542"/>
            <a:chOff x="1230349" y="2190445"/>
            <a:chExt cx="6250299" cy="946542"/>
          </a:xfrm>
        </p:grpSpPr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DA3EB1E7-FCDF-4BF8-BE26-5521E5E67DFA}"/>
                </a:ext>
              </a:extLst>
            </p:cNvPr>
            <p:cNvCxnSpPr>
              <a:cxnSpLocks/>
            </p:cNvCxnSpPr>
            <p:nvPr/>
          </p:nvCxnSpPr>
          <p:spPr>
            <a:xfrm>
              <a:off x="1230349" y="3013603"/>
              <a:ext cx="5325698" cy="0"/>
            </a:xfrm>
            <a:prstGeom prst="line">
              <a:avLst/>
            </a:prstGeom>
            <a:ln>
              <a:solidFill>
                <a:schemeClr val="accent6">
                  <a:alpha val="74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4491EA40-D2F0-4BA7-94AB-D229B33C21E2}"/>
                </a:ext>
              </a:extLst>
            </p:cNvPr>
            <p:cNvCxnSpPr>
              <a:cxnSpLocks/>
            </p:cNvCxnSpPr>
            <p:nvPr/>
          </p:nvCxnSpPr>
          <p:spPr>
            <a:xfrm>
              <a:off x="1230349" y="2858559"/>
              <a:ext cx="5325698" cy="48341"/>
            </a:xfrm>
            <a:prstGeom prst="line">
              <a:avLst/>
            </a:prstGeom>
            <a:ln>
              <a:solidFill>
                <a:schemeClr val="accent6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30" name="Picture 6" descr="연필 일러스트 PNG, AI 무료 다운로드 (2021년) - 리틀딥">
              <a:extLst>
                <a:ext uri="{FF2B5EF4-FFF2-40B4-BE49-F238E27FC236}">
                  <a16:creationId xmlns:a16="http://schemas.microsoft.com/office/drawing/2014/main" id="{7BCAD7A4-CB6E-4421-AB56-500C15EB0B3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alphaModFix amt="70000"/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57245" y="2190445"/>
              <a:ext cx="1023403" cy="9465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CFBCBB46-B1DE-410F-8D09-E8FBAE8C24AF}"/>
              </a:ext>
            </a:extLst>
          </p:cNvPr>
          <p:cNvSpPr txBox="1"/>
          <p:nvPr/>
        </p:nvSpPr>
        <p:spPr>
          <a:xfrm>
            <a:off x="303484" y="5705760"/>
            <a:ext cx="40418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20175168 </a:t>
            </a:r>
            <a:r>
              <a:rPr lang="ko-KR" altLang="en-US" sz="2400" dirty="0">
                <a:solidFill>
                  <a:schemeClr val="tx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조혜영</a:t>
            </a:r>
            <a:endParaRPr lang="en-US" altLang="ko-KR" sz="2400" dirty="0">
              <a:solidFill>
                <a:schemeClr val="tx2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en-US" altLang="ko-KR" sz="2400" dirty="0">
                <a:solidFill>
                  <a:schemeClr val="tx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20185290 </a:t>
            </a:r>
            <a:r>
              <a:rPr lang="ko-KR" altLang="en-US" sz="2400" dirty="0">
                <a:solidFill>
                  <a:schemeClr val="tx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이하영</a:t>
            </a:r>
            <a:endParaRPr lang="en-US" altLang="ko-KR" sz="2400" dirty="0">
              <a:solidFill>
                <a:schemeClr val="tx2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pic>
        <p:nvPicPr>
          <p:cNvPr id="1032" name="Picture 8" descr="Car repair">
            <a:extLst>
              <a:ext uri="{FF2B5EF4-FFF2-40B4-BE49-F238E27FC236}">
                <a16:creationId xmlns:a16="http://schemas.microsoft.com/office/drawing/2014/main" id="{A695650E-F0E5-4AC7-9A66-2094BE78BA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3023" y="1648581"/>
            <a:ext cx="2730043" cy="2730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" descr="종합 모빌리티 플랫폼 쏘카, 500억 투자 유치">
            <a:extLst>
              <a:ext uri="{FF2B5EF4-FFF2-40B4-BE49-F238E27FC236}">
                <a16:creationId xmlns:a16="http://schemas.microsoft.com/office/drawing/2014/main" id="{E8DCCA29-675E-43F7-8E40-7BA0A9A68C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>
                        <a14:foregroundMark x1="29500" y1="54500" x2="29500" y2="54500"/>
                        <a14:foregroundMark x1="45000" y1="50000" x2="45000" y2="50000"/>
                        <a14:foregroundMark x1="64250" y1="49000" x2="64250" y2="49000"/>
                        <a14:foregroundMark x1="22000" y1="52000" x2="22000" y2="52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857" y="3707027"/>
            <a:ext cx="2422121" cy="2422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8B6C2709-D6C9-4643-B56F-9CA29A8C8325}"/>
              </a:ext>
            </a:extLst>
          </p:cNvPr>
          <p:cNvSpPr txBox="1"/>
          <p:nvPr/>
        </p:nvSpPr>
        <p:spPr>
          <a:xfrm>
            <a:off x="7543062" y="4695254"/>
            <a:ext cx="113103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With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3407472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모서리가 둥근 직사각형 6">
            <a:extLst>
              <a:ext uri="{FF2B5EF4-FFF2-40B4-BE49-F238E27FC236}">
                <a16:creationId xmlns:a16="http://schemas.microsoft.com/office/drawing/2014/main" id="{38DA0CE1-4A32-4262-A1E1-EDF7B992EBA4}"/>
              </a:ext>
            </a:extLst>
          </p:cNvPr>
          <p:cNvSpPr/>
          <p:nvPr/>
        </p:nvSpPr>
        <p:spPr>
          <a:xfrm>
            <a:off x="7645885" y="-549969"/>
            <a:ext cx="2933810" cy="1722506"/>
          </a:xfrm>
          <a:prstGeom prst="roundRect">
            <a:avLst/>
          </a:prstGeom>
          <a:solidFill>
            <a:srgbClr val="E2E5E6">
              <a:alpha val="35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sp>
        <p:nvSpPr>
          <p:cNvPr id="38" name="모서리가 둥근 직사각형 6">
            <a:extLst>
              <a:ext uri="{FF2B5EF4-FFF2-40B4-BE49-F238E27FC236}">
                <a16:creationId xmlns:a16="http://schemas.microsoft.com/office/drawing/2014/main" id="{36EA76D7-C757-4DC5-8286-245055405E2C}"/>
              </a:ext>
            </a:extLst>
          </p:cNvPr>
          <p:cNvSpPr/>
          <p:nvPr/>
        </p:nvSpPr>
        <p:spPr>
          <a:xfrm>
            <a:off x="-1236376" y="-435733"/>
            <a:ext cx="2933810" cy="1722506"/>
          </a:xfrm>
          <a:prstGeom prst="roundRect">
            <a:avLst/>
          </a:prstGeom>
          <a:solidFill>
            <a:srgbClr val="E2E5E6">
              <a:alpha val="35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45" name="이등변 삼각형 44">
            <a:extLst>
              <a:ext uri="{FF2B5EF4-FFF2-40B4-BE49-F238E27FC236}">
                <a16:creationId xmlns:a16="http://schemas.microsoft.com/office/drawing/2014/main" id="{D2AE7E5D-A15F-43CC-9264-D7B7FEF32B4B}"/>
              </a:ext>
            </a:extLst>
          </p:cNvPr>
          <p:cNvSpPr/>
          <p:nvPr/>
        </p:nvSpPr>
        <p:spPr>
          <a:xfrm rot="16200000">
            <a:off x="10068515" y="1711912"/>
            <a:ext cx="2790336" cy="1456637"/>
          </a:xfrm>
          <a:prstGeom prst="triangle">
            <a:avLst/>
          </a:prstGeom>
          <a:solidFill>
            <a:schemeClr val="accent4"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이등변 삼각형 45">
            <a:extLst>
              <a:ext uri="{FF2B5EF4-FFF2-40B4-BE49-F238E27FC236}">
                <a16:creationId xmlns:a16="http://schemas.microsoft.com/office/drawing/2014/main" id="{74FB2FE6-9DF7-46C9-895C-C0F3478301CC}"/>
              </a:ext>
            </a:extLst>
          </p:cNvPr>
          <p:cNvSpPr/>
          <p:nvPr/>
        </p:nvSpPr>
        <p:spPr>
          <a:xfrm rot="16200000">
            <a:off x="10512559" y="866910"/>
            <a:ext cx="2178397" cy="1180486"/>
          </a:xfrm>
          <a:prstGeom prst="triangle">
            <a:avLst/>
          </a:prstGeom>
          <a:solidFill>
            <a:schemeClr val="accent4"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이등변 삼각형 46">
            <a:extLst>
              <a:ext uri="{FF2B5EF4-FFF2-40B4-BE49-F238E27FC236}">
                <a16:creationId xmlns:a16="http://schemas.microsoft.com/office/drawing/2014/main" id="{86467F7E-B54D-4094-A257-BC75834AC8D1}"/>
              </a:ext>
            </a:extLst>
          </p:cNvPr>
          <p:cNvSpPr/>
          <p:nvPr/>
        </p:nvSpPr>
        <p:spPr>
          <a:xfrm rot="5400000">
            <a:off x="-659438" y="619454"/>
            <a:ext cx="2790336" cy="1456637"/>
          </a:xfrm>
          <a:prstGeom prst="triangle">
            <a:avLst/>
          </a:prstGeom>
          <a:solidFill>
            <a:schemeClr val="accent4"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9" name="그룹 98">
            <a:extLst>
              <a:ext uri="{FF2B5EF4-FFF2-40B4-BE49-F238E27FC236}">
                <a16:creationId xmlns:a16="http://schemas.microsoft.com/office/drawing/2014/main" id="{110B84C4-644F-4717-9CB1-05EE8E892ED6}"/>
              </a:ext>
            </a:extLst>
          </p:cNvPr>
          <p:cNvGrpSpPr/>
          <p:nvPr/>
        </p:nvGrpSpPr>
        <p:grpSpPr>
          <a:xfrm>
            <a:off x="8198881" y="6000723"/>
            <a:ext cx="3986447" cy="818428"/>
            <a:chOff x="7615496" y="6026179"/>
            <a:chExt cx="4649299" cy="1022001"/>
          </a:xfrm>
        </p:grpSpPr>
        <p:pic>
          <p:nvPicPr>
            <p:cNvPr id="101" name="그림 100">
              <a:extLst>
                <a:ext uri="{FF2B5EF4-FFF2-40B4-BE49-F238E27FC236}">
                  <a16:creationId xmlns:a16="http://schemas.microsoft.com/office/drawing/2014/main" id="{7393A476-41B5-49D5-A831-F03875DD8A9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615496" y="6667208"/>
              <a:ext cx="4649299" cy="380972"/>
            </a:xfrm>
            <a:prstGeom prst="rect">
              <a:avLst/>
            </a:prstGeom>
          </p:spPr>
        </p:pic>
        <p:pic>
          <p:nvPicPr>
            <p:cNvPr id="102" name="그림 101">
              <a:extLst>
                <a:ext uri="{FF2B5EF4-FFF2-40B4-BE49-F238E27FC236}">
                  <a16:creationId xmlns:a16="http://schemas.microsoft.com/office/drawing/2014/main" id="{A6AFE83F-17A2-4D66-9EC9-DF667120C05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9548" b="89950" l="9184" r="93112">
                          <a14:foregroundMark x1="21684" y1="39698" x2="21684" y2="39698"/>
                          <a14:foregroundMark x1="9184" y1="88442" x2="9184" y2="88442"/>
                          <a14:foregroundMark x1="90306" y1="50754" x2="90306" y2="50754"/>
                          <a14:foregroundMark x1="93112" y1="88945" x2="93112" y2="88945"/>
                          <a14:foregroundMark x1="76786" y1="36181" x2="76786" y2="36181"/>
                          <a14:foregroundMark x1="84694" y1="22613" x2="84694" y2="22613"/>
                          <a14:foregroundMark x1="82398" y1="17085" x2="82398" y2="17085"/>
                          <a14:foregroundMark x1="78827" y1="14573" x2="78827" y2="14573"/>
                          <a14:foregroundMark x1="72194" y1="38191" x2="72194" y2="38191"/>
                          <a14:foregroundMark x1="75000" y1="38191" x2="75000" y2="38191"/>
                          <a14:foregroundMark x1="73469" y1="41709" x2="73469" y2="41709"/>
                          <a14:foregroundMark x1="60969" y1="37186" x2="60969" y2="37186"/>
                          <a14:foregroundMark x1="59694" y1="42211" x2="59694" y2="42211"/>
                          <a14:foregroundMark x1="58163" y1="41709" x2="58163" y2="41709"/>
                          <a14:foregroundMark x1="63265" y1="40704" x2="63265" y2="40704"/>
                          <a14:foregroundMark x1="61224" y1="37688" x2="61224" y2="37688"/>
                          <a14:foregroundMark x1="60459" y1="36181" x2="61224" y2="38191"/>
                          <a14:foregroundMark x1="52296" y1="49749" x2="53316" y2="40201"/>
                          <a14:foregroundMark x1="53316" y1="40201" x2="57398" y2="36181"/>
                          <a14:foregroundMark x1="57398" y1="36181" x2="62245" y2="39196"/>
                          <a14:foregroundMark x1="62245" y1="39196" x2="64031" y2="47739"/>
                          <a14:foregroundMark x1="64031" y1="47739" x2="64031" y2="50251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0199785" y="6026179"/>
              <a:ext cx="1976973" cy="1003616"/>
            </a:xfrm>
            <a:prstGeom prst="rect">
              <a:avLst/>
            </a:prstGeom>
          </p:spPr>
        </p:pic>
      </p:grpSp>
      <p:grpSp>
        <p:nvGrpSpPr>
          <p:cNvPr id="121" name="그룹 120">
            <a:extLst>
              <a:ext uri="{FF2B5EF4-FFF2-40B4-BE49-F238E27FC236}">
                <a16:creationId xmlns:a16="http://schemas.microsoft.com/office/drawing/2014/main" id="{0171557D-0FED-4B2C-AC12-726C8E4574E9}"/>
              </a:ext>
            </a:extLst>
          </p:cNvPr>
          <p:cNvGrpSpPr/>
          <p:nvPr/>
        </p:nvGrpSpPr>
        <p:grpSpPr>
          <a:xfrm>
            <a:off x="4671708" y="207266"/>
            <a:ext cx="3066366" cy="523220"/>
            <a:chOff x="589307" y="1708740"/>
            <a:chExt cx="3103039" cy="606650"/>
          </a:xfrm>
        </p:grpSpPr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1B05B89D-C4EB-47C9-A643-BCA65C163C68}"/>
                </a:ext>
              </a:extLst>
            </p:cNvPr>
            <p:cNvSpPr txBox="1"/>
            <p:nvPr/>
          </p:nvSpPr>
          <p:spPr>
            <a:xfrm>
              <a:off x="589307" y="1708740"/>
              <a:ext cx="3103039" cy="6066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>
                  <a:solidFill>
                    <a:schemeClr val="accent6">
                      <a:lumMod val="50000"/>
                    </a:schemeClr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 - </a:t>
              </a:r>
              <a:r>
                <a:rPr lang="ko-KR" altLang="en-US" sz="2800" dirty="0">
                  <a:solidFill>
                    <a:schemeClr val="accent6">
                      <a:lumMod val="50000"/>
                    </a:schemeClr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데이터 </a:t>
              </a:r>
              <a:r>
                <a:rPr lang="ko-KR" altLang="en-US" sz="2800" dirty="0" err="1">
                  <a:solidFill>
                    <a:schemeClr val="accent6">
                      <a:lumMod val="50000"/>
                    </a:schemeClr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전처리</a:t>
              </a:r>
              <a:endParaRPr lang="ko-KR" altLang="en-US" sz="2800" dirty="0">
                <a:solidFill>
                  <a:schemeClr val="accent6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endParaRPr>
            </a:p>
          </p:txBody>
        </p:sp>
        <p:cxnSp>
          <p:nvCxnSpPr>
            <p:cNvPr id="123" name="직선 연결선 122">
              <a:extLst>
                <a:ext uri="{FF2B5EF4-FFF2-40B4-BE49-F238E27FC236}">
                  <a16:creationId xmlns:a16="http://schemas.microsoft.com/office/drawing/2014/main" id="{63B00094-0130-4D6F-96A4-B888F9EA785F}"/>
                </a:ext>
              </a:extLst>
            </p:cNvPr>
            <p:cNvCxnSpPr>
              <a:cxnSpLocks/>
            </p:cNvCxnSpPr>
            <p:nvPr/>
          </p:nvCxnSpPr>
          <p:spPr>
            <a:xfrm>
              <a:off x="696786" y="2257020"/>
              <a:ext cx="2097288" cy="0"/>
            </a:xfrm>
            <a:prstGeom prst="line">
              <a:avLst/>
            </a:prstGeom>
            <a:ln>
              <a:solidFill>
                <a:srgbClr val="3D3D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A44CBC27-6DF8-4AF3-BC20-E2A07EBA75B2}"/>
              </a:ext>
            </a:extLst>
          </p:cNvPr>
          <p:cNvGrpSpPr/>
          <p:nvPr/>
        </p:nvGrpSpPr>
        <p:grpSpPr>
          <a:xfrm>
            <a:off x="4622401" y="1249147"/>
            <a:ext cx="3899284" cy="1464197"/>
            <a:chOff x="618317" y="3172209"/>
            <a:chExt cx="3899284" cy="1464197"/>
          </a:xfrm>
        </p:grpSpPr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3196C5E1-C21E-49E3-BE64-ED0588093801}"/>
                </a:ext>
              </a:extLst>
            </p:cNvPr>
            <p:cNvSpPr txBox="1"/>
            <p:nvPr/>
          </p:nvSpPr>
          <p:spPr>
            <a:xfrm>
              <a:off x="2002179" y="3989828"/>
              <a:ext cx="1499433" cy="64657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2400" b="1" dirty="0">
                  <a:solidFill>
                    <a:schemeClr val="accent6">
                      <a:lumMod val="50000"/>
                    </a:schemeClr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상담 내역 </a:t>
              </a:r>
              <a:endParaRPr lang="en-US" altLang="ko-KR" sz="2400" b="1" dirty="0">
                <a:solidFill>
                  <a:schemeClr val="accent6">
                    <a:lumMod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  <a:p>
              <a:pPr algn="ctr"/>
              <a:r>
                <a:rPr lang="ko-KR" altLang="en-US" sz="2000" dirty="0">
                  <a:solidFill>
                    <a:schemeClr val="accent6">
                      <a:lumMod val="50000"/>
                    </a:schemeClr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리스트</a:t>
              </a:r>
              <a:endPara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</p:txBody>
        </p:sp>
        <p:grpSp>
          <p:nvGrpSpPr>
            <p:cNvPr id="127" name="그룹 126">
              <a:extLst>
                <a:ext uri="{FF2B5EF4-FFF2-40B4-BE49-F238E27FC236}">
                  <a16:creationId xmlns:a16="http://schemas.microsoft.com/office/drawing/2014/main" id="{FB784E8F-01A9-441C-9F5A-5D5910788E6C}"/>
                </a:ext>
              </a:extLst>
            </p:cNvPr>
            <p:cNvGrpSpPr/>
            <p:nvPr/>
          </p:nvGrpSpPr>
          <p:grpSpPr>
            <a:xfrm>
              <a:off x="618317" y="3172209"/>
              <a:ext cx="3899284" cy="608548"/>
              <a:chOff x="1043814" y="103620"/>
              <a:chExt cx="3899284" cy="608548"/>
            </a:xfrm>
          </p:grpSpPr>
          <p:pic>
            <p:nvPicPr>
              <p:cNvPr id="129" name="Picture 20" descr="Brainstorming">
                <a:extLst>
                  <a:ext uri="{FF2B5EF4-FFF2-40B4-BE49-F238E27FC236}">
                    <a16:creationId xmlns:a16="http://schemas.microsoft.com/office/drawing/2014/main" id="{CB613317-BE23-4079-B489-BC6DD078051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5495"/>
              <a:stretch/>
            </p:blipFill>
            <p:spPr bwMode="auto">
              <a:xfrm>
                <a:off x="4240836" y="103620"/>
                <a:ext cx="702262" cy="52322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9D26EC39-D850-4136-B29E-D363A7908E81}"/>
                  </a:ext>
                </a:extLst>
              </p:cNvPr>
              <p:cNvSpPr txBox="1"/>
              <p:nvPr/>
            </p:nvSpPr>
            <p:spPr>
              <a:xfrm>
                <a:off x="1043814" y="188948"/>
                <a:ext cx="328241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800" dirty="0">
                    <a:latin typeface="G마켓 산스 TTF Bold" panose="02000000000000000000" pitchFamily="2" charset="-127"/>
                    <a:ea typeface="G마켓 산스 TTF Bold" panose="02000000000000000000" pitchFamily="2" charset="-127"/>
                  </a:rPr>
                  <a:t>2. </a:t>
                </a:r>
                <a:r>
                  <a:rPr lang="ko-KR" altLang="en-US" sz="2800" dirty="0">
                    <a:latin typeface="G마켓 산스 TTF Bold" panose="02000000000000000000" pitchFamily="2" charset="-127"/>
                    <a:ea typeface="G마켓 산스 TTF Bold" panose="02000000000000000000" pitchFamily="2" charset="-127"/>
                  </a:rPr>
                  <a:t>정비 로직 </a:t>
                </a:r>
                <a:r>
                  <a:rPr lang="ko-KR" altLang="en-US" sz="2800" dirty="0">
                    <a:solidFill>
                      <a:schemeClr val="accent2"/>
                    </a:solidFill>
                    <a:latin typeface="G마켓 산스 TTF Bold" panose="02000000000000000000" pitchFamily="2" charset="-127"/>
                    <a:ea typeface="G마켓 산스 TTF Bold" panose="02000000000000000000" pitchFamily="2" charset="-127"/>
                  </a:rPr>
                  <a:t>일반화</a:t>
                </a:r>
                <a:endParaRPr lang="ko-KR" altLang="en-US" sz="2800" dirty="0">
                  <a:latin typeface="G마켓 산스 TTF Bold" panose="02000000000000000000" pitchFamily="2" charset="-127"/>
                  <a:ea typeface="G마켓 산스 TTF Bold" panose="02000000000000000000" pitchFamily="2" charset="-127"/>
                </a:endParaRPr>
              </a:p>
            </p:txBody>
          </p:sp>
        </p:grp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9FBFD4A5-4164-4E56-A69E-FA75377CF92F}"/>
              </a:ext>
            </a:extLst>
          </p:cNvPr>
          <p:cNvGrpSpPr/>
          <p:nvPr/>
        </p:nvGrpSpPr>
        <p:grpSpPr>
          <a:xfrm>
            <a:off x="587236" y="1294258"/>
            <a:ext cx="3688793" cy="1575568"/>
            <a:chOff x="2367371" y="1014719"/>
            <a:chExt cx="3688793" cy="1575568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6F2DDAFC-60F7-44A7-AB6C-43EC125E950F}"/>
                </a:ext>
              </a:extLst>
            </p:cNvPr>
            <p:cNvGrpSpPr/>
            <p:nvPr/>
          </p:nvGrpSpPr>
          <p:grpSpPr>
            <a:xfrm>
              <a:off x="2646002" y="1644189"/>
              <a:ext cx="2337853" cy="946098"/>
              <a:chOff x="3161269" y="3554426"/>
              <a:chExt cx="3118570" cy="1289265"/>
            </a:xfrm>
          </p:grpSpPr>
          <p:pic>
            <p:nvPicPr>
              <p:cNvPr id="21518" name="Picture 14" descr="File free icon">
                <a:extLst>
                  <a:ext uri="{FF2B5EF4-FFF2-40B4-BE49-F238E27FC236}">
                    <a16:creationId xmlns:a16="http://schemas.microsoft.com/office/drawing/2014/main" id="{9B3FAD67-0D77-4DEB-88D0-44EDF86C900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61269" y="3554426"/>
                <a:ext cx="1289264" cy="128926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7AD715D9-A747-4396-A00E-F17A73F63FC6}"/>
                  </a:ext>
                </a:extLst>
              </p:cNvPr>
              <p:cNvSpPr txBox="1"/>
              <p:nvPr/>
            </p:nvSpPr>
            <p:spPr>
              <a:xfrm>
                <a:off x="4270963" y="3795160"/>
                <a:ext cx="2008876" cy="10485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ko-KR" altLang="en-US" sz="2400" b="1" dirty="0">
                    <a:solidFill>
                      <a:schemeClr val="accent6">
                        <a:lumMod val="50000"/>
                      </a:schemeClr>
                    </a:solidFill>
                    <a:latin typeface="G마켓 산스 TTF Medium" panose="02000000000000000000" pitchFamily="2" charset="-127"/>
                    <a:ea typeface="G마켓 산스 TTF Medium" panose="02000000000000000000" pitchFamily="2" charset="-127"/>
                  </a:rPr>
                  <a:t>수리 내역 </a:t>
                </a:r>
                <a:endParaRPr lang="en-US" altLang="ko-KR" sz="2400" b="1" dirty="0">
                  <a:solidFill>
                    <a:schemeClr val="accent6">
                      <a:lumMod val="50000"/>
                    </a:schemeClr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endParaRPr>
              </a:p>
              <a:p>
                <a:pPr algn="ctr"/>
                <a:r>
                  <a:rPr lang="ko-KR" altLang="en-US" sz="2000" dirty="0">
                    <a:solidFill>
                      <a:schemeClr val="accent6">
                        <a:lumMod val="50000"/>
                      </a:schemeClr>
                    </a:solidFill>
                    <a:latin typeface="G마켓 산스 TTF Medium" panose="02000000000000000000" pitchFamily="2" charset="-127"/>
                    <a:ea typeface="G마켓 산스 TTF Medium" panose="02000000000000000000" pitchFamily="2" charset="-127"/>
                  </a:rPr>
                  <a:t>리스트</a:t>
                </a:r>
                <a:endParaRPr lang="ko-KR" altLang="en-US" sz="2400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endParaRPr>
              </a:p>
            </p:txBody>
          </p:sp>
        </p:grpSp>
        <p:grpSp>
          <p:nvGrpSpPr>
            <p:cNvPr id="134" name="그룹 133">
              <a:extLst>
                <a:ext uri="{FF2B5EF4-FFF2-40B4-BE49-F238E27FC236}">
                  <a16:creationId xmlns:a16="http://schemas.microsoft.com/office/drawing/2014/main" id="{43D0E1A9-2351-41A2-B9DC-317D6E05145E}"/>
                </a:ext>
              </a:extLst>
            </p:cNvPr>
            <p:cNvGrpSpPr/>
            <p:nvPr/>
          </p:nvGrpSpPr>
          <p:grpSpPr>
            <a:xfrm>
              <a:off x="2367371" y="1014719"/>
              <a:ext cx="3688793" cy="608548"/>
              <a:chOff x="853708" y="1665649"/>
              <a:chExt cx="3688793" cy="608548"/>
            </a:xfrm>
          </p:grpSpPr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50DDF59E-EDF1-4087-82E4-999658722F49}"/>
                  </a:ext>
                </a:extLst>
              </p:cNvPr>
              <p:cNvSpPr txBox="1"/>
              <p:nvPr/>
            </p:nvSpPr>
            <p:spPr>
              <a:xfrm>
                <a:off x="853708" y="1750977"/>
                <a:ext cx="3688793" cy="523220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800" dirty="0">
                    <a:solidFill>
                      <a:schemeClr val="accent2"/>
                    </a:solidFill>
                    <a:latin typeface="G마켓 산스 TTF Bold" panose="02000000000000000000" pitchFamily="2" charset="-127"/>
                    <a:ea typeface="G마켓 산스 TTF Bold" panose="02000000000000000000" pitchFamily="2" charset="-127"/>
                  </a:rPr>
                  <a:t>1. </a:t>
                </a:r>
                <a:r>
                  <a:rPr lang="ko-KR" altLang="en-US" sz="2800" dirty="0">
                    <a:solidFill>
                      <a:schemeClr val="accent2"/>
                    </a:solidFill>
                    <a:latin typeface="G마켓 산스 TTF Bold" panose="02000000000000000000" pitchFamily="2" charset="-127"/>
                    <a:ea typeface="G마켓 산스 TTF Bold" panose="02000000000000000000" pitchFamily="2" charset="-127"/>
                  </a:rPr>
                  <a:t>카테고리</a:t>
                </a:r>
                <a:r>
                  <a:rPr lang="en-US" altLang="ko-KR" sz="2800" dirty="0">
                    <a:solidFill>
                      <a:schemeClr val="accent2"/>
                    </a:solidFill>
                    <a:latin typeface="G마켓 산스 TTF Bold" panose="02000000000000000000" pitchFamily="2" charset="-127"/>
                    <a:ea typeface="G마켓 산스 TTF Bold" panose="02000000000000000000" pitchFamily="2" charset="-127"/>
                  </a:rPr>
                  <a:t> </a:t>
                </a:r>
                <a:r>
                  <a:rPr lang="ko-KR" altLang="en-US" sz="2800" dirty="0">
                    <a:latin typeface="G마켓 산스 TTF Bold" panose="02000000000000000000" pitchFamily="2" charset="-127"/>
                    <a:ea typeface="G마켓 산스 TTF Bold" panose="02000000000000000000" pitchFamily="2" charset="-127"/>
                  </a:rPr>
                  <a:t>재정의</a:t>
                </a:r>
              </a:p>
            </p:txBody>
          </p:sp>
          <p:pic>
            <p:nvPicPr>
              <p:cNvPr id="136" name="Picture 36" descr="Instruction">
                <a:extLst>
                  <a:ext uri="{FF2B5EF4-FFF2-40B4-BE49-F238E27FC236}">
                    <a16:creationId xmlns:a16="http://schemas.microsoft.com/office/drawing/2014/main" id="{5214E2D5-6A29-4D89-B33D-E9D16F82F7B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97745" y="1665649"/>
                <a:ext cx="584775" cy="5847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137" name="그룹 136">
            <a:extLst>
              <a:ext uri="{FF2B5EF4-FFF2-40B4-BE49-F238E27FC236}">
                <a16:creationId xmlns:a16="http://schemas.microsoft.com/office/drawing/2014/main" id="{C67B1908-E81C-4E72-AA2A-AD3CD9F44829}"/>
              </a:ext>
            </a:extLst>
          </p:cNvPr>
          <p:cNvGrpSpPr/>
          <p:nvPr/>
        </p:nvGrpSpPr>
        <p:grpSpPr>
          <a:xfrm>
            <a:off x="142103" y="42399"/>
            <a:ext cx="4379098" cy="871998"/>
            <a:chOff x="142103" y="42399"/>
            <a:chExt cx="4379098" cy="871998"/>
          </a:xfrm>
        </p:grpSpPr>
        <p:grpSp>
          <p:nvGrpSpPr>
            <p:cNvPr id="138" name="그룹 137">
              <a:extLst>
                <a:ext uri="{FF2B5EF4-FFF2-40B4-BE49-F238E27FC236}">
                  <a16:creationId xmlns:a16="http://schemas.microsoft.com/office/drawing/2014/main" id="{A81614FF-E54C-45FB-925C-18B2368C3B1D}"/>
                </a:ext>
              </a:extLst>
            </p:cNvPr>
            <p:cNvGrpSpPr/>
            <p:nvPr/>
          </p:nvGrpSpPr>
          <p:grpSpPr>
            <a:xfrm>
              <a:off x="142103" y="42399"/>
              <a:ext cx="4379098" cy="871998"/>
              <a:chOff x="1230349" y="2190445"/>
              <a:chExt cx="5752481" cy="946542"/>
            </a:xfrm>
          </p:grpSpPr>
          <p:cxnSp>
            <p:nvCxnSpPr>
              <p:cNvPr id="142" name="직선 연결선 141">
                <a:extLst>
                  <a:ext uri="{FF2B5EF4-FFF2-40B4-BE49-F238E27FC236}">
                    <a16:creationId xmlns:a16="http://schemas.microsoft.com/office/drawing/2014/main" id="{AE469F50-523A-49E2-9E90-6FC5D13E37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30349" y="3013603"/>
                <a:ext cx="5223764" cy="0"/>
              </a:xfrm>
              <a:prstGeom prst="line">
                <a:avLst/>
              </a:prstGeom>
              <a:ln>
                <a:solidFill>
                  <a:schemeClr val="accent6">
                    <a:alpha val="74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직선 연결선 142">
                <a:extLst>
                  <a:ext uri="{FF2B5EF4-FFF2-40B4-BE49-F238E27FC236}">
                    <a16:creationId xmlns:a16="http://schemas.microsoft.com/office/drawing/2014/main" id="{B31DC65A-24EA-49CE-B8F8-F76D26BE0D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30349" y="2858559"/>
                <a:ext cx="4729079" cy="31817"/>
              </a:xfrm>
              <a:prstGeom prst="line">
                <a:avLst/>
              </a:prstGeom>
              <a:ln>
                <a:solidFill>
                  <a:schemeClr val="accent6">
                    <a:alpha val="72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44" name="Picture 6" descr="연필 일러스트 PNG, AI 무료 다운로드 (2021년) - 리틀딥">
                <a:extLst>
                  <a:ext uri="{FF2B5EF4-FFF2-40B4-BE49-F238E27FC236}">
                    <a16:creationId xmlns:a16="http://schemas.microsoft.com/office/drawing/2014/main" id="{02B1555B-630E-42BE-9520-CB64B491F18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 cstate="print">
                <a:alphaModFix amt="70000"/>
                <a:extLst>
                  <a:ext uri="{BEBA8EAE-BF5A-486C-A8C5-ECC9F3942E4B}">
                    <a14:imgProps xmlns:a14="http://schemas.microsoft.com/office/drawing/2010/main">
                      <a14:imgLayer r:embed="rId10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59428" y="2190445"/>
                <a:ext cx="1023402" cy="94654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39" name="그룹 138">
              <a:extLst>
                <a:ext uri="{FF2B5EF4-FFF2-40B4-BE49-F238E27FC236}">
                  <a16:creationId xmlns:a16="http://schemas.microsoft.com/office/drawing/2014/main" id="{629F2EA6-5312-4756-81EC-728A8F82DE16}"/>
                </a:ext>
              </a:extLst>
            </p:cNvPr>
            <p:cNvGrpSpPr/>
            <p:nvPr/>
          </p:nvGrpSpPr>
          <p:grpSpPr>
            <a:xfrm>
              <a:off x="142103" y="102432"/>
              <a:ext cx="3976610" cy="584775"/>
              <a:chOff x="304800" y="367955"/>
              <a:chExt cx="3976610" cy="584775"/>
            </a:xfrm>
          </p:grpSpPr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B225E81B-4BBB-4DEE-A3C4-EC3414733531}"/>
                  </a:ext>
                </a:extLst>
              </p:cNvPr>
              <p:cNvSpPr txBox="1"/>
              <p:nvPr/>
            </p:nvSpPr>
            <p:spPr>
              <a:xfrm>
                <a:off x="304800" y="367955"/>
                <a:ext cx="98135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3200" b="1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004.</a:t>
                </a:r>
                <a:endParaRPr lang="ko-KR" altLang="en-US" sz="3200" b="1" dirty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FE32E806-5EC8-46D3-8379-6CC2B46DC938}"/>
                  </a:ext>
                </a:extLst>
              </p:cNvPr>
              <p:cNvSpPr txBox="1"/>
              <p:nvPr/>
            </p:nvSpPr>
            <p:spPr>
              <a:xfrm>
                <a:off x="1132711" y="469600"/>
                <a:ext cx="314869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400" dirty="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G마켓 산스 TTF Bold" panose="02000000000000000000" pitchFamily="2" charset="-127"/>
                    <a:ea typeface="G마켓 산스 TTF Bold" panose="02000000000000000000" pitchFamily="2" charset="-127"/>
                  </a:rPr>
                  <a:t>프로젝트 진행 상황</a:t>
                </a:r>
              </a:p>
            </p:txBody>
          </p:sp>
        </p:grp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2975BED7-AFCD-45E9-AC63-58B2E87A695E}"/>
              </a:ext>
            </a:extLst>
          </p:cNvPr>
          <p:cNvGrpSpPr/>
          <p:nvPr/>
        </p:nvGrpSpPr>
        <p:grpSpPr>
          <a:xfrm>
            <a:off x="6412322" y="5736544"/>
            <a:ext cx="3197978" cy="1050442"/>
            <a:chOff x="950663" y="3819921"/>
            <a:chExt cx="3197978" cy="1050442"/>
          </a:xfrm>
        </p:grpSpPr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1B3D8F5B-E43F-406F-A607-510E1FE7DD12}"/>
                </a:ext>
              </a:extLst>
            </p:cNvPr>
            <p:cNvGrpSpPr/>
            <p:nvPr/>
          </p:nvGrpSpPr>
          <p:grpSpPr>
            <a:xfrm>
              <a:off x="2719820" y="3819921"/>
              <a:ext cx="1428821" cy="1050442"/>
              <a:chOff x="10808332" y="463576"/>
              <a:chExt cx="1428821" cy="1050442"/>
            </a:xfrm>
          </p:grpSpPr>
          <p:pic>
            <p:nvPicPr>
              <p:cNvPr id="145" name="Picture 8" descr="Files free icon">
                <a:extLst>
                  <a:ext uri="{FF2B5EF4-FFF2-40B4-BE49-F238E27FC236}">
                    <a16:creationId xmlns:a16="http://schemas.microsoft.com/office/drawing/2014/main" id="{98FB3D56-EFDF-44EE-8316-182E91D0391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935273" y="463576"/>
                <a:ext cx="652168" cy="65216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CEC21D69-A3FD-4B09-A32F-3CB0691CACC1}"/>
                  </a:ext>
                </a:extLst>
              </p:cNvPr>
              <p:cNvSpPr txBox="1"/>
              <p:nvPr/>
            </p:nvSpPr>
            <p:spPr>
              <a:xfrm>
                <a:off x="10808332" y="1144686"/>
                <a:ext cx="142882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ko-KR" altLang="en-US" dirty="0" err="1">
                    <a:solidFill>
                      <a:schemeClr val="accent6">
                        <a:lumMod val="50000"/>
                      </a:schemeClr>
                    </a:solidFill>
                    <a:latin typeface="G마켓 산스 TTF Medium" panose="02000000000000000000" pitchFamily="2" charset="-127"/>
                    <a:ea typeface="G마켓 산스 TTF Medium" panose="02000000000000000000" pitchFamily="2" charset="-127"/>
                  </a:rPr>
                  <a:t>차종명</a:t>
                </a:r>
                <a:r>
                  <a:rPr lang="en-US" altLang="ko-KR" dirty="0">
                    <a:solidFill>
                      <a:schemeClr val="accent6">
                        <a:lumMod val="50000"/>
                      </a:schemeClr>
                    </a:solidFill>
                    <a:latin typeface="G마켓 산스 TTF Medium" panose="02000000000000000000" pitchFamily="2" charset="-127"/>
                    <a:ea typeface="G마켓 산스 TTF Medium" panose="02000000000000000000" pitchFamily="2" charset="-127"/>
                  </a:rPr>
                  <a:t>.csv</a:t>
                </a:r>
                <a:endParaRPr lang="ko-KR" altLang="en-US" dirty="0"/>
              </a:p>
            </p:txBody>
          </p:sp>
        </p:grp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4E03051D-0694-4C00-8646-092572F60D62}"/>
                </a:ext>
              </a:extLst>
            </p:cNvPr>
            <p:cNvGrpSpPr/>
            <p:nvPr/>
          </p:nvGrpSpPr>
          <p:grpSpPr>
            <a:xfrm>
              <a:off x="950663" y="3819921"/>
              <a:ext cx="1641257" cy="1037421"/>
              <a:chOff x="8939004" y="2686570"/>
              <a:chExt cx="1641257" cy="1037421"/>
            </a:xfrm>
          </p:grpSpPr>
          <p:pic>
            <p:nvPicPr>
              <p:cNvPr id="146" name="Picture 8" descr="Files free icon">
                <a:extLst>
                  <a:ext uri="{FF2B5EF4-FFF2-40B4-BE49-F238E27FC236}">
                    <a16:creationId xmlns:a16="http://schemas.microsoft.com/office/drawing/2014/main" id="{158F25E1-A08E-48B6-A9DD-67DE0B73CD4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167088" y="2686570"/>
                <a:ext cx="652168" cy="65216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BA48FACA-830F-4655-B096-00B115EC4E07}"/>
                  </a:ext>
                </a:extLst>
              </p:cNvPr>
              <p:cNvSpPr txBox="1"/>
              <p:nvPr/>
            </p:nvSpPr>
            <p:spPr>
              <a:xfrm>
                <a:off x="8939004" y="3354659"/>
                <a:ext cx="164125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ko-KR" altLang="en-US" dirty="0">
                    <a:solidFill>
                      <a:schemeClr val="accent6">
                        <a:lumMod val="50000"/>
                      </a:schemeClr>
                    </a:solidFill>
                    <a:latin typeface="G마켓 산스 TTF Medium" panose="02000000000000000000" pitchFamily="2" charset="-127"/>
                    <a:ea typeface="G마켓 산스 TTF Medium" panose="02000000000000000000" pitchFamily="2" charset="-127"/>
                  </a:rPr>
                  <a:t>정비 업체</a:t>
                </a:r>
                <a:r>
                  <a:rPr lang="en-US" altLang="ko-KR" dirty="0">
                    <a:solidFill>
                      <a:schemeClr val="accent6">
                        <a:lumMod val="50000"/>
                      </a:schemeClr>
                    </a:solidFill>
                    <a:latin typeface="G마켓 산스 TTF Medium" panose="02000000000000000000" pitchFamily="2" charset="-127"/>
                    <a:ea typeface="G마켓 산스 TTF Medium" panose="02000000000000000000" pitchFamily="2" charset="-127"/>
                  </a:rPr>
                  <a:t>.csv</a:t>
                </a:r>
                <a:endParaRPr lang="ko-KR" altLang="en-US" dirty="0"/>
              </a:p>
            </p:txBody>
          </p:sp>
        </p:grpSp>
      </p:grpSp>
      <p:sp>
        <p:nvSpPr>
          <p:cNvPr id="171" name="TextBox 170">
            <a:extLst>
              <a:ext uri="{FF2B5EF4-FFF2-40B4-BE49-F238E27FC236}">
                <a16:creationId xmlns:a16="http://schemas.microsoft.com/office/drawing/2014/main" id="{80798B2D-927E-478F-B0AF-AC8A389ED87A}"/>
              </a:ext>
            </a:extLst>
          </p:cNvPr>
          <p:cNvSpPr txBox="1"/>
          <p:nvPr/>
        </p:nvSpPr>
        <p:spPr>
          <a:xfrm>
            <a:off x="650793" y="3488103"/>
            <a:ext cx="699509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chemeClr val="accent6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1. </a:t>
            </a:r>
            <a:r>
              <a:rPr lang="en-US" altLang="ko-KR" sz="2400" dirty="0" err="1">
                <a:solidFill>
                  <a:schemeClr val="accent6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Py-Hanspell</a:t>
            </a:r>
            <a:r>
              <a:rPr lang="en-US" altLang="ko-KR" sz="2400" dirty="0">
                <a:solidFill>
                  <a:schemeClr val="accent6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ko-KR" altLang="en-US" sz="2400" dirty="0">
                <a:solidFill>
                  <a:schemeClr val="accent6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네이버 맞춤법 라이브러리</a:t>
            </a:r>
            <a:r>
              <a:rPr lang="ko-KR" altLang="en-US" sz="2400" b="1" dirty="0">
                <a:solidFill>
                  <a:schemeClr val="tx2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endParaRPr lang="ko-KR" altLang="en-US" sz="2400" dirty="0">
              <a:solidFill>
                <a:schemeClr val="tx2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grpSp>
        <p:nvGrpSpPr>
          <p:cNvPr id="172" name="그룹 171">
            <a:extLst>
              <a:ext uri="{FF2B5EF4-FFF2-40B4-BE49-F238E27FC236}">
                <a16:creationId xmlns:a16="http://schemas.microsoft.com/office/drawing/2014/main" id="{F6D696D9-2B85-4448-A134-61FC8B382D94}"/>
              </a:ext>
            </a:extLst>
          </p:cNvPr>
          <p:cNvGrpSpPr/>
          <p:nvPr/>
        </p:nvGrpSpPr>
        <p:grpSpPr>
          <a:xfrm>
            <a:off x="1179818" y="3848205"/>
            <a:ext cx="7213427" cy="517616"/>
            <a:chOff x="2540250" y="2512796"/>
            <a:chExt cx="7213427" cy="517616"/>
          </a:xfrm>
        </p:grpSpPr>
        <p:pic>
          <p:nvPicPr>
            <p:cNvPr id="173" name="Picture 34" descr="Right arrow">
              <a:extLst>
                <a:ext uri="{FF2B5EF4-FFF2-40B4-BE49-F238E27FC236}">
                  <a16:creationId xmlns:a16="http://schemas.microsoft.com/office/drawing/2014/main" id="{BDD620EE-875D-4127-B7FB-36DE9DA307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40250" y="2512796"/>
              <a:ext cx="517616" cy="5176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EAF68E7E-5BDF-4DAB-9FF1-97D8F1ACE7E1}"/>
                </a:ext>
              </a:extLst>
            </p:cNvPr>
            <p:cNvSpPr txBox="1"/>
            <p:nvPr/>
          </p:nvSpPr>
          <p:spPr>
            <a:xfrm>
              <a:off x="2904145" y="2595364"/>
              <a:ext cx="6849532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2200" dirty="0">
                  <a:solidFill>
                    <a:schemeClr val="accent6">
                      <a:lumMod val="75000"/>
                    </a:schemeClr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 Ex) </a:t>
              </a:r>
              <a:r>
                <a:rPr lang="ko-KR" altLang="en-US" sz="2200" dirty="0">
                  <a:solidFill>
                    <a:schemeClr val="accent6">
                      <a:lumMod val="75000"/>
                    </a:schemeClr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 정확도를 높이고자 띄어쓰기와</a:t>
              </a:r>
              <a:r>
                <a:rPr lang="en-US" altLang="ko-KR" sz="2200" dirty="0">
                  <a:solidFill>
                    <a:schemeClr val="accent6">
                      <a:lumMod val="75000"/>
                    </a:schemeClr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 </a:t>
              </a:r>
              <a:r>
                <a:rPr lang="ko-KR" altLang="en-US" sz="2200" dirty="0">
                  <a:solidFill>
                    <a:schemeClr val="accent6">
                      <a:lumMod val="75000"/>
                    </a:schemeClr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맞춤법을 교정</a:t>
              </a:r>
            </a:p>
          </p:txBody>
        </p:sp>
      </p:grpSp>
      <p:sp>
        <p:nvSpPr>
          <p:cNvPr id="187" name="TextBox 186">
            <a:extLst>
              <a:ext uri="{FF2B5EF4-FFF2-40B4-BE49-F238E27FC236}">
                <a16:creationId xmlns:a16="http://schemas.microsoft.com/office/drawing/2014/main" id="{A0FD8983-31FE-4B73-9D2E-58640B5D8300}"/>
              </a:ext>
            </a:extLst>
          </p:cNvPr>
          <p:cNvSpPr txBox="1"/>
          <p:nvPr/>
        </p:nvSpPr>
        <p:spPr>
          <a:xfrm>
            <a:off x="650794" y="5766781"/>
            <a:ext cx="57254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chemeClr val="accent6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3. </a:t>
            </a:r>
            <a:r>
              <a:rPr lang="ko-KR" altLang="en-US" sz="2400" b="1" dirty="0">
                <a:solidFill>
                  <a:schemeClr val="accent6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규칙이 없는 데이터는 </a:t>
            </a:r>
            <a:r>
              <a:rPr lang="en-US" altLang="ko-KR" sz="2400" dirty="0">
                <a:solidFill>
                  <a:schemeClr val="accent6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csv</a:t>
            </a:r>
            <a:r>
              <a:rPr lang="ko-KR" altLang="en-US" sz="2400" dirty="0">
                <a:solidFill>
                  <a:schemeClr val="accent6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파일로 정제</a:t>
            </a:r>
            <a:r>
              <a:rPr lang="ko-KR" altLang="en-US" sz="2400" b="1" dirty="0">
                <a:solidFill>
                  <a:schemeClr val="tx2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endParaRPr lang="ko-KR" altLang="en-US" sz="2400" dirty="0">
              <a:solidFill>
                <a:schemeClr val="tx2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grpSp>
        <p:nvGrpSpPr>
          <p:cNvPr id="188" name="그룹 187">
            <a:extLst>
              <a:ext uri="{FF2B5EF4-FFF2-40B4-BE49-F238E27FC236}">
                <a16:creationId xmlns:a16="http://schemas.microsoft.com/office/drawing/2014/main" id="{3F909F1B-4126-4B43-83C2-D5A04E86B088}"/>
              </a:ext>
            </a:extLst>
          </p:cNvPr>
          <p:cNvGrpSpPr/>
          <p:nvPr/>
        </p:nvGrpSpPr>
        <p:grpSpPr>
          <a:xfrm>
            <a:off x="1213116" y="6090464"/>
            <a:ext cx="7199066" cy="517616"/>
            <a:chOff x="2535448" y="2507155"/>
            <a:chExt cx="7199066" cy="517616"/>
          </a:xfrm>
        </p:grpSpPr>
        <p:pic>
          <p:nvPicPr>
            <p:cNvPr id="189" name="Picture 34" descr="Right arrow">
              <a:extLst>
                <a:ext uri="{FF2B5EF4-FFF2-40B4-BE49-F238E27FC236}">
                  <a16:creationId xmlns:a16="http://schemas.microsoft.com/office/drawing/2014/main" id="{0EA8AC1B-CA15-4384-9C79-784994054AE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5448" y="2507155"/>
              <a:ext cx="517616" cy="5176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0" name="TextBox 189">
              <a:extLst>
                <a:ext uri="{FF2B5EF4-FFF2-40B4-BE49-F238E27FC236}">
                  <a16:creationId xmlns:a16="http://schemas.microsoft.com/office/drawing/2014/main" id="{4D59D79E-2F13-4C36-8798-2CD1D2E50DF9}"/>
                </a:ext>
              </a:extLst>
            </p:cNvPr>
            <p:cNvSpPr txBox="1"/>
            <p:nvPr/>
          </p:nvSpPr>
          <p:spPr>
            <a:xfrm>
              <a:off x="2884982" y="2593884"/>
              <a:ext cx="6849532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2200" dirty="0">
                  <a:solidFill>
                    <a:schemeClr val="accent6">
                      <a:lumMod val="75000"/>
                    </a:schemeClr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 Ex) </a:t>
              </a:r>
              <a:r>
                <a:rPr lang="ko-KR" altLang="en-US" sz="2200" dirty="0">
                  <a:solidFill>
                    <a:schemeClr val="accent6">
                      <a:lumMod val="75000"/>
                    </a:schemeClr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업체명</a:t>
              </a:r>
              <a:r>
                <a:rPr lang="en-US" altLang="ko-KR" sz="2200" dirty="0">
                  <a:solidFill>
                    <a:schemeClr val="accent6">
                      <a:lumMod val="75000"/>
                    </a:schemeClr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, </a:t>
              </a:r>
              <a:r>
                <a:rPr lang="ko-KR" altLang="en-US" sz="2200" dirty="0" err="1">
                  <a:solidFill>
                    <a:schemeClr val="accent6">
                      <a:lumMod val="75000"/>
                    </a:schemeClr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차종명</a:t>
              </a:r>
              <a:r>
                <a:rPr lang="ko-KR" altLang="en-US" sz="2200" dirty="0">
                  <a:solidFill>
                    <a:schemeClr val="accent6">
                      <a:lumMod val="75000"/>
                    </a:schemeClr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 </a:t>
              </a:r>
              <a:r>
                <a:rPr lang="en-US" altLang="ko-KR" sz="2200" dirty="0">
                  <a:solidFill>
                    <a:schemeClr val="accent6">
                      <a:lumMod val="75000"/>
                    </a:schemeClr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…</a:t>
              </a:r>
              <a:r>
                <a:rPr lang="ko-KR" altLang="en-US" sz="2200" dirty="0">
                  <a:solidFill>
                    <a:schemeClr val="accent6">
                      <a:lumMod val="75000"/>
                    </a:schemeClr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 </a:t>
              </a:r>
            </a:p>
          </p:txBody>
        </p:sp>
      </p:grpSp>
      <p:sp>
        <p:nvSpPr>
          <p:cNvPr id="191" name="TextBox 190">
            <a:extLst>
              <a:ext uri="{FF2B5EF4-FFF2-40B4-BE49-F238E27FC236}">
                <a16:creationId xmlns:a16="http://schemas.microsoft.com/office/drawing/2014/main" id="{37E2E694-A5CD-4694-917C-0C2A33973F47}"/>
              </a:ext>
            </a:extLst>
          </p:cNvPr>
          <p:cNvSpPr txBox="1"/>
          <p:nvPr/>
        </p:nvSpPr>
        <p:spPr>
          <a:xfrm>
            <a:off x="650793" y="4631063"/>
            <a:ext cx="934410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chemeClr val="accent6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2.  </a:t>
            </a:r>
            <a:r>
              <a:rPr lang="ko-KR" altLang="en-US" sz="2400" b="1" dirty="0">
                <a:solidFill>
                  <a:schemeClr val="accent6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규칙이 있는 텍스트는 </a:t>
            </a:r>
            <a:r>
              <a:rPr lang="ko-KR" altLang="en-US" sz="2400" dirty="0">
                <a:solidFill>
                  <a:schemeClr val="accent6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정규표현식으로</a:t>
            </a:r>
            <a:r>
              <a:rPr lang="ko-KR" altLang="en-US" sz="2400" dirty="0">
                <a:solidFill>
                  <a:schemeClr val="tx2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데이터 정제</a:t>
            </a:r>
            <a:r>
              <a:rPr lang="ko-KR" altLang="en-US" sz="2400" b="1" dirty="0">
                <a:solidFill>
                  <a:schemeClr val="tx2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endParaRPr lang="ko-KR" altLang="en-US" sz="2400" dirty="0">
              <a:solidFill>
                <a:schemeClr val="tx2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grpSp>
        <p:nvGrpSpPr>
          <p:cNvPr id="192" name="그룹 191">
            <a:extLst>
              <a:ext uri="{FF2B5EF4-FFF2-40B4-BE49-F238E27FC236}">
                <a16:creationId xmlns:a16="http://schemas.microsoft.com/office/drawing/2014/main" id="{90CC3C91-575B-4CC3-AD48-C665B5FEEC12}"/>
              </a:ext>
            </a:extLst>
          </p:cNvPr>
          <p:cNvGrpSpPr/>
          <p:nvPr/>
        </p:nvGrpSpPr>
        <p:grpSpPr>
          <a:xfrm>
            <a:off x="1172349" y="4978505"/>
            <a:ext cx="7191925" cy="517616"/>
            <a:chOff x="2509294" y="2588145"/>
            <a:chExt cx="7191925" cy="517616"/>
          </a:xfrm>
        </p:grpSpPr>
        <p:pic>
          <p:nvPicPr>
            <p:cNvPr id="193" name="Picture 34" descr="Right arrow">
              <a:extLst>
                <a:ext uri="{FF2B5EF4-FFF2-40B4-BE49-F238E27FC236}">
                  <a16:creationId xmlns:a16="http://schemas.microsoft.com/office/drawing/2014/main" id="{F65310A8-2BC7-4060-8225-CCD1EF6CE1C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09294" y="2588145"/>
              <a:ext cx="517616" cy="5176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F1D3B651-FE9D-4D85-BECE-F8F04F99B2B3}"/>
                </a:ext>
              </a:extLst>
            </p:cNvPr>
            <p:cNvSpPr txBox="1"/>
            <p:nvPr/>
          </p:nvSpPr>
          <p:spPr>
            <a:xfrm>
              <a:off x="2851687" y="2645894"/>
              <a:ext cx="6849532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2200" dirty="0">
                  <a:solidFill>
                    <a:schemeClr val="accent6">
                      <a:lumMod val="75000"/>
                    </a:schemeClr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 Ex) </a:t>
              </a:r>
              <a:r>
                <a:rPr lang="ko-KR" altLang="en-US" sz="2200" dirty="0">
                  <a:solidFill>
                    <a:schemeClr val="accent6">
                      <a:lumMod val="75000"/>
                    </a:schemeClr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고객 개인 정보</a:t>
              </a:r>
              <a:r>
                <a:rPr lang="en-US" altLang="ko-KR" sz="2200" dirty="0">
                  <a:solidFill>
                    <a:schemeClr val="accent6">
                      <a:lumMod val="75000"/>
                    </a:schemeClr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, </a:t>
              </a:r>
              <a:r>
                <a:rPr lang="ko-KR" altLang="en-US" sz="2200" dirty="0">
                  <a:solidFill>
                    <a:schemeClr val="accent6">
                      <a:lumMod val="75000"/>
                    </a:schemeClr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상담 용어</a:t>
              </a:r>
              <a:r>
                <a:rPr lang="en-US" altLang="ko-KR" sz="2200" dirty="0">
                  <a:solidFill>
                    <a:schemeClr val="accent6">
                      <a:lumMod val="75000"/>
                    </a:schemeClr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, </a:t>
              </a:r>
              <a:r>
                <a:rPr lang="ko-KR" altLang="en-US" sz="2200" dirty="0">
                  <a:solidFill>
                    <a:schemeClr val="accent6">
                      <a:lumMod val="75000"/>
                    </a:schemeClr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엔지니어 이름 </a:t>
              </a:r>
              <a:r>
                <a:rPr lang="en-US" altLang="ko-KR" sz="2200" dirty="0">
                  <a:solidFill>
                    <a:schemeClr val="accent6">
                      <a:lumMod val="75000"/>
                    </a:schemeClr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…</a:t>
              </a:r>
              <a:endParaRPr lang="ko-KR" altLang="en-US" sz="2200" dirty="0">
                <a:solidFill>
                  <a:schemeClr val="accent6">
                    <a:lumMod val="7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</p:txBody>
        </p:sp>
      </p:grpSp>
      <p:pic>
        <p:nvPicPr>
          <p:cNvPr id="195" name="Picture 14" descr="File free icon">
            <a:extLst>
              <a:ext uri="{FF2B5EF4-FFF2-40B4-BE49-F238E27FC236}">
                <a16:creationId xmlns:a16="http://schemas.microsoft.com/office/drawing/2014/main" id="{CBDF7E02-F04E-4DCE-8B1A-9D6F106155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6830" y="1896245"/>
            <a:ext cx="966504" cy="946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0247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모서리가 둥근 직사각형 6">
            <a:extLst>
              <a:ext uri="{FF2B5EF4-FFF2-40B4-BE49-F238E27FC236}">
                <a16:creationId xmlns:a16="http://schemas.microsoft.com/office/drawing/2014/main" id="{38DA0CE1-4A32-4262-A1E1-EDF7B992EBA4}"/>
              </a:ext>
            </a:extLst>
          </p:cNvPr>
          <p:cNvSpPr/>
          <p:nvPr/>
        </p:nvSpPr>
        <p:spPr>
          <a:xfrm>
            <a:off x="7645885" y="-549969"/>
            <a:ext cx="2933810" cy="1722506"/>
          </a:xfrm>
          <a:prstGeom prst="roundRect">
            <a:avLst/>
          </a:prstGeom>
          <a:solidFill>
            <a:srgbClr val="E2E5E6">
              <a:alpha val="35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sp>
        <p:nvSpPr>
          <p:cNvPr id="38" name="모서리가 둥근 직사각형 6">
            <a:extLst>
              <a:ext uri="{FF2B5EF4-FFF2-40B4-BE49-F238E27FC236}">
                <a16:creationId xmlns:a16="http://schemas.microsoft.com/office/drawing/2014/main" id="{36EA76D7-C757-4DC5-8286-245055405E2C}"/>
              </a:ext>
            </a:extLst>
          </p:cNvPr>
          <p:cNvSpPr/>
          <p:nvPr/>
        </p:nvSpPr>
        <p:spPr>
          <a:xfrm>
            <a:off x="-1540005" y="5135494"/>
            <a:ext cx="2933810" cy="1722506"/>
          </a:xfrm>
          <a:prstGeom prst="roundRect">
            <a:avLst/>
          </a:prstGeom>
          <a:solidFill>
            <a:srgbClr val="E2E5E6">
              <a:alpha val="35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45" name="이등변 삼각형 44">
            <a:extLst>
              <a:ext uri="{FF2B5EF4-FFF2-40B4-BE49-F238E27FC236}">
                <a16:creationId xmlns:a16="http://schemas.microsoft.com/office/drawing/2014/main" id="{D2AE7E5D-A15F-43CC-9264-D7B7FEF32B4B}"/>
              </a:ext>
            </a:extLst>
          </p:cNvPr>
          <p:cNvSpPr/>
          <p:nvPr/>
        </p:nvSpPr>
        <p:spPr>
          <a:xfrm rot="16200000">
            <a:off x="10068515" y="1711912"/>
            <a:ext cx="2790336" cy="1456637"/>
          </a:xfrm>
          <a:prstGeom prst="triangle">
            <a:avLst/>
          </a:prstGeom>
          <a:solidFill>
            <a:schemeClr val="accent4"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이등변 삼각형 45">
            <a:extLst>
              <a:ext uri="{FF2B5EF4-FFF2-40B4-BE49-F238E27FC236}">
                <a16:creationId xmlns:a16="http://schemas.microsoft.com/office/drawing/2014/main" id="{74FB2FE6-9DF7-46C9-895C-C0F3478301CC}"/>
              </a:ext>
            </a:extLst>
          </p:cNvPr>
          <p:cNvSpPr/>
          <p:nvPr/>
        </p:nvSpPr>
        <p:spPr>
          <a:xfrm rot="16200000">
            <a:off x="10512559" y="866910"/>
            <a:ext cx="2178397" cy="1180486"/>
          </a:xfrm>
          <a:prstGeom prst="triangle">
            <a:avLst/>
          </a:prstGeom>
          <a:solidFill>
            <a:schemeClr val="accent4"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이등변 삼각형 46">
            <a:extLst>
              <a:ext uri="{FF2B5EF4-FFF2-40B4-BE49-F238E27FC236}">
                <a16:creationId xmlns:a16="http://schemas.microsoft.com/office/drawing/2014/main" id="{86467F7E-B54D-4094-A257-BC75834AC8D1}"/>
              </a:ext>
            </a:extLst>
          </p:cNvPr>
          <p:cNvSpPr/>
          <p:nvPr/>
        </p:nvSpPr>
        <p:spPr>
          <a:xfrm rot="5400000">
            <a:off x="-672325" y="4597533"/>
            <a:ext cx="2790336" cy="1456637"/>
          </a:xfrm>
          <a:prstGeom prst="triangle">
            <a:avLst/>
          </a:prstGeom>
          <a:solidFill>
            <a:schemeClr val="accent4"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518" name="Picture 14" descr="File free icon">
            <a:extLst>
              <a:ext uri="{FF2B5EF4-FFF2-40B4-BE49-F238E27FC236}">
                <a16:creationId xmlns:a16="http://schemas.microsoft.com/office/drawing/2014/main" id="{9B3FAD67-0D77-4DEB-88D0-44EDF86C90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537" y="3039780"/>
            <a:ext cx="1289264" cy="1289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62F8050-6DDC-40C4-8762-938A1693FD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5305" b="96857" l="9630" r="89630">
                        <a14:foregroundMark x1="54815" y1="5305" x2="54815" y2="5305"/>
                        <a14:foregroundMark x1="50370" y1="92731" x2="50370" y2="92731"/>
                        <a14:foregroundMark x1="71852" y1="96857" x2="71852" y2="9685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41108" y="1483970"/>
            <a:ext cx="652168" cy="4479501"/>
          </a:xfrm>
          <a:prstGeom prst="rect">
            <a:avLst/>
          </a:prstGeom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7AD715D9-A747-4396-A00E-F17A73F63FC6}"/>
              </a:ext>
            </a:extLst>
          </p:cNvPr>
          <p:cNvSpPr txBox="1"/>
          <p:nvPr/>
        </p:nvSpPr>
        <p:spPr>
          <a:xfrm>
            <a:off x="724851" y="4519976"/>
            <a:ext cx="200887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수리 내역 </a:t>
            </a:r>
            <a:endParaRPr lang="en-US" altLang="ko-KR" sz="2400" b="1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r>
              <a:rPr lang="ko-KR" altLang="en-US" sz="2000" dirty="0">
                <a:solidFill>
                  <a:schemeClr val="accent6">
                    <a:lumMod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리스트</a:t>
            </a:r>
            <a:endParaRPr lang="ko-KR" altLang="en-US" sz="2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AC5D90EB-2672-4E7F-888B-21EE6759110C}"/>
              </a:ext>
            </a:extLst>
          </p:cNvPr>
          <p:cNvGrpSpPr/>
          <p:nvPr/>
        </p:nvGrpSpPr>
        <p:grpSpPr>
          <a:xfrm>
            <a:off x="146760" y="896702"/>
            <a:ext cx="5413816" cy="492443"/>
            <a:chOff x="589307" y="1708740"/>
            <a:chExt cx="5478564" cy="570965"/>
          </a:xfrm>
        </p:grpSpPr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2E764139-E213-4DB1-994A-4B52C40D5868}"/>
                </a:ext>
              </a:extLst>
            </p:cNvPr>
            <p:cNvSpPr txBox="1"/>
            <p:nvPr/>
          </p:nvSpPr>
          <p:spPr>
            <a:xfrm>
              <a:off x="589307" y="1708740"/>
              <a:ext cx="5478564" cy="5709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600" dirty="0">
                  <a:solidFill>
                    <a:schemeClr val="accent6">
                      <a:lumMod val="50000"/>
                    </a:schemeClr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1. </a:t>
              </a:r>
              <a:r>
                <a:rPr lang="ko-KR" altLang="en-US" sz="2600" dirty="0">
                  <a:solidFill>
                    <a:schemeClr val="accent6">
                      <a:lumMod val="50000"/>
                    </a:schemeClr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데이터 </a:t>
              </a:r>
              <a:r>
                <a:rPr lang="ko-KR" altLang="en-US" sz="2600" dirty="0" err="1">
                  <a:solidFill>
                    <a:schemeClr val="accent6">
                      <a:lumMod val="50000"/>
                    </a:schemeClr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전처리</a:t>
              </a:r>
              <a:r>
                <a:rPr lang="ko-KR" altLang="en-US" sz="2600" dirty="0">
                  <a:solidFill>
                    <a:schemeClr val="accent6">
                      <a:lumMod val="50000"/>
                    </a:schemeClr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 </a:t>
              </a:r>
              <a:r>
                <a:rPr lang="en-US" altLang="ko-KR" sz="2600" dirty="0">
                  <a:solidFill>
                    <a:schemeClr val="accent6">
                      <a:lumMod val="50000"/>
                    </a:schemeClr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- </a:t>
              </a:r>
              <a:r>
                <a:rPr lang="ko-KR" altLang="en-US" sz="2600" dirty="0">
                  <a:solidFill>
                    <a:schemeClr val="accent6">
                      <a:lumMod val="50000"/>
                    </a:schemeClr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수리 내역 구획</a:t>
              </a:r>
            </a:p>
          </p:txBody>
        </p:sp>
        <p:cxnSp>
          <p:nvCxnSpPr>
            <p:cNvPr id="70" name="직선 연결선 69">
              <a:extLst>
                <a:ext uri="{FF2B5EF4-FFF2-40B4-BE49-F238E27FC236}">
                  <a16:creationId xmlns:a16="http://schemas.microsoft.com/office/drawing/2014/main" id="{C78841DA-0BEC-45D0-80E7-5CC52509C115}"/>
                </a:ext>
              </a:extLst>
            </p:cNvPr>
            <p:cNvCxnSpPr>
              <a:cxnSpLocks/>
            </p:cNvCxnSpPr>
            <p:nvPr/>
          </p:nvCxnSpPr>
          <p:spPr>
            <a:xfrm>
              <a:off x="696786" y="2257020"/>
              <a:ext cx="2097288" cy="0"/>
            </a:xfrm>
            <a:prstGeom prst="line">
              <a:avLst/>
            </a:prstGeom>
            <a:ln>
              <a:solidFill>
                <a:srgbClr val="3D3D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1F45BC9F-EA5D-4047-8C61-C991320273FA}"/>
              </a:ext>
            </a:extLst>
          </p:cNvPr>
          <p:cNvGrpSpPr/>
          <p:nvPr/>
        </p:nvGrpSpPr>
        <p:grpSpPr>
          <a:xfrm>
            <a:off x="3528474" y="1591265"/>
            <a:ext cx="652168" cy="4437697"/>
            <a:chOff x="3528474" y="1349965"/>
            <a:chExt cx="652168" cy="4437697"/>
          </a:xfrm>
        </p:grpSpPr>
        <p:pic>
          <p:nvPicPr>
            <p:cNvPr id="78" name="Picture 8" descr="Files free icon">
              <a:extLst>
                <a:ext uri="{FF2B5EF4-FFF2-40B4-BE49-F238E27FC236}">
                  <a16:creationId xmlns:a16="http://schemas.microsoft.com/office/drawing/2014/main" id="{369C4F23-24F5-4E16-91F2-BD998502C0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28474" y="1349965"/>
              <a:ext cx="652168" cy="6521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9" name="Picture 8" descr="Files free icon">
              <a:extLst>
                <a:ext uri="{FF2B5EF4-FFF2-40B4-BE49-F238E27FC236}">
                  <a16:creationId xmlns:a16="http://schemas.microsoft.com/office/drawing/2014/main" id="{CDD747A0-B2D4-4F95-B534-976044AE597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28474" y="2357560"/>
              <a:ext cx="652168" cy="6521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0" name="Picture 8" descr="Files free icon">
              <a:extLst>
                <a:ext uri="{FF2B5EF4-FFF2-40B4-BE49-F238E27FC236}">
                  <a16:creationId xmlns:a16="http://schemas.microsoft.com/office/drawing/2014/main" id="{A7019342-600C-4883-9A42-579B05EEAD7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28474" y="3365155"/>
              <a:ext cx="652168" cy="6521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1" name="Picture 8" descr="Files free icon">
              <a:extLst>
                <a:ext uri="{FF2B5EF4-FFF2-40B4-BE49-F238E27FC236}">
                  <a16:creationId xmlns:a16="http://schemas.microsoft.com/office/drawing/2014/main" id="{40D1C491-D761-4419-A359-6884606FB58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28474" y="5135494"/>
              <a:ext cx="652168" cy="6521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2" name="Picture 12" descr="More">
              <a:extLst>
                <a:ext uri="{FF2B5EF4-FFF2-40B4-BE49-F238E27FC236}">
                  <a16:creationId xmlns:a16="http://schemas.microsoft.com/office/drawing/2014/main" id="{43309E25-7ED9-40E8-B3DD-7546CCBF05C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89987" y="4372750"/>
              <a:ext cx="329142" cy="4073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624CCB93-9AF0-4A01-9928-82EE1008A582}"/>
              </a:ext>
            </a:extLst>
          </p:cNvPr>
          <p:cNvGrpSpPr/>
          <p:nvPr/>
        </p:nvGrpSpPr>
        <p:grpSpPr>
          <a:xfrm>
            <a:off x="4605595" y="3341375"/>
            <a:ext cx="3523415" cy="3355361"/>
            <a:chOff x="4605595" y="3557947"/>
            <a:chExt cx="3523415" cy="3355361"/>
          </a:xfrm>
        </p:grpSpPr>
        <p:pic>
          <p:nvPicPr>
            <p:cNvPr id="110" name="Picture 32" descr="Diagonal arrow">
              <a:extLst>
                <a:ext uri="{FF2B5EF4-FFF2-40B4-BE49-F238E27FC236}">
                  <a16:creationId xmlns:a16="http://schemas.microsoft.com/office/drawing/2014/main" id="{982B918D-4A47-4BE3-90F3-C64898CC547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8932792">
              <a:off x="4605595" y="5166171"/>
              <a:ext cx="483501" cy="4835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id="{CF8FE2E0-F9FE-4C15-878D-BE15CF170967}"/>
                </a:ext>
              </a:extLst>
            </p:cNvPr>
            <p:cNvGrpSpPr/>
            <p:nvPr/>
          </p:nvGrpSpPr>
          <p:grpSpPr>
            <a:xfrm>
              <a:off x="5463207" y="3557947"/>
              <a:ext cx="2665803" cy="3355361"/>
              <a:chOff x="5488151" y="843529"/>
              <a:chExt cx="2457158" cy="3355361"/>
            </a:xfrm>
          </p:grpSpPr>
          <p:grpSp>
            <p:nvGrpSpPr>
              <p:cNvPr id="86" name="그룹 85">
                <a:extLst>
                  <a:ext uri="{FF2B5EF4-FFF2-40B4-BE49-F238E27FC236}">
                    <a16:creationId xmlns:a16="http://schemas.microsoft.com/office/drawing/2014/main" id="{F8CF51B4-611F-425F-A58E-F5EC895FD958}"/>
                  </a:ext>
                </a:extLst>
              </p:cNvPr>
              <p:cNvGrpSpPr/>
              <p:nvPr/>
            </p:nvGrpSpPr>
            <p:grpSpPr>
              <a:xfrm>
                <a:off x="5488151" y="843529"/>
                <a:ext cx="757369" cy="2941130"/>
                <a:chOff x="5552444" y="170895"/>
                <a:chExt cx="757369" cy="2941130"/>
              </a:xfrm>
            </p:grpSpPr>
            <p:pic>
              <p:nvPicPr>
                <p:cNvPr id="94" name="Picture 8" descr="Files free icon">
                  <a:extLst>
                    <a:ext uri="{FF2B5EF4-FFF2-40B4-BE49-F238E27FC236}">
                      <a16:creationId xmlns:a16="http://schemas.microsoft.com/office/drawing/2014/main" id="{FC5BFCCC-F680-4509-8795-D309FFEB1C9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6">
                  <a:duotone>
                    <a:schemeClr val="accent4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552444" y="1032305"/>
                  <a:ext cx="757369" cy="71062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95" name="Picture 12" descr="More">
                  <a:extLst>
                    <a:ext uri="{FF2B5EF4-FFF2-40B4-BE49-F238E27FC236}">
                      <a16:creationId xmlns:a16="http://schemas.microsoft.com/office/drawing/2014/main" id="{0B1B3A86-6A9A-4E47-9A1B-5EC37D07A0D8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duotone>
                    <a:schemeClr val="accent4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777442" y="1893715"/>
                  <a:ext cx="307373" cy="35689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96" name="Picture 8" descr="Files free icon">
                  <a:extLst>
                    <a:ext uri="{FF2B5EF4-FFF2-40B4-BE49-F238E27FC236}">
                      <a16:creationId xmlns:a16="http://schemas.microsoft.com/office/drawing/2014/main" id="{C605A744-B441-470D-9B52-F1B0AAF189C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6">
                  <a:duotone>
                    <a:schemeClr val="accent4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552444" y="2401403"/>
                  <a:ext cx="757369" cy="71062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97" name="Picture 8" descr="Files free icon">
                  <a:extLst>
                    <a:ext uri="{FF2B5EF4-FFF2-40B4-BE49-F238E27FC236}">
                      <a16:creationId xmlns:a16="http://schemas.microsoft.com/office/drawing/2014/main" id="{D30450FA-4152-4D6C-8D5B-66BF7A9E8B1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6">
                  <a:duotone>
                    <a:schemeClr val="accent4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552444" y="170895"/>
                  <a:ext cx="757369" cy="71062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89" name="그룹 88">
                <a:extLst>
                  <a:ext uri="{FF2B5EF4-FFF2-40B4-BE49-F238E27FC236}">
                    <a16:creationId xmlns:a16="http://schemas.microsoft.com/office/drawing/2014/main" id="{A57FD399-B931-4638-B003-86F7C68A2D70}"/>
                  </a:ext>
                </a:extLst>
              </p:cNvPr>
              <p:cNvGrpSpPr/>
              <p:nvPr/>
            </p:nvGrpSpPr>
            <p:grpSpPr>
              <a:xfrm>
                <a:off x="6423411" y="913375"/>
                <a:ext cx="1521898" cy="3285515"/>
                <a:chOff x="6529803" y="416757"/>
                <a:chExt cx="1521898" cy="3285515"/>
              </a:xfrm>
            </p:grpSpPr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EA210D33-7499-45C1-9B25-A498FA601DD1}"/>
                    </a:ext>
                  </a:extLst>
                </p:cNvPr>
                <p:cNvSpPr txBox="1"/>
                <p:nvPr/>
              </p:nvSpPr>
              <p:spPr>
                <a:xfrm>
                  <a:off x="6529803" y="416757"/>
                  <a:ext cx="1521898" cy="328551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ko-KR" altLang="en-US" sz="2000" dirty="0">
                      <a:solidFill>
                        <a:schemeClr val="accent4">
                          <a:lumMod val="75000"/>
                        </a:schemeClr>
                      </a:solidFill>
                      <a:latin typeface="G마켓 산스 TTF Medium" panose="02000000000000000000" pitchFamily="2" charset="-127"/>
                      <a:ea typeface="G마켓 산스 TTF Medium" panose="02000000000000000000" pitchFamily="2" charset="-127"/>
                    </a:rPr>
                    <a:t>정기검사</a:t>
                  </a:r>
                  <a:endParaRPr lang="en-US" altLang="ko-KR" sz="2000" dirty="0">
                    <a:solidFill>
                      <a:schemeClr val="accent4">
                        <a:lumMod val="75000"/>
                      </a:schemeClr>
                    </a:solidFill>
                    <a:latin typeface="G마켓 산스 TTF Medium" panose="02000000000000000000" pitchFamily="2" charset="-127"/>
                    <a:ea typeface="G마켓 산스 TTF Medium" panose="02000000000000000000" pitchFamily="2" charset="-127"/>
                  </a:endParaRPr>
                </a:p>
                <a:p>
                  <a:pPr>
                    <a:lnSpc>
                      <a:spcPct val="150000"/>
                    </a:lnSpc>
                  </a:pPr>
                  <a:r>
                    <a:rPr lang="ko-KR" altLang="en-US" sz="2000" dirty="0">
                      <a:solidFill>
                        <a:schemeClr val="accent4">
                          <a:lumMod val="75000"/>
                        </a:schemeClr>
                      </a:solidFill>
                      <a:latin typeface="G마켓 산스 TTF Medium" panose="02000000000000000000" pitchFamily="2" charset="-127"/>
                      <a:ea typeface="G마켓 산스 TTF Medium" panose="02000000000000000000" pitchFamily="2" charset="-127"/>
                    </a:rPr>
                    <a:t>사고조사</a:t>
                  </a:r>
                  <a:r>
                    <a:rPr lang="en-US" altLang="ko-KR" sz="2000" dirty="0">
                      <a:solidFill>
                        <a:schemeClr val="accent4">
                          <a:lumMod val="75000"/>
                        </a:schemeClr>
                      </a:solidFill>
                      <a:latin typeface="G마켓 산스 TTF Medium" panose="02000000000000000000" pitchFamily="2" charset="-127"/>
                      <a:ea typeface="G마켓 산스 TTF Medium" panose="02000000000000000000" pitchFamily="2" charset="-127"/>
                    </a:rPr>
                    <a:t> </a:t>
                  </a:r>
                </a:p>
                <a:p>
                  <a:pPr>
                    <a:lnSpc>
                      <a:spcPct val="150000"/>
                    </a:lnSpc>
                  </a:pPr>
                  <a:r>
                    <a:rPr lang="ko-KR" altLang="en-US" sz="2000" dirty="0">
                      <a:solidFill>
                        <a:schemeClr val="accent4">
                          <a:lumMod val="75000"/>
                        </a:schemeClr>
                      </a:solidFill>
                      <a:latin typeface="G마켓 산스 TTF Medium" panose="02000000000000000000" pitchFamily="2" charset="-127"/>
                      <a:ea typeface="G마켓 산스 TTF Medium" panose="02000000000000000000" pitchFamily="2" charset="-127"/>
                    </a:rPr>
                    <a:t>일반수리</a:t>
                  </a:r>
                  <a:r>
                    <a:rPr lang="en-US" altLang="ko-KR" sz="2000" dirty="0">
                      <a:solidFill>
                        <a:schemeClr val="accent4">
                          <a:lumMod val="75000"/>
                        </a:schemeClr>
                      </a:solidFill>
                      <a:latin typeface="G마켓 산스 TTF Medium" panose="02000000000000000000" pitchFamily="2" charset="-127"/>
                      <a:ea typeface="G마켓 산스 TTF Medium" panose="02000000000000000000" pitchFamily="2" charset="-127"/>
                    </a:rPr>
                    <a:t> </a:t>
                  </a:r>
                </a:p>
                <a:p>
                  <a:pPr>
                    <a:lnSpc>
                      <a:spcPct val="150000"/>
                    </a:lnSpc>
                  </a:pPr>
                  <a:endParaRPr lang="en-US" altLang="ko-KR" sz="2000" dirty="0">
                    <a:solidFill>
                      <a:schemeClr val="accent4">
                        <a:lumMod val="75000"/>
                      </a:schemeClr>
                    </a:solidFill>
                    <a:latin typeface="G마켓 산스 TTF Medium" panose="02000000000000000000" pitchFamily="2" charset="-127"/>
                    <a:ea typeface="G마켓 산스 TTF Medium" panose="02000000000000000000" pitchFamily="2" charset="-127"/>
                  </a:endParaRPr>
                </a:p>
                <a:p>
                  <a:pPr>
                    <a:lnSpc>
                      <a:spcPct val="150000"/>
                    </a:lnSpc>
                  </a:pPr>
                  <a:r>
                    <a:rPr lang="ko-KR" altLang="en-US" sz="2000" dirty="0">
                      <a:solidFill>
                        <a:schemeClr val="accent4">
                          <a:lumMod val="75000"/>
                        </a:schemeClr>
                      </a:solidFill>
                      <a:latin typeface="G마켓 산스 TTF Medium" panose="02000000000000000000" pitchFamily="2" charset="-127"/>
                      <a:ea typeface="G마켓 산스 TTF Medium" panose="02000000000000000000" pitchFamily="2" charset="-127"/>
                    </a:rPr>
                    <a:t>운영상태점검</a:t>
                  </a:r>
                  <a:r>
                    <a:rPr lang="en-US" altLang="ko-KR" sz="2000" dirty="0">
                      <a:solidFill>
                        <a:schemeClr val="accent4">
                          <a:lumMod val="75000"/>
                        </a:schemeClr>
                      </a:solidFill>
                      <a:latin typeface="G마켓 산스 TTF Medium" panose="02000000000000000000" pitchFamily="2" charset="-127"/>
                      <a:ea typeface="G마켓 산스 TTF Medium" panose="02000000000000000000" pitchFamily="2" charset="-127"/>
                    </a:rPr>
                    <a:t> </a:t>
                  </a:r>
                </a:p>
                <a:p>
                  <a:pPr>
                    <a:lnSpc>
                      <a:spcPct val="150000"/>
                    </a:lnSpc>
                  </a:pPr>
                  <a:r>
                    <a:rPr lang="ko-KR" altLang="en-US" sz="2000" dirty="0">
                      <a:solidFill>
                        <a:schemeClr val="accent4">
                          <a:lumMod val="75000"/>
                        </a:schemeClr>
                      </a:solidFill>
                      <a:latin typeface="G마켓 산스 TTF Medium" panose="02000000000000000000" pitchFamily="2" charset="-127"/>
                      <a:ea typeface="G마켓 산스 TTF Medium" panose="02000000000000000000" pitchFamily="2" charset="-127"/>
                    </a:rPr>
                    <a:t>장애처리</a:t>
                  </a:r>
                </a:p>
              </p:txBody>
            </p:sp>
            <p:pic>
              <p:nvPicPr>
                <p:cNvPr id="91" name="Picture 12" descr="More">
                  <a:extLst>
                    <a:ext uri="{FF2B5EF4-FFF2-40B4-BE49-F238E27FC236}">
                      <a16:creationId xmlns:a16="http://schemas.microsoft.com/office/drawing/2014/main" id="{5D2C70F0-D236-4A48-8A78-8CE66F893FA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duotone>
                    <a:schemeClr val="accent4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895183" y="1915860"/>
                  <a:ext cx="307373" cy="35689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</p:grpSp>
      <p:grpSp>
        <p:nvGrpSpPr>
          <p:cNvPr id="99" name="그룹 98">
            <a:extLst>
              <a:ext uri="{FF2B5EF4-FFF2-40B4-BE49-F238E27FC236}">
                <a16:creationId xmlns:a16="http://schemas.microsoft.com/office/drawing/2014/main" id="{110B84C4-644F-4717-9CB1-05EE8E892ED6}"/>
              </a:ext>
            </a:extLst>
          </p:cNvPr>
          <p:cNvGrpSpPr/>
          <p:nvPr/>
        </p:nvGrpSpPr>
        <p:grpSpPr>
          <a:xfrm>
            <a:off x="8198881" y="6000723"/>
            <a:ext cx="3986447" cy="818428"/>
            <a:chOff x="7615496" y="6026179"/>
            <a:chExt cx="4649299" cy="1022001"/>
          </a:xfrm>
        </p:grpSpPr>
        <p:pic>
          <p:nvPicPr>
            <p:cNvPr id="101" name="그림 100">
              <a:extLst>
                <a:ext uri="{FF2B5EF4-FFF2-40B4-BE49-F238E27FC236}">
                  <a16:creationId xmlns:a16="http://schemas.microsoft.com/office/drawing/2014/main" id="{7393A476-41B5-49D5-A831-F03875DD8A9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615496" y="6667208"/>
              <a:ext cx="4649299" cy="380972"/>
            </a:xfrm>
            <a:prstGeom prst="rect">
              <a:avLst/>
            </a:prstGeom>
          </p:spPr>
        </p:pic>
        <p:pic>
          <p:nvPicPr>
            <p:cNvPr id="102" name="그림 101">
              <a:extLst>
                <a:ext uri="{FF2B5EF4-FFF2-40B4-BE49-F238E27FC236}">
                  <a16:creationId xmlns:a16="http://schemas.microsoft.com/office/drawing/2014/main" id="{A6AFE83F-17A2-4D66-9EC9-DF667120C05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9548" b="89950" l="9184" r="93112">
                          <a14:foregroundMark x1="21684" y1="39698" x2="21684" y2="39698"/>
                          <a14:foregroundMark x1="9184" y1="88442" x2="9184" y2="88442"/>
                          <a14:foregroundMark x1="90306" y1="50754" x2="90306" y2="50754"/>
                          <a14:foregroundMark x1="93112" y1="88945" x2="93112" y2="88945"/>
                          <a14:foregroundMark x1="76786" y1="36181" x2="76786" y2="36181"/>
                          <a14:foregroundMark x1="84694" y1="22613" x2="84694" y2="22613"/>
                          <a14:foregroundMark x1="82398" y1="17085" x2="82398" y2="17085"/>
                          <a14:foregroundMark x1="78827" y1="14573" x2="78827" y2="14573"/>
                          <a14:foregroundMark x1="72194" y1="38191" x2="72194" y2="38191"/>
                          <a14:foregroundMark x1="75000" y1="38191" x2="75000" y2="38191"/>
                          <a14:foregroundMark x1="73469" y1="41709" x2="73469" y2="41709"/>
                          <a14:foregroundMark x1="60969" y1="37186" x2="60969" y2="37186"/>
                          <a14:foregroundMark x1="59694" y1="42211" x2="59694" y2="42211"/>
                          <a14:foregroundMark x1="58163" y1="41709" x2="58163" y2="41709"/>
                          <a14:foregroundMark x1="63265" y1="40704" x2="63265" y2="40704"/>
                          <a14:foregroundMark x1="61224" y1="37688" x2="61224" y2="37688"/>
                          <a14:foregroundMark x1="60459" y1="36181" x2="61224" y2="38191"/>
                          <a14:foregroundMark x1="52296" y1="49749" x2="53316" y2="40201"/>
                          <a14:foregroundMark x1="53316" y1="40201" x2="57398" y2="36181"/>
                          <a14:foregroundMark x1="57398" y1="36181" x2="62245" y2="39196"/>
                          <a14:foregroundMark x1="62245" y1="39196" x2="64031" y2="47739"/>
                          <a14:foregroundMark x1="64031" y1="47739" x2="64031" y2="50251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0199785" y="6026179"/>
              <a:ext cx="1976973" cy="1003616"/>
            </a:xfrm>
            <a:prstGeom prst="rect">
              <a:avLst/>
            </a:prstGeom>
          </p:spPr>
        </p:pic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749F2C5D-5BDE-46FF-94D6-B9E200E98BB5}"/>
              </a:ext>
            </a:extLst>
          </p:cNvPr>
          <p:cNvGrpSpPr/>
          <p:nvPr/>
        </p:nvGrpSpPr>
        <p:grpSpPr>
          <a:xfrm>
            <a:off x="4605595" y="1051188"/>
            <a:ext cx="3343385" cy="1936057"/>
            <a:chOff x="4605595" y="1051188"/>
            <a:chExt cx="3343385" cy="1936057"/>
          </a:xfrm>
        </p:grpSpPr>
        <p:pic>
          <p:nvPicPr>
            <p:cNvPr id="105" name="Picture 32" descr="Diagonal arrow">
              <a:extLst>
                <a:ext uri="{FF2B5EF4-FFF2-40B4-BE49-F238E27FC236}">
                  <a16:creationId xmlns:a16="http://schemas.microsoft.com/office/drawing/2014/main" id="{FCB56855-F48A-46F2-8DE6-529881FE025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8842517">
              <a:off x="4605595" y="1909726"/>
              <a:ext cx="483501" cy="4835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71" name="그룹 70">
              <a:extLst>
                <a:ext uri="{FF2B5EF4-FFF2-40B4-BE49-F238E27FC236}">
                  <a16:creationId xmlns:a16="http://schemas.microsoft.com/office/drawing/2014/main" id="{7E7A3C38-1935-4DDF-9502-D66544F02852}"/>
                </a:ext>
              </a:extLst>
            </p:cNvPr>
            <p:cNvGrpSpPr/>
            <p:nvPr/>
          </p:nvGrpSpPr>
          <p:grpSpPr>
            <a:xfrm>
              <a:off x="5468082" y="1051188"/>
              <a:ext cx="2480898" cy="1936057"/>
              <a:chOff x="5468082" y="1051188"/>
              <a:chExt cx="2480898" cy="1936057"/>
            </a:xfrm>
          </p:grpSpPr>
          <p:grpSp>
            <p:nvGrpSpPr>
              <p:cNvPr id="73" name="그룹 72">
                <a:extLst>
                  <a:ext uri="{FF2B5EF4-FFF2-40B4-BE49-F238E27FC236}">
                    <a16:creationId xmlns:a16="http://schemas.microsoft.com/office/drawing/2014/main" id="{60A072EF-2AE0-41FB-A5A6-1CD9FC9421E7}"/>
                  </a:ext>
                </a:extLst>
              </p:cNvPr>
              <p:cNvGrpSpPr/>
              <p:nvPr/>
            </p:nvGrpSpPr>
            <p:grpSpPr>
              <a:xfrm>
                <a:off x="5468082" y="1091732"/>
                <a:ext cx="757369" cy="1895513"/>
                <a:chOff x="5604073" y="4541485"/>
                <a:chExt cx="757369" cy="1895513"/>
              </a:xfrm>
            </p:grpSpPr>
            <p:pic>
              <p:nvPicPr>
                <p:cNvPr id="76" name="Picture 8" descr="Files free icon">
                  <a:extLst>
                    <a:ext uri="{FF2B5EF4-FFF2-40B4-BE49-F238E27FC236}">
                      <a16:creationId xmlns:a16="http://schemas.microsoft.com/office/drawing/2014/main" id="{50FA33B4-3E87-4431-81DA-C7825920A198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6">
                  <a:duotone>
                    <a:schemeClr val="accent1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604073" y="5726376"/>
                  <a:ext cx="757369" cy="71062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83" name="Picture 8" descr="Files free icon">
                  <a:extLst>
                    <a:ext uri="{FF2B5EF4-FFF2-40B4-BE49-F238E27FC236}">
                      <a16:creationId xmlns:a16="http://schemas.microsoft.com/office/drawing/2014/main" id="{37F4DACB-7109-43A3-A5F5-7406CD49F50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6">
                  <a:duotone>
                    <a:schemeClr val="accent1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604073" y="4541485"/>
                  <a:ext cx="757369" cy="71062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84" name="Picture 12" descr="More">
                  <a:extLst>
                    <a:ext uri="{FF2B5EF4-FFF2-40B4-BE49-F238E27FC236}">
                      <a16:creationId xmlns:a16="http://schemas.microsoft.com/office/drawing/2014/main" id="{6FF3B909-BE12-4601-9E88-EA7F56FEA1B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duotone>
                    <a:schemeClr val="accent1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864002" y="5304597"/>
                  <a:ext cx="237510" cy="36381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98F2B953-13B7-4056-8B13-B8DA3267D434}"/>
                  </a:ext>
                </a:extLst>
              </p:cNvPr>
              <p:cNvSpPr txBox="1"/>
              <p:nvPr/>
            </p:nvSpPr>
            <p:spPr>
              <a:xfrm>
                <a:off x="6374078" y="1051188"/>
                <a:ext cx="1574902" cy="19005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2000" dirty="0">
                    <a:solidFill>
                      <a:schemeClr val="accent1"/>
                    </a:solidFill>
                    <a:latin typeface="G마켓 산스 TTF Medium" panose="02000000000000000000" pitchFamily="2" charset="-127"/>
                    <a:ea typeface="G마켓 산스 TTF Medium" panose="02000000000000000000" pitchFamily="2" charset="-127"/>
                  </a:rPr>
                  <a:t>'</a:t>
                </a:r>
                <a:r>
                  <a:rPr lang="ko-KR" altLang="en-US" sz="2000" dirty="0">
                    <a:solidFill>
                      <a:schemeClr val="accent1"/>
                    </a:solidFill>
                    <a:latin typeface="G마켓 산스 TTF Medium" panose="02000000000000000000" pitchFamily="2" charset="-127"/>
                    <a:ea typeface="G마켓 산스 TTF Medium" panose="02000000000000000000" pitchFamily="2" charset="-127"/>
                  </a:rPr>
                  <a:t>엔진오일</a:t>
                </a:r>
                <a:r>
                  <a:rPr lang="en-US" altLang="ko-KR" sz="2000" dirty="0">
                    <a:solidFill>
                      <a:schemeClr val="accent1"/>
                    </a:solidFill>
                    <a:latin typeface="G마켓 산스 TTF Medium" panose="02000000000000000000" pitchFamily="2" charset="-127"/>
                    <a:ea typeface="G마켓 산스 TTF Medium" panose="02000000000000000000" pitchFamily="2" charset="-127"/>
                  </a:rPr>
                  <a:t>'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2000" dirty="0">
                    <a:solidFill>
                      <a:schemeClr val="accent1"/>
                    </a:solidFill>
                    <a:latin typeface="G마켓 산스 TTF Medium" panose="02000000000000000000" pitchFamily="2" charset="-127"/>
                    <a:ea typeface="G마켓 산스 TTF Medium" panose="02000000000000000000" pitchFamily="2" charset="-127"/>
                  </a:rPr>
                  <a:t>'</a:t>
                </a:r>
                <a:r>
                  <a:rPr lang="ko-KR" altLang="en-US" sz="2000" dirty="0">
                    <a:solidFill>
                      <a:schemeClr val="accent1"/>
                    </a:solidFill>
                    <a:latin typeface="G마켓 산스 TTF Medium" panose="02000000000000000000" pitchFamily="2" charset="-127"/>
                    <a:ea typeface="G마켓 산스 TTF Medium" panose="02000000000000000000" pitchFamily="2" charset="-127"/>
                  </a:rPr>
                  <a:t>전압관리</a:t>
                </a:r>
                <a:r>
                  <a:rPr lang="en-US" altLang="ko-KR" sz="2000" dirty="0">
                    <a:solidFill>
                      <a:schemeClr val="accent1"/>
                    </a:solidFill>
                    <a:latin typeface="G마켓 산스 TTF Medium" panose="02000000000000000000" pitchFamily="2" charset="-127"/>
                    <a:ea typeface="G마켓 산스 TTF Medium" panose="02000000000000000000" pitchFamily="2" charset="-127"/>
                  </a:rPr>
                  <a:t>’</a:t>
                </a:r>
              </a:p>
              <a:p>
                <a:pPr>
                  <a:lnSpc>
                    <a:spcPct val="150000"/>
                  </a:lnSpc>
                </a:pPr>
                <a:endParaRPr lang="en-US" altLang="ko-KR" sz="2000" dirty="0">
                  <a:solidFill>
                    <a:schemeClr val="accent1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2000" dirty="0">
                    <a:solidFill>
                      <a:schemeClr val="accent1"/>
                    </a:solidFill>
                    <a:latin typeface="G마켓 산스 TTF Medium" panose="02000000000000000000" pitchFamily="2" charset="-127"/>
                    <a:ea typeface="G마켓 산스 TTF Medium" panose="02000000000000000000" pitchFamily="2" charset="-127"/>
                  </a:rPr>
                  <a:t>'</a:t>
                </a:r>
                <a:r>
                  <a:rPr lang="ko-KR" altLang="en-US" sz="2000" dirty="0">
                    <a:solidFill>
                      <a:schemeClr val="accent1"/>
                    </a:solidFill>
                    <a:latin typeface="G마켓 산스 TTF Medium" panose="02000000000000000000" pitchFamily="2" charset="-127"/>
                    <a:ea typeface="G마켓 산스 TTF Medium" panose="02000000000000000000" pitchFamily="2" charset="-127"/>
                  </a:rPr>
                  <a:t>점화플러그</a:t>
                </a:r>
                <a:r>
                  <a:rPr lang="en-US" altLang="ko-KR" sz="2000" dirty="0">
                    <a:solidFill>
                      <a:schemeClr val="accent1"/>
                    </a:solidFill>
                    <a:latin typeface="G마켓 산스 TTF Medium" panose="02000000000000000000" pitchFamily="2" charset="-127"/>
                    <a:ea typeface="G마켓 산스 TTF Medium" panose="02000000000000000000" pitchFamily="2" charset="-127"/>
                  </a:rPr>
                  <a:t>'</a:t>
                </a:r>
                <a:endParaRPr lang="ko-KR" altLang="en-US" sz="2000" dirty="0">
                  <a:solidFill>
                    <a:schemeClr val="accent1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endParaRPr>
              </a:p>
            </p:txBody>
          </p:sp>
          <p:pic>
            <p:nvPicPr>
              <p:cNvPr id="75" name="Picture 12" descr="More">
                <a:extLst>
                  <a:ext uri="{FF2B5EF4-FFF2-40B4-BE49-F238E27FC236}">
                    <a16:creationId xmlns:a16="http://schemas.microsoft.com/office/drawing/2014/main" id="{0456561D-07BB-4326-ABEA-83DD61CB61B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800556" y="2091417"/>
                <a:ext cx="237510" cy="36381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D7864089-21C3-41E2-AE66-1D1DA5C40CE0}"/>
              </a:ext>
            </a:extLst>
          </p:cNvPr>
          <p:cNvGrpSpPr/>
          <p:nvPr/>
        </p:nvGrpSpPr>
        <p:grpSpPr>
          <a:xfrm>
            <a:off x="8805029" y="1145950"/>
            <a:ext cx="2088670" cy="1942734"/>
            <a:chOff x="8951522" y="1145950"/>
            <a:chExt cx="2088670" cy="1942734"/>
          </a:xfrm>
        </p:grpSpPr>
        <p:sp>
          <p:nvSpPr>
            <p:cNvPr id="115" name="타원 114">
              <a:extLst>
                <a:ext uri="{FF2B5EF4-FFF2-40B4-BE49-F238E27FC236}">
                  <a16:creationId xmlns:a16="http://schemas.microsoft.com/office/drawing/2014/main" id="{5D057865-ED71-435E-80D6-BEBCBF530093}"/>
                </a:ext>
              </a:extLst>
            </p:cNvPr>
            <p:cNvSpPr/>
            <p:nvPr/>
          </p:nvSpPr>
          <p:spPr>
            <a:xfrm>
              <a:off x="8951522" y="1145950"/>
              <a:ext cx="2088670" cy="1942734"/>
            </a:xfrm>
            <a:prstGeom prst="ellipse">
              <a:avLst/>
            </a:prstGeom>
            <a:pattFill prst="wdDnDiag">
              <a:fgClr>
                <a:schemeClr val="accent6">
                  <a:lumMod val="20000"/>
                  <a:lumOff val="80000"/>
                </a:schemeClr>
              </a:fgClr>
              <a:bgClr>
                <a:schemeClr val="bg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13F87769-F5FD-4978-A2CE-59AF2F743795}"/>
                </a:ext>
              </a:extLst>
            </p:cNvPr>
            <p:cNvSpPr txBox="1"/>
            <p:nvPr/>
          </p:nvSpPr>
          <p:spPr>
            <a:xfrm>
              <a:off x="9026675" y="1745890"/>
              <a:ext cx="1969656" cy="76944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20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1</a:t>
              </a:r>
              <a:r>
                <a:rPr lang="ko-KR" altLang="en-US" sz="2200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차원적 </a:t>
              </a:r>
              <a:endParaRPr lang="en-US" altLang="ko-KR" sz="22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  <a:p>
              <a:pPr algn="ctr"/>
              <a:r>
                <a:rPr lang="ko-KR" altLang="en-US" sz="2200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수리 내역 </a:t>
              </a: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986C2CDA-7678-4D4B-9FDF-B9F19B70E399}"/>
              </a:ext>
            </a:extLst>
          </p:cNvPr>
          <p:cNvGrpSpPr/>
          <p:nvPr/>
        </p:nvGrpSpPr>
        <p:grpSpPr>
          <a:xfrm>
            <a:off x="8805029" y="3884935"/>
            <a:ext cx="2088670" cy="1942734"/>
            <a:chOff x="8658536" y="4113537"/>
            <a:chExt cx="2088670" cy="1942734"/>
          </a:xfrm>
        </p:grpSpPr>
        <p:sp>
          <p:nvSpPr>
            <p:cNvPr id="116" name="타원 115">
              <a:extLst>
                <a:ext uri="{FF2B5EF4-FFF2-40B4-BE49-F238E27FC236}">
                  <a16:creationId xmlns:a16="http://schemas.microsoft.com/office/drawing/2014/main" id="{9B268EEA-1F6F-4B2E-A2AD-E6A1FC34FB5B}"/>
                </a:ext>
              </a:extLst>
            </p:cNvPr>
            <p:cNvSpPr/>
            <p:nvPr/>
          </p:nvSpPr>
          <p:spPr>
            <a:xfrm>
              <a:off x="8658536" y="4113537"/>
              <a:ext cx="2088670" cy="1942734"/>
            </a:xfrm>
            <a:prstGeom prst="ellipse">
              <a:avLst/>
            </a:prstGeom>
            <a:pattFill prst="wdDnDiag">
              <a:fgClr>
                <a:schemeClr val="accent6">
                  <a:lumMod val="20000"/>
                  <a:lumOff val="80000"/>
                </a:schemeClr>
              </a:fgClr>
              <a:bgClr>
                <a:schemeClr val="bg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9B45E5A5-4A61-4AAA-BBD9-7B753FA1603A}"/>
                </a:ext>
              </a:extLst>
            </p:cNvPr>
            <p:cNvSpPr txBox="1"/>
            <p:nvPr/>
          </p:nvSpPr>
          <p:spPr>
            <a:xfrm>
              <a:off x="8880582" y="4693770"/>
              <a:ext cx="1644578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2400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혼합된 </a:t>
              </a:r>
              <a:endPara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  <a:p>
              <a:pPr algn="ctr"/>
              <a:r>
                <a:rPr lang="ko-KR" altLang="en-US" sz="2400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수리 내역</a:t>
              </a:r>
            </a:p>
          </p:txBody>
        </p:sp>
      </p:grp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F97F312E-9AAB-4052-9F20-8695E185C651}"/>
              </a:ext>
            </a:extLst>
          </p:cNvPr>
          <p:cNvGrpSpPr/>
          <p:nvPr/>
        </p:nvGrpSpPr>
        <p:grpSpPr>
          <a:xfrm>
            <a:off x="142103" y="102432"/>
            <a:ext cx="4574260" cy="641398"/>
            <a:chOff x="142103" y="102432"/>
            <a:chExt cx="4574260" cy="641398"/>
          </a:xfrm>
        </p:grpSpPr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86B0E851-F75F-4A6B-9E00-400A70B8EEA0}"/>
                </a:ext>
              </a:extLst>
            </p:cNvPr>
            <p:cNvSpPr txBox="1"/>
            <p:nvPr/>
          </p:nvSpPr>
          <p:spPr>
            <a:xfrm>
              <a:off x="142103" y="102432"/>
              <a:ext cx="98135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b="1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001.</a:t>
              </a:r>
              <a:endParaRPr lang="ko-KR" altLang="en-US" sz="3200" b="1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grpSp>
          <p:nvGrpSpPr>
            <p:cNvPr id="93" name="그룹 92">
              <a:extLst>
                <a:ext uri="{FF2B5EF4-FFF2-40B4-BE49-F238E27FC236}">
                  <a16:creationId xmlns:a16="http://schemas.microsoft.com/office/drawing/2014/main" id="{E2EED57B-56AD-4EDC-8692-98699DD5E1F8}"/>
                </a:ext>
              </a:extLst>
            </p:cNvPr>
            <p:cNvGrpSpPr/>
            <p:nvPr/>
          </p:nvGrpSpPr>
          <p:grpSpPr>
            <a:xfrm>
              <a:off x="1027570" y="159055"/>
              <a:ext cx="3688793" cy="584775"/>
              <a:chOff x="853708" y="1720199"/>
              <a:chExt cx="3688793" cy="584775"/>
            </a:xfrm>
          </p:grpSpPr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FE34F8AF-02E4-4EDB-ACAB-1BE9BFD2DC89}"/>
                  </a:ext>
                </a:extLst>
              </p:cNvPr>
              <p:cNvSpPr txBox="1"/>
              <p:nvPr/>
            </p:nvSpPr>
            <p:spPr>
              <a:xfrm>
                <a:off x="853708" y="1750977"/>
                <a:ext cx="3688793" cy="523220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800" dirty="0">
                    <a:solidFill>
                      <a:schemeClr val="accent2"/>
                    </a:solidFill>
                    <a:latin typeface="G마켓 산스 TTF Bold" panose="02000000000000000000" pitchFamily="2" charset="-127"/>
                    <a:ea typeface="G마켓 산스 TTF Bold" panose="02000000000000000000" pitchFamily="2" charset="-127"/>
                  </a:rPr>
                  <a:t>카테고리</a:t>
                </a:r>
                <a:r>
                  <a:rPr lang="en-US" altLang="ko-KR" sz="2800" dirty="0">
                    <a:solidFill>
                      <a:schemeClr val="accent2"/>
                    </a:solidFill>
                    <a:latin typeface="G마켓 산스 TTF Bold" panose="02000000000000000000" pitchFamily="2" charset="-127"/>
                    <a:ea typeface="G마켓 산스 TTF Bold" panose="02000000000000000000" pitchFamily="2" charset="-127"/>
                  </a:rPr>
                  <a:t> </a:t>
                </a:r>
                <a:r>
                  <a:rPr lang="ko-KR" altLang="en-US" sz="2800" dirty="0">
                    <a:latin typeface="G마켓 산스 TTF Bold" panose="02000000000000000000" pitchFamily="2" charset="-127"/>
                    <a:ea typeface="G마켓 산스 TTF Bold" panose="02000000000000000000" pitchFamily="2" charset="-127"/>
                  </a:rPr>
                  <a:t>재정의</a:t>
                </a:r>
              </a:p>
            </p:txBody>
          </p:sp>
          <p:pic>
            <p:nvPicPr>
              <p:cNvPr id="100" name="Picture 36" descr="Instruction">
                <a:extLst>
                  <a:ext uri="{FF2B5EF4-FFF2-40B4-BE49-F238E27FC236}">
                    <a16:creationId xmlns:a16="http://schemas.microsoft.com/office/drawing/2014/main" id="{FC9B990F-B6CE-4828-BA80-1415FF39636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52879" y="1720199"/>
                <a:ext cx="584775" cy="5847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3639677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그룹 23">
            <a:extLst>
              <a:ext uri="{FF2B5EF4-FFF2-40B4-BE49-F238E27FC236}">
                <a16:creationId xmlns:a16="http://schemas.microsoft.com/office/drawing/2014/main" id="{35E00D1B-89AB-46C8-9AA6-736BA1129617}"/>
              </a:ext>
            </a:extLst>
          </p:cNvPr>
          <p:cNvGrpSpPr/>
          <p:nvPr/>
        </p:nvGrpSpPr>
        <p:grpSpPr>
          <a:xfrm>
            <a:off x="5309112" y="512029"/>
            <a:ext cx="2713139" cy="2710972"/>
            <a:chOff x="5309112" y="512029"/>
            <a:chExt cx="2713139" cy="2710972"/>
          </a:xfrm>
        </p:grpSpPr>
        <p:sp>
          <p:nvSpPr>
            <p:cNvPr id="139" name="사각형: 둥근 모서리 138">
              <a:extLst>
                <a:ext uri="{FF2B5EF4-FFF2-40B4-BE49-F238E27FC236}">
                  <a16:creationId xmlns:a16="http://schemas.microsoft.com/office/drawing/2014/main" id="{C12089F3-CAD3-4C39-8A31-BF0D24CE0C60}"/>
                </a:ext>
              </a:extLst>
            </p:cNvPr>
            <p:cNvSpPr/>
            <p:nvPr/>
          </p:nvSpPr>
          <p:spPr>
            <a:xfrm>
              <a:off x="5309112" y="858933"/>
              <a:ext cx="2713139" cy="2364068"/>
            </a:xfrm>
            <a:prstGeom prst="roundRect">
              <a:avLst/>
            </a:prstGeom>
            <a:solidFill>
              <a:srgbClr val="E2E5E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9C62424C-5E67-4408-8E21-46C1E402F420}"/>
                </a:ext>
              </a:extLst>
            </p:cNvPr>
            <p:cNvSpPr txBox="1"/>
            <p:nvPr/>
          </p:nvSpPr>
          <p:spPr>
            <a:xfrm>
              <a:off x="5428510" y="512029"/>
              <a:ext cx="220722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dirty="0"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▽ </a:t>
              </a:r>
              <a:r>
                <a:rPr lang="en-US" altLang="ko-KR" dirty="0"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1</a:t>
              </a:r>
              <a:r>
                <a:rPr lang="ko-KR" altLang="en-US" dirty="0"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차원 수리 내역</a:t>
              </a:r>
            </a:p>
          </p:txBody>
        </p:sp>
      </p:grpSp>
      <p:sp>
        <p:nvSpPr>
          <p:cNvPr id="40" name="모서리가 둥근 직사각형 6">
            <a:extLst>
              <a:ext uri="{FF2B5EF4-FFF2-40B4-BE49-F238E27FC236}">
                <a16:creationId xmlns:a16="http://schemas.microsoft.com/office/drawing/2014/main" id="{38DA0CE1-4A32-4262-A1E1-EDF7B992EBA4}"/>
              </a:ext>
            </a:extLst>
          </p:cNvPr>
          <p:cNvSpPr/>
          <p:nvPr/>
        </p:nvSpPr>
        <p:spPr>
          <a:xfrm>
            <a:off x="7645885" y="-549969"/>
            <a:ext cx="2933810" cy="1722506"/>
          </a:xfrm>
          <a:prstGeom prst="roundRect">
            <a:avLst/>
          </a:prstGeom>
          <a:solidFill>
            <a:srgbClr val="E2E5E6">
              <a:alpha val="35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sp>
        <p:nvSpPr>
          <p:cNvPr id="38" name="모서리가 둥근 직사각형 6">
            <a:extLst>
              <a:ext uri="{FF2B5EF4-FFF2-40B4-BE49-F238E27FC236}">
                <a16:creationId xmlns:a16="http://schemas.microsoft.com/office/drawing/2014/main" id="{36EA76D7-C757-4DC5-8286-245055405E2C}"/>
              </a:ext>
            </a:extLst>
          </p:cNvPr>
          <p:cNvSpPr/>
          <p:nvPr/>
        </p:nvSpPr>
        <p:spPr>
          <a:xfrm>
            <a:off x="-1540005" y="5135494"/>
            <a:ext cx="2933810" cy="1722506"/>
          </a:xfrm>
          <a:prstGeom prst="roundRect">
            <a:avLst/>
          </a:prstGeom>
          <a:solidFill>
            <a:srgbClr val="E2E5E6">
              <a:alpha val="35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45" name="이등변 삼각형 44">
            <a:extLst>
              <a:ext uri="{FF2B5EF4-FFF2-40B4-BE49-F238E27FC236}">
                <a16:creationId xmlns:a16="http://schemas.microsoft.com/office/drawing/2014/main" id="{D2AE7E5D-A15F-43CC-9264-D7B7FEF32B4B}"/>
              </a:ext>
            </a:extLst>
          </p:cNvPr>
          <p:cNvSpPr/>
          <p:nvPr/>
        </p:nvSpPr>
        <p:spPr>
          <a:xfrm rot="16200000">
            <a:off x="10068515" y="1711912"/>
            <a:ext cx="2790336" cy="1456637"/>
          </a:xfrm>
          <a:prstGeom prst="triangle">
            <a:avLst/>
          </a:prstGeom>
          <a:solidFill>
            <a:schemeClr val="accent4">
              <a:alpha val="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이등변 삼각형 45">
            <a:extLst>
              <a:ext uri="{FF2B5EF4-FFF2-40B4-BE49-F238E27FC236}">
                <a16:creationId xmlns:a16="http://schemas.microsoft.com/office/drawing/2014/main" id="{74FB2FE6-9DF7-46C9-895C-C0F3478301CC}"/>
              </a:ext>
            </a:extLst>
          </p:cNvPr>
          <p:cNvSpPr/>
          <p:nvPr/>
        </p:nvSpPr>
        <p:spPr>
          <a:xfrm rot="16200000">
            <a:off x="10512559" y="866910"/>
            <a:ext cx="2178397" cy="1180486"/>
          </a:xfrm>
          <a:prstGeom prst="triangle">
            <a:avLst/>
          </a:prstGeom>
          <a:solidFill>
            <a:schemeClr val="accent4">
              <a:alpha val="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이등변 삼각형 46">
            <a:extLst>
              <a:ext uri="{FF2B5EF4-FFF2-40B4-BE49-F238E27FC236}">
                <a16:creationId xmlns:a16="http://schemas.microsoft.com/office/drawing/2014/main" id="{86467F7E-B54D-4094-A257-BC75834AC8D1}"/>
              </a:ext>
            </a:extLst>
          </p:cNvPr>
          <p:cNvSpPr/>
          <p:nvPr/>
        </p:nvSpPr>
        <p:spPr>
          <a:xfrm rot="5400000">
            <a:off x="-672325" y="4597533"/>
            <a:ext cx="2790336" cy="1456637"/>
          </a:xfrm>
          <a:prstGeom prst="triangle">
            <a:avLst/>
          </a:prstGeom>
          <a:solidFill>
            <a:schemeClr val="accent4"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7EC07D67-7E8E-4B94-B6F0-5B7160C8A47D}"/>
              </a:ext>
            </a:extLst>
          </p:cNvPr>
          <p:cNvGrpSpPr/>
          <p:nvPr/>
        </p:nvGrpSpPr>
        <p:grpSpPr>
          <a:xfrm>
            <a:off x="7701145" y="6000723"/>
            <a:ext cx="4484183" cy="813600"/>
            <a:chOff x="7034998" y="6026179"/>
            <a:chExt cx="5229797" cy="1015972"/>
          </a:xfrm>
        </p:grpSpPr>
        <p:pic>
          <p:nvPicPr>
            <p:cNvPr id="53" name="그림 52">
              <a:extLst>
                <a:ext uri="{FF2B5EF4-FFF2-40B4-BE49-F238E27FC236}">
                  <a16:creationId xmlns:a16="http://schemas.microsoft.com/office/drawing/2014/main" id="{1152BAE0-D209-430E-A89B-86EDA23A844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034998" y="6613612"/>
              <a:ext cx="5229797" cy="428539"/>
            </a:xfrm>
            <a:prstGeom prst="rect">
              <a:avLst/>
            </a:prstGeom>
          </p:spPr>
        </p:pic>
        <p:pic>
          <p:nvPicPr>
            <p:cNvPr id="54" name="그림 53">
              <a:extLst>
                <a:ext uri="{FF2B5EF4-FFF2-40B4-BE49-F238E27FC236}">
                  <a16:creationId xmlns:a16="http://schemas.microsoft.com/office/drawing/2014/main" id="{5687FD1D-3367-4D80-92BB-031C624C8A6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9548" b="89950" l="9184" r="93112">
                          <a14:foregroundMark x1="21684" y1="39698" x2="21684" y2="39698"/>
                          <a14:foregroundMark x1="9184" y1="88442" x2="9184" y2="88442"/>
                          <a14:foregroundMark x1="90306" y1="50754" x2="90306" y2="50754"/>
                          <a14:foregroundMark x1="93112" y1="88945" x2="93112" y2="88945"/>
                          <a14:foregroundMark x1="76786" y1="36181" x2="76786" y2="36181"/>
                          <a14:foregroundMark x1="84694" y1="22613" x2="84694" y2="22613"/>
                          <a14:foregroundMark x1="82398" y1="17085" x2="82398" y2="17085"/>
                          <a14:foregroundMark x1="78827" y1="14573" x2="78827" y2="14573"/>
                          <a14:foregroundMark x1="72194" y1="38191" x2="72194" y2="38191"/>
                          <a14:foregroundMark x1="75000" y1="38191" x2="75000" y2="38191"/>
                          <a14:foregroundMark x1="73469" y1="41709" x2="73469" y2="41709"/>
                          <a14:foregroundMark x1="60969" y1="37186" x2="60969" y2="37186"/>
                          <a14:foregroundMark x1="59694" y1="42211" x2="59694" y2="42211"/>
                          <a14:foregroundMark x1="58163" y1="41709" x2="58163" y2="41709"/>
                          <a14:foregroundMark x1="63265" y1="40704" x2="63265" y2="40704"/>
                          <a14:foregroundMark x1="61224" y1="37688" x2="61224" y2="37688"/>
                          <a14:foregroundMark x1="60459" y1="36181" x2="61224" y2="38191"/>
                          <a14:foregroundMark x1="52296" y1="49749" x2="53316" y2="40201"/>
                          <a14:foregroundMark x1="53316" y1="40201" x2="57398" y2="36181"/>
                          <a14:foregroundMark x1="57398" y1="36181" x2="62245" y2="39196"/>
                          <a14:foregroundMark x1="62245" y1="39196" x2="64031" y2="47739"/>
                          <a14:foregroundMark x1="64031" y1="47739" x2="64031" y2="50251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0199785" y="6026179"/>
              <a:ext cx="1976973" cy="1003616"/>
            </a:xfrm>
            <a:prstGeom prst="rect">
              <a:avLst/>
            </a:prstGeom>
          </p:spPr>
        </p:pic>
      </p:grpSp>
      <p:pic>
        <p:nvPicPr>
          <p:cNvPr id="113" name="Picture 32" descr="Diagonal arrow">
            <a:extLst>
              <a:ext uri="{FF2B5EF4-FFF2-40B4-BE49-F238E27FC236}">
                <a16:creationId xmlns:a16="http://schemas.microsoft.com/office/drawing/2014/main" id="{D3CC2494-D31D-43E3-8FE2-4613A00193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842517">
            <a:off x="4605595" y="1909726"/>
            <a:ext cx="483501" cy="48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9" name="그룹 128">
            <a:extLst>
              <a:ext uri="{FF2B5EF4-FFF2-40B4-BE49-F238E27FC236}">
                <a16:creationId xmlns:a16="http://schemas.microsoft.com/office/drawing/2014/main" id="{883E5871-E006-47BE-87C9-D03EDB5F70AC}"/>
              </a:ext>
            </a:extLst>
          </p:cNvPr>
          <p:cNvGrpSpPr/>
          <p:nvPr/>
        </p:nvGrpSpPr>
        <p:grpSpPr>
          <a:xfrm>
            <a:off x="252969" y="899814"/>
            <a:ext cx="3069306" cy="523220"/>
            <a:chOff x="696786" y="1712349"/>
            <a:chExt cx="3106014" cy="606650"/>
          </a:xfrm>
        </p:grpSpPr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20CAE9D4-C971-4627-B3CF-033A73743305}"/>
                </a:ext>
              </a:extLst>
            </p:cNvPr>
            <p:cNvSpPr txBox="1"/>
            <p:nvPr/>
          </p:nvSpPr>
          <p:spPr>
            <a:xfrm>
              <a:off x="699761" y="1712349"/>
              <a:ext cx="3103039" cy="6066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>
                  <a:solidFill>
                    <a:schemeClr val="accent6">
                      <a:lumMod val="50000"/>
                    </a:schemeClr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2. </a:t>
              </a:r>
              <a:r>
                <a:rPr lang="ko-KR" altLang="en-US" sz="2800" dirty="0">
                  <a:solidFill>
                    <a:schemeClr val="accent6">
                      <a:lumMod val="50000"/>
                    </a:schemeClr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키워드 추출</a:t>
              </a:r>
            </a:p>
          </p:txBody>
        </p:sp>
        <p:cxnSp>
          <p:nvCxnSpPr>
            <p:cNvPr id="131" name="직선 연결선 130">
              <a:extLst>
                <a:ext uri="{FF2B5EF4-FFF2-40B4-BE49-F238E27FC236}">
                  <a16:creationId xmlns:a16="http://schemas.microsoft.com/office/drawing/2014/main" id="{38D4B111-033E-44A7-9C8F-0355DEA0E918}"/>
                </a:ext>
              </a:extLst>
            </p:cNvPr>
            <p:cNvCxnSpPr>
              <a:cxnSpLocks/>
            </p:cNvCxnSpPr>
            <p:nvPr/>
          </p:nvCxnSpPr>
          <p:spPr>
            <a:xfrm>
              <a:off x="696786" y="2257020"/>
              <a:ext cx="2097288" cy="0"/>
            </a:xfrm>
            <a:prstGeom prst="line">
              <a:avLst/>
            </a:prstGeom>
            <a:ln>
              <a:solidFill>
                <a:srgbClr val="3D3D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2" name="TextBox 131">
            <a:extLst>
              <a:ext uri="{FF2B5EF4-FFF2-40B4-BE49-F238E27FC236}">
                <a16:creationId xmlns:a16="http://schemas.microsoft.com/office/drawing/2014/main" id="{ED79FDCD-DFEB-4A5A-825E-9C1F91399235}"/>
              </a:ext>
            </a:extLst>
          </p:cNvPr>
          <p:cNvSpPr txBox="1"/>
          <p:nvPr/>
        </p:nvSpPr>
        <p:spPr>
          <a:xfrm>
            <a:off x="6374078" y="1051188"/>
            <a:ext cx="1574902" cy="1900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chemeClr val="accent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'</a:t>
            </a:r>
            <a:r>
              <a:rPr lang="ko-KR" altLang="en-US" sz="2000" dirty="0">
                <a:solidFill>
                  <a:schemeClr val="accent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엔진오일</a:t>
            </a:r>
            <a:r>
              <a:rPr lang="en-US" altLang="ko-KR" sz="2000" dirty="0">
                <a:solidFill>
                  <a:schemeClr val="accent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'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chemeClr val="accent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'</a:t>
            </a:r>
            <a:r>
              <a:rPr lang="ko-KR" altLang="en-US" sz="2000" dirty="0">
                <a:solidFill>
                  <a:schemeClr val="accent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전압관리</a:t>
            </a:r>
            <a:r>
              <a:rPr lang="en-US" altLang="ko-KR" sz="2000" dirty="0">
                <a:solidFill>
                  <a:schemeClr val="accent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’</a:t>
            </a:r>
          </a:p>
          <a:p>
            <a:pPr>
              <a:lnSpc>
                <a:spcPct val="150000"/>
              </a:lnSpc>
            </a:pPr>
            <a:endParaRPr lang="en-US" altLang="ko-KR" sz="2000" dirty="0">
              <a:solidFill>
                <a:schemeClr val="accent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chemeClr val="accent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'</a:t>
            </a:r>
            <a:r>
              <a:rPr lang="ko-KR" altLang="en-US" sz="2000" dirty="0">
                <a:solidFill>
                  <a:schemeClr val="accent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점화플러그</a:t>
            </a:r>
            <a:r>
              <a:rPr lang="en-US" altLang="ko-KR" sz="2000" dirty="0">
                <a:solidFill>
                  <a:schemeClr val="accent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'</a:t>
            </a:r>
            <a:endParaRPr lang="ko-KR" altLang="en-US" sz="2000" dirty="0">
              <a:solidFill>
                <a:schemeClr val="accent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pic>
        <p:nvPicPr>
          <p:cNvPr id="133" name="Picture 12" descr="More">
            <a:extLst>
              <a:ext uri="{FF2B5EF4-FFF2-40B4-BE49-F238E27FC236}">
                <a16:creationId xmlns:a16="http://schemas.microsoft.com/office/drawing/2014/main" id="{1802BBCC-20DE-4DDF-B107-53DEE89A04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0556" y="2091417"/>
            <a:ext cx="237510" cy="363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6" name="Picture 8" descr="Files free icon">
            <a:extLst>
              <a:ext uri="{FF2B5EF4-FFF2-40B4-BE49-F238E27FC236}">
                <a16:creationId xmlns:a16="http://schemas.microsoft.com/office/drawing/2014/main" id="{11FDCC64-6988-410B-9D67-BAB9D41A32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8082" y="2276623"/>
            <a:ext cx="757369" cy="710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7" name="Picture 8" descr="Files free icon">
            <a:extLst>
              <a:ext uri="{FF2B5EF4-FFF2-40B4-BE49-F238E27FC236}">
                <a16:creationId xmlns:a16="http://schemas.microsoft.com/office/drawing/2014/main" id="{7B8EAA30-2CE0-48F7-A2BF-6CB4F5E0A5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8082" y="1091732"/>
            <a:ext cx="757369" cy="710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8" name="Picture 12" descr="More">
            <a:extLst>
              <a:ext uri="{FF2B5EF4-FFF2-40B4-BE49-F238E27FC236}">
                <a16:creationId xmlns:a16="http://schemas.microsoft.com/office/drawing/2014/main" id="{5D3F5B11-79D7-4C1D-935B-1A9AB9791E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8011" y="1854844"/>
            <a:ext cx="237510" cy="363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D588EABE-FE2C-481C-9DE9-020303E0A82B}"/>
              </a:ext>
            </a:extLst>
          </p:cNvPr>
          <p:cNvSpPr txBox="1"/>
          <p:nvPr/>
        </p:nvSpPr>
        <p:spPr>
          <a:xfrm>
            <a:off x="5303167" y="3600750"/>
            <a:ext cx="6685472" cy="8463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: </a:t>
            </a: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각 수리 내역마다</a:t>
            </a:r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형태소 분석을 진행</a:t>
            </a:r>
            <a:endParaRPr lang="en-US" altLang="ko-KR" sz="2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ko-KR" altLang="en-US" sz="2500" dirty="0">
                <a:solidFill>
                  <a:schemeClr val="accent1">
                    <a:lumMod val="7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중심 단어</a:t>
            </a: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를 이용해 수리 내역의 </a:t>
            </a:r>
            <a:r>
              <a:rPr lang="ko-KR" altLang="en-US" sz="2500" dirty="0">
                <a:solidFill>
                  <a:srgbClr val="06859E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특이성</a:t>
            </a: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확립</a:t>
            </a: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729091E9-A09D-4872-B509-955CB65DB70E}"/>
              </a:ext>
            </a:extLst>
          </p:cNvPr>
          <p:cNvGrpSpPr/>
          <p:nvPr/>
        </p:nvGrpSpPr>
        <p:grpSpPr>
          <a:xfrm>
            <a:off x="5590445" y="4556618"/>
            <a:ext cx="2770393" cy="643675"/>
            <a:chOff x="5590445" y="4556618"/>
            <a:chExt cx="2770393" cy="643675"/>
          </a:xfrm>
        </p:grpSpPr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F3DBDECC-32C6-47A9-9E52-2F9AEFB78E91}"/>
                </a:ext>
              </a:extLst>
            </p:cNvPr>
            <p:cNvSpPr txBox="1"/>
            <p:nvPr/>
          </p:nvSpPr>
          <p:spPr>
            <a:xfrm>
              <a:off x="6198729" y="4615518"/>
              <a:ext cx="2162109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3200" dirty="0">
                  <a:solidFill>
                    <a:schemeClr val="accent1">
                      <a:lumMod val="75000"/>
                    </a:schemeClr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키워드</a:t>
              </a:r>
              <a:r>
                <a:rPr lang="ko-KR" altLang="en-US" sz="3200" dirty="0"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 </a:t>
              </a:r>
              <a:r>
                <a:rPr lang="ko-KR" altLang="en-US" sz="2800" dirty="0"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추출</a:t>
              </a:r>
              <a:endParaRPr lang="ko-KR" altLang="en-US" sz="3200" dirty="0">
                <a:latin typeface="G마켓 산스 TTF Bold" panose="02000000000000000000" pitchFamily="2" charset="-127"/>
                <a:ea typeface="G마켓 산스 TTF Bold" panose="02000000000000000000" pitchFamily="2" charset="-127"/>
              </a:endParaRPr>
            </a:p>
          </p:txBody>
        </p:sp>
        <p:pic>
          <p:nvPicPr>
            <p:cNvPr id="141" name="Picture 10" descr="Down arrow">
              <a:extLst>
                <a:ext uri="{FF2B5EF4-FFF2-40B4-BE49-F238E27FC236}">
                  <a16:creationId xmlns:a16="http://schemas.microsoft.com/office/drawing/2014/main" id="{836D12BA-FBEA-4582-856C-4D0D7596E71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5569559" y="4577504"/>
              <a:ext cx="590141" cy="5483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C2FCFA89-1C72-4051-99D7-C523199BFB76}"/>
              </a:ext>
            </a:extLst>
          </p:cNvPr>
          <p:cNvGrpSpPr/>
          <p:nvPr/>
        </p:nvGrpSpPr>
        <p:grpSpPr>
          <a:xfrm>
            <a:off x="7898938" y="699234"/>
            <a:ext cx="3769020" cy="2598775"/>
            <a:chOff x="7898938" y="699234"/>
            <a:chExt cx="3769020" cy="2598775"/>
          </a:xfrm>
        </p:grpSpPr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CD040286-A334-4BCD-9AA1-10D6587995CE}"/>
                </a:ext>
              </a:extLst>
            </p:cNvPr>
            <p:cNvGrpSpPr/>
            <p:nvPr/>
          </p:nvGrpSpPr>
          <p:grpSpPr>
            <a:xfrm>
              <a:off x="7898938" y="699234"/>
              <a:ext cx="3702819" cy="1336211"/>
              <a:chOff x="7898938" y="699234"/>
              <a:chExt cx="3702819" cy="1336211"/>
            </a:xfrm>
          </p:grpSpPr>
          <p:pic>
            <p:nvPicPr>
              <p:cNvPr id="86" name="그림 85">
                <a:extLst>
                  <a:ext uri="{FF2B5EF4-FFF2-40B4-BE49-F238E27FC236}">
                    <a16:creationId xmlns:a16="http://schemas.microsoft.com/office/drawing/2014/main" id="{D23D9518-EE5A-4BE3-8144-C637E04B706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1">
                        <a14:imgEffect>
                          <a14:backgroundRemoval t="5305" b="96857" l="9630" r="89630">
                            <a14:foregroundMark x1="54815" y1="5305" x2="54815" y2="5305"/>
                            <a14:foregroundMark x1="50370" y1="92731" x2="50370" y2="92731"/>
                            <a14:foregroundMark x1="71852" y1="96857" x2="71852" y2="96857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8400408" y="822131"/>
                <a:ext cx="289282" cy="1126956"/>
              </a:xfrm>
              <a:prstGeom prst="rect">
                <a:avLst/>
              </a:prstGeom>
            </p:spPr>
          </p:pic>
          <p:pic>
            <p:nvPicPr>
              <p:cNvPr id="95" name="Picture 32" descr="Diagonal arrow">
                <a:extLst>
                  <a:ext uri="{FF2B5EF4-FFF2-40B4-BE49-F238E27FC236}">
                    <a16:creationId xmlns:a16="http://schemas.microsoft.com/office/drawing/2014/main" id="{2531A323-F697-4865-A793-9D80DE1A6B9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2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" r="12701" b="17520"/>
              <a:stretch/>
            </p:blipFill>
            <p:spPr bwMode="auto">
              <a:xfrm rot="18946400">
                <a:off x="7898938" y="1124102"/>
                <a:ext cx="537698" cy="50801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7008DF03-40FF-4A4A-9334-7D3569992B22}"/>
                  </a:ext>
                </a:extLst>
              </p:cNvPr>
              <p:cNvSpPr txBox="1"/>
              <p:nvPr/>
            </p:nvSpPr>
            <p:spPr>
              <a:xfrm>
                <a:off x="9095294" y="731242"/>
                <a:ext cx="2506463" cy="130420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dirty="0">
                    <a:solidFill>
                      <a:schemeClr val="tx2">
                        <a:lumMod val="75000"/>
                      </a:schemeClr>
                    </a:solidFill>
                    <a:latin typeface="G마켓 산스 TTF Medium" panose="02000000000000000000" pitchFamily="2" charset="-127"/>
                    <a:ea typeface="G마켓 산스 TTF Medium" panose="02000000000000000000" pitchFamily="2" charset="-127"/>
                  </a:rPr>
                  <a:t>('</a:t>
                </a:r>
                <a:r>
                  <a:rPr lang="ko-KR" altLang="en-US" dirty="0">
                    <a:solidFill>
                      <a:schemeClr val="tx2">
                        <a:lumMod val="75000"/>
                      </a:schemeClr>
                    </a:solidFill>
                    <a:latin typeface="G마켓 산스 TTF Medium" panose="02000000000000000000" pitchFamily="2" charset="-127"/>
                    <a:ea typeface="G마켓 산스 TTF Medium" panose="02000000000000000000" pitchFamily="2" charset="-127"/>
                  </a:rPr>
                  <a:t>엔진오일</a:t>
                </a:r>
                <a:r>
                  <a:rPr lang="en-US" altLang="ko-KR" dirty="0">
                    <a:solidFill>
                      <a:schemeClr val="tx2">
                        <a:lumMod val="75000"/>
                      </a:schemeClr>
                    </a:solidFill>
                    <a:latin typeface="G마켓 산스 TTF Medium" panose="02000000000000000000" pitchFamily="2" charset="-127"/>
                    <a:ea typeface="G마켓 산스 TTF Medium" panose="02000000000000000000" pitchFamily="2" charset="-127"/>
                  </a:rPr>
                  <a:t>', 764)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dirty="0">
                    <a:solidFill>
                      <a:schemeClr val="tx2">
                        <a:lumMod val="75000"/>
                      </a:schemeClr>
                    </a:solidFill>
                    <a:latin typeface="G마켓 산스 TTF Medium" panose="02000000000000000000" pitchFamily="2" charset="-127"/>
                    <a:ea typeface="G마켓 산스 TTF Medium" panose="02000000000000000000" pitchFamily="2" charset="-127"/>
                  </a:rPr>
                  <a:t>('</a:t>
                </a:r>
                <a:r>
                  <a:rPr lang="ko-KR" altLang="en-US" dirty="0">
                    <a:solidFill>
                      <a:schemeClr val="tx2">
                        <a:lumMod val="75000"/>
                      </a:schemeClr>
                    </a:solidFill>
                    <a:latin typeface="G마켓 산스 TTF Medium" panose="02000000000000000000" pitchFamily="2" charset="-127"/>
                    <a:ea typeface="G마켓 산스 TTF Medium" panose="02000000000000000000" pitchFamily="2" charset="-127"/>
                  </a:rPr>
                  <a:t>교환</a:t>
                </a:r>
                <a:r>
                  <a:rPr lang="en-US" altLang="ko-KR" dirty="0">
                    <a:solidFill>
                      <a:schemeClr val="tx2">
                        <a:lumMod val="75000"/>
                      </a:schemeClr>
                    </a:solidFill>
                    <a:latin typeface="G마켓 산스 TTF Medium" panose="02000000000000000000" pitchFamily="2" charset="-127"/>
                    <a:ea typeface="G마켓 산스 TTF Medium" panose="02000000000000000000" pitchFamily="2" charset="-127"/>
                  </a:rPr>
                  <a:t>', 632)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dirty="0">
                    <a:solidFill>
                      <a:schemeClr val="tx2">
                        <a:lumMod val="75000"/>
                      </a:schemeClr>
                    </a:solidFill>
                    <a:latin typeface="G마켓 산스 TTF Medium" panose="02000000000000000000" pitchFamily="2" charset="-127"/>
                    <a:ea typeface="G마켓 산스 TTF Medium" panose="02000000000000000000" pitchFamily="2" charset="-127"/>
                  </a:rPr>
                  <a:t>('</a:t>
                </a:r>
                <a:r>
                  <a:rPr lang="ko-KR" altLang="en-US" dirty="0" err="1">
                    <a:solidFill>
                      <a:schemeClr val="tx2">
                        <a:lumMod val="75000"/>
                      </a:schemeClr>
                    </a:solidFill>
                    <a:latin typeface="G마켓 산스 TTF Medium" panose="02000000000000000000" pitchFamily="2" charset="-127"/>
                    <a:ea typeface="G마켓 산스 TTF Medium" panose="02000000000000000000" pitchFamily="2" charset="-127"/>
                  </a:rPr>
                  <a:t>탈거</a:t>
                </a:r>
                <a:r>
                  <a:rPr lang="en-US" altLang="ko-KR" dirty="0">
                    <a:solidFill>
                      <a:schemeClr val="tx2">
                        <a:lumMod val="75000"/>
                      </a:schemeClr>
                    </a:solidFill>
                    <a:latin typeface="G마켓 산스 TTF Medium" panose="02000000000000000000" pitchFamily="2" charset="-127"/>
                    <a:ea typeface="G마켓 산스 TTF Medium" panose="02000000000000000000" pitchFamily="2" charset="-127"/>
                  </a:rPr>
                  <a:t>', 263)</a:t>
                </a:r>
              </a:p>
            </p:txBody>
          </p:sp>
          <p:sp>
            <p:nvSpPr>
              <p:cNvPr id="127" name="사각형: 둥근 모서리 126">
                <a:extLst>
                  <a:ext uri="{FF2B5EF4-FFF2-40B4-BE49-F238E27FC236}">
                    <a16:creationId xmlns:a16="http://schemas.microsoft.com/office/drawing/2014/main" id="{9175EA76-7448-4DD7-9ECC-E431C8304C05}"/>
                  </a:ext>
                </a:extLst>
              </p:cNvPr>
              <p:cNvSpPr/>
              <p:nvPr/>
            </p:nvSpPr>
            <p:spPr>
              <a:xfrm>
                <a:off x="8866361" y="699234"/>
                <a:ext cx="2280573" cy="1302899"/>
              </a:xfrm>
              <a:prstGeom prst="roundRect">
                <a:avLst/>
              </a:prstGeom>
              <a:noFill/>
              <a:ln w="34925">
                <a:solidFill>
                  <a:srgbClr val="E9B9B9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>
                  <a:solidFill>
                    <a:srgbClr val="FF9900"/>
                  </a:solidFill>
                </a:endParaRPr>
              </a:p>
            </p:txBody>
          </p:sp>
        </p:grp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F506B4DC-1A43-4E32-88C4-F75EF6C10F85}"/>
                </a:ext>
              </a:extLst>
            </p:cNvPr>
            <p:cNvGrpSpPr/>
            <p:nvPr/>
          </p:nvGrpSpPr>
          <p:grpSpPr>
            <a:xfrm>
              <a:off x="7917812" y="2077383"/>
              <a:ext cx="3750146" cy="1220626"/>
              <a:chOff x="7917812" y="2077383"/>
              <a:chExt cx="3750146" cy="1220626"/>
            </a:xfrm>
          </p:grpSpPr>
          <p:grpSp>
            <p:nvGrpSpPr>
              <p:cNvPr id="21" name="그룹 20">
                <a:extLst>
                  <a:ext uri="{FF2B5EF4-FFF2-40B4-BE49-F238E27FC236}">
                    <a16:creationId xmlns:a16="http://schemas.microsoft.com/office/drawing/2014/main" id="{E901B166-7670-41BD-BCBE-02011FED1F4B}"/>
                  </a:ext>
                </a:extLst>
              </p:cNvPr>
              <p:cNvGrpSpPr/>
              <p:nvPr/>
            </p:nvGrpSpPr>
            <p:grpSpPr>
              <a:xfrm>
                <a:off x="7917812" y="2337535"/>
                <a:ext cx="3229122" cy="960474"/>
                <a:chOff x="7917812" y="2337535"/>
                <a:chExt cx="3229122" cy="960474"/>
              </a:xfrm>
            </p:grpSpPr>
            <p:pic>
              <p:nvPicPr>
                <p:cNvPr id="90" name="그림 89">
                  <a:extLst>
                    <a:ext uri="{FF2B5EF4-FFF2-40B4-BE49-F238E27FC236}">
                      <a16:creationId xmlns:a16="http://schemas.microsoft.com/office/drawing/2014/main" id="{35FE6B47-881B-4A43-AC43-C52B5D420F0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>
                  <a:duotone>
                    <a:schemeClr val="accent6">
                      <a:shade val="45000"/>
                      <a:satMod val="135000"/>
                    </a:schemeClr>
                    <a:prstClr val="white"/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11">
                          <a14:imgEffect>
                            <a14:backgroundRemoval t="5305" b="96857" l="9630" r="89630">
                              <a14:foregroundMark x1="54815" y1="5305" x2="54815" y2="5305"/>
                              <a14:foregroundMark x1="50370" y1="92731" x2="50370" y2="92731"/>
                              <a14:foregroundMark x1="71852" y1="96857" x2="71852" y2="96857"/>
                            </a14:backgroundRemoval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400407" y="2402461"/>
                  <a:ext cx="311747" cy="861392"/>
                </a:xfrm>
                <a:prstGeom prst="rect">
                  <a:avLst/>
                </a:prstGeom>
              </p:spPr>
            </p:pic>
            <p:pic>
              <p:nvPicPr>
                <p:cNvPr id="96" name="Picture 32" descr="Diagonal arrow">
                  <a:extLst>
                    <a:ext uri="{FF2B5EF4-FFF2-40B4-BE49-F238E27FC236}">
                      <a16:creationId xmlns:a16="http://schemas.microsoft.com/office/drawing/2014/main" id="{0257A7AD-7FD2-4904-A9AE-9C4C851F146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12">
                  <a:duotone>
                    <a:schemeClr val="accent6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" r="12701" b="17520"/>
                <a:stretch/>
              </p:blipFill>
              <p:spPr bwMode="auto">
                <a:xfrm rot="18946400">
                  <a:off x="7917812" y="2574052"/>
                  <a:ext cx="537698" cy="50801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28" name="사각형: 둥근 모서리 127">
                  <a:extLst>
                    <a:ext uri="{FF2B5EF4-FFF2-40B4-BE49-F238E27FC236}">
                      <a16:creationId xmlns:a16="http://schemas.microsoft.com/office/drawing/2014/main" id="{B8B0A92B-9307-4AF7-9D3C-B357870CCAE7}"/>
                    </a:ext>
                  </a:extLst>
                </p:cNvPr>
                <p:cNvSpPr/>
                <p:nvPr/>
              </p:nvSpPr>
              <p:spPr>
                <a:xfrm>
                  <a:off x="8891762" y="2337535"/>
                  <a:ext cx="2255172" cy="960474"/>
                </a:xfrm>
                <a:prstGeom prst="roundRect">
                  <a:avLst/>
                </a:prstGeom>
                <a:noFill/>
                <a:ln w="34925">
                  <a:solidFill>
                    <a:srgbClr val="E9B9B9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>
                    <a:solidFill>
                      <a:srgbClr val="FF9900"/>
                    </a:solidFill>
                  </a:endParaRPr>
                </a:p>
              </p:txBody>
            </p:sp>
          </p:grpSp>
          <p:pic>
            <p:nvPicPr>
              <p:cNvPr id="143" name="Picture 12" descr="More">
                <a:extLst>
                  <a:ext uri="{FF2B5EF4-FFF2-40B4-BE49-F238E27FC236}">
                    <a16:creationId xmlns:a16="http://schemas.microsoft.com/office/drawing/2014/main" id="{DAAD3A1C-0E35-4748-BD3D-C28AFD076BB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989283" y="2077383"/>
                <a:ext cx="155836" cy="19284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D53BFFD0-DF08-422D-A851-647B73316988}"/>
                  </a:ext>
                </a:extLst>
              </p:cNvPr>
              <p:cNvSpPr txBox="1"/>
              <p:nvPr/>
            </p:nvSpPr>
            <p:spPr>
              <a:xfrm>
                <a:off x="9161495" y="2367846"/>
                <a:ext cx="2506463" cy="8887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dirty="0">
                    <a:solidFill>
                      <a:schemeClr val="tx2">
                        <a:lumMod val="75000"/>
                      </a:schemeClr>
                    </a:solidFill>
                    <a:latin typeface="G마켓 산스 TTF Medium" panose="02000000000000000000" pitchFamily="2" charset="-127"/>
                    <a:ea typeface="G마켓 산스 TTF Medium" panose="02000000000000000000" pitchFamily="2" charset="-127"/>
                  </a:rPr>
                  <a:t>('</a:t>
                </a:r>
                <a:r>
                  <a:rPr lang="ko-KR" altLang="en-US" dirty="0">
                    <a:solidFill>
                      <a:schemeClr val="tx2">
                        <a:lumMod val="75000"/>
                      </a:schemeClr>
                    </a:solidFill>
                    <a:latin typeface="G마켓 산스 TTF Medium" panose="02000000000000000000" pitchFamily="2" charset="-127"/>
                    <a:ea typeface="G마켓 산스 TTF Medium" panose="02000000000000000000" pitchFamily="2" charset="-127"/>
                  </a:rPr>
                  <a:t>점화</a:t>
                </a:r>
                <a:r>
                  <a:rPr lang="en-US" altLang="ko-KR" dirty="0">
                    <a:solidFill>
                      <a:schemeClr val="tx2">
                        <a:lumMod val="75000"/>
                      </a:schemeClr>
                    </a:solidFill>
                    <a:latin typeface="G마켓 산스 TTF Medium" panose="02000000000000000000" pitchFamily="2" charset="-127"/>
                    <a:ea typeface="G마켓 산스 TTF Medium" panose="02000000000000000000" pitchFamily="2" charset="-127"/>
                  </a:rPr>
                  <a:t>’, 332)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dirty="0">
                    <a:solidFill>
                      <a:schemeClr val="tx2">
                        <a:lumMod val="75000"/>
                      </a:schemeClr>
                    </a:solidFill>
                    <a:latin typeface="G마켓 산스 TTF Medium" panose="02000000000000000000" pitchFamily="2" charset="-127"/>
                    <a:ea typeface="G마켓 산스 TTF Medium" panose="02000000000000000000" pitchFamily="2" charset="-127"/>
                  </a:rPr>
                  <a:t>('</a:t>
                </a:r>
                <a:r>
                  <a:rPr lang="ko-KR" altLang="en-US" dirty="0">
                    <a:solidFill>
                      <a:schemeClr val="tx2">
                        <a:lumMod val="75000"/>
                      </a:schemeClr>
                    </a:solidFill>
                    <a:latin typeface="G마켓 산스 TTF Medium" panose="02000000000000000000" pitchFamily="2" charset="-127"/>
                    <a:ea typeface="G마켓 산스 TTF Medium" panose="02000000000000000000" pitchFamily="2" charset="-127"/>
                  </a:rPr>
                  <a:t>교체</a:t>
                </a:r>
                <a:r>
                  <a:rPr lang="en-US" altLang="ko-KR" dirty="0">
                    <a:solidFill>
                      <a:schemeClr val="tx2">
                        <a:lumMod val="75000"/>
                      </a:schemeClr>
                    </a:solidFill>
                    <a:latin typeface="G마켓 산스 TTF Medium" panose="02000000000000000000" pitchFamily="2" charset="-127"/>
                    <a:ea typeface="G마켓 산스 TTF Medium" panose="02000000000000000000" pitchFamily="2" charset="-127"/>
                  </a:rPr>
                  <a:t>', 135)</a:t>
                </a:r>
                <a:endParaRPr lang="ko-KR" altLang="en-US" dirty="0">
                  <a:solidFill>
                    <a:schemeClr val="tx2">
                      <a:lumMod val="75000"/>
                    </a:schemeClr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endParaRPr>
              </a:p>
            </p:txBody>
          </p:sp>
        </p:grpSp>
      </p:grpSp>
      <p:grpSp>
        <p:nvGrpSpPr>
          <p:cNvPr id="159" name="그룹 158">
            <a:extLst>
              <a:ext uri="{FF2B5EF4-FFF2-40B4-BE49-F238E27FC236}">
                <a16:creationId xmlns:a16="http://schemas.microsoft.com/office/drawing/2014/main" id="{ACA1B3D4-5F2D-45BD-B43B-B14B1C900466}"/>
              </a:ext>
            </a:extLst>
          </p:cNvPr>
          <p:cNvGrpSpPr/>
          <p:nvPr/>
        </p:nvGrpSpPr>
        <p:grpSpPr>
          <a:xfrm>
            <a:off x="142103" y="102432"/>
            <a:ext cx="4574260" cy="641398"/>
            <a:chOff x="142103" y="102432"/>
            <a:chExt cx="4574260" cy="641398"/>
          </a:xfrm>
        </p:grpSpPr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6933C62B-EC2D-48C1-AD75-12D3ECA5176D}"/>
                </a:ext>
              </a:extLst>
            </p:cNvPr>
            <p:cNvSpPr txBox="1"/>
            <p:nvPr/>
          </p:nvSpPr>
          <p:spPr>
            <a:xfrm>
              <a:off x="142103" y="102432"/>
              <a:ext cx="98135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b="1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001.</a:t>
              </a:r>
              <a:endParaRPr lang="ko-KR" altLang="en-US" sz="3200" b="1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grpSp>
          <p:nvGrpSpPr>
            <p:cNvPr id="161" name="그룹 160">
              <a:extLst>
                <a:ext uri="{FF2B5EF4-FFF2-40B4-BE49-F238E27FC236}">
                  <a16:creationId xmlns:a16="http://schemas.microsoft.com/office/drawing/2014/main" id="{0EECED79-919A-49A3-9B7C-387A1C3A8B5A}"/>
                </a:ext>
              </a:extLst>
            </p:cNvPr>
            <p:cNvGrpSpPr/>
            <p:nvPr/>
          </p:nvGrpSpPr>
          <p:grpSpPr>
            <a:xfrm>
              <a:off x="1027570" y="159055"/>
              <a:ext cx="3688793" cy="584775"/>
              <a:chOff x="853708" y="1720199"/>
              <a:chExt cx="3688793" cy="584775"/>
            </a:xfrm>
          </p:grpSpPr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id="{C6E0956C-4864-48F7-9A88-7FB303EB258A}"/>
                  </a:ext>
                </a:extLst>
              </p:cNvPr>
              <p:cNvSpPr txBox="1"/>
              <p:nvPr/>
            </p:nvSpPr>
            <p:spPr>
              <a:xfrm>
                <a:off x="853708" y="1750977"/>
                <a:ext cx="3688793" cy="523220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800" dirty="0">
                    <a:solidFill>
                      <a:schemeClr val="accent2"/>
                    </a:solidFill>
                    <a:latin typeface="G마켓 산스 TTF Bold" panose="02000000000000000000" pitchFamily="2" charset="-127"/>
                    <a:ea typeface="G마켓 산스 TTF Bold" panose="02000000000000000000" pitchFamily="2" charset="-127"/>
                  </a:rPr>
                  <a:t>카테고리</a:t>
                </a:r>
                <a:r>
                  <a:rPr lang="en-US" altLang="ko-KR" sz="2800" dirty="0">
                    <a:solidFill>
                      <a:schemeClr val="accent2"/>
                    </a:solidFill>
                    <a:latin typeface="G마켓 산스 TTF Bold" panose="02000000000000000000" pitchFamily="2" charset="-127"/>
                    <a:ea typeface="G마켓 산스 TTF Bold" panose="02000000000000000000" pitchFamily="2" charset="-127"/>
                  </a:rPr>
                  <a:t> </a:t>
                </a:r>
                <a:r>
                  <a:rPr lang="ko-KR" altLang="en-US" sz="2800" dirty="0">
                    <a:latin typeface="G마켓 산스 TTF Bold" panose="02000000000000000000" pitchFamily="2" charset="-127"/>
                    <a:ea typeface="G마켓 산스 TTF Bold" panose="02000000000000000000" pitchFamily="2" charset="-127"/>
                  </a:rPr>
                  <a:t>재정의</a:t>
                </a:r>
              </a:p>
            </p:txBody>
          </p:sp>
          <p:pic>
            <p:nvPicPr>
              <p:cNvPr id="163" name="Picture 36" descr="Instruction">
                <a:extLst>
                  <a:ext uri="{FF2B5EF4-FFF2-40B4-BE49-F238E27FC236}">
                    <a16:creationId xmlns:a16="http://schemas.microsoft.com/office/drawing/2014/main" id="{60A4BE18-8589-4758-A7D4-138809FDC18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52879" y="1720199"/>
                <a:ext cx="584775" cy="5847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pic>
        <p:nvPicPr>
          <p:cNvPr id="164" name="Picture 14" descr="File free icon">
            <a:extLst>
              <a:ext uri="{FF2B5EF4-FFF2-40B4-BE49-F238E27FC236}">
                <a16:creationId xmlns:a16="http://schemas.microsoft.com/office/drawing/2014/main" id="{86733107-2548-4819-9BDF-597945BEAD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537" y="3039780"/>
            <a:ext cx="1289264" cy="1289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5" name="그림 164">
            <a:extLst>
              <a:ext uri="{FF2B5EF4-FFF2-40B4-BE49-F238E27FC236}">
                <a16:creationId xmlns:a16="http://schemas.microsoft.com/office/drawing/2014/main" id="{F458BC97-FF2C-4BA5-B946-7B7881BDDCC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5305" b="96857" l="9630" r="89630">
                        <a14:foregroundMark x1="54815" y1="5305" x2="54815" y2="5305"/>
                        <a14:foregroundMark x1="50370" y1="92731" x2="50370" y2="92731"/>
                        <a14:foregroundMark x1="71852" y1="96857" x2="71852" y2="9685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41108" y="1483970"/>
            <a:ext cx="652168" cy="4479501"/>
          </a:xfrm>
          <a:prstGeom prst="rect">
            <a:avLst/>
          </a:prstGeom>
        </p:spPr>
      </p:pic>
      <p:sp>
        <p:nvSpPr>
          <p:cNvPr id="166" name="TextBox 165">
            <a:extLst>
              <a:ext uri="{FF2B5EF4-FFF2-40B4-BE49-F238E27FC236}">
                <a16:creationId xmlns:a16="http://schemas.microsoft.com/office/drawing/2014/main" id="{147268B4-F7E0-4DF6-8CFE-74DF2B3BE743}"/>
              </a:ext>
            </a:extLst>
          </p:cNvPr>
          <p:cNvSpPr txBox="1"/>
          <p:nvPr/>
        </p:nvSpPr>
        <p:spPr>
          <a:xfrm>
            <a:off x="724851" y="4519976"/>
            <a:ext cx="200887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수리 내역 </a:t>
            </a:r>
            <a:endParaRPr lang="en-US" altLang="ko-KR" sz="2400" b="1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r>
              <a:rPr lang="ko-KR" altLang="en-US" sz="2000" dirty="0">
                <a:solidFill>
                  <a:schemeClr val="accent6">
                    <a:lumMod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리스트</a:t>
            </a:r>
            <a:endParaRPr lang="ko-KR" altLang="en-US" sz="2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grpSp>
        <p:nvGrpSpPr>
          <p:cNvPr id="167" name="그룹 166">
            <a:extLst>
              <a:ext uri="{FF2B5EF4-FFF2-40B4-BE49-F238E27FC236}">
                <a16:creationId xmlns:a16="http://schemas.microsoft.com/office/drawing/2014/main" id="{52FDBCB6-B800-4918-B337-12DF846D1F3E}"/>
              </a:ext>
            </a:extLst>
          </p:cNvPr>
          <p:cNvGrpSpPr/>
          <p:nvPr/>
        </p:nvGrpSpPr>
        <p:grpSpPr>
          <a:xfrm>
            <a:off x="3528474" y="1591265"/>
            <a:ext cx="652168" cy="4437697"/>
            <a:chOff x="3528474" y="1349965"/>
            <a:chExt cx="652168" cy="4437697"/>
          </a:xfrm>
        </p:grpSpPr>
        <p:pic>
          <p:nvPicPr>
            <p:cNvPr id="168" name="Picture 8" descr="Files free icon">
              <a:extLst>
                <a:ext uri="{FF2B5EF4-FFF2-40B4-BE49-F238E27FC236}">
                  <a16:creationId xmlns:a16="http://schemas.microsoft.com/office/drawing/2014/main" id="{F8A9F0CC-7E1A-4F53-8F6E-CDFF1C61E47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28474" y="1349965"/>
              <a:ext cx="652168" cy="6521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9" name="Picture 8" descr="Files free icon">
              <a:extLst>
                <a:ext uri="{FF2B5EF4-FFF2-40B4-BE49-F238E27FC236}">
                  <a16:creationId xmlns:a16="http://schemas.microsoft.com/office/drawing/2014/main" id="{DE85650A-8244-4552-98D6-3BDDDF18BC8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28474" y="2357560"/>
              <a:ext cx="652168" cy="6521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0" name="Picture 8" descr="Files free icon">
              <a:extLst>
                <a:ext uri="{FF2B5EF4-FFF2-40B4-BE49-F238E27FC236}">
                  <a16:creationId xmlns:a16="http://schemas.microsoft.com/office/drawing/2014/main" id="{CFFFEDAB-CEC3-402D-B867-8654FEB5F4D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28474" y="3365155"/>
              <a:ext cx="652168" cy="6521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1" name="Picture 8" descr="Files free icon">
              <a:extLst>
                <a:ext uri="{FF2B5EF4-FFF2-40B4-BE49-F238E27FC236}">
                  <a16:creationId xmlns:a16="http://schemas.microsoft.com/office/drawing/2014/main" id="{A63159A3-5684-48DA-8931-61C4CF2453A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28474" y="5135494"/>
              <a:ext cx="652168" cy="6521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2" name="Picture 12" descr="More">
              <a:extLst>
                <a:ext uri="{FF2B5EF4-FFF2-40B4-BE49-F238E27FC236}">
                  <a16:creationId xmlns:a16="http://schemas.microsoft.com/office/drawing/2014/main" id="{86803B14-622D-41B6-AE4B-AB5D6FD6982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89987" y="4372750"/>
              <a:ext cx="329142" cy="4073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281023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>
            <a:extLst>
              <a:ext uri="{FF2B5EF4-FFF2-40B4-BE49-F238E27FC236}">
                <a16:creationId xmlns:a16="http://schemas.microsoft.com/office/drawing/2014/main" id="{61D4E844-62ED-4B45-AEE7-2D7B26CF3109}"/>
              </a:ext>
            </a:extLst>
          </p:cNvPr>
          <p:cNvGrpSpPr/>
          <p:nvPr/>
        </p:nvGrpSpPr>
        <p:grpSpPr>
          <a:xfrm>
            <a:off x="612894" y="1591890"/>
            <a:ext cx="7305226" cy="2680589"/>
            <a:chOff x="590243" y="1921308"/>
            <a:chExt cx="7632677" cy="2351171"/>
          </a:xfrm>
        </p:grpSpPr>
        <p:sp>
          <p:nvSpPr>
            <p:cNvPr id="84" name="사각형: 둥근 모서리 83">
              <a:extLst>
                <a:ext uri="{FF2B5EF4-FFF2-40B4-BE49-F238E27FC236}">
                  <a16:creationId xmlns:a16="http://schemas.microsoft.com/office/drawing/2014/main" id="{8803AC8A-0F96-4396-8212-4658706E7EF7}"/>
                </a:ext>
              </a:extLst>
            </p:cNvPr>
            <p:cNvSpPr/>
            <p:nvPr/>
          </p:nvSpPr>
          <p:spPr>
            <a:xfrm>
              <a:off x="590243" y="1921308"/>
              <a:ext cx="7632677" cy="2351171"/>
            </a:xfrm>
            <a:prstGeom prst="roundRect">
              <a:avLst/>
            </a:prstGeom>
            <a:solidFill>
              <a:srgbClr val="E2E5E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dirty="0"/>
                <a:t>\</a:t>
              </a:r>
              <a:endParaRPr lang="ko-KR" altLang="en-US" dirty="0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F1D9FECF-B234-4877-8BEE-0D5BE3FB85D7}"/>
                </a:ext>
              </a:extLst>
            </p:cNvPr>
            <p:cNvSpPr txBox="1"/>
            <p:nvPr/>
          </p:nvSpPr>
          <p:spPr>
            <a:xfrm>
              <a:off x="3100851" y="2137192"/>
              <a:ext cx="3017534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800" dirty="0">
                  <a:ln>
                    <a:solidFill>
                      <a:schemeClr val="tx1"/>
                    </a:solidFill>
                  </a:ln>
                  <a:solidFill>
                    <a:srgbClr val="FF0000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Fine-Tunning</a:t>
              </a:r>
              <a:endParaRPr lang="ko-KR" altLang="en-US" sz="2800" dirty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endParaRPr>
            </a:p>
          </p:txBody>
        </p:sp>
      </p:grpSp>
      <p:sp>
        <p:nvSpPr>
          <p:cNvPr id="40" name="모서리가 둥근 직사각형 6">
            <a:extLst>
              <a:ext uri="{FF2B5EF4-FFF2-40B4-BE49-F238E27FC236}">
                <a16:creationId xmlns:a16="http://schemas.microsoft.com/office/drawing/2014/main" id="{38DA0CE1-4A32-4262-A1E1-EDF7B992EBA4}"/>
              </a:ext>
            </a:extLst>
          </p:cNvPr>
          <p:cNvSpPr/>
          <p:nvPr/>
        </p:nvSpPr>
        <p:spPr>
          <a:xfrm>
            <a:off x="7645885" y="-549969"/>
            <a:ext cx="2933810" cy="1722506"/>
          </a:xfrm>
          <a:prstGeom prst="roundRect">
            <a:avLst/>
          </a:prstGeom>
          <a:solidFill>
            <a:srgbClr val="E2E5E6">
              <a:alpha val="35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sp>
        <p:nvSpPr>
          <p:cNvPr id="38" name="모서리가 둥근 직사각형 6">
            <a:extLst>
              <a:ext uri="{FF2B5EF4-FFF2-40B4-BE49-F238E27FC236}">
                <a16:creationId xmlns:a16="http://schemas.microsoft.com/office/drawing/2014/main" id="{36EA76D7-C757-4DC5-8286-245055405E2C}"/>
              </a:ext>
            </a:extLst>
          </p:cNvPr>
          <p:cNvSpPr/>
          <p:nvPr/>
        </p:nvSpPr>
        <p:spPr>
          <a:xfrm>
            <a:off x="-1540005" y="5135494"/>
            <a:ext cx="2933810" cy="1722506"/>
          </a:xfrm>
          <a:prstGeom prst="roundRect">
            <a:avLst/>
          </a:prstGeom>
          <a:solidFill>
            <a:srgbClr val="E2E5E6">
              <a:alpha val="35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45" name="이등변 삼각형 44">
            <a:extLst>
              <a:ext uri="{FF2B5EF4-FFF2-40B4-BE49-F238E27FC236}">
                <a16:creationId xmlns:a16="http://schemas.microsoft.com/office/drawing/2014/main" id="{D2AE7E5D-A15F-43CC-9264-D7B7FEF32B4B}"/>
              </a:ext>
            </a:extLst>
          </p:cNvPr>
          <p:cNvSpPr/>
          <p:nvPr/>
        </p:nvSpPr>
        <p:spPr>
          <a:xfrm rot="16200000">
            <a:off x="10068515" y="1711912"/>
            <a:ext cx="2790336" cy="1456637"/>
          </a:xfrm>
          <a:prstGeom prst="triangle">
            <a:avLst/>
          </a:prstGeom>
          <a:solidFill>
            <a:schemeClr val="accent4">
              <a:alpha val="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이등변 삼각형 45">
            <a:extLst>
              <a:ext uri="{FF2B5EF4-FFF2-40B4-BE49-F238E27FC236}">
                <a16:creationId xmlns:a16="http://schemas.microsoft.com/office/drawing/2014/main" id="{74FB2FE6-9DF7-46C9-895C-C0F3478301CC}"/>
              </a:ext>
            </a:extLst>
          </p:cNvPr>
          <p:cNvSpPr/>
          <p:nvPr/>
        </p:nvSpPr>
        <p:spPr>
          <a:xfrm rot="16200000">
            <a:off x="10512559" y="866910"/>
            <a:ext cx="2178397" cy="1180486"/>
          </a:xfrm>
          <a:prstGeom prst="triangle">
            <a:avLst/>
          </a:prstGeom>
          <a:solidFill>
            <a:schemeClr val="accent4">
              <a:alpha val="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이등변 삼각형 46">
            <a:extLst>
              <a:ext uri="{FF2B5EF4-FFF2-40B4-BE49-F238E27FC236}">
                <a16:creationId xmlns:a16="http://schemas.microsoft.com/office/drawing/2014/main" id="{86467F7E-B54D-4094-A257-BC75834AC8D1}"/>
              </a:ext>
            </a:extLst>
          </p:cNvPr>
          <p:cNvSpPr/>
          <p:nvPr/>
        </p:nvSpPr>
        <p:spPr>
          <a:xfrm rot="5400000">
            <a:off x="-672325" y="4597533"/>
            <a:ext cx="2790336" cy="1456637"/>
          </a:xfrm>
          <a:prstGeom prst="triangle">
            <a:avLst/>
          </a:prstGeom>
          <a:solidFill>
            <a:schemeClr val="accent4"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7EC07D67-7E8E-4B94-B6F0-5B7160C8A47D}"/>
              </a:ext>
            </a:extLst>
          </p:cNvPr>
          <p:cNvGrpSpPr/>
          <p:nvPr/>
        </p:nvGrpSpPr>
        <p:grpSpPr>
          <a:xfrm>
            <a:off x="7701145" y="6000723"/>
            <a:ext cx="4484183" cy="813600"/>
            <a:chOff x="7034998" y="6026179"/>
            <a:chExt cx="5229797" cy="1015972"/>
          </a:xfrm>
        </p:grpSpPr>
        <p:pic>
          <p:nvPicPr>
            <p:cNvPr id="53" name="그림 52">
              <a:extLst>
                <a:ext uri="{FF2B5EF4-FFF2-40B4-BE49-F238E27FC236}">
                  <a16:creationId xmlns:a16="http://schemas.microsoft.com/office/drawing/2014/main" id="{1152BAE0-D209-430E-A89B-86EDA23A844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034998" y="6613612"/>
              <a:ext cx="5229797" cy="428539"/>
            </a:xfrm>
            <a:prstGeom prst="rect">
              <a:avLst/>
            </a:prstGeom>
          </p:spPr>
        </p:pic>
        <p:pic>
          <p:nvPicPr>
            <p:cNvPr id="54" name="그림 53">
              <a:extLst>
                <a:ext uri="{FF2B5EF4-FFF2-40B4-BE49-F238E27FC236}">
                  <a16:creationId xmlns:a16="http://schemas.microsoft.com/office/drawing/2014/main" id="{5687FD1D-3367-4D80-92BB-031C624C8A6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9548" b="89950" l="9184" r="93112">
                          <a14:foregroundMark x1="21684" y1="39698" x2="21684" y2="39698"/>
                          <a14:foregroundMark x1="9184" y1="88442" x2="9184" y2="88442"/>
                          <a14:foregroundMark x1="90306" y1="50754" x2="90306" y2="50754"/>
                          <a14:foregroundMark x1="93112" y1="88945" x2="93112" y2="88945"/>
                          <a14:foregroundMark x1="76786" y1="36181" x2="76786" y2="36181"/>
                          <a14:foregroundMark x1="84694" y1="22613" x2="84694" y2="22613"/>
                          <a14:foregroundMark x1="82398" y1="17085" x2="82398" y2="17085"/>
                          <a14:foregroundMark x1="78827" y1="14573" x2="78827" y2="14573"/>
                          <a14:foregroundMark x1="72194" y1="38191" x2="72194" y2="38191"/>
                          <a14:foregroundMark x1="75000" y1="38191" x2="75000" y2="38191"/>
                          <a14:foregroundMark x1="73469" y1="41709" x2="73469" y2="41709"/>
                          <a14:foregroundMark x1="60969" y1="37186" x2="60969" y2="37186"/>
                          <a14:foregroundMark x1="59694" y1="42211" x2="59694" y2="42211"/>
                          <a14:foregroundMark x1="58163" y1="41709" x2="58163" y2="41709"/>
                          <a14:foregroundMark x1="63265" y1="40704" x2="63265" y2="40704"/>
                          <a14:foregroundMark x1="61224" y1="37688" x2="61224" y2="37688"/>
                          <a14:foregroundMark x1="60459" y1="36181" x2="61224" y2="38191"/>
                          <a14:foregroundMark x1="52296" y1="49749" x2="53316" y2="40201"/>
                          <a14:foregroundMark x1="53316" y1="40201" x2="57398" y2="36181"/>
                          <a14:foregroundMark x1="57398" y1="36181" x2="62245" y2="39196"/>
                          <a14:foregroundMark x1="62245" y1="39196" x2="64031" y2="47739"/>
                          <a14:foregroundMark x1="64031" y1="47739" x2="64031" y2="50251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0199785" y="6026179"/>
              <a:ext cx="1976973" cy="1003616"/>
            </a:xfrm>
            <a:prstGeom prst="rect">
              <a:avLst/>
            </a:prstGeom>
          </p:spPr>
        </p:pic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AC5D90EB-2672-4E7F-888B-21EE6759110C}"/>
              </a:ext>
            </a:extLst>
          </p:cNvPr>
          <p:cNvGrpSpPr/>
          <p:nvPr/>
        </p:nvGrpSpPr>
        <p:grpSpPr>
          <a:xfrm>
            <a:off x="252968" y="896701"/>
            <a:ext cx="3137957" cy="523220"/>
            <a:chOff x="696786" y="1708740"/>
            <a:chExt cx="3175487" cy="606650"/>
          </a:xfrm>
        </p:grpSpPr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2E764139-E213-4DB1-994A-4B52C40D5868}"/>
                </a:ext>
              </a:extLst>
            </p:cNvPr>
            <p:cNvSpPr txBox="1"/>
            <p:nvPr/>
          </p:nvSpPr>
          <p:spPr>
            <a:xfrm>
              <a:off x="769234" y="1708740"/>
              <a:ext cx="3103039" cy="6066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>
                  <a:solidFill>
                    <a:schemeClr val="accent6">
                      <a:lumMod val="50000"/>
                    </a:schemeClr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3. </a:t>
              </a:r>
              <a:r>
                <a:rPr lang="ko-KR" altLang="en-US" sz="2800" dirty="0">
                  <a:solidFill>
                    <a:schemeClr val="accent6">
                      <a:lumMod val="50000"/>
                    </a:schemeClr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분류 모델 생성 </a:t>
              </a:r>
            </a:p>
          </p:txBody>
        </p:sp>
        <p:cxnSp>
          <p:nvCxnSpPr>
            <p:cNvPr id="70" name="직선 연결선 69">
              <a:extLst>
                <a:ext uri="{FF2B5EF4-FFF2-40B4-BE49-F238E27FC236}">
                  <a16:creationId xmlns:a16="http://schemas.microsoft.com/office/drawing/2014/main" id="{C78841DA-0BEC-45D0-80E7-5CC52509C115}"/>
                </a:ext>
              </a:extLst>
            </p:cNvPr>
            <p:cNvCxnSpPr>
              <a:cxnSpLocks/>
            </p:cNvCxnSpPr>
            <p:nvPr/>
          </p:nvCxnSpPr>
          <p:spPr>
            <a:xfrm>
              <a:off x="696786" y="2257020"/>
              <a:ext cx="2661384" cy="0"/>
            </a:xfrm>
            <a:prstGeom prst="line">
              <a:avLst/>
            </a:prstGeom>
            <a:ln>
              <a:solidFill>
                <a:srgbClr val="3D3D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5" name="TextBox 84">
            <a:extLst>
              <a:ext uri="{FF2B5EF4-FFF2-40B4-BE49-F238E27FC236}">
                <a16:creationId xmlns:a16="http://schemas.microsoft.com/office/drawing/2014/main" id="{D4E2F0DA-9503-4766-A8EC-C62D8DBD2A9A}"/>
              </a:ext>
            </a:extLst>
          </p:cNvPr>
          <p:cNvSpPr txBox="1"/>
          <p:nvPr/>
        </p:nvSpPr>
        <p:spPr>
          <a:xfrm>
            <a:off x="9095294" y="731242"/>
            <a:ext cx="2506463" cy="17197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2">
                    <a:lumMod val="7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('</a:t>
            </a:r>
            <a:r>
              <a:rPr lang="ko-KR" altLang="en-US" dirty="0">
                <a:solidFill>
                  <a:schemeClr val="tx2">
                    <a:lumMod val="7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엔진오일</a:t>
            </a:r>
            <a:r>
              <a:rPr lang="en-US" altLang="ko-KR" dirty="0">
                <a:solidFill>
                  <a:schemeClr val="tx2">
                    <a:lumMod val="7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', 764)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2">
                    <a:lumMod val="7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('</a:t>
            </a:r>
            <a:r>
              <a:rPr lang="ko-KR" altLang="en-US" dirty="0">
                <a:solidFill>
                  <a:schemeClr val="tx2">
                    <a:lumMod val="7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교환</a:t>
            </a:r>
            <a:r>
              <a:rPr lang="en-US" altLang="ko-KR" dirty="0">
                <a:solidFill>
                  <a:schemeClr val="tx2">
                    <a:lumMod val="7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', 632)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2">
                    <a:lumMod val="7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('</a:t>
            </a:r>
            <a:r>
              <a:rPr lang="ko-KR" altLang="en-US" dirty="0" err="1">
                <a:solidFill>
                  <a:schemeClr val="tx2">
                    <a:lumMod val="7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탈거</a:t>
            </a:r>
            <a:r>
              <a:rPr lang="en-US" altLang="ko-KR" dirty="0">
                <a:solidFill>
                  <a:schemeClr val="tx2">
                    <a:lumMod val="7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', 263)</a:t>
            </a: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chemeClr val="tx2">
                  <a:lumMod val="75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28D3828D-0AFF-435A-A2C7-A1A62133ADB5}"/>
              </a:ext>
            </a:extLst>
          </p:cNvPr>
          <p:cNvSpPr/>
          <p:nvPr/>
        </p:nvSpPr>
        <p:spPr>
          <a:xfrm>
            <a:off x="8866361" y="699234"/>
            <a:ext cx="2280573" cy="1302899"/>
          </a:xfrm>
          <a:prstGeom prst="roundRect">
            <a:avLst/>
          </a:prstGeom>
          <a:noFill/>
          <a:ln w="34925">
            <a:solidFill>
              <a:srgbClr val="E9B9B9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rgbClr val="FF9900"/>
              </a:solidFill>
            </a:endParaRPr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7F5D0FD5-BE85-4FB2-8267-90F43AAF4266}"/>
              </a:ext>
            </a:extLst>
          </p:cNvPr>
          <p:cNvSpPr/>
          <p:nvPr/>
        </p:nvSpPr>
        <p:spPr>
          <a:xfrm>
            <a:off x="8883374" y="2337535"/>
            <a:ext cx="2255172" cy="960474"/>
          </a:xfrm>
          <a:prstGeom prst="roundRect">
            <a:avLst/>
          </a:prstGeom>
          <a:noFill/>
          <a:ln w="34925">
            <a:solidFill>
              <a:srgbClr val="E9B9B9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rgbClr val="FF9900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8F95093-E4AE-44B0-9A9C-326A9CA8D568}"/>
              </a:ext>
            </a:extLst>
          </p:cNvPr>
          <p:cNvSpPr txBox="1"/>
          <p:nvPr/>
        </p:nvSpPr>
        <p:spPr>
          <a:xfrm>
            <a:off x="513698" y="4473157"/>
            <a:ext cx="8007663" cy="1836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-285750" fontAlgn="base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tx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주어진 데이터가 충분하지 않기에 처음부터 모델을 생성하는 것이 </a:t>
            </a:r>
            <a:br>
              <a:rPr lang="en-US" altLang="ko-KR" sz="2000" dirty="0">
                <a:solidFill>
                  <a:schemeClr val="tx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</a:br>
            <a:r>
              <a:rPr lang="en-US" altLang="ko-KR" sz="2000" dirty="0">
                <a:solidFill>
                  <a:schemeClr val="tx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    </a:t>
            </a:r>
            <a:r>
              <a:rPr lang="ko-KR" altLang="en-US" sz="2000" dirty="0">
                <a:solidFill>
                  <a:schemeClr val="tx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아닌 </a:t>
            </a:r>
            <a:r>
              <a:rPr lang="en-US" altLang="ko-KR" sz="2000" dirty="0" err="1">
                <a:solidFill>
                  <a:schemeClr val="tx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Pre_trainning</a:t>
            </a:r>
            <a:r>
              <a:rPr lang="ko-KR" altLang="en-US" sz="2000" dirty="0">
                <a:solidFill>
                  <a:schemeClr val="tx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모델 사용을 이용하여 </a:t>
            </a:r>
            <a:r>
              <a:rPr lang="ko-KR" altLang="en-US" sz="2000" dirty="0" err="1">
                <a:solidFill>
                  <a:schemeClr val="tx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학습률을</a:t>
            </a:r>
            <a:r>
              <a:rPr lang="ko-KR" altLang="en-US" sz="2000" dirty="0">
                <a:solidFill>
                  <a:schemeClr val="tx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높인다</a:t>
            </a:r>
            <a:r>
              <a:rPr lang="en-US" altLang="ko-KR" sz="2000" dirty="0">
                <a:solidFill>
                  <a:schemeClr val="tx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</a:p>
          <a:p>
            <a:pPr marL="0" lvl="1" indent="-285750" fontAlgn="base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tx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이때 구글에서 제공하는 </a:t>
            </a:r>
            <a:r>
              <a:rPr lang="en-US" altLang="ko-KR" sz="2000" dirty="0">
                <a:solidFill>
                  <a:schemeClr val="tx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BERT</a:t>
            </a:r>
            <a:r>
              <a:rPr lang="ko-KR" altLang="en-US" sz="2000" dirty="0">
                <a:solidFill>
                  <a:schemeClr val="tx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의 경우 </a:t>
            </a:r>
            <a:r>
              <a:rPr lang="en-US" altLang="ko-KR" sz="2000" dirty="0">
                <a:solidFill>
                  <a:schemeClr val="tx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multi-</a:t>
            </a:r>
            <a:r>
              <a:rPr lang="en-US" altLang="ko-KR" sz="2000" dirty="0" err="1">
                <a:solidFill>
                  <a:schemeClr val="tx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reingual</a:t>
            </a:r>
            <a:r>
              <a:rPr lang="ko-KR" altLang="en-US" sz="2000" dirty="0">
                <a:solidFill>
                  <a:schemeClr val="tx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이므로 </a:t>
            </a:r>
            <a:br>
              <a:rPr lang="en-US" altLang="ko-KR" sz="2000" dirty="0">
                <a:solidFill>
                  <a:schemeClr val="tx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</a:br>
            <a:r>
              <a:rPr lang="en-US" altLang="ko-KR" sz="2000" dirty="0">
                <a:solidFill>
                  <a:schemeClr val="tx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   </a:t>
            </a:r>
            <a:r>
              <a:rPr lang="ko-KR" altLang="en-US" sz="2000" dirty="0">
                <a:solidFill>
                  <a:schemeClr val="tx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한국어에 특화되지 않기에 수백만개의 한국어 말뭉치로 학습을 </a:t>
            </a:r>
            <a:br>
              <a:rPr lang="en-US" altLang="ko-KR" sz="2000" dirty="0">
                <a:solidFill>
                  <a:schemeClr val="tx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</a:br>
            <a:r>
              <a:rPr lang="en-US" altLang="ko-KR" sz="2000" dirty="0">
                <a:solidFill>
                  <a:schemeClr val="tx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   </a:t>
            </a:r>
            <a:r>
              <a:rPr lang="ko-KR" altLang="en-US" sz="2000" dirty="0">
                <a:solidFill>
                  <a:schemeClr val="tx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진행한</a:t>
            </a:r>
            <a:r>
              <a:rPr lang="en-US" altLang="ko-KR" sz="2000" dirty="0">
                <a:solidFill>
                  <a:schemeClr val="tx2"/>
                </a:solidFill>
                <a:latin typeface="+mn-ea"/>
                <a:ea typeface="G마켓 산스 TTF Medium" panose="02000000000000000000" pitchFamily="2" charset="-127"/>
              </a:rPr>
              <a:t> </a:t>
            </a:r>
            <a:r>
              <a:rPr lang="en-US" altLang="ko-KR" sz="2000" dirty="0" err="1">
                <a:solidFill>
                  <a:schemeClr val="tx2"/>
                </a:solidFill>
                <a:latin typeface="+mn-ea"/>
                <a:ea typeface="G마켓 산스 TTF Medium" panose="02000000000000000000" pitchFamily="2" charset="-127"/>
              </a:rPr>
              <a:t>KoBERT</a:t>
            </a:r>
            <a:r>
              <a:rPr lang="ko-KR" altLang="en-US" sz="2000" dirty="0">
                <a:solidFill>
                  <a:schemeClr val="tx2"/>
                </a:solidFill>
                <a:latin typeface="+mn-ea"/>
                <a:ea typeface="G마켓 산스 TTF Medium" panose="02000000000000000000" pitchFamily="2" charset="-127"/>
              </a:rPr>
              <a:t>로 전이학습을 한다</a:t>
            </a:r>
            <a:r>
              <a:rPr lang="en-US" altLang="ko-KR" sz="2000" dirty="0">
                <a:solidFill>
                  <a:schemeClr val="tx2"/>
                </a:solidFill>
                <a:latin typeface="+mn-ea"/>
                <a:ea typeface="G마켓 산스 TTF Medium" panose="02000000000000000000" pitchFamily="2" charset="-127"/>
              </a:rPr>
              <a:t>.</a:t>
            </a:r>
            <a:endParaRPr lang="en-US" altLang="ko-KR" sz="2000" dirty="0">
              <a:solidFill>
                <a:schemeClr val="tx2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pic>
        <p:nvPicPr>
          <p:cNvPr id="89" name="Picture 12" descr="More">
            <a:extLst>
              <a:ext uri="{FF2B5EF4-FFF2-40B4-BE49-F238E27FC236}">
                <a16:creationId xmlns:a16="http://schemas.microsoft.com/office/drawing/2014/main" id="{A72AA108-755D-4906-9664-39F53FF42C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9283" y="2077383"/>
            <a:ext cx="155836" cy="192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2" name="TextBox 111">
            <a:extLst>
              <a:ext uri="{FF2B5EF4-FFF2-40B4-BE49-F238E27FC236}">
                <a16:creationId xmlns:a16="http://schemas.microsoft.com/office/drawing/2014/main" id="{A5903A3C-7AEA-4E5C-AB0C-9925F5213187}"/>
              </a:ext>
            </a:extLst>
          </p:cNvPr>
          <p:cNvSpPr txBox="1"/>
          <p:nvPr/>
        </p:nvSpPr>
        <p:spPr>
          <a:xfrm>
            <a:off x="9161495" y="2367846"/>
            <a:ext cx="2506463" cy="8887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2">
                    <a:lumMod val="7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('</a:t>
            </a:r>
            <a:r>
              <a:rPr lang="ko-KR" altLang="en-US" dirty="0">
                <a:solidFill>
                  <a:schemeClr val="tx2">
                    <a:lumMod val="7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점화</a:t>
            </a:r>
            <a:r>
              <a:rPr lang="en-US" altLang="ko-KR" dirty="0">
                <a:solidFill>
                  <a:schemeClr val="tx2">
                    <a:lumMod val="7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’, 332)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2">
                    <a:lumMod val="7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('</a:t>
            </a:r>
            <a:r>
              <a:rPr lang="ko-KR" altLang="en-US" dirty="0">
                <a:solidFill>
                  <a:schemeClr val="tx2">
                    <a:lumMod val="7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교체</a:t>
            </a:r>
            <a:r>
              <a:rPr lang="en-US" altLang="ko-KR" dirty="0">
                <a:solidFill>
                  <a:schemeClr val="tx2">
                    <a:lumMod val="7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', 135)</a:t>
            </a:r>
            <a:endParaRPr lang="ko-KR" altLang="en-US" dirty="0">
              <a:solidFill>
                <a:schemeClr val="tx2">
                  <a:lumMod val="75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DE7C8C73-FEDF-4B9E-8B1E-A241A713606A}"/>
              </a:ext>
            </a:extLst>
          </p:cNvPr>
          <p:cNvGrpSpPr/>
          <p:nvPr/>
        </p:nvGrpSpPr>
        <p:grpSpPr>
          <a:xfrm>
            <a:off x="5546890" y="2709905"/>
            <a:ext cx="2122340" cy="892552"/>
            <a:chOff x="5851690" y="2709905"/>
            <a:chExt cx="2122340" cy="892552"/>
          </a:xfrm>
        </p:grpSpPr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A007CAE2-FE0F-46AB-8B25-5A9CFB54F800}"/>
                </a:ext>
              </a:extLst>
            </p:cNvPr>
            <p:cNvSpPr txBox="1"/>
            <p:nvPr/>
          </p:nvSpPr>
          <p:spPr>
            <a:xfrm>
              <a:off x="6732629" y="2709905"/>
              <a:ext cx="1241401" cy="89255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2400" dirty="0"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추출된 </a:t>
              </a:r>
              <a:r>
                <a:rPr lang="ko-KR" altLang="en-US" sz="2800" dirty="0">
                  <a:solidFill>
                    <a:schemeClr val="accent1">
                      <a:lumMod val="75000"/>
                    </a:schemeClr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키워드</a:t>
              </a:r>
              <a:r>
                <a:rPr lang="ko-KR" altLang="en-US" sz="2800" dirty="0"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 </a:t>
              </a:r>
            </a:p>
          </p:txBody>
        </p:sp>
        <p:pic>
          <p:nvPicPr>
            <p:cNvPr id="35850" name="Picture 10" descr="Down arrow">
              <a:extLst>
                <a:ext uri="{FF2B5EF4-FFF2-40B4-BE49-F238E27FC236}">
                  <a16:creationId xmlns:a16="http://schemas.microsoft.com/office/drawing/2014/main" id="{BB3E948F-1A13-4E2D-AA42-9851A3E2A98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5830804" y="2812052"/>
              <a:ext cx="590141" cy="5483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5484167B-4D5B-4495-840C-E2EB9AE37E82}"/>
              </a:ext>
            </a:extLst>
          </p:cNvPr>
          <p:cNvGrpSpPr/>
          <p:nvPr/>
        </p:nvGrpSpPr>
        <p:grpSpPr>
          <a:xfrm>
            <a:off x="1165148" y="2432820"/>
            <a:ext cx="2091619" cy="1219200"/>
            <a:chOff x="1469948" y="2432820"/>
            <a:chExt cx="2091619" cy="1219200"/>
          </a:xfrm>
        </p:grpSpPr>
        <p:pic>
          <p:nvPicPr>
            <p:cNvPr id="55" name="Picture 2" descr="Thinking free icon">
              <a:extLst>
                <a:ext uri="{FF2B5EF4-FFF2-40B4-BE49-F238E27FC236}">
                  <a16:creationId xmlns:a16="http://schemas.microsoft.com/office/drawing/2014/main" id="{4D385697-963F-40C7-A2AB-B7815A9B4DC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69948" y="2432820"/>
              <a:ext cx="1221866" cy="1219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1" name="Picture 10" descr="Down arrow">
              <a:extLst>
                <a:ext uri="{FF2B5EF4-FFF2-40B4-BE49-F238E27FC236}">
                  <a16:creationId xmlns:a16="http://schemas.microsoft.com/office/drawing/2014/main" id="{AD2EE9AC-E323-4462-8668-F0A9C9C716E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2993734" y="2847296"/>
              <a:ext cx="588047" cy="5476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228D4225-B649-4D17-B0B7-73A5E0926D6A}"/>
              </a:ext>
            </a:extLst>
          </p:cNvPr>
          <p:cNvGrpSpPr/>
          <p:nvPr/>
        </p:nvGrpSpPr>
        <p:grpSpPr>
          <a:xfrm>
            <a:off x="3781128" y="2497892"/>
            <a:ext cx="1241401" cy="1246427"/>
            <a:chOff x="5158039" y="2497892"/>
            <a:chExt cx="1241401" cy="1246427"/>
          </a:xfrm>
        </p:grpSpPr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14CCC7EC-738C-4CF1-A089-578DE4923BDE}"/>
                </a:ext>
              </a:extLst>
            </p:cNvPr>
            <p:cNvSpPr txBox="1"/>
            <p:nvPr/>
          </p:nvSpPr>
          <p:spPr>
            <a:xfrm>
              <a:off x="5158039" y="3374987"/>
              <a:ext cx="124140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800" dirty="0" err="1">
                  <a:solidFill>
                    <a:schemeClr val="tx2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KoBERT</a:t>
              </a:r>
              <a:endParaRPr lang="ko-KR" altLang="en-US" dirty="0">
                <a:latin typeface="G마켓 산스 TTF Bold" panose="02000000000000000000" pitchFamily="2" charset="-127"/>
                <a:ea typeface="G마켓 산스 TTF Bold" panose="02000000000000000000" pitchFamily="2" charset="-127"/>
              </a:endParaRPr>
            </a:p>
          </p:txBody>
        </p:sp>
        <p:pic>
          <p:nvPicPr>
            <p:cNvPr id="37892" name="Picture 4" descr="Brain">
              <a:extLst>
                <a:ext uri="{FF2B5EF4-FFF2-40B4-BE49-F238E27FC236}">
                  <a16:creationId xmlns:a16="http://schemas.microsoft.com/office/drawing/2014/main" id="{086312BD-769B-4ED3-A4CE-D428726779F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2786"/>
            <a:stretch/>
          </p:blipFill>
          <p:spPr bwMode="auto">
            <a:xfrm rot="19960338">
              <a:off x="5199114" y="2497892"/>
              <a:ext cx="1028719" cy="8800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F4AC4A13-6135-462F-925F-42E646915C0B}"/>
              </a:ext>
            </a:extLst>
          </p:cNvPr>
          <p:cNvGrpSpPr/>
          <p:nvPr/>
        </p:nvGrpSpPr>
        <p:grpSpPr>
          <a:xfrm>
            <a:off x="8809296" y="3802097"/>
            <a:ext cx="2465010" cy="2110897"/>
            <a:chOff x="8834696" y="3700497"/>
            <a:chExt cx="2465010" cy="2110897"/>
          </a:xfrm>
        </p:grpSpPr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8B284D6E-0034-4BAC-AE74-C8C98F54829D}"/>
                </a:ext>
              </a:extLst>
            </p:cNvPr>
            <p:cNvSpPr txBox="1"/>
            <p:nvPr/>
          </p:nvSpPr>
          <p:spPr>
            <a:xfrm>
              <a:off x="8834696" y="3700497"/>
              <a:ext cx="2465010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2000" dirty="0">
                  <a:solidFill>
                    <a:schemeClr val="accent4">
                      <a:lumMod val="75000"/>
                    </a:schemeClr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카테고리</a:t>
              </a:r>
              <a:r>
                <a:rPr lang="ko-KR" altLang="en-US" sz="2000" dirty="0"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 분류 모델</a:t>
              </a:r>
            </a:p>
          </p:txBody>
        </p: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FFF102C1-1ADC-4B27-95ED-ADFCA694764C}"/>
                </a:ext>
              </a:extLst>
            </p:cNvPr>
            <p:cNvGrpSpPr/>
            <p:nvPr/>
          </p:nvGrpSpPr>
          <p:grpSpPr>
            <a:xfrm>
              <a:off x="8871947" y="4140556"/>
              <a:ext cx="2325082" cy="1670838"/>
              <a:chOff x="8871947" y="4140556"/>
              <a:chExt cx="2325082" cy="1670838"/>
            </a:xfrm>
          </p:grpSpPr>
          <p:pic>
            <p:nvPicPr>
              <p:cNvPr id="122" name="Picture 2" descr="Thinking free icon">
                <a:extLst>
                  <a:ext uri="{FF2B5EF4-FFF2-40B4-BE49-F238E27FC236}">
                    <a16:creationId xmlns:a16="http://schemas.microsoft.com/office/drawing/2014/main" id="{280D1CDE-D045-4B8A-A501-02BE57C33A3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673580" y="4140556"/>
                <a:ext cx="1523449" cy="167083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23" name="그룹 122">
                <a:extLst>
                  <a:ext uri="{FF2B5EF4-FFF2-40B4-BE49-F238E27FC236}">
                    <a16:creationId xmlns:a16="http://schemas.microsoft.com/office/drawing/2014/main" id="{499D550D-D675-48CA-BB5D-6481FA3DED81}"/>
                  </a:ext>
                </a:extLst>
              </p:cNvPr>
              <p:cNvGrpSpPr/>
              <p:nvPr/>
            </p:nvGrpSpPr>
            <p:grpSpPr>
              <a:xfrm>
                <a:off x="8871947" y="4277475"/>
                <a:ext cx="557002" cy="1465873"/>
                <a:chOff x="8268651" y="4652812"/>
                <a:chExt cx="535299" cy="1284490"/>
              </a:xfrm>
            </p:grpSpPr>
            <p:pic>
              <p:nvPicPr>
                <p:cNvPr id="124" name="Picture 32" descr="Diagonal arrow">
                  <a:extLst>
                    <a:ext uri="{FF2B5EF4-FFF2-40B4-BE49-F238E27FC236}">
                      <a16:creationId xmlns:a16="http://schemas.microsoft.com/office/drawing/2014/main" id="{5FA12C19-CE17-4134-8992-0A58C380B0B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10">
                  <a:duotone>
                    <a:prstClr val="black"/>
                    <a:schemeClr val="accent6">
                      <a:lumMod val="75000"/>
                      <a:tint val="45000"/>
                      <a:satMod val="400000"/>
                    </a:scheme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-1" t="1" r="35670" b="36849"/>
                <a:stretch/>
              </p:blipFill>
              <p:spPr bwMode="auto">
                <a:xfrm rot="15113724" flipV="1">
                  <a:off x="8284326" y="4657553"/>
                  <a:ext cx="516792" cy="50731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25" name="Picture 32" descr="Diagonal arrow">
                  <a:extLst>
                    <a:ext uri="{FF2B5EF4-FFF2-40B4-BE49-F238E27FC236}">
                      <a16:creationId xmlns:a16="http://schemas.microsoft.com/office/drawing/2014/main" id="{BD65CC35-656D-44F4-BFB6-4C7A8926F67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10">
                  <a:duotone>
                    <a:prstClr val="black"/>
                    <a:schemeClr val="accent6">
                      <a:lumMod val="75000"/>
                      <a:tint val="45000"/>
                      <a:satMod val="400000"/>
                    </a:scheme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-1" t="1" r="35670" b="36849"/>
                <a:stretch/>
              </p:blipFill>
              <p:spPr bwMode="auto">
                <a:xfrm rot="6351395">
                  <a:off x="8291899" y="5425251"/>
                  <a:ext cx="516792" cy="50731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26" name="Picture 32" descr="Diagonal arrow">
                  <a:extLst>
                    <a:ext uri="{FF2B5EF4-FFF2-40B4-BE49-F238E27FC236}">
                      <a16:creationId xmlns:a16="http://schemas.microsoft.com/office/drawing/2014/main" id="{9B73BF76-4717-439A-9C8A-ADF5570A980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10">
                  <a:duotone>
                    <a:prstClr val="black"/>
                    <a:schemeClr val="accent6">
                      <a:lumMod val="75000"/>
                      <a:tint val="45000"/>
                      <a:satMod val="400000"/>
                    </a:scheme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-1" t="1" r="35670" b="36849"/>
                <a:stretch/>
              </p:blipFill>
              <p:spPr bwMode="auto">
                <a:xfrm rot="8148730">
                  <a:off x="8268651" y="5052434"/>
                  <a:ext cx="516792" cy="50731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</p:grpSp>
      <p:grpSp>
        <p:nvGrpSpPr>
          <p:cNvPr id="127" name="그룹 126">
            <a:extLst>
              <a:ext uri="{FF2B5EF4-FFF2-40B4-BE49-F238E27FC236}">
                <a16:creationId xmlns:a16="http://schemas.microsoft.com/office/drawing/2014/main" id="{D52CD6EF-7EC5-4E4D-B47C-1DC774316746}"/>
              </a:ext>
            </a:extLst>
          </p:cNvPr>
          <p:cNvGrpSpPr/>
          <p:nvPr/>
        </p:nvGrpSpPr>
        <p:grpSpPr>
          <a:xfrm>
            <a:off x="142103" y="102432"/>
            <a:ext cx="4574260" cy="641398"/>
            <a:chOff x="142103" y="102432"/>
            <a:chExt cx="4574260" cy="641398"/>
          </a:xfrm>
        </p:grpSpPr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F4642510-1B38-416C-BDF5-BFC3EDD4F125}"/>
                </a:ext>
              </a:extLst>
            </p:cNvPr>
            <p:cNvSpPr txBox="1"/>
            <p:nvPr/>
          </p:nvSpPr>
          <p:spPr>
            <a:xfrm>
              <a:off x="142103" y="102432"/>
              <a:ext cx="98135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b="1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001.</a:t>
              </a:r>
              <a:endParaRPr lang="ko-KR" altLang="en-US" sz="3200" b="1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grpSp>
          <p:nvGrpSpPr>
            <p:cNvPr id="129" name="그룹 128">
              <a:extLst>
                <a:ext uri="{FF2B5EF4-FFF2-40B4-BE49-F238E27FC236}">
                  <a16:creationId xmlns:a16="http://schemas.microsoft.com/office/drawing/2014/main" id="{48BD0734-E0C6-4627-99EE-A8DE0EC4FA2D}"/>
                </a:ext>
              </a:extLst>
            </p:cNvPr>
            <p:cNvGrpSpPr/>
            <p:nvPr/>
          </p:nvGrpSpPr>
          <p:grpSpPr>
            <a:xfrm>
              <a:off x="1027570" y="159055"/>
              <a:ext cx="3688793" cy="584775"/>
              <a:chOff x="853708" y="1720199"/>
              <a:chExt cx="3688793" cy="584775"/>
            </a:xfrm>
          </p:grpSpPr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53DF609F-5B49-4F59-9B90-978393D237E6}"/>
                  </a:ext>
                </a:extLst>
              </p:cNvPr>
              <p:cNvSpPr txBox="1"/>
              <p:nvPr/>
            </p:nvSpPr>
            <p:spPr>
              <a:xfrm>
                <a:off x="853708" y="1750977"/>
                <a:ext cx="3688793" cy="523220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800" dirty="0">
                    <a:solidFill>
                      <a:schemeClr val="accent2"/>
                    </a:solidFill>
                    <a:latin typeface="G마켓 산스 TTF Bold" panose="02000000000000000000" pitchFamily="2" charset="-127"/>
                    <a:ea typeface="G마켓 산스 TTF Bold" panose="02000000000000000000" pitchFamily="2" charset="-127"/>
                  </a:rPr>
                  <a:t>카테고리</a:t>
                </a:r>
                <a:r>
                  <a:rPr lang="en-US" altLang="ko-KR" sz="2800" dirty="0">
                    <a:solidFill>
                      <a:schemeClr val="accent2"/>
                    </a:solidFill>
                    <a:latin typeface="G마켓 산스 TTF Bold" panose="02000000000000000000" pitchFamily="2" charset="-127"/>
                    <a:ea typeface="G마켓 산스 TTF Bold" panose="02000000000000000000" pitchFamily="2" charset="-127"/>
                  </a:rPr>
                  <a:t> </a:t>
                </a:r>
                <a:r>
                  <a:rPr lang="ko-KR" altLang="en-US" sz="2800" dirty="0">
                    <a:latin typeface="G마켓 산스 TTF Bold" panose="02000000000000000000" pitchFamily="2" charset="-127"/>
                    <a:ea typeface="G마켓 산스 TTF Bold" panose="02000000000000000000" pitchFamily="2" charset="-127"/>
                  </a:rPr>
                  <a:t>재정의</a:t>
                </a:r>
              </a:p>
            </p:txBody>
          </p:sp>
          <p:pic>
            <p:nvPicPr>
              <p:cNvPr id="131" name="Picture 36" descr="Instruction">
                <a:extLst>
                  <a:ext uri="{FF2B5EF4-FFF2-40B4-BE49-F238E27FC236}">
                    <a16:creationId xmlns:a16="http://schemas.microsoft.com/office/drawing/2014/main" id="{AF4540CE-0842-4CC7-830A-23C2FD3F1F7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52879" y="1720199"/>
                <a:ext cx="584775" cy="5847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1190737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모서리가 둥근 직사각형 6">
            <a:extLst>
              <a:ext uri="{FF2B5EF4-FFF2-40B4-BE49-F238E27FC236}">
                <a16:creationId xmlns:a16="http://schemas.microsoft.com/office/drawing/2014/main" id="{38DA0CE1-4A32-4262-A1E1-EDF7B992EBA4}"/>
              </a:ext>
            </a:extLst>
          </p:cNvPr>
          <p:cNvSpPr/>
          <p:nvPr/>
        </p:nvSpPr>
        <p:spPr>
          <a:xfrm>
            <a:off x="7645885" y="-549969"/>
            <a:ext cx="2933810" cy="1722506"/>
          </a:xfrm>
          <a:prstGeom prst="roundRect">
            <a:avLst/>
          </a:prstGeom>
          <a:solidFill>
            <a:srgbClr val="E2E5E6">
              <a:alpha val="35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sp>
        <p:nvSpPr>
          <p:cNvPr id="38" name="모서리가 둥근 직사각형 6">
            <a:extLst>
              <a:ext uri="{FF2B5EF4-FFF2-40B4-BE49-F238E27FC236}">
                <a16:creationId xmlns:a16="http://schemas.microsoft.com/office/drawing/2014/main" id="{36EA76D7-C757-4DC5-8286-245055405E2C}"/>
              </a:ext>
            </a:extLst>
          </p:cNvPr>
          <p:cNvSpPr/>
          <p:nvPr/>
        </p:nvSpPr>
        <p:spPr>
          <a:xfrm>
            <a:off x="-1540005" y="5135494"/>
            <a:ext cx="2933810" cy="1722506"/>
          </a:xfrm>
          <a:prstGeom prst="roundRect">
            <a:avLst/>
          </a:prstGeom>
          <a:solidFill>
            <a:srgbClr val="E2E5E6">
              <a:alpha val="35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45" name="이등변 삼각형 44">
            <a:extLst>
              <a:ext uri="{FF2B5EF4-FFF2-40B4-BE49-F238E27FC236}">
                <a16:creationId xmlns:a16="http://schemas.microsoft.com/office/drawing/2014/main" id="{D2AE7E5D-A15F-43CC-9264-D7B7FEF32B4B}"/>
              </a:ext>
            </a:extLst>
          </p:cNvPr>
          <p:cNvSpPr/>
          <p:nvPr/>
        </p:nvSpPr>
        <p:spPr>
          <a:xfrm rot="16200000">
            <a:off x="10068515" y="1711912"/>
            <a:ext cx="2790336" cy="1456637"/>
          </a:xfrm>
          <a:prstGeom prst="triangle">
            <a:avLst/>
          </a:prstGeom>
          <a:solidFill>
            <a:schemeClr val="accent4"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이등변 삼각형 45">
            <a:extLst>
              <a:ext uri="{FF2B5EF4-FFF2-40B4-BE49-F238E27FC236}">
                <a16:creationId xmlns:a16="http://schemas.microsoft.com/office/drawing/2014/main" id="{74FB2FE6-9DF7-46C9-895C-C0F3478301CC}"/>
              </a:ext>
            </a:extLst>
          </p:cNvPr>
          <p:cNvSpPr/>
          <p:nvPr/>
        </p:nvSpPr>
        <p:spPr>
          <a:xfrm rot="16200000">
            <a:off x="10512559" y="866910"/>
            <a:ext cx="2178397" cy="1180486"/>
          </a:xfrm>
          <a:prstGeom prst="triangle">
            <a:avLst/>
          </a:prstGeom>
          <a:solidFill>
            <a:schemeClr val="accent4"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이등변 삼각형 46">
            <a:extLst>
              <a:ext uri="{FF2B5EF4-FFF2-40B4-BE49-F238E27FC236}">
                <a16:creationId xmlns:a16="http://schemas.microsoft.com/office/drawing/2014/main" id="{86467F7E-B54D-4094-A257-BC75834AC8D1}"/>
              </a:ext>
            </a:extLst>
          </p:cNvPr>
          <p:cNvSpPr/>
          <p:nvPr/>
        </p:nvSpPr>
        <p:spPr>
          <a:xfrm rot="5400000">
            <a:off x="-672325" y="4597533"/>
            <a:ext cx="2790336" cy="1456637"/>
          </a:xfrm>
          <a:prstGeom prst="triangle">
            <a:avLst/>
          </a:prstGeom>
          <a:solidFill>
            <a:schemeClr val="accent4"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AC5D90EB-2672-4E7F-888B-21EE6759110C}"/>
              </a:ext>
            </a:extLst>
          </p:cNvPr>
          <p:cNvGrpSpPr/>
          <p:nvPr/>
        </p:nvGrpSpPr>
        <p:grpSpPr>
          <a:xfrm>
            <a:off x="146760" y="896701"/>
            <a:ext cx="3066366" cy="523220"/>
            <a:chOff x="589307" y="1708740"/>
            <a:chExt cx="3103039" cy="606650"/>
          </a:xfrm>
        </p:grpSpPr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2E764139-E213-4DB1-994A-4B52C40D5868}"/>
                </a:ext>
              </a:extLst>
            </p:cNvPr>
            <p:cNvSpPr txBox="1"/>
            <p:nvPr/>
          </p:nvSpPr>
          <p:spPr>
            <a:xfrm>
              <a:off x="589307" y="1708740"/>
              <a:ext cx="3103039" cy="6066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>
                  <a:solidFill>
                    <a:schemeClr val="accent6">
                      <a:lumMod val="50000"/>
                    </a:schemeClr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4. </a:t>
              </a:r>
              <a:r>
                <a:rPr lang="ko-KR" altLang="en-US" sz="2800" dirty="0">
                  <a:solidFill>
                    <a:schemeClr val="accent6">
                      <a:lumMod val="50000"/>
                    </a:schemeClr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카테고리 분류</a:t>
              </a:r>
            </a:p>
          </p:txBody>
        </p:sp>
        <p:cxnSp>
          <p:nvCxnSpPr>
            <p:cNvPr id="70" name="직선 연결선 69">
              <a:extLst>
                <a:ext uri="{FF2B5EF4-FFF2-40B4-BE49-F238E27FC236}">
                  <a16:creationId xmlns:a16="http://schemas.microsoft.com/office/drawing/2014/main" id="{C78841DA-0BEC-45D0-80E7-5CC52509C115}"/>
                </a:ext>
              </a:extLst>
            </p:cNvPr>
            <p:cNvCxnSpPr>
              <a:cxnSpLocks/>
            </p:cNvCxnSpPr>
            <p:nvPr/>
          </p:nvCxnSpPr>
          <p:spPr>
            <a:xfrm>
              <a:off x="696786" y="2257020"/>
              <a:ext cx="2097288" cy="0"/>
            </a:xfrm>
            <a:prstGeom prst="line">
              <a:avLst/>
            </a:prstGeom>
            <a:ln>
              <a:solidFill>
                <a:srgbClr val="3D3D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54953491-C1EC-43AD-BEE9-1A42B064D9B3}"/>
              </a:ext>
            </a:extLst>
          </p:cNvPr>
          <p:cNvGrpSpPr/>
          <p:nvPr/>
        </p:nvGrpSpPr>
        <p:grpSpPr>
          <a:xfrm>
            <a:off x="758909" y="2209728"/>
            <a:ext cx="3137746" cy="3914486"/>
            <a:chOff x="5368945" y="2998822"/>
            <a:chExt cx="3137746" cy="3914486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737266D5-3515-4B2F-BBDC-A013348D246B}"/>
                </a:ext>
              </a:extLst>
            </p:cNvPr>
            <p:cNvGrpSpPr/>
            <p:nvPr/>
          </p:nvGrpSpPr>
          <p:grpSpPr>
            <a:xfrm>
              <a:off x="5368945" y="2998822"/>
              <a:ext cx="3137746" cy="3709497"/>
              <a:chOff x="5368945" y="2998822"/>
              <a:chExt cx="3137746" cy="3709497"/>
            </a:xfrm>
          </p:grpSpPr>
          <p:sp>
            <p:nvSpPr>
              <p:cNvPr id="85" name="사각형: 둥근 모서리 84">
                <a:extLst>
                  <a:ext uri="{FF2B5EF4-FFF2-40B4-BE49-F238E27FC236}">
                    <a16:creationId xmlns:a16="http://schemas.microsoft.com/office/drawing/2014/main" id="{01BE3479-0FEB-4195-A1D6-0AF5B83C1A8E}"/>
                  </a:ext>
                </a:extLst>
              </p:cNvPr>
              <p:cNvSpPr/>
              <p:nvPr/>
            </p:nvSpPr>
            <p:spPr>
              <a:xfrm>
                <a:off x="5368945" y="3352455"/>
                <a:ext cx="2713139" cy="3355864"/>
              </a:xfrm>
              <a:prstGeom prst="roundRect">
                <a:avLst/>
              </a:prstGeom>
              <a:solidFill>
                <a:srgbClr val="E2E5E6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5212381D-62B4-4775-844C-138FD582B884}"/>
                  </a:ext>
                </a:extLst>
              </p:cNvPr>
              <p:cNvSpPr txBox="1"/>
              <p:nvPr/>
            </p:nvSpPr>
            <p:spPr>
              <a:xfrm>
                <a:off x="5401502" y="2998822"/>
                <a:ext cx="310518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ko-KR" altLang="en-US" dirty="0">
                    <a:latin typeface="G마켓 산스 TTF Bold" panose="02000000000000000000" pitchFamily="2" charset="-127"/>
                    <a:ea typeface="G마켓 산스 TTF Bold" panose="02000000000000000000" pitchFamily="2" charset="-127"/>
                  </a:rPr>
                  <a:t>▽ 혼합된 수리 내역</a:t>
                </a:r>
              </a:p>
            </p:txBody>
          </p:sp>
        </p:grpSp>
        <p:grpSp>
          <p:nvGrpSpPr>
            <p:cNvPr id="86" name="그룹 85">
              <a:extLst>
                <a:ext uri="{FF2B5EF4-FFF2-40B4-BE49-F238E27FC236}">
                  <a16:creationId xmlns:a16="http://schemas.microsoft.com/office/drawing/2014/main" id="{9B25D0B1-B9F6-467D-919B-E6E1C6A0B129}"/>
                </a:ext>
              </a:extLst>
            </p:cNvPr>
            <p:cNvGrpSpPr/>
            <p:nvPr/>
          </p:nvGrpSpPr>
          <p:grpSpPr>
            <a:xfrm>
              <a:off x="5463207" y="3557947"/>
              <a:ext cx="2665803" cy="3355361"/>
              <a:chOff x="5488151" y="843529"/>
              <a:chExt cx="2457158" cy="3355361"/>
            </a:xfrm>
          </p:grpSpPr>
          <p:grpSp>
            <p:nvGrpSpPr>
              <p:cNvPr id="89" name="그룹 88">
                <a:extLst>
                  <a:ext uri="{FF2B5EF4-FFF2-40B4-BE49-F238E27FC236}">
                    <a16:creationId xmlns:a16="http://schemas.microsoft.com/office/drawing/2014/main" id="{EE0569CE-06A1-453C-9AA9-865FE20160F6}"/>
                  </a:ext>
                </a:extLst>
              </p:cNvPr>
              <p:cNvGrpSpPr/>
              <p:nvPr/>
            </p:nvGrpSpPr>
            <p:grpSpPr>
              <a:xfrm>
                <a:off x="5488151" y="843529"/>
                <a:ext cx="757369" cy="2941130"/>
                <a:chOff x="5552444" y="170895"/>
                <a:chExt cx="757369" cy="2941130"/>
              </a:xfrm>
            </p:grpSpPr>
            <p:pic>
              <p:nvPicPr>
                <p:cNvPr id="95" name="Picture 8" descr="Files free icon">
                  <a:extLst>
                    <a:ext uri="{FF2B5EF4-FFF2-40B4-BE49-F238E27FC236}">
                      <a16:creationId xmlns:a16="http://schemas.microsoft.com/office/drawing/2014/main" id="{E46DCF31-5EF7-4041-9350-BB50FDDA6D7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duotone>
                    <a:schemeClr val="accent4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552444" y="1032305"/>
                  <a:ext cx="757369" cy="71062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96" name="Picture 12" descr="More">
                  <a:extLst>
                    <a:ext uri="{FF2B5EF4-FFF2-40B4-BE49-F238E27FC236}">
                      <a16:creationId xmlns:a16="http://schemas.microsoft.com/office/drawing/2014/main" id="{FCC08EAA-7382-4385-801F-8C0AA94E15A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duotone>
                    <a:schemeClr val="accent4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777442" y="1893715"/>
                  <a:ext cx="307373" cy="35689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97" name="Picture 8" descr="Files free icon">
                  <a:extLst>
                    <a:ext uri="{FF2B5EF4-FFF2-40B4-BE49-F238E27FC236}">
                      <a16:creationId xmlns:a16="http://schemas.microsoft.com/office/drawing/2014/main" id="{86B075A3-3C13-4F3D-8846-112D2AFE2120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duotone>
                    <a:schemeClr val="accent4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552444" y="2401403"/>
                  <a:ext cx="757369" cy="71062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99" name="Picture 8" descr="Files free icon">
                  <a:extLst>
                    <a:ext uri="{FF2B5EF4-FFF2-40B4-BE49-F238E27FC236}">
                      <a16:creationId xmlns:a16="http://schemas.microsoft.com/office/drawing/2014/main" id="{0884FCF8-E17F-4680-979C-E9657C0D2A46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duotone>
                    <a:schemeClr val="accent4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552444" y="170895"/>
                  <a:ext cx="757369" cy="71062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90" name="그룹 89">
                <a:extLst>
                  <a:ext uri="{FF2B5EF4-FFF2-40B4-BE49-F238E27FC236}">
                    <a16:creationId xmlns:a16="http://schemas.microsoft.com/office/drawing/2014/main" id="{8920AA6D-C071-4B00-B3E7-BBE4071F6A5D}"/>
                  </a:ext>
                </a:extLst>
              </p:cNvPr>
              <p:cNvGrpSpPr/>
              <p:nvPr/>
            </p:nvGrpSpPr>
            <p:grpSpPr>
              <a:xfrm>
                <a:off x="6423411" y="913375"/>
                <a:ext cx="1521898" cy="3285515"/>
                <a:chOff x="6529803" y="416757"/>
                <a:chExt cx="1521898" cy="3285515"/>
              </a:xfrm>
            </p:grpSpPr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DD2F29DD-45A4-4257-BB84-6A6533718BBF}"/>
                    </a:ext>
                  </a:extLst>
                </p:cNvPr>
                <p:cNvSpPr txBox="1"/>
                <p:nvPr/>
              </p:nvSpPr>
              <p:spPr>
                <a:xfrm>
                  <a:off x="6529803" y="416757"/>
                  <a:ext cx="1521898" cy="328551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ko-KR" altLang="en-US" sz="2000" dirty="0">
                      <a:solidFill>
                        <a:schemeClr val="accent4">
                          <a:lumMod val="75000"/>
                        </a:schemeClr>
                      </a:solidFill>
                      <a:latin typeface="G마켓 산스 TTF Medium" panose="02000000000000000000" pitchFamily="2" charset="-127"/>
                      <a:ea typeface="G마켓 산스 TTF Medium" panose="02000000000000000000" pitchFamily="2" charset="-127"/>
                    </a:rPr>
                    <a:t>정기검사</a:t>
                  </a:r>
                  <a:endParaRPr lang="en-US" altLang="ko-KR" sz="2000" dirty="0">
                    <a:solidFill>
                      <a:schemeClr val="accent4">
                        <a:lumMod val="75000"/>
                      </a:schemeClr>
                    </a:solidFill>
                    <a:latin typeface="G마켓 산스 TTF Medium" panose="02000000000000000000" pitchFamily="2" charset="-127"/>
                    <a:ea typeface="G마켓 산스 TTF Medium" panose="02000000000000000000" pitchFamily="2" charset="-127"/>
                  </a:endParaRPr>
                </a:p>
                <a:p>
                  <a:pPr>
                    <a:lnSpc>
                      <a:spcPct val="150000"/>
                    </a:lnSpc>
                  </a:pPr>
                  <a:r>
                    <a:rPr lang="ko-KR" altLang="en-US" sz="2000" dirty="0">
                      <a:solidFill>
                        <a:schemeClr val="accent4">
                          <a:lumMod val="75000"/>
                        </a:schemeClr>
                      </a:solidFill>
                      <a:latin typeface="G마켓 산스 TTF Medium" panose="02000000000000000000" pitchFamily="2" charset="-127"/>
                      <a:ea typeface="G마켓 산스 TTF Medium" panose="02000000000000000000" pitchFamily="2" charset="-127"/>
                    </a:rPr>
                    <a:t>사고조사</a:t>
                  </a:r>
                  <a:r>
                    <a:rPr lang="en-US" altLang="ko-KR" sz="2000" dirty="0">
                      <a:solidFill>
                        <a:schemeClr val="accent4">
                          <a:lumMod val="75000"/>
                        </a:schemeClr>
                      </a:solidFill>
                      <a:latin typeface="G마켓 산스 TTF Medium" panose="02000000000000000000" pitchFamily="2" charset="-127"/>
                      <a:ea typeface="G마켓 산스 TTF Medium" panose="02000000000000000000" pitchFamily="2" charset="-127"/>
                    </a:rPr>
                    <a:t> </a:t>
                  </a:r>
                </a:p>
                <a:p>
                  <a:pPr>
                    <a:lnSpc>
                      <a:spcPct val="150000"/>
                    </a:lnSpc>
                  </a:pPr>
                  <a:r>
                    <a:rPr lang="ko-KR" altLang="en-US" sz="2000" dirty="0">
                      <a:solidFill>
                        <a:schemeClr val="accent4">
                          <a:lumMod val="75000"/>
                        </a:schemeClr>
                      </a:solidFill>
                      <a:latin typeface="G마켓 산스 TTF Medium" panose="02000000000000000000" pitchFamily="2" charset="-127"/>
                      <a:ea typeface="G마켓 산스 TTF Medium" panose="02000000000000000000" pitchFamily="2" charset="-127"/>
                    </a:rPr>
                    <a:t>일반수리</a:t>
                  </a:r>
                  <a:r>
                    <a:rPr lang="en-US" altLang="ko-KR" sz="2000" dirty="0">
                      <a:solidFill>
                        <a:schemeClr val="accent4">
                          <a:lumMod val="75000"/>
                        </a:schemeClr>
                      </a:solidFill>
                      <a:latin typeface="G마켓 산스 TTF Medium" panose="02000000000000000000" pitchFamily="2" charset="-127"/>
                      <a:ea typeface="G마켓 산스 TTF Medium" panose="02000000000000000000" pitchFamily="2" charset="-127"/>
                    </a:rPr>
                    <a:t> </a:t>
                  </a:r>
                </a:p>
                <a:p>
                  <a:pPr>
                    <a:lnSpc>
                      <a:spcPct val="150000"/>
                    </a:lnSpc>
                  </a:pPr>
                  <a:endParaRPr lang="en-US" altLang="ko-KR" sz="2000" dirty="0">
                    <a:solidFill>
                      <a:schemeClr val="accent4">
                        <a:lumMod val="75000"/>
                      </a:schemeClr>
                    </a:solidFill>
                    <a:latin typeface="G마켓 산스 TTF Medium" panose="02000000000000000000" pitchFamily="2" charset="-127"/>
                    <a:ea typeface="G마켓 산스 TTF Medium" panose="02000000000000000000" pitchFamily="2" charset="-127"/>
                  </a:endParaRPr>
                </a:p>
                <a:p>
                  <a:pPr>
                    <a:lnSpc>
                      <a:spcPct val="150000"/>
                    </a:lnSpc>
                  </a:pPr>
                  <a:r>
                    <a:rPr lang="ko-KR" altLang="en-US" sz="2000" dirty="0">
                      <a:solidFill>
                        <a:schemeClr val="accent4">
                          <a:lumMod val="75000"/>
                        </a:schemeClr>
                      </a:solidFill>
                      <a:latin typeface="G마켓 산스 TTF Medium" panose="02000000000000000000" pitchFamily="2" charset="-127"/>
                      <a:ea typeface="G마켓 산스 TTF Medium" panose="02000000000000000000" pitchFamily="2" charset="-127"/>
                    </a:rPr>
                    <a:t>운영상태점검</a:t>
                  </a:r>
                  <a:r>
                    <a:rPr lang="en-US" altLang="ko-KR" sz="2000" dirty="0">
                      <a:solidFill>
                        <a:schemeClr val="accent4">
                          <a:lumMod val="75000"/>
                        </a:schemeClr>
                      </a:solidFill>
                      <a:latin typeface="G마켓 산스 TTF Medium" panose="02000000000000000000" pitchFamily="2" charset="-127"/>
                      <a:ea typeface="G마켓 산스 TTF Medium" panose="02000000000000000000" pitchFamily="2" charset="-127"/>
                    </a:rPr>
                    <a:t> </a:t>
                  </a:r>
                </a:p>
                <a:p>
                  <a:pPr>
                    <a:lnSpc>
                      <a:spcPct val="150000"/>
                    </a:lnSpc>
                  </a:pPr>
                  <a:r>
                    <a:rPr lang="ko-KR" altLang="en-US" sz="2000" dirty="0">
                      <a:solidFill>
                        <a:schemeClr val="accent4">
                          <a:lumMod val="75000"/>
                        </a:schemeClr>
                      </a:solidFill>
                      <a:latin typeface="G마켓 산스 TTF Medium" panose="02000000000000000000" pitchFamily="2" charset="-127"/>
                      <a:ea typeface="G마켓 산스 TTF Medium" panose="02000000000000000000" pitchFamily="2" charset="-127"/>
                    </a:rPr>
                    <a:t>장애처리</a:t>
                  </a:r>
                </a:p>
              </p:txBody>
            </p:sp>
            <p:pic>
              <p:nvPicPr>
                <p:cNvPr id="94" name="Picture 12" descr="More">
                  <a:extLst>
                    <a:ext uri="{FF2B5EF4-FFF2-40B4-BE49-F238E27FC236}">
                      <a16:creationId xmlns:a16="http://schemas.microsoft.com/office/drawing/2014/main" id="{68E9F36D-FEEC-4ABE-9945-F9F28DC0F77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duotone>
                    <a:schemeClr val="accent4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895183" y="1915860"/>
                  <a:ext cx="307373" cy="35689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</p:grpSp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61AC7181-1880-4E0D-9531-B5FF3D8727FF}"/>
              </a:ext>
            </a:extLst>
          </p:cNvPr>
          <p:cNvGrpSpPr/>
          <p:nvPr/>
        </p:nvGrpSpPr>
        <p:grpSpPr>
          <a:xfrm>
            <a:off x="8198881" y="6000723"/>
            <a:ext cx="3986447" cy="818428"/>
            <a:chOff x="7615496" y="6026179"/>
            <a:chExt cx="4649299" cy="1022001"/>
          </a:xfrm>
        </p:grpSpPr>
        <p:pic>
          <p:nvPicPr>
            <p:cNvPr id="111" name="그림 110">
              <a:extLst>
                <a:ext uri="{FF2B5EF4-FFF2-40B4-BE49-F238E27FC236}">
                  <a16:creationId xmlns:a16="http://schemas.microsoft.com/office/drawing/2014/main" id="{3F393DE7-5ED9-4C83-A3AC-64D09B951CE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615496" y="6667208"/>
              <a:ext cx="4649299" cy="380972"/>
            </a:xfrm>
            <a:prstGeom prst="rect">
              <a:avLst/>
            </a:prstGeom>
          </p:spPr>
        </p:pic>
        <p:pic>
          <p:nvPicPr>
            <p:cNvPr id="112" name="그림 111">
              <a:extLst>
                <a:ext uri="{FF2B5EF4-FFF2-40B4-BE49-F238E27FC236}">
                  <a16:creationId xmlns:a16="http://schemas.microsoft.com/office/drawing/2014/main" id="{D3BC128F-F987-42F3-9352-A704A790A5F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9548" b="89950" l="9184" r="93112">
                          <a14:foregroundMark x1="21684" y1="39698" x2="21684" y2="39698"/>
                          <a14:foregroundMark x1="9184" y1="88442" x2="9184" y2="88442"/>
                          <a14:foregroundMark x1="90306" y1="50754" x2="90306" y2="50754"/>
                          <a14:foregroundMark x1="93112" y1="88945" x2="93112" y2="88945"/>
                          <a14:foregroundMark x1="76786" y1="36181" x2="76786" y2="36181"/>
                          <a14:foregroundMark x1="84694" y1="22613" x2="84694" y2="22613"/>
                          <a14:foregroundMark x1="82398" y1="17085" x2="82398" y2="17085"/>
                          <a14:foregroundMark x1="78827" y1="14573" x2="78827" y2="14573"/>
                          <a14:foregroundMark x1="72194" y1="38191" x2="72194" y2="38191"/>
                          <a14:foregroundMark x1="75000" y1="38191" x2="75000" y2="38191"/>
                          <a14:foregroundMark x1="73469" y1="41709" x2="73469" y2="41709"/>
                          <a14:foregroundMark x1="60969" y1="37186" x2="60969" y2="37186"/>
                          <a14:foregroundMark x1="59694" y1="42211" x2="59694" y2="42211"/>
                          <a14:foregroundMark x1="58163" y1="41709" x2="58163" y2="41709"/>
                          <a14:foregroundMark x1="63265" y1="40704" x2="63265" y2="40704"/>
                          <a14:foregroundMark x1="61224" y1="37688" x2="61224" y2="37688"/>
                          <a14:foregroundMark x1="60459" y1="36181" x2="61224" y2="38191"/>
                          <a14:foregroundMark x1="52296" y1="49749" x2="53316" y2="40201"/>
                          <a14:foregroundMark x1="53316" y1="40201" x2="57398" y2="36181"/>
                          <a14:foregroundMark x1="57398" y1="36181" x2="62245" y2="39196"/>
                          <a14:foregroundMark x1="62245" y1="39196" x2="64031" y2="47739"/>
                          <a14:foregroundMark x1="64031" y1="47739" x2="64031" y2="50251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0199785" y="6026179"/>
              <a:ext cx="1976973" cy="1003616"/>
            </a:xfrm>
            <a:prstGeom prst="rect">
              <a:avLst/>
            </a:prstGeom>
          </p:spPr>
        </p:pic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F70F5746-1FE1-4C5E-BE91-147F71898251}"/>
              </a:ext>
            </a:extLst>
          </p:cNvPr>
          <p:cNvSpPr txBox="1"/>
          <p:nvPr/>
        </p:nvSpPr>
        <p:spPr>
          <a:xfrm>
            <a:off x="4131666" y="1158311"/>
            <a:ext cx="3587841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ko-KR" altLang="en-US" sz="22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추출한</a:t>
            </a: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sz="2400" dirty="0">
                <a:solidFill>
                  <a:srgbClr val="FF99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키워드</a:t>
            </a:r>
            <a:r>
              <a:rPr lang="ko-KR" altLang="en-US" sz="22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를 바탕으로 </a:t>
            </a:r>
            <a:endParaRPr lang="en-US" altLang="ko-KR" sz="22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ko-KR" altLang="en-US" sz="22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어떤 수리 내역 카테고리에 </a:t>
            </a:r>
            <a:endParaRPr lang="en-US" altLang="ko-KR" sz="22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ko-KR" altLang="en-US" sz="22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속하는지 </a:t>
            </a:r>
            <a:r>
              <a:rPr lang="ko-KR" altLang="en-US" sz="2400" b="1" dirty="0">
                <a:solidFill>
                  <a:srgbClr val="FF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분류</a:t>
            </a:r>
          </a:p>
        </p:txBody>
      </p:sp>
      <p:grpSp>
        <p:nvGrpSpPr>
          <p:cNvPr id="156" name="그룹 155">
            <a:extLst>
              <a:ext uri="{FF2B5EF4-FFF2-40B4-BE49-F238E27FC236}">
                <a16:creationId xmlns:a16="http://schemas.microsoft.com/office/drawing/2014/main" id="{C3B65696-D5DA-4420-96E7-BB8AB9459836}"/>
              </a:ext>
            </a:extLst>
          </p:cNvPr>
          <p:cNvGrpSpPr/>
          <p:nvPr/>
        </p:nvGrpSpPr>
        <p:grpSpPr>
          <a:xfrm>
            <a:off x="8809296" y="3802097"/>
            <a:ext cx="2465010" cy="2110897"/>
            <a:chOff x="8834696" y="3700497"/>
            <a:chExt cx="2465010" cy="2110897"/>
          </a:xfrm>
        </p:grpSpPr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E06F018F-9F70-4D7B-B827-481590C86BDD}"/>
                </a:ext>
              </a:extLst>
            </p:cNvPr>
            <p:cNvSpPr txBox="1"/>
            <p:nvPr/>
          </p:nvSpPr>
          <p:spPr>
            <a:xfrm>
              <a:off x="8834696" y="3700497"/>
              <a:ext cx="2465010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2000" dirty="0">
                  <a:solidFill>
                    <a:schemeClr val="accent4">
                      <a:lumMod val="75000"/>
                    </a:schemeClr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카테고리</a:t>
              </a:r>
              <a:r>
                <a:rPr lang="ko-KR" altLang="en-US" sz="2000" dirty="0"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 분류 모델</a:t>
              </a:r>
            </a:p>
          </p:txBody>
        </p:sp>
        <p:grpSp>
          <p:nvGrpSpPr>
            <p:cNvPr id="158" name="그룹 157">
              <a:extLst>
                <a:ext uri="{FF2B5EF4-FFF2-40B4-BE49-F238E27FC236}">
                  <a16:creationId xmlns:a16="http://schemas.microsoft.com/office/drawing/2014/main" id="{8D1B5110-43EE-40F6-9893-59ECAFEB1B36}"/>
                </a:ext>
              </a:extLst>
            </p:cNvPr>
            <p:cNvGrpSpPr/>
            <p:nvPr/>
          </p:nvGrpSpPr>
          <p:grpSpPr>
            <a:xfrm>
              <a:off x="8871947" y="4140556"/>
              <a:ext cx="2325082" cy="1670838"/>
              <a:chOff x="8871947" y="4140556"/>
              <a:chExt cx="2325082" cy="1670838"/>
            </a:xfrm>
          </p:grpSpPr>
          <p:pic>
            <p:nvPicPr>
              <p:cNvPr id="159" name="Picture 2" descr="Thinking free icon">
                <a:extLst>
                  <a:ext uri="{FF2B5EF4-FFF2-40B4-BE49-F238E27FC236}">
                    <a16:creationId xmlns:a16="http://schemas.microsoft.com/office/drawing/2014/main" id="{C61B1BB5-FFBE-4E1C-8BDE-70236D318A9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673580" y="4140556"/>
                <a:ext cx="1523449" cy="167083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60" name="그룹 159">
                <a:extLst>
                  <a:ext uri="{FF2B5EF4-FFF2-40B4-BE49-F238E27FC236}">
                    <a16:creationId xmlns:a16="http://schemas.microsoft.com/office/drawing/2014/main" id="{830D5D24-395F-48F5-B9EE-5D84C1B08B90}"/>
                  </a:ext>
                </a:extLst>
              </p:cNvPr>
              <p:cNvGrpSpPr/>
              <p:nvPr/>
            </p:nvGrpSpPr>
            <p:grpSpPr>
              <a:xfrm>
                <a:off x="8871947" y="4277475"/>
                <a:ext cx="557002" cy="1465873"/>
                <a:chOff x="8268651" y="4652812"/>
                <a:chExt cx="535299" cy="1284490"/>
              </a:xfrm>
            </p:grpSpPr>
            <p:pic>
              <p:nvPicPr>
                <p:cNvPr id="161" name="Picture 32" descr="Diagonal arrow">
                  <a:extLst>
                    <a:ext uri="{FF2B5EF4-FFF2-40B4-BE49-F238E27FC236}">
                      <a16:creationId xmlns:a16="http://schemas.microsoft.com/office/drawing/2014/main" id="{76C4694E-D7A7-49EB-846C-5A8D0253E198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9">
                  <a:duotone>
                    <a:prstClr val="black"/>
                    <a:schemeClr val="accent6">
                      <a:lumMod val="75000"/>
                      <a:tint val="45000"/>
                      <a:satMod val="400000"/>
                    </a:scheme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-1" t="1" r="35670" b="36849"/>
                <a:stretch/>
              </p:blipFill>
              <p:spPr bwMode="auto">
                <a:xfrm rot="15113724" flipV="1">
                  <a:off x="8284326" y="4657553"/>
                  <a:ext cx="516792" cy="50731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2" name="Picture 32" descr="Diagonal arrow">
                  <a:extLst>
                    <a:ext uri="{FF2B5EF4-FFF2-40B4-BE49-F238E27FC236}">
                      <a16:creationId xmlns:a16="http://schemas.microsoft.com/office/drawing/2014/main" id="{2B887D2F-2E7F-4EC2-BEB6-E37D5CEE66E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9">
                  <a:duotone>
                    <a:prstClr val="black"/>
                    <a:schemeClr val="accent6">
                      <a:lumMod val="75000"/>
                      <a:tint val="45000"/>
                      <a:satMod val="400000"/>
                    </a:scheme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-1" t="1" r="35670" b="36849"/>
                <a:stretch/>
              </p:blipFill>
              <p:spPr bwMode="auto">
                <a:xfrm rot="6351395">
                  <a:off x="8291899" y="5425251"/>
                  <a:ext cx="516792" cy="50731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3" name="Picture 32" descr="Diagonal arrow">
                  <a:extLst>
                    <a:ext uri="{FF2B5EF4-FFF2-40B4-BE49-F238E27FC236}">
                      <a16:creationId xmlns:a16="http://schemas.microsoft.com/office/drawing/2014/main" id="{F8CE0DDF-340D-4AB5-BDB2-1D3DF8CCAAB4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9">
                  <a:duotone>
                    <a:prstClr val="black"/>
                    <a:schemeClr val="accent6">
                      <a:lumMod val="75000"/>
                      <a:tint val="45000"/>
                      <a:satMod val="400000"/>
                    </a:scheme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-1" t="1" r="35670" b="36849"/>
                <a:stretch/>
              </p:blipFill>
              <p:spPr bwMode="auto">
                <a:xfrm rot="8148730">
                  <a:off x="8268651" y="5052434"/>
                  <a:ext cx="516792" cy="50731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08DAB04B-2385-4967-8FF8-760E9A90EB77}"/>
              </a:ext>
            </a:extLst>
          </p:cNvPr>
          <p:cNvGrpSpPr/>
          <p:nvPr/>
        </p:nvGrpSpPr>
        <p:grpSpPr>
          <a:xfrm>
            <a:off x="8029358" y="428276"/>
            <a:ext cx="3986447" cy="3125743"/>
            <a:chOff x="8029358" y="428276"/>
            <a:chExt cx="3986447" cy="3125743"/>
          </a:xfrm>
        </p:grpSpPr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1489ADEB-6961-4300-BDF7-C309FAB6B950}"/>
                </a:ext>
              </a:extLst>
            </p:cNvPr>
            <p:cNvSpPr txBox="1"/>
            <p:nvPr/>
          </p:nvSpPr>
          <p:spPr>
            <a:xfrm>
              <a:off x="8029358" y="428276"/>
              <a:ext cx="398644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dirty="0"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수리 내역 </a:t>
              </a:r>
              <a:r>
                <a:rPr lang="ko-KR" altLang="en-US" sz="2800" dirty="0"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세분화</a:t>
              </a:r>
              <a:endParaRPr lang="ko-KR" altLang="en-US" sz="3200" dirty="0">
                <a:latin typeface="G마켓 산스 TTF Bold" panose="02000000000000000000" pitchFamily="2" charset="-127"/>
                <a:ea typeface="G마켓 산스 TTF Bold" panose="02000000000000000000" pitchFamily="2" charset="-127"/>
              </a:endParaRPr>
            </a:p>
          </p:txBody>
        </p: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E72C4B52-BD9E-4855-9719-32B50CC43668}"/>
                </a:ext>
              </a:extLst>
            </p:cNvPr>
            <p:cNvGrpSpPr/>
            <p:nvPr/>
          </p:nvGrpSpPr>
          <p:grpSpPr>
            <a:xfrm>
              <a:off x="8682027" y="972324"/>
              <a:ext cx="2638283" cy="2581695"/>
              <a:chOff x="8682027" y="972324"/>
              <a:chExt cx="2638283" cy="2581695"/>
            </a:xfrm>
          </p:grpSpPr>
          <p:pic>
            <p:nvPicPr>
              <p:cNvPr id="113" name="Picture 10" descr="Down arrow">
                <a:extLst>
                  <a:ext uri="{FF2B5EF4-FFF2-40B4-BE49-F238E27FC236}">
                    <a16:creationId xmlns:a16="http://schemas.microsoft.com/office/drawing/2014/main" id="{4A5CAA0A-E71D-4F61-8E89-9CC62793CC1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800000">
                <a:off x="9897841" y="2948013"/>
                <a:ext cx="652167" cy="60600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4" name="Picture 8" descr="Document">
                <a:extLst>
                  <a:ext uri="{FF2B5EF4-FFF2-40B4-BE49-F238E27FC236}">
                    <a16:creationId xmlns:a16="http://schemas.microsoft.com/office/drawing/2014/main" id="{EB267E66-24D1-4A61-A56F-CFA08B7AEB1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682027" y="1338421"/>
                <a:ext cx="1034406" cy="103440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5" name="Picture 4" descr="Duplicate">
                <a:extLst>
                  <a:ext uri="{FF2B5EF4-FFF2-40B4-BE49-F238E27FC236}">
                    <a16:creationId xmlns:a16="http://schemas.microsoft.com/office/drawing/2014/main" id="{CF8CE6C0-DCDC-434D-8B87-C7DA15083A3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010787" y="972324"/>
                <a:ext cx="1309523" cy="155502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6" name="Picture 4" descr="Left">
                <a:extLst>
                  <a:ext uri="{FF2B5EF4-FFF2-40B4-BE49-F238E27FC236}">
                    <a16:creationId xmlns:a16="http://schemas.microsoft.com/office/drawing/2014/main" id="{65D65EDA-222F-4303-AF1D-AB6CD80C6B6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8422569">
                <a:off x="9569327" y="1507776"/>
                <a:ext cx="376458" cy="37645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9C4D954B-77ED-4108-A9E7-374DE921C4F7}"/>
              </a:ext>
            </a:extLst>
          </p:cNvPr>
          <p:cNvGrpSpPr/>
          <p:nvPr/>
        </p:nvGrpSpPr>
        <p:grpSpPr>
          <a:xfrm>
            <a:off x="3207584" y="3466774"/>
            <a:ext cx="3763226" cy="2550698"/>
            <a:chOff x="7774037" y="3297913"/>
            <a:chExt cx="3763226" cy="2550698"/>
          </a:xfrm>
        </p:grpSpPr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A1A4EA3F-CC10-406C-B792-231AEB25CCF8}"/>
                </a:ext>
              </a:extLst>
            </p:cNvPr>
            <p:cNvSpPr txBox="1"/>
            <p:nvPr/>
          </p:nvSpPr>
          <p:spPr>
            <a:xfrm>
              <a:off x="9030800" y="3297913"/>
              <a:ext cx="2506463" cy="25506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dirty="0">
                  <a:solidFill>
                    <a:schemeClr val="tx2">
                      <a:lumMod val="75000"/>
                    </a:schemeClr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('</a:t>
              </a:r>
              <a:r>
                <a:rPr lang="ko-KR" altLang="en-US" dirty="0">
                  <a:solidFill>
                    <a:schemeClr val="tx2">
                      <a:lumMod val="75000"/>
                    </a:schemeClr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엔진오일</a:t>
              </a:r>
              <a:r>
                <a:rPr lang="en-US" altLang="ko-KR" dirty="0">
                  <a:solidFill>
                    <a:schemeClr val="tx2">
                      <a:lumMod val="75000"/>
                    </a:schemeClr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', 764)</a:t>
              </a:r>
            </a:p>
            <a:p>
              <a:pPr>
                <a:lnSpc>
                  <a:spcPct val="150000"/>
                </a:lnSpc>
              </a:pPr>
              <a:r>
                <a:rPr lang="en-US" altLang="ko-KR" dirty="0">
                  <a:solidFill>
                    <a:schemeClr val="tx2">
                      <a:lumMod val="75000"/>
                    </a:schemeClr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('</a:t>
              </a:r>
              <a:r>
                <a:rPr lang="ko-KR" altLang="en-US" dirty="0">
                  <a:solidFill>
                    <a:schemeClr val="tx2">
                      <a:lumMod val="75000"/>
                    </a:schemeClr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교환</a:t>
              </a:r>
              <a:r>
                <a:rPr lang="en-US" altLang="ko-KR" dirty="0">
                  <a:solidFill>
                    <a:schemeClr val="tx2">
                      <a:lumMod val="75000"/>
                    </a:schemeClr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', 632)</a:t>
              </a:r>
            </a:p>
            <a:p>
              <a:pPr>
                <a:lnSpc>
                  <a:spcPct val="150000"/>
                </a:lnSpc>
              </a:pPr>
              <a:r>
                <a:rPr lang="en-US" altLang="ko-KR" dirty="0">
                  <a:solidFill>
                    <a:schemeClr val="tx2">
                      <a:lumMod val="75000"/>
                    </a:schemeClr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('</a:t>
              </a:r>
              <a:r>
                <a:rPr lang="ko-KR" altLang="en-US" dirty="0">
                  <a:solidFill>
                    <a:schemeClr val="tx2">
                      <a:lumMod val="75000"/>
                    </a:schemeClr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세트</a:t>
              </a:r>
              <a:r>
                <a:rPr lang="en-US" altLang="ko-KR" dirty="0">
                  <a:solidFill>
                    <a:schemeClr val="tx2">
                      <a:lumMod val="75000"/>
                    </a:schemeClr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', 263)</a:t>
              </a:r>
            </a:p>
            <a:p>
              <a:pPr>
                <a:lnSpc>
                  <a:spcPct val="150000"/>
                </a:lnSpc>
              </a:pPr>
              <a:endParaRPr lang="en-US" altLang="ko-KR" dirty="0">
                <a:solidFill>
                  <a:schemeClr val="tx2">
                    <a:lumMod val="7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dirty="0">
                  <a:solidFill>
                    <a:schemeClr val="tx2">
                      <a:lumMod val="75000"/>
                    </a:schemeClr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('</a:t>
              </a:r>
              <a:r>
                <a:rPr lang="ko-KR" altLang="en-US" dirty="0">
                  <a:solidFill>
                    <a:schemeClr val="tx2">
                      <a:lumMod val="75000"/>
                    </a:schemeClr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점화</a:t>
              </a:r>
              <a:r>
                <a:rPr lang="en-US" altLang="ko-KR" dirty="0">
                  <a:solidFill>
                    <a:schemeClr val="tx2">
                      <a:lumMod val="75000"/>
                    </a:schemeClr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’, 332)</a:t>
              </a:r>
            </a:p>
            <a:p>
              <a:pPr>
                <a:lnSpc>
                  <a:spcPct val="150000"/>
                </a:lnSpc>
              </a:pPr>
              <a:r>
                <a:rPr lang="en-US" altLang="ko-KR" dirty="0">
                  <a:solidFill>
                    <a:schemeClr val="tx2">
                      <a:lumMod val="75000"/>
                    </a:schemeClr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('</a:t>
              </a:r>
              <a:r>
                <a:rPr lang="ko-KR" altLang="en-US" dirty="0">
                  <a:solidFill>
                    <a:schemeClr val="tx2">
                      <a:lumMod val="75000"/>
                    </a:schemeClr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교체</a:t>
              </a:r>
              <a:r>
                <a:rPr lang="en-US" altLang="ko-KR" dirty="0">
                  <a:solidFill>
                    <a:schemeClr val="tx2">
                      <a:lumMod val="75000"/>
                    </a:schemeClr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', 135)</a:t>
              </a:r>
              <a:endParaRPr lang="ko-KR" altLang="en-US" dirty="0">
                <a:solidFill>
                  <a:schemeClr val="tx2">
                    <a:lumMod val="7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</p:txBody>
        </p:sp>
        <p:pic>
          <p:nvPicPr>
            <p:cNvPr id="121" name="Picture 12" descr="More">
              <a:extLst>
                <a:ext uri="{FF2B5EF4-FFF2-40B4-BE49-F238E27FC236}">
                  <a16:creationId xmlns:a16="http://schemas.microsoft.com/office/drawing/2014/main" id="{6D1F178F-FB08-4582-9C98-B5415FA83C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38620" y="4685930"/>
              <a:ext cx="178486" cy="2208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2" name="사각형: 둥근 모서리 121">
              <a:extLst>
                <a:ext uri="{FF2B5EF4-FFF2-40B4-BE49-F238E27FC236}">
                  <a16:creationId xmlns:a16="http://schemas.microsoft.com/office/drawing/2014/main" id="{45C4DB4F-335A-4C9E-BD11-BB632537AA25}"/>
                </a:ext>
              </a:extLst>
            </p:cNvPr>
            <p:cNvSpPr/>
            <p:nvPr/>
          </p:nvSpPr>
          <p:spPr>
            <a:xfrm>
              <a:off x="8929432" y="3340439"/>
              <a:ext cx="2043694" cy="2508172"/>
            </a:xfrm>
            <a:prstGeom prst="roundRect">
              <a:avLst/>
            </a:prstGeom>
            <a:noFill/>
            <a:ln w="34925">
              <a:solidFill>
                <a:srgbClr val="B3C6D5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rgbClr val="FF9900"/>
                </a:solidFill>
              </a:endParaRPr>
            </a:p>
          </p:txBody>
        </p: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806BB1F2-3B6D-4011-8D3B-71BF14818510}"/>
                </a:ext>
              </a:extLst>
            </p:cNvPr>
            <p:cNvGrpSpPr/>
            <p:nvPr/>
          </p:nvGrpSpPr>
          <p:grpSpPr>
            <a:xfrm>
              <a:off x="7774037" y="3407545"/>
              <a:ext cx="877505" cy="2400300"/>
              <a:chOff x="7774037" y="3407545"/>
              <a:chExt cx="877505" cy="2400300"/>
            </a:xfrm>
          </p:grpSpPr>
          <p:pic>
            <p:nvPicPr>
              <p:cNvPr id="115" name="Picture 32" descr="Diagonal arrow">
                <a:extLst>
                  <a:ext uri="{FF2B5EF4-FFF2-40B4-BE49-F238E27FC236}">
                    <a16:creationId xmlns:a16="http://schemas.microsoft.com/office/drawing/2014/main" id="{BE9680AA-DF02-40AE-A532-E4FBBF92C91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9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" r="12701" b="17520"/>
              <a:stretch/>
            </p:blipFill>
            <p:spPr bwMode="auto">
              <a:xfrm rot="18946400">
                <a:off x="7774037" y="3655128"/>
                <a:ext cx="537698" cy="50801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그림 21">
                <a:extLst>
                  <a:ext uri="{FF2B5EF4-FFF2-40B4-BE49-F238E27FC236}">
                    <a16:creationId xmlns:a16="http://schemas.microsoft.com/office/drawing/2014/main" id="{86F0D8C3-4E40-424B-86A2-7FB81B9D700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4"/>
              <a:srcRect l="24896"/>
              <a:stretch/>
            </p:blipFill>
            <p:spPr>
              <a:xfrm>
                <a:off x="8365398" y="3407545"/>
                <a:ext cx="286144" cy="2400300"/>
              </a:xfrm>
              <a:prstGeom prst="rect">
                <a:avLst/>
              </a:prstGeom>
            </p:spPr>
          </p:pic>
        </p:grp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A06C0D35-1BC9-4299-AB64-ECEAA9FD5508}"/>
              </a:ext>
            </a:extLst>
          </p:cNvPr>
          <p:cNvGrpSpPr/>
          <p:nvPr/>
        </p:nvGrpSpPr>
        <p:grpSpPr>
          <a:xfrm>
            <a:off x="6505541" y="4413273"/>
            <a:ext cx="2162109" cy="1295355"/>
            <a:chOff x="6505541" y="4413273"/>
            <a:chExt cx="2162109" cy="1295355"/>
          </a:xfrm>
        </p:grpSpPr>
        <p:pic>
          <p:nvPicPr>
            <p:cNvPr id="155" name="Picture 10" descr="Down arrow">
              <a:extLst>
                <a:ext uri="{FF2B5EF4-FFF2-40B4-BE49-F238E27FC236}">
                  <a16:creationId xmlns:a16="http://schemas.microsoft.com/office/drawing/2014/main" id="{6B104195-E11F-4407-AD86-2477F511C7A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7214468" y="4436354"/>
              <a:ext cx="652167" cy="6060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FFACB91A-BBCD-472F-A7A5-1E2F078F5F95}"/>
                </a:ext>
              </a:extLst>
            </p:cNvPr>
            <p:cNvSpPr txBox="1"/>
            <p:nvPr/>
          </p:nvSpPr>
          <p:spPr>
            <a:xfrm>
              <a:off x="6505541" y="5123853"/>
              <a:ext cx="2162109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3200" dirty="0">
                  <a:solidFill>
                    <a:schemeClr val="accent1">
                      <a:lumMod val="75000"/>
                    </a:schemeClr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형태소</a:t>
              </a:r>
              <a:r>
                <a:rPr lang="ko-KR" altLang="en-US" sz="3200" dirty="0"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 </a:t>
              </a:r>
              <a:r>
                <a:rPr lang="ko-KR" altLang="en-US" sz="2800" dirty="0"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분리</a:t>
              </a:r>
              <a:endParaRPr lang="ko-KR" altLang="en-US" sz="3200" dirty="0">
                <a:latin typeface="G마켓 산스 TTF Bold" panose="02000000000000000000" pitchFamily="2" charset="-127"/>
                <a:ea typeface="G마켓 산스 TTF Bold" panose="02000000000000000000" pitchFamily="2" charset="-127"/>
              </a:endParaRPr>
            </a:p>
          </p:txBody>
        </p:sp>
      </p:grpSp>
      <p:grpSp>
        <p:nvGrpSpPr>
          <p:cNvPr id="168" name="그룹 167">
            <a:extLst>
              <a:ext uri="{FF2B5EF4-FFF2-40B4-BE49-F238E27FC236}">
                <a16:creationId xmlns:a16="http://schemas.microsoft.com/office/drawing/2014/main" id="{82697FD9-D8A9-473B-8AA3-F531FB527992}"/>
              </a:ext>
            </a:extLst>
          </p:cNvPr>
          <p:cNvGrpSpPr/>
          <p:nvPr/>
        </p:nvGrpSpPr>
        <p:grpSpPr>
          <a:xfrm>
            <a:off x="142103" y="102432"/>
            <a:ext cx="4574260" cy="641398"/>
            <a:chOff x="142103" y="102432"/>
            <a:chExt cx="4574260" cy="641398"/>
          </a:xfrm>
        </p:grpSpPr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E714EB4C-CAF5-41B3-995E-475C0F28382A}"/>
                </a:ext>
              </a:extLst>
            </p:cNvPr>
            <p:cNvSpPr txBox="1"/>
            <p:nvPr/>
          </p:nvSpPr>
          <p:spPr>
            <a:xfrm>
              <a:off x="142103" y="102432"/>
              <a:ext cx="98135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b="1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001.</a:t>
              </a:r>
              <a:endParaRPr lang="ko-KR" altLang="en-US" sz="3200" b="1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grpSp>
          <p:nvGrpSpPr>
            <p:cNvPr id="170" name="그룹 169">
              <a:extLst>
                <a:ext uri="{FF2B5EF4-FFF2-40B4-BE49-F238E27FC236}">
                  <a16:creationId xmlns:a16="http://schemas.microsoft.com/office/drawing/2014/main" id="{EFCF8492-EF1E-47E8-B109-42026DA8300B}"/>
                </a:ext>
              </a:extLst>
            </p:cNvPr>
            <p:cNvGrpSpPr/>
            <p:nvPr/>
          </p:nvGrpSpPr>
          <p:grpSpPr>
            <a:xfrm>
              <a:off x="1027570" y="159055"/>
              <a:ext cx="3688793" cy="584775"/>
              <a:chOff x="853708" y="1720199"/>
              <a:chExt cx="3688793" cy="584775"/>
            </a:xfrm>
          </p:grpSpPr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264162FF-3BBB-48E9-ACCC-94A2A011B06D}"/>
                  </a:ext>
                </a:extLst>
              </p:cNvPr>
              <p:cNvSpPr txBox="1"/>
              <p:nvPr/>
            </p:nvSpPr>
            <p:spPr>
              <a:xfrm>
                <a:off x="853708" y="1750977"/>
                <a:ext cx="3688793" cy="523220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800" dirty="0">
                    <a:solidFill>
                      <a:schemeClr val="accent2"/>
                    </a:solidFill>
                    <a:latin typeface="G마켓 산스 TTF Bold" panose="02000000000000000000" pitchFamily="2" charset="-127"/>
                    <a:ea typeface="G마켓 산스 TTF Bold" panose="02000000000000000000" pitchFamily="2" charset="-127"/>
                  </a:rPr>
                  <a:t>카테고리</a:t>
                </a:r>
                <a:r>
                  <a:rPr lang="en-US" altLang="ko-KR" sz="2800" dirty="0">
                    <a:solidFill>
                      <a:schemeClr val="accent2"/>
                    </a:solidFill>
                    <a:latin typeface="G마켓 산스 TTF Bold" panose="02000000000000000000" pitchFamily="2" charset="-127"/>
                    <a:ea typeface="G마켓 산스 TTF Bold" panose="02000000000000000000" pitchFamily="2" charset="-127"/>
                  </a:rPr>
                  <a:t> </a:t>
                </a:r>
                <a:r>
                  <a:rPr lang="ko-KR" altLang="en-US" sz="2800" dirty="0">
                    <a:latin typeface="G마켓 산스 TTF Bold" panose="02000000000000000000" pitchFamily="2" charset="-127"/>
                    <a:ea typeface="G마켓 산스 TTF Bold" panose="02000000000000000000" pitchFamily="2" charset="-127"/>
                  </a:rPr>
                  <a:t>재정의</a:t>
                </a:r>
              </a:p>
            </p:txBody>
          </p:sp>
          <p:pic>
            <p:nvPicPr>
              <p:cNvPr id="172" name="Picture 36" descr="Instruction">
                <a:extLst>
                  <a:ext uri="{FF2B5EF4-FFF2-40B4-BE49-F238E27FC236}">
                    <a16:creationId xmlns:a16="http://schemas.microsoft.com/office/drawing/2014/main" id="{A78A5F1B-5EB2-42C4-B1C1-5E6EE36C7F1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52879" y="1720199"/>
                <a:ext cx="584775" cy="5847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1918738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9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0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1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2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3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모서리가 둥근 직사각형 6">
            <a:extLst>
              <a:ext uri="{FF2B5EF4-FFF2-40B4-BE49-F238E27FC236}">
                <a16:creationId xmlns:a16="http://schemas.microsoft.com/office/drawing/2014/main" id="{38DA0CE1-4A32-4262-A1E1-EDF7B992EBA4}"/>
              </a:ext>
            </a:extLst>
          </p:cNvPr>
          <p:cNvSpPr/>
          <p:nvPr/>
        </p:nvSpPr>
        <p:spPr>
          <a:xfrm>
            <a:off x="7645885" y="-549969"/>
            <a:ext cx="2933810" cy="1722506"/>
          </a:xfrm>
          <a:prstGeom prst="roundRect">
            <a:avLst/>
          </a:prstGeom>
          <a:solidFill>
            <a:srgbClr val="E2E5E6">
              <a:alpha val="35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sp>
        <p:nvSpPr>
          <p:cNvPr id="38" name="모서리가 둥근 직사각형 6">
            <a:extLst>
              <a:ext uri="{FF2B5EF4-FFF2-40B4-BE49-F238E27FC236}">
                <a16:creationId xmlns:a16="http://schemas.microsoft.com/office/drawing/2014/main" id="{36EA76D7-C757-4DC5-8286-245055405E2C}"/>
              </a:ext>
            </a:extLst>
          </p:cNvPr>
          <p:cNvSpPr/>
          <p:nvPr/>
        </p:nvSpPr>
        <p:spPr>
          <a:xfrm>
            <a:off x="-1540005" y="5135494"/>
            <a:ext cx="2933810" cy="1722506"/>
          </a:xfrm>
          <a:prstGeom prst="roundRect">
            <a:avLst/>
          </a:prstGeom>
          <a:solidFill>
            <a:srgbClr val="E2E5E6">
              <a:alpha val="35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45" name="이등변 삼각형 44">
            <a:extLst>
              <a:ext uri="{FF2B5EF4-FFF2-40B4-BE49-F238E27FC236}">
                <a16:creationId xmlns:a16="http://schemas.microsoft.com/office/drawing/2014/main" id="{D2AE7E5D-A15F-43CC-9264-D7B7FEF32B4B}"/>
              </a:ext>
            </a:extLst>
          </p:cNvPr>
          <p:cNvSpPr/>
          <p:nvPr/>
        </p:nvSpPr>
        <p:spPr>
          <a:xfrm rot="16200000">
            <a:off x="10068515" y="1711912"/>
            <a:ext cx="2790336" cy="1456637"/>
          </a:xfrm>
          <a:prstGeom prst="triangle">
            <a:avLst/>
          </a:prstGeom>
          <a:solidFill>
            <a:schemeClr val="accent4"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이등변 삼각형 45">
            <a:extLst>
              <a:ext uri="{FF2B5EF4-FFF2-40B4-BE49-F238E27FC236}">
                <a16:creationId xmlns:a16="http://schemas.microsoft.com/office/drawing/2014/main" id="{74FB2FE6-9DF7-46C9-895C-C0F3478301CC}"/>
              </a:ext>
            </a:extLst>
          </p:cNvPr>
          <p:cNvSpPr/>
          <p:nvPr/>
        </p:nvSpPr>
        <p:spPr>
          <a:xfrm rot="16200000">
            <a:off x="10512559" y="866910"/>
            <a:ext cx="2178397" cy="1180486"/>
          </a:xfrm>
          <a:prstGeom prst="triangle">
            <a:avLst/>
          </a:prstGeom>
          <a:solidFill>
            <a:schemeClr val="accent4"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이등변 삼각형 46">
            <a:extLst>
              <a:ext uri="{FF2B5EF4-FFF2-40B4-BE49-F238E27FC236}">
                <a16:creationId xmlns:a16="http://schemas.microsoft.com/office/drawing/2014/main" id="{86467F7E-B54D-4094-A257-BC75834AC8D1}"/>
              </a:ext>
            </a:extLst>
          </p:cNvPr>
          <p:cNvSpPr/>
          <p:nvPr/>
        </p:nvSpPr>
        <p:spPr>
          <a:xfrm rot="5400000">
            <a:off x="-672325" y="4597533"/>
            <a:ext cx="2790336" cy="1456637"/>
          </a:xfrm>
          <a:prstGeom prst="triangle">
            <a:avLst/>
          </a:prstGeom>
          <a:solidFill>
            <a:schemeClr val="accent4"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61AC7181-1880-4E0D-9531-B5FF3D8727FF}"/>
              </a:ext>
            </a:extLst>
          </p:cNvPr>
          <p:cNvGrpSpPr/>
          <p:nvPr/>
        </p:nvGrpSpPr>
        <p:grpSpPr>
          <a:xfrm>
            <a:off x="8198881" y="6000723"/>
            <a:ext cx="3986447" cy="818428"/>
            <a:chOff x="7615496" y="6026179"/>
            <a:chExt cx="4649299" cy="1022001"/>
          </a:xfrm>
        </p:grpSpPr>
        <p:pic>
          <p:nvPicPr>
            <p:cNvPr id="111" name="그림 110">
              <a:extLst>
                <a:ext uri="{FF2B5EF4-FFF2-40B4-BE49-F238E27FC236}">
                  <a16:creationId xmlns:a16="http://schemas.microsoft.com/office/drawing/2014/main" id="{3F393DE7-5ED9-4C83-A3AC-64D09B951CE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615496" y="6667208"/>
              <a:ext cx="4649299" cy="380972"/>
            </a:xfrm>
            <a:prstGeom prst="rect">
              <a:avLst/>
            </a:prstGeom>
          </p:spPr>
        </p:pic>
        <p:pic>
          <p:nvPicPr>
            <p:cNvPr id="112" name="그림 111">
              <a:extLst>
                <a:ext uri="{FF2B5EF4-FFF2-40B4-BE49-F238E27FC236}">
                  <a16:creationId xmlns:a16="http://schemas.microsoft.com/office/drawing/2014/main" id="{D3BC128F-F987-42F3-9352-A704A790A5F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9548" b="89950" l="9184" r="93112">
                          <a14:foregroundMark x1="21684" y1="39698" x2="21684" y2="39698"/>
                          <a14:foregroundMark x1="9184" y1="88442" x2="9184" y2="88442"/>
                          <a14:foregroundMark x1="90306" y1="50754" x2="90306" y2="50754"/>
                          <a14:foregroundMark x1="93112" y1="88945" x2="93112" y2="88945"/>
                          <a14:foregroundMark x1="76786" y1="36181" x2="76786" y2="36181"/>
                          <a14:foregroundMark x1="84694" y1="22613" x2="84694" y2="22613"/>
                          <a14:foregroundMark x1="82398" y1="17085" x2="82398" y2="17085"/>
                          <a14:foregroundMark x1="78827" y1="14573" x2="78827" y2="14573"/>
                          <a14:foregroundMark x1="72194" y1="38191" x2="72194" y2="38191"/>
                          <a14:foregroundMark x1="75000" y1="38191" x2="75000" y2="38191"/>
                          <a14:foregroundMark x1="73469" y1="41709" x2="73469" y2="41709"/>
                          <a14:foregroundMark x1="60969" y1="37186" x2="60969" y2="37186"/>
                          <a14:foregroundMark x1="59694" y1="42211" x2="59694" y2="42211"/>
                          <a14:foregroundMark x1="58163" y1="41709" x2="58163" y2="41709"/>
                          <a14:foregroundMark x1="63265" y1="40704" x2="63265" y2="40704"/>
                          <a14:foregroundMark x1="61224" y1="37688" x2="61224" y2="37688"/>
                          <a14:foregroundMark x1="60459" y1="36181" x2="61224" y2="38191"/>
                          <a14:foregroundMark x1="52296" y1="49749" x2="53316" y2="40201"/>
                          <a14:foregroundMark x1="53316" y1="40201" x2="57398" y2="36181"/>
                          <a14:foregroundMark x1="57398" y1="36181" x2="62245" y2="39196"/>
                          <a14:foregroundMark x1="62245" y1="39196" x2="64031" y2="47739"/>
                          <a14:foregroundMark x1="64031" y1="47739" x2="64031" y2="50251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0199785" y="6026179"/>
              <a:ext cx="1976973" cy="1003616"/>
            </a:xfrm>
            <a:prstGeom prst="rect">
              <a:avLst/>
            </a:prstGeom>
          </p:spPr>
        </p:pic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A06C0D35-1BC9-4299-AB64-ECEAA9FD5508}"/>
              </a:ext>
            </a:extLst>
          </p:cNvPr>
          <p:cNvGrpSpPr/>
          <p:nvPr/>
        </p:nvGrpSpPr>
        <p:grpSpPr>
          <a:xfrm>
            <a:off x="7461301" y="3282042"/>
            <a:ext cx="1763900" cy="1235941"/>
            <a:chOff x="6946737" y="4349577"/>
            <a:chExt cx="1763900" cy="1235941"/>
          </a:xfrm>
        </p:grpSpPr>
        <p:pic>
          <p:nvPicPr>
            <p:cNvPr id="155" name="Picture 10" descr="Down arrow">
              <a:extLst>
                <a:ext uri="{FF2B5EF4-FFF2-40B4-BE49-F238E27FC236}">
                  <a16:creationId xmlns:a16="http://schemas.microsoft.com/office/drawing/2014/main" id="{6B104195-E11F-4407-AD86-2477F511C7A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7529063" y="4372658"/>
              <a:ext cx="652167" cy="6060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FFACB91A-BBCD-472F-A7A5-1E2F078F5F95}"/>
                </a:ext>
              </a:extLst>
            </p:cNvPr>
            <p:cNvSpPr txBox="1"/>
            <p:nvPr/>
          </p:nvSpPr>
          <p:spPr>
            <a:xfrm>
              <a:off x="6946737" y="5123853"/>
              <a:ext cx="1763900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2400" dirty="0">
                  <a:solidFill>
                    <a:schemeClr val="accent1">
                      <a:lumMod val="75000"/>
                    </a:schemeClr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 </a:t>
              </a:r>
              <a:r>
                <a:rPr lang="en-US" altLang="ko-KR" sz="2400" dirty="0">
                  <a:solidFill>
                    <a:srgbClr val="FF0000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4</a:t>
              </a:r>
              <a:r>
                <a:rPr lang="ko-KR" altLang="en-US" sz="2400" dirty="0">
                  <a:solidFill>
                    <a:srgbClr val="FF0000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단계 구획</a:t>
              </a:r>
              <a:endParaRPr lang="ko-KR" altLang="en-US" sz="3200" dirty="0">
                <a:solidFill>
                  <a:srgbClr val="FF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C5310954-A24E-47AD-8C3C-D7989AE1F071}"/>
              </a:ext>
            </a:extLst>
          </p:cNvPr>
          <p:cNvGrpSpPr/>
          <p:nvPr/>
        </p:nvGrpSpPr>
        <p:grpSpPr>
          <a:xfrm>
            <a:off x="142103" y="102432"/>
            <a:ext cx="4359104" cy="609735"/>
            <a:chOff x="142103" y="102432"/>
            <a:chExt cx="4359104" cy="609735"/>
          </a:xfrm>
        </p:grpSpPr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E714EB4C-CAF5-41B3-995E-475C0F28382A}"/>
                </a:ext>
              </a:extLst>
            </p:cNvPr>
            <p:cNvSpPr txBox="1"/>
            <p:nvPr/>
          </p:nvSpPr>
          <p:spPr>
            <a:xfrm>
              <a:off x="142103" y="102432"/>
              <a:ext cx="98135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b="1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002.</a:t>
              </a:r>
              <a:endParaRPr lang="ko-KR" altLang="en-US" sz="3200" b="1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pic>
          <p:nvPicPr>
            <p:cNvPr id="60" name="Picture 20" descr="Brainstorming">
              <a:extLst>
                <a:ext uri="{FF2B5EF4-FFF2-40B4-BE49-F238E27FC236}">
                  <a16:creationId xmlns:a16="http://schemas.microsoft.com/office/drawing/2014/main" id="{888447D1-8F83-45BF-805A-A0A8E0ED769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495"/>
            <a:stretch/>
          </p:blipFill>
          <p:spPr bwMode="auto">
            <a:xfrm>
              <a:off x="3798945" y="133209"/>
              <a:ext cx="702262" cy="5232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C7DF0D51-6A60-4521-8367-2AE78B1A4D17}"/>
                </a:ext>
              </a:extLst>
            </p:cNvPr>
            <p:cNvSpPr txBox="1"/>
            <p:nvPr/>
          </p:nvSpPr>
          <p:spPr>
            <a:xfrm>
              <a:off x="1043814" y="188947"/>
              <a:ext cx="280244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dirty="0"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정비 로직 </a:t>
              </a:r>
              <a:r>
                <a:rPr lang="ko-KR" altLang="en-US" sz="2800" dirty="0">
                  <a:solidFill>
                    <a:schemeClr val="accent2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일반화</a:t>
              </a:r>
              <a:endParaRPr lang="ko-KR" altLang="en-US" sz="2800" dirty="0">
                <a:latin typeface="G마켓 산스 TTF Bold" panose="02000000000000000000" pitchFamily="2" charset="-127"/>
                <a:ea typeface="G마켓 산스 TTF Bold" panose="02000000000000000000" pitchFamily="2" charset="-127"/>
              </a:endParaRPr>
            </a:p>
          </p:txBody>
        </p:sp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F8088E44-7307-42C6-901B-5FAF7DB01920}"/>
              </a:ext>
            </a:extLst>
          </p:cNvPr>
          <p:cNvGrpSpPr/>
          <p:nvPr/>
        </p:nvGrpSpPr>
        <p:grpSpPr>
          <a:xfrm>
            <a:off x="146760" y="896701"/>
            <a:ext cx="5263440" cy="954107"/>
            <a:chOff x="589307" y="1708740"/>
            <a:chExt cx="3103039" cy="1106244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1A51753B-B7BB-445B-B083-7C9C6AAF3BF7}"/>
                </a:ext>
              </a:extLst>
            </p:cNvPr>
            <p:cNvSpPr txBox="1"/>
            <p:nvPr/>
          </p:nvSpPr>
          <p:spPr>
            <a:xfrm>
              <a:off x="589307" y="1708740"/>
              <a:ext cx="3103039" cy="1106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>
                  <a:solidFill>
                    <a:schemeClr val="accent6">
                      <a:lumMod val="50000"/>
                    </a:schemeClr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1. </a:t>
              </a:r>
              <a:r>
                <a:rPr lang="ko-KR" altLang="en-US" sz="2800" dirty="0">
                  <a:solidFill>
                    <a:schemeClr val="accent6">
                      <a:lumMod val="50000"/>
                    </a:schemeClr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데이터 </a:t>
              </a:r>
              <a:r>
                <a:rPr lang="ko-KR" altLang="en-US" sz="2800" dirty="0" err="1">
                  <a:solidFill>
                    <a:schemeClr val="accent6">
                      <a:lumMod val="50000"/>
                    </a:schemeClr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전처리</a:t>
              </a:r>
              <a:r>
                <a:rPr lang="ko-KR" altLang="en-US" sz="2800" dirty="0">
                  <a:solidFill>
                    <a:schemeClr val="accent6">
                      <a:lumMod val="50000"/>
                    </a:schemeClr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 </a:t>
              </a:r>
              <a:r>
                <a:rPr lang="en-US" altLang="ko-KR" sz="2800" dirty="0">
                  <a:solidFill>
                    <a:schemeClr val="accent6">
                      <a:lumMod val="50000"/>
                    </a:schemeClr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– </a:t>
              </a:r>
              <a:r>
                <a:rPr lang="ko-KR" altLang="en-US" sz="2800" dirty="0">
                  <a:solidFill>
                    <a:schemeClr val="accent6">
                      <a:lumMod val="50000"/>
                    </a:schemeClr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단계 구획</a:t>
              </a:r>
            </a:p>
          </p:txBody>
        </p:sp>
        <p:cxnSp>
          <p:nvCxnSpPr>
            <p:cNvPr id="64" name="직선 연결선 63">
              <a:extLst>
                <a:ext uri="{FF2B5EF4-FFF2-40B4-BE49-F238E27FC236}">
                  <a16:creationId xmlns:a16="http://schemas.microsoft.com/office/drawing/2014/main" id="{3F4AE545-C123-40A3-9D14-754AC323005E}"/>
                </a:ext>
              </a:extLst>
            </p:cNvPr>
            <p:cNvCxnSpPr>
              <a:cxnSpLocks/>
            </p:cNvCxnSpPr>
            <p:nvPr/>
          </p:nvCxnSpPr>
          <p:spPr>
            <a:xfrm>
              <a:off x="696786" y="2257020"/>
              <a:ext cx="2097288" cy="0"/>
            </a:xfrm>
            <a:prstGeom prst="line">
              <a:avLst/>
            </a:prstGeom>
            <a:ln>
              <a:solidFill>
                <a:srgbClr val="3D3D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6C64CDF9-3A75-46DD-A0B4-3C1DF18CE5E1}"/>
              </a:ext>
            </a:extLst>
          </p:cNvPr>
          <p:cNvGrpSpPr/>
          <p:nvPr/>
        </p:nvGrpSpPr>
        <p:grpSpPr>
          <a:xfrm>
            <a:off x="976815" y="2649297"/>
            <a:ext cx="2008876" cy="2249637"/>
            <a:chOff x="724851" y="2798480"/>
            <a:chExt cx="2008876" cy="2249637"/>
          </a:xfrm>
        </p:grpSpPr>
        <p:pic>
          <p:nvPicPr>
            <p:cNvPr id="66" name="Picture 14" descr="File free icon">
              <a:extLst>
                <a:ext uri="{FF2B5EF4-FFF2-40B4-BE49-F238E27FC236}">
                  <a16:creationId xmlns:a16="http://schemas.microsoft.com/office/drawing/2014/main" id="{B4B81A60-B437-4FEC-99EA-EFFC84432D3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3537" y="2798480"/>
              <a:ext cx="1289264" cy="12892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804E00AF-14C2-41D3-885B-B39E60C68939}"/>
                </a:ext>
              </a:extLst>
            </p:cNvPr>
            <p:cNvSpPr txBox="1"/>
            <p:nvPr/>
          </p:nvSpPr>
          <p:spPr>
            <a:xfrm>
              <a:off x="724851" y="4278676"/>
              <a:ext cx="2008876" cy="76944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2400" b="1" dirty="0">
                  <a:solidFill>
                    <a:schemeClr val="accent6">
                      <a:lumMod val="50000"/>
                    </a:schemeClr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상담 내역 </a:t>
              </a:r>
              <a:endParaRPr lang="en-US" altLang="ko-KR" sz="2400" b="1" dirty="0">
                <a:solidFill>
                  <a:schemeClr val="accent6">
                    <a:lumMod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  <a:p>
              <a:pPr algn="ctr"/>
              <a:r>
                <a:rPr lang="ko-KR" altLang="en-US" sz="2000" dirty="0">
                  <a:solidFill>
                    <a:schemeClr val="accent6">
                      <a:lumMod val="50000"/>
                    </a:schemeClr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리스트</a:t>
              </a:r>
              <a:endPara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B4823DD4-CC9F-4788-AD8B-35B2ADB59D50}"/>
              </a:ext>
            </a:extLst>
          </p:cNvPr>
          <p:cNvGrpSpPr/>
          <p:nvPr/>
        </p:nvGrpSpPr>
        <p:grpSpPr>
          <a:xfrm>
            <a:off x="9112790" y="1786545"/>
            <a:ext cx="2416332" cy="3700526"/>
            <a:chOff x="8869188" y="1523086"/>
            <a:chExt cx="2416332" cy="3700526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1CE140D3-2D40-4A79-81CD-810A33021F0F}"/>
                </a:ext>
              </a:extLst>
            </p:cNvPr>
            <p:cNvGrpSpPr/>
            <p:nvPr/>
          </p:nvGrpSpPr>
          <p:grpSpPr>
            <a:xfrm>
              <a:off x="8869188" y="1523086"/>
              <a:ext cx="1423703" cy="3700526"/>
              <a:chOff x="2223945" y="1669641"/>
              <a:chExt cx="1423703" cy="3700526"/>
            </a:xfrm>
          </p:grpSpPr>
          <p:pic>
            <p:nvPicPr>
              <p:cNvPr id="69" name="그림 68">
                <a:extLst>
                  <a:ext uri="{FF2B5EF4-FFF2-40B4-BE49-F238E27FC236}">
                    <a16:creationId xmlns:a16="http://schemas.microsoft.com/office/drawing/2014/main" id="{F525F5EE-7CE6-4B3F-8501-056CE7C8BFE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BEBA8EAE-BF5A-486C-A8C5-ECC9F3942E4B}">
                    <a14:imgProps xmlns:a14="http://schemas.microsoft.com/office/drawing/2010/main">
                      <a14:imgLayer r:embed="rId10">
                        <a14:imgEffect>
                          <a14:backgroundRemoval t="5305" b="96857" l="9630" r="89630">
                            <a14:foregroundMark x1="54815" y1="5305" x2="54815" y2="5305"/>
                            <a14:foregroundMark x1="50370" y1="92731" x2="50370" y2="92731"/>
                            <a14:foregroundMark x1="71852" y1="96857" x2="71852" y2="96857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223945" y="1768751"/>
                <a:ext cx="717953" cy="3367516"/>
              </a:xfrm>
              <a:prstGeom prst="rect">
                <a:avLst/>
              </a:prstGeom>
            </p:spPr>
          </p:pic>
          <p:grpSp>
            <p:nvGrpSpPr>
              <p:cNvPr id="71" name="그룹 70">
                <a:extLst>
                  <a:ext uri="{FF2B5EF4-FFF2-40B4-BE49-F238E27FC236}">
                    <a16:creationId xmlns:a16="http://schemas.microsoft.com/office/drawing/2014/main" id="{9170BF2E-B7D7-4B5A-B8DA-0A75E843CE5E}"/>
                  </a:ext>
                </a:extLst>
              </p:cNvPr>
              <p:cNvGrpSpPr/>
              <p:nvPr/>
            </p:nvGrpSpPr>
            <p:grpSpPr>
              <a:xfrm>
                <a:off x="2990908" y="1669641"/>
                <a:ext cx="656740" cy="3700526"/>
                <a:chOff x="3523902" y="1349965"/>
                <a:chExt cx="656740" cy="3700526"/>
              </a:xfrm>
            </p:grpSpPr>
            <p:pic>
              <p:nvPicPr>
                <p:cNvPr id="73" name="Picture 8" descr="Files free icon">
                  <a:extLst>
                    <a:ext uri="{FF2B5EF4-FFF2-40B4-BE49-F238E27FC236}">
                      <a16:creationId xmlns:a16="http://schemas.microsoft.com/office/drawing/2014/main" id="{652E5B58-8DB8-411E-ACBD-C7B3C62D1079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528474" y="1349965"/>
                  <a:ext cx="652168" cy="65216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74" name="Picture 8" descr="Files free icon">
                  <a:extLst>
                    <a:ext uri="{FF2B5EF4-FFF2-40B4-BE49-F238E27FC236}">
                      <a16:creationId xmlns:a16="http://schemas.microsoft.com/office/drawing/2014/main" id="{B0FDBD81-B1E3-4140-BA5D-7B0260C1B81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528474" y="2357560"/>
                  <a:ext cx="652168" cy="65216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75" name="Picture 8" descr="Files free icon">
                  <a:extLst>
                    <a:ext uri="{FF2B5EF4-FFF2-40B4-BE49-F238E27FC236}">
                      <a16:creationId xmlns:a16="http://schemas.microsoft.com/office/drawing/2014/main" id="{394B34A5-58D7-4766-95D3-F38ACCA85F46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528474" y="3365155"/>
                  <a:ext cx="652168" cy="65216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76" name="Picture 8" descr="Files free icon">
                  <a:extLst>
                    <a:ext uri="{FF2B5EF4-FFF2-40B4-BE49-F238E27FC236}">
                      <a16:creationId xmlns:a16="http://schemas.microsoft.com/office/drawing/2014/main" id="{F31E4301-1580-4EB7-ACFB-B0DD5CEB180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523902" y="4398323"/>
                  <a:ext cx="652168" cy="65216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124789AD-C1A9-4049-865D-FB58BAB535B7}"/>
                </a:ext>
              </a:extLst>
            </p:cNvPr>
            <p:cNvSpPr txBox="1"/>
            <p:nvPr/>
          </p:nvSpPr>
          <p:spPr>
            <a:xfrm>
              <a:off x="10139137" y="1638375"/>
              <a:ext cx="114638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rtl="0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dirty="0"/>
                <a:t>Trigger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C018876F-7F61-43BF-9CBF-A6352DFFE796}"/>
                </a:ext>
              </a:extLst>
            </p:cNvPr>
            <p:cNvSpPr txBox="1"/>
            <p:nvPr/>
          </p:nvSpPr>
          <p:spPr>
            <a:xfrm>
              <a:off x="10139137" y="2664332"/>
              <a:ext cx="114638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rtl="0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dirty="0"/>
                <a:t>Figure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AF22A357-722C-427D-AF7D-7F2C9C8AD9CD}"/>
                </a:ext>
              </a:extLst>
            </p:cNvPr>
            <p:cNvSpPr txBox="1"/>
            <p:nvPr/>
          </p:nvSpPr>
          <p:spPr>
            <a:xfrm>
              <a:off x="10139137" y="3690289"/>
              <a:ext cx="114638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rtl="0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dirty="0"/>
                <a:t>Action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A2AE611C-31F1-444B-9B6D-ACC25CAD8410}"/>
                </a:ext>
              </a:extLst>
            </p:cNvPr>
            <p:cNvSpPr txBox="1"/>
            <p:nvPr/>
          </p:nvSpPr>
          <p:spPr>
            <a:xfrm>
              <a:off x="10139137" y="4716245"/>
              <a:ext cx="114638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rtl="0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dirty="0"/>
                <a:t>Result</a:t>
              </a: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18553D33-95FF-403D-AE0F-5935D98F9AE7}"/>
              </a:ext>
            </a:extLst>
          </p:cNvPr>
          <p:cNvSpPr txBox="1"/>
          <p:nvPr/>
        </p:nvSpPr>
        <p:spPr>
          <a:xfrm>
            <a:off x="180910" y="5143372"/>
            <a:ext cx="385378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000" dirty="0" err="1">
                <a:solidFill>
                  <a:schemeClr val="accent6">
                    <a:lumMod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확일화되지</a:t>
            </a:r>
            <a:r>
              <a:rPr lang="ko-KR" altLang="en-US" sz="2000" dirty="0">
                <a:solidFill>
                  <a:schemeClr val="accent6">
                    <a:lumMod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않은 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작성 방식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</a:p>
          <a:p>
            <a:pPr algn="ctr"/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다양한 용어 사용</a:t>
            </a:r>
            <a:endParaRPr lang="en-US" altLang="ko-KR" sz="2000" dirty="0">
              <a:solidFill>
                <a:schemeClr val="bg2">
                  <a:lumMod val="25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5C95796-013F-46CA-B702-AC89D9100A98}"/>
              </a:ext>
            </a:extLst>
          </p:cNvPr>
          <p:cNvSpPr txBox="1"/>
          <p:nvPr/>
        </p:nvSpPr>
        <p:spPr>
          <a:xfrm>
            <a:off x="4299288" y="3308621"/>
            <a:ext cx="28834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tx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업무 단계 구획 및 </a:t>
            </a:r>
            <a:endParaRPr lang="en-US" altLang="ko-KR" sz="2400" dirty="0">
              <a:solidFill>
                <a:schemeClr val="tx2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r>
              <a:rPr lang="en-US" altLang="ko-KR" sz="2400" dirty="0">
                <a:solidFill>
                  <a:schemeClr val="tx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Missing Link </a:t>
            </a:r>
            <a:r>
              <a:rPr lang="ko-KR" altLang="en-US" sz="2400" dirty="0">
                <a:solidFill>
                  <a:schemeClr val="tx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확인</a:t>
            </a:r>
          </a:p>
        </p:txBody>
      </p:sp>
      <p:pic>
        <p:nvPicPr>
          <p:cNvPr id="44" name="Picture 10" descr="Down arrow">
            <a:extLst>
              <a:ext uri="{FF2B5EF4-FFF2-40B4-BE49-F238E27FC236}">
                <a16:creationId xmlns:a16="http://schemas.microsoft.com/office/drawing/2014/main" id="{559D04CB-A52E-4558-A591-70919B9095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2994013" y="3324661"/>
            <a:ext cx="652167" cy="606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36DD33CD-8489-46C7-88D8-0CDB0B21AF93}"/>
              </a:ext>
            </a:extLst>
          </p:cNvPr>
          <p:cNvSpPr txBox="1"/>
          <p:nvPr/>
        </p:nvSpPr>
        <p:spPr>
          <a:xfrm>
            <a:off x="4066077" y="2438713"/>
            <a:ext cx="334989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사건별 </a:t>
            </a:r>
            <a:r>
              <a:rPr lang="en-US" altLang="ko-KR" sz="24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Transation</a:t>
            </a: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을 </a:t>
            </a:r>
            <a:endParaRPr lang="en-US" altLang="ko-KR" sz="2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획일화 하려면 </a:t>
            </a:r>
            <a:endParaRPr lang="en-US" altLang="ko-KR" sz="2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3E67C532-AA66-4BFB-82CB-D036D7BA1AB1}"/>
              </a:ext>
            </a:extLst>
          </p:cNvPr>
          <p:cNvGrpSpPr/>
          <p:nvPr/>
        </p:nvGrpSpPr>
        <p:grpSpPr>
          <a:xfrm>
            <a:off x="4299288" y="4165025"/>
            <a:ext cx="3396156" cy="461665"/>
            <a:chOff x="5716634" y="5204927"/>
            <a:chExt cx="3396156" cy="461665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9264888D-3FDA-4AE4-AE1C-84587CB62D18}"/>
                </a:ext>
              </a:extLst>
            </p:cNvPr>
            <p:cNvSpPr txBox="1"/>
            <p:nvPr/>
          </p:nvSpPr>
          <p:spPr>
            <a:xfrm>
              <a:off x="5762899" y="5204927"/>
              <a:ext cx="3349891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400" dirty="0">
                  <a:solidFill>
                    <a:srgbClr val="FF9900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'With </a:t>
              </a:r>
              <a:r>
                <a:rPr lang="ko-KR" altLang="en-US" sz="2400" dirty="0">
                  <a:solidFill>
                    <a:srgbClr val="FF9900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정규표현식</a:t>
              </a:r>
              <a:r>
                <a:rPr lang="en-US" altLang="ko-KR" sz="2400" dirty="0">
                  <a:solidFill>
                    <a:srgbClr val="FF9900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'</a:t>
              </a:r>
            </a:p>
          </p:txBody>
        </p:sp>
        <p:pic>
          <p:nvPicPr>
            <p:cNvPr id="53" name="Picture 6" descr="Right arrow">
              <a:extLst>
                <a:ext uri="{FF2B5EF4-FFF2-40B4-BE49-F238E27FC236}">
                  <a16:creationId xmlns:a16="http://schemas.microsoft.com/office/drawing/2014/main" id="{09A3CC2D-FABF-41EF-B9E9-B2B1C6A04B7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16634" y="5204927"/>
              <a:ext cx="436062" cy="4360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287523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모서리가 둥근 직사각형 6">
            <a:extLst>
              <a:ext uri="{FF2B5EF4-FFF2-40B4-BE49-F238E27FC236}">
                <a16:creationId xmlns:a16="http://schemas.microsoft.com/office/drawing/2014/main" id="{38DA0CE1-4A32-4262-A1E1-EDF7B992EBA4}"/>
              </a:ext>
            </a:extLst>
          </p:cNvPr>
          <p:cNvSpPr/>
          <p:nvPr/>
        </p:nvSpPr>
        <p:spPr>
          <a:xfrm>
            <a:off x="7645885" y="-549969"/>
            <a:ext cx="2933810" cy="1722506"/>
          </a:xfrm>
          <a:prstGeom prst="roundRect">
            <a:avLst/>
          </a:prstGeom>
          <a:solidFill>
            <a:srgbClr val="E2E5E6">
              <a:alpha val="35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sp>
        <p:nvSpPr>
          <p:cNvPr id="38" name="모서리가 둥근 직사각형 6">
            <a:extLst>
              <a:ext uri="{FF2B5EF4-FFF2-40B4-BE49-F238E27FC236}">
                <a16:creationId xmlns:a16="http://schemas.microsoft.com/office/drawing/2014/main" id="{36EA76D7-C757-4DC5-8286-245055405E2C}"/>
              </a:ext>
            </a:extLst>
          </p:cNvPr>
          <p:cNvSpPr/>
          <p:nvPr/>
        </p:nvSpPr>
        <p:spPr>
          <a:xfrm>
            <a:off x="-1540005" y="5135494"/>
            <a:ext cx="2933810" cy="1722506"/>
          </a:xfrm>
          <a:prstGeom prst="roundRect">
            <a:avLst/>
          </a:prstGeom>
          <a:solidFill>
            <a:srgbClr val="E2E5E6">
              <a:alpha val="35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47" name="이등변 삼각형 46">
            <a:extLst>
              <a:ext uri="{FF2B5EF4-FFF2-40B4-BE49-F238E27FC236}">
                <a16:creationId xmlns:a16="http://schemas.microsoft.com/office/drawing/2014/main" id="{86467F7E-B54D-4094-A257-BC75834AC8D1}"/>
              </a:ext>
            </a:extLst>
          </p:cNvPr>
          <p:cNvSpPr/>
          <p:nvPr/>
        </p:nvSpPr>
        <p:spPr>
          <a:xfrm rot="5400000">
            <a:off x="-672325" y="4597533"/>
            <a:ext cx="2790336" cy="1456637"/>
          </a:xfrm>
          <a:prstGeom prst="triangle">
            <a:avLst/>
          </a:prstGeom>
          <a:solidFill>
            <a:schemeClr val="accent4"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61AC7181-1880-4E0D-9531-B5FF3D8727FF}"/>
              </a:ext>
            </a:extLst>
          </p:cNvPr>
          <p:cNvGrpSpPr/>
          <p:nvPr/>
        </p:nvGrpSpPr>
        <p:grpSpPr>
          <a:xfrm>
            <a:off x="8198881" y="6000723"/>
            <a:ext cx="3986447" cy="818428"/>
            <a:chOff x="7615496" y="6026179"/>
            <a:chExt cx="4649299" cy="1022001"/>
          </a:xfrm>
        </p:grpSpPr>
        <p:pic>
          <p:nvPicPr>
            <p:cNvPr id="111" name="그림 110">
              <a:extLst>
                <a:ext uri="{FF2B5EF4-FFF2-40B4-BE49-F238E27FC236}">
                  <a16:creationId xmlns:a16="http://schemas.microsoft.com/office/drawing/2014/main" id="{3F393DE7-5ED9-4C83-A3AC-64D09B951CE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615496" y="6667208"/>
              <a:ext cx="4649299" cy="380972"/>
            </a:xfrm>
            <a:prstGeom prst="rect">
              <a:avLst/>
            </a:prstGeom>
          </p:spPr>
        </p:pic>
        <p:pic>
          <p:nvPicPr>
            <p:cNvPr id="112" name="그림 111">
              <a:extLst>
                <a:ext uri="{FF2B5EF4-FFF2-40B4-BE49-F238E27FC236}">
                  <a16:creationId xmlns:a16="http://schemas.microsoft.com/office/drawing/2014/main" id="{D3BC128F-F987-42F3-9352-A704A790A5F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9548" b="89950" l="9184" r="93112">
                          <a14:foregroundMark x1="21684" y1="39698" x2="21684" y2="39698"/>
                          <a14:foregroundMark x1="9184" y1="88442" x2="9184" y2="88442"/>
                          <a14:foregroundMark x1="90306" y1="50754" x2="90306" y2="50754"/>
                          <a14:foregroundMark x1="93112" y1="88945" x2="93112" y2="88945"/>
                          <a14:foregroundMark x1="76786" y1="36181" x2="76786" y2="36181"/>
                          <a14:foregroundMark x1="84694" y1="22613" x2="84694" y2="22613"/>
                          <a14:foregroundMark x1="82398" y1="17085" x2="82398" y2="17085"/>
                          <a14:foregroundMark x1="78827" y1="14573" x2="78827" y2="14573"/>
                          <a14:foregroundMark x1="72194" y1="38191" x2="72194" y2="38191"/>
                          <a14:foregroundMark x1="75000" y1="38191" x2="75000" y2="38191"/>
                          <a14:foregroundMark x1="73469" y1="41709" x2="73469" y2="41709"/>
                          <a14:foregroundMark x1="60969" y1="37186" x2="60969" y2="37186"/>
                          <a14:foregroundMark x1="59694" y1="42211" x2="59694" y2="42211"/>
                          <a14:foregroundMark x1="58163" y1="41709" x2="58163" y2="41709"/>
                          <a14:foregroundMark x1="63265" y1="40704" x2="63265" y2="40704"/>
                          <a14:foregroundMark x1="61224" y1="37688" x2="61224" y2="37688"/>
                          <a14:foregroundMark x1="60459" y1="36181" x2="61224" y2="38191"/>
                          <a14:foregroundMark x1="52296" y1="49749" x2="53316" y2="40201"/>
                          <a14:foregroundMark x1="53316" y1="40201" x2="57398" y2="36181"/>
                          <a14:foregroundMark x1="57398" y1="36181" x2="62245" y2="39196"/>
                          <a14:foregroundMark x1="62245" y1="39196" x2="64031" y2="47739"/>
                          <a14:foregroundMark x1="64031" y1="47739" x2="64031" y2="50251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0199785" y="6026179"/>
              <a:ext cx="1976973" cy="1003616"/>
            </a:xfrm>
            <a:prstGeom prst="rect">
              <a:avLst/>
            </a:prstGeom>
          </p:spPr>
        </p:pic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3D06374B-07EA-4DCD-8079-91F7F4390ACE}"/>
              </a:ext>
            </a:extLst>
          </p:cNvPr>
          <p:cNvGrpSpPr/>
          <p:nvPr/>
        </p:nvGrpSpPr>
        <p:grpSpPr>
          <a:xfrm>
            <a:off x="142103" y="102432"/>
            <a:ext cx="4359104" cy="609735"/>
            <a:chOff x="142103" y="102432"/>
            <a:chExt cx="4359104" cy="609735"/>
          </a:xfrm>
        </p:grpSpPr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E714EB4C-CAF5-41B3-995E-475C0F28382A}"/>
                </a:ext>
              </a:extLst>
            </p:cNvPr>
            <p:cNvSpPr txBox="1"/>
            <p:nvPr/>
          </p:nvSpPr>
          <p:spPr>
            <a:xfrm>
              <a:off x="142103" y="102432"/>
              <a:ext cx="98135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b="1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002.</a:t>
              </a:r>
              <a:endParaRPr lang="ko-KR" altLang="en-US" sz="3200" b="1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pic>
          <p:nvPicPr>
            <p:cNvPr id="60" name="Picture 20" descr="Brainstorming">
              <a:extLst>
                <a:ext uri="{FF2B5EF4-FFF2-40B4-BE49-F238E27FC236}">
                  <a16:creationId xmlns:a16="http://schemas.microsoft.com/office/drawing/2014/main" id="{888447D1-8F83-45BF-805A-A0A8E0ED769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495"/>
            <a:stretch/>
          </p:blipFill>
          <p:spPr bwMode="auto">
            <a:xfrm>
              <a:off x="3798945" y="133209"/>
              <a:ext cx="702262" cy="5232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C7DF0D51-6A60-4521-8367-2AE78B1A4D17}"/>
                </a:ext>
              </a:extLst>
            </p:cNvPr>
            <p:cNvSpPr txBox="1"/>
            <p:nvPr/>
          </p:nvSpPr>
          <p:spPr>
            <a:xfrm>
              <a:off x="1043814" y="188947"/>
              <a:ext cx="280244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dirty="0"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정비 로직 </a:t>
              </a:r>
              <a:r>
                <a:rPr lang="ko-KR" altLang="en-US" sz="2800" dirty="0">
                  <a:solidFill>
                    <a:schemeClr val="accent2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일반화</a:t>
              </a:r>
              <a:endParaRPr lang="ko-KR" altLang="en-US" sz="2800" dirty="0">
                <a:latin typeface="G마켓 산스 TTF Bold" panose="02000000000000000000" pitchFamily="2" charset="-127"/>
                <a:ea typeface="G마켓 산스 TTF Bold" panose="02000000000000000000" pitchFamily="2" charset="-127"/>
              </a:endParaRPr>
            </a:p>
          </p:txBody>
        </p:sp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F8088E44-7307-42C6-901B-5FAF7DB01920}"/>
              </a:ext>
            </a:extLst>
          </p:cNvPr>
          <p:cNvGrpSpPr/>
          <p:nvPr/>
        </p:nvGrpSpPr>
        <p:grpSpPr>
          <a:xfrm>
            <a:off x="146759" y="896701"/>
            <a:ext cx="4489671" cy="523220"/>
            <a:chOff x="589306" y="1708740"/>
            <a:chExt cx="4543366" cy="606650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1A51753B-B7BB-445B-B083-7C9C6AAF3BF7}"/>
                </a:ext>
              </a:extLst>
            </p:cNvPr>
            <p:cNvSpPr txBox="1"/>
            <p:nvPr/>
          </p:nvSpPr>
          <p:spPr>
            <a:xfrm>
              <a:off x="589306" y="1708740"/>
              <a:ext cx="4543366" cy="6066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>
                  <a:solidFill>
                    <a:schemeClr val="accent6">
                      <a:lumMod val="50000"/>
                    </a:schemeClr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2. </a:t>
              </a:r>
              <a:r>
                <a:rPr lang="ko-KR" altLang="en-US" sz="2800" dirty="0">
                  <a:solidFill>
                    <a:schemeClr val="accent6">
                      <a:lumMod val="50000"/>
                    </a:schemeClr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장애 요인 데이터 증폭</a:t>
              </a:r>
            </a:p>
          </p:txBody>
        </p:sp>
        <p:cxnSp>
          <p:nvCxnSpPr>
            <p:cNvPr id="64" name="직선 연결선 63">
              <a:extLst>
                <a:ext uri="{FF2B5EF4-FFF2-40B4-BE49-F238E27FC236}">
                  <a16:creationId xmlns:a16="http://schemas.microsoft.com/office/drawing/2014/main" id="{3F4AE545-C123-40A3-9D14-754AC323005E}"/>
                </a:ext>
              </a:extLst>
            </p:cNvPr>
            <p:cNvCxnSpPr>
              <a:cxnSpLocks/>
            </p:cNvCxnSpPr>
            <p:nvPr/>
          </p:nvCxnSpPr>
          <p:spPr>
            <a:xfrm>
              <a:off x="696786" y="2257020"/>
              <a:ext cx="2097288" cy="0"/>
            </a:xfrm>
            <a:prstGeom prst="line">
              <a:avLst/>
            </a:prstGeom>
            <a:ln>
              <a:solidFill>
                <a:srgbClr val="3D3D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9" name="그림 68">
            <a:extLst>
              <a:ext uri="{FF2B5EF4-FFF2-40B4-BE49-F238E27FC236}">
                <a16:creationId xmlns:a16="http://schemas.microsoft.com/office/drawing/2014/main" id="{F525F5EE-7CE6-4B3F-8501-056CE7C8BFE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5305" b="96857" l="9630" r="89630">
                        <a14:foregroundMark x1="54815" y1="5305" x2="54815" y2="5305"/>
                        <a14:foregroundMark x1="50370" y1="92731" x2="50370" y2="92731"/>
                        <a14:foregroundMark x1="71852" y1="96857" x2="71852" y2="9685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49790" y="2131602"/>
            <a:ext cx="717953" cy="3367516"/>
          </a:xfrm>
          <a:prstGeom prst="rect">
            <a:avLst/>
          </a:prstGeom>
        </p:spPr>
      </p:pic>
      <p:pic>
        <p:nvPicPr>
          <p:cNvPr id="74" name="Picture 8" descr="Files free icon">
            <a:extLst>
              <a:ext uri="{FF2B5EF4-FFF2-40B4-BE49-F238E27FC236}">
                <a16:creationId xmlns:a16="http://schemas.microsoft.com/office/drawing/2014/main" id="{B0FDBD81-B1E3-4140-BA5D-7B0260C1B8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325" y="3040087"/>
            <a:ext cx="652168" cy="652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8" descr="Files free icon">
            <a:extLst>
              <a:ext uri="{FF2B5EF4-FFF2-40B4-BE49-F238E27FC236}">
                <a16:creationId xmlns:a16="http://schemas.microsoft.com/office/drawing/2014/main" id="{394B34A5-58D7-4766-95D3-F38ACCA85F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325" y="4047682"/>
            <a:ext cx="652168" cy="652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Picture 8" descr="Files free icon">
            <a:extLst>
              <a:ext uri="{FF2B5EF4-FFF2-40B4-BE49-F238E27FC236}">
                <a16:creationId xmlns:a16="http://schemas.microsoft.com/office/drawing/2014/main" id="{F31E4301-1580-4EB7-ACFB-B0DD5CEB18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753" y="5080850"/>
            <a:ext cx="652168" cy="652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73523D14-9FCE-4A96-83B9-040611F66C45}"/>
              </a:ext>
            </a:extLst>
          </p:cNvPr>
          <p:cNvGrpSpPr/>
          <p:nvPr/>
        </p:nvGrpSpPr>
        <p:grpSpPr>
          <a:xfrm>
            <a:off x="1121324" y="1750579"/>
            <a:ext cx="2018243" cy="934081"/>
            <a:chOff x="1464224" y="1750579"/>
            <a:chExt cx="2018243" cy="934081"/>
          </a:xfrm>
        </p:grpSpPr>
        <p:pic>
          <p:nvPicPr>
            <p:cNvPr id="73" name="Picture 8" descr="Files free icon">
              <a:extLst>
                <a:ext uri="{FF2B5EF4-FFF2-40B4-BE49-F238E27FC236}">
                  <a16:creationId xmlns:a16="http://schemas.microsoft.com/office/drawing/2014/main" id="{652E5B58-8DB8-411E-ACBD-C7B3C62D107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64224" y="1750579"/>
              <a:ext cx="934081" cy="9340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124789AD-C1A9-4049-865D-FB58BAB535B7}"/>
                </a:ext>
              </a:extLst>
            </p:cNvPr>
            <p:cNvSpPr txBox="1"/>
            <p:nvPr/>
          </p:nvSpPr>
          <p:spPr>
            <a:xfrm>
              <a:off x="2336084" y="2048121"/>
              <a:ext cx="1146383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rtl="0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2400" dirty="0"/>
                <a:t>Trigger</a:t>
              </a:r>
              <a:endParaRPr lang="en-US" altLang="ko-KR" dirty="0"/>
            </a:p>
          </p:txBody>
        </p: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C018876F-7F61-43BF-9CBF-A6352DFFE796}"/>
              </a:ext>
            </a:extLst>
          </p:cNvPr>
          <p:cNvSpPr txBox="1"/>
          <p:nvPr/>
        </p:nvSpPr>
        <p:spPr>
          <a:xfrm>
            <a:off x="1619739" y="3173738"/>
            <a:ext cx="11463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altLang="ko-KR" dirty="0"/>
              <a:t>Figure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F22A357-722C-427D-AF7D-7F2C9C8AD9CD}"/>
              </a:ext>
            </a:extLst>
          </p:cNvPr>
          <p:cNvSpPr txBox="1"/>
          <p:nvPr/>
        </p:nvSpPr>
        <p:spPr>
          <a:xfrm>
            <a:off x="1619739" y="4199695"/>
            <a:ext cx="11463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altLang="ko-KR" dirty="0"/>
              <a:t>Action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A2AE611C-31F1-444B-9B6D-ACC25CAD8410}"/>
              </a:ext>
            </a:extLst>
          </p:cNvPr>
          <p:cNvSpPr txBox="1"/>
          <p:nvPr/>
        </p:nvSpPr>
        <p:spPr>
          <a:xfrm>
            <a:off x="1619739" y="5225651"/>
            <a:ext cx="11463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altLang="ko-KR" dirty="0"/>
              <a:t>Result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879C6258-F38A-47FB-A23B-3876AA48D122}"/>
              </a:ext>
            </a:extLst>
          </p:cNvPr>
          <p:cNvGrpSpPr/>
          <p:nvPr/>
        </p:nvGrpSpPr>
        <p:grpSpPr>
          <a:xfrm>
            <a:off x="3395418" y="1318255"/>
            <a:ext cx="2956026" cy="2052834"/>
            <a:chOff x="3395418" y="1318255"/>
            <a:chExt cx="2956026" cy="2052834"/>
          </a:xfrm>
        </p:grpSpPr>
        <p:sp>
          <p:nvSpPr>
            <p:cNvPr id="109" name="타원 108">
              <a:extLst>
                <a:ext uri="{FF2B5EF4-FFF2-40B4-BE49-F238E27FC236}">
                  <a16:creationId xmlns:a16="http://schemas.microsoft.com/office/drawing/2014/main" id="{148D4AC7-5B3F-4A63-9884-AA1DD39D7181}"/>
                </a:ext>
              </a:extLst>
            </p:cNvPr>
            <p:cNvSpPr/>
            <p:nvPr/>
          </p:nvSpPr>
          <p:spPr>
            <a:xfrm>
              <a:off x="4248087" y="1318255"/>
              <a:ext cx="2026381" cy="2052834"/>
            </a:xfrm>
            <a:prstGeom prst="ellipse">
              <a:avLst/>
            </a:prstGeom>
            <a:pattFill prst="wdDnDiag">
              <a:fgClr>
                <a:schemeClr val="accent6">
                  <a:lumMod val="20000"/>
                  <a:lumOff val="80000"/>
                </a:schemeClr>
              </a:fgClr>
              <a:bgClr>
                <a:schemeClr val="bg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pic>
          <p:nvPicPr>
            <p:cNvPr id="93" name="Picture 10" descr="Down arrow">
              <a:extLst>
                <a:ext uri="{FF2B5EF4-FFF2-40B4-BE49-F238E27FC236}">
                  <a16:creationId xmlns:a16="http://schemas.microsoft.com/office/drawing/2014/main" id="{F6EBFF95-6EB0-43BE-964A-2297BBCF1BA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3372337" y="1992186"/>
              <a:ext cx="652167" cy="6060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03" name="그룹 102">
              <a:extLst>
                <a:ext uri="{FF2B5EF4-FFF2-40B4-BE49-F238E27FC236}">
                  <a16:creationId xmlns:a16="http://schemas.microsoft.com/office/drawing/2014/main" id="{C5DB8A95-3E82-414E-AFF4-9AE954DEBD9C}"/>
                </a:ext>
              </a:extLst>
            </p:cNvPr>
            <p:cNvGrpSpPr/>
            <p:nvPr/>
          </p:nvGrpSpPr>
          <p:grpSpPr>
            <a:xfrm>
              <a:off x="4566665" y="1318255"/>
              <a:ext cx="1784779" cy="1662268"/>
              <a:chOff x="1283984" y="3596066"/>
              <a:chExt cx="1784779" cy="1662268"/>
            </a:xfrm>
          </p:grpSpPr>
          <p:pic>
            <p:nvPicPr>
              <p:cNvPr id="104" name="Picture 12" descr="Customer service agent free icon">
                <a:extLst>
                  <a:ext uri="{FF2B5EF4-FFF2-40B4-BE49-F238E27FC236}">
                    <a16:creationId xmlns:a16="http://schemas.microsoft.com/office/drawing/2014/main" id="{BBE43DFF-F89E-4629-A2E9-C8D10A1ABE5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83984" y="3887666"/>
                <a:ext cx="1370668" cy="137066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5" name="Picture 16" descr="Speech bubble free icon">
                <a:extLst>
                  <a:ext uri="{FF2B5EF4-FFF2-40B4-BE49-F238E27FC236}">
                    <a16:creationId xmlns:a16="http://schemas.microsoft.com/office/drawing/2014/main" id="{88CCCBFC-D9C7-4B62-BCD3-ABF87CA876E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2464211" y="3596066"/>
                <a:ext cx="604552" cy="61314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108" name="TextBox 107">
            <a:extLst>
              <a:ext uri="{FF2B5EF4-FFF2-40B4-BE49-F238E27FC236}">
                <a16:creationId xmlns:a16="http://schemas.microsoft.com/office/drawing/2014/main" id="{7FC66CC2-1A3A-48B0-8E63-110FF48D1D0E}"/>
              </a:ext>
            </a:extLst>
          </p:cNvPr>
          <p:cNvSpPr txBox="1"/>
          <p:nvPr/>
        </p:nvSpPr>
        <p:spPr>
          <a:xfrm>
            <a:off x="2729351" y="3184294"/>
            <a:ext cx="495654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장애 요인</a:t>
            </a:r>
            <a:r>
              <a:rPr lang="ko-KR" altLang="en-US" sz="20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과 관련된</a:t>
            </a:r>
            <a:r>
              <a:rPr lang="en-US" altLang="ko-KR" sz="20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</a:p>
          <a:p>
            <a:pPr algn="ctr"/>
            <a:r>
              <a:rPr lang="ko-KR" altLang="en-US" sz="20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다양한 </a:t>
            </a:r>
            <a:r>
              <a:rPr lang="ko-KR" altLang="en-US" sz="2000" dirty="0" err="1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발화적</a:t>
            </a:r>
            <a:r>
              <a:rPr lang="ko-KR" altLang="en-US" sz="20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표현</a:t>
            </a:r>
            <a:r>
              <a:rPr lang="en-US" altLang="ko-KR" sz="20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ko-KR" altLang="en-US" sz="20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수집</a:t>
            </a:r>
            <a:endParaRPr lang="en-US" altLang="ko-KR" sz="2400" dirty="0">
              <a:solidFill>
                <a:srgbClr val="FF0000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grpSp>
        <p:nvGrpSpPr>
          <p:cNvPr id="116" name="그룹 115">
            <a:extLst>
              <a:ext uri="{FF2B5EF4-FFF2-40B4-BE49-F238E27FC236}">
                <a16:creationId xmlns:a16="http://schemas.microsoft.com/office/drawing/2014/main" id="{BFD52B91-AAD2-43D2-8254-8B63F22CCDB1}"/>
              </a:ext>
            </a:extLst>
          </p:cNvPr>
          <p:cNvGrpSpPr/>
          <p:nvPr/>
        </p:nvGrpSpPr>
        <p:grpSpPr>
          <a:xfrm>
            <a:off x="2928334" y="4232392"/>
            <a:ext cx="6866528" cy="1776297"/>
            <a:chOff x="562972" y="4556015"/>
            <a:chExt cx="6866528" cy="1776297"/>
          </a:xfrm>
        </p:grpSpPr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19356F65-619F-4774-AC34-E83B96FD102C}"/>
                </a:ext>
              </a:extLst>
            </p:cNvPr>
            <p:cNvSpPr txBox="1"/>
            <p:nvPr/>
          </p:nvSpPr>
          <p:spPr>
            <a:xfrm>
              <a:off x="690161" y="4701096"/>
              <a:ext cx="6739339" cy="16312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lvl="1" fontAlgn="base">
                <a:spcBef>
                  <a:spcPct val="0"/>
                </a:spcBef>
                <a:spcAft>
                  <a:spcPts val="1600"/>
                </a:spcAft>
              </a:pPr>
              <a:r>
                <a:rPr lang="ko-KR" altLang="ko-KR" sz="2000" dirty="0">
                  <a:solidFill>
                    <a:schemeClr val="tx2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5,</a:t>
              </a:r>
              <a:r>
                <a:rPr lang="en-US" altLang="ko-KR" sz="2000" dirty="0">
                  <a:solidFill>
                    <a:schemeClr val="tx2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 </a:t>
              </a:r>
              <a:r>
                <a:rPr lang="ko-KR" altLang="ko-KR" sz="2000" dirty="0">
                  <a:solidFill>
                    <a:schemeClr val="tx2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핸들 </a:t>
              </a:r>
              <a:r>
                <a:rPr lang="ko-KR" altLang="ko-KR" sz="2000" dirty="0" err="1">
                  <a:solidFill>
                    <a:schemeClr val="tx2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돌리고난뒤</a:t>
              </a:r>
              <a:r>
                <a:rPr lang="ko-KR" altLang="ko-KR" sz="2000" dirty="0">
                  <a:solidFill>
                    <a:schemeClr val="tx2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 원래대로 </a:t>
              </a:r>
              <a:r>
                <a:rPr lang="ko-KR" altLang="ko-KR" sz="2000" dirty="0" err="1">
                  <a:solidFill>
                    <a:schemeClr val="tx2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안돌아오며</a:t>
              </a:r>
              <a:r>
                <a:rPr lang="ko-KR" altLang="ko-KR" sz="2000" dirty="0">
                  <a:solidFill>
                    <a:schemeClr val="tx2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 뻑뻑함</a:t>
              </a:r>
              <a:br>
                <a:rPr lang="en-US" altLang="ko-KR" sz="2000" dirty="0">
                  <a:solidFill>
                    <a:schemeClr val="tx2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</a:br>
              <a:r>
                <a:rPr lang="ko-KR" altLang="ko-KR" sz="2000" dirty="0">
                  <a:solidFill>
                    <a:schemeClr val="tx2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5</a:t>
              </a:r>
              <a:r>
                <a:rPr lang="en-US" altLang="ko-KR" sz="2000" dirty="0">
                  <a:solidFill>
                    <a:schemeClr val="tx2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, </a:t>
              </a:r>
              <a:r>
                <a:rPr lang="ko-KR" altLang="ko-KR" sz="2000" dirty="0">
                  <a:solidFill>
                    <a:schemeClr val="tx2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핸들이 </a:t>
              </a:r>
              <a:r>
                <a:rPr lang="en-US" altLang="ko-KR" sz="2000" dirty="0">
                  <a:solidFill>
                    <a:schemeClr val="tx2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1</a:t>
              </a:r>
              <a:r>
                <a:rPr lang="ko-KR" altLang="ko-KR" sz="2000" dirty="0" err="1">
                  <a:solidFill>
                    <a:schemeClr val="tx2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km</a:t>
              </a:r>
              <a:r>
                <a:rPr lang="ko-KR" altLang="ko-KR" sz="2000" dirty="0">
                  <a:solidFill>
                    <a:schemeClr val="tx2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 운행시 핸들조작이 잘</a:t>
              </a:r>
              <a:r>
                <a:rPr lang="en-US" altLang="ko-KR" sz="2000" dirty="0">
                  <a:solidFill>
                    <a:schemeClr val="tx2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 </a:t>
              </a:r>
              <a:r>
                <a:rPr lang="ko-KR" altLang="en-US" sz="2000" dirty="0">
                  <a:solidFill>
                    <a:schemeClr val="tx2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안됨</a:t>
              </a:r>
              <a:r>
                <a:rPr lang="ko-KR" altLang="ko-KR" sz="2000" dirty="0">
                  <a:solidFill>
                    <a:schemeClr val="tx2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 </a:t>
              </a:r>
              <a:br>
                <a:rPr lang="en-US" altLang="ko-KR" sz="2000" dirty="0">
                  <a:solidFill>
                    <a:schemeClr val="tx2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</a:br>
              <a:r>
                <a:rPr lang="en-US" altLang="ko-KR" sz="2000" dirty="0">
                  <a:solidFill>
                    <a:schemeClr val="tx2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5, </a:t>
              </a:r>
              <a:r>
                <a:rPr lang="ko-KR" altLang="ko-KR" sz="2000" dirty="0">
                  <a:solidFill>
                    <a:schemeClr val="tx2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핸들링이 </a:t>
              </a:r>
              <a:r>
                <a:rPr lang="ko-KR" altLang="ko-KR" sz="2000" dirty="0" err="1">
                  <a:solidFill>
                    <a:schemeClr val="tx2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잘안된다고함</a:t>
              </a:r>
              <a:br>
                <a:rPr lang="en-US" altLang="ko-KR" sz="2000" dirty="0">
                  <a:solidFill>
                    <a:schemeClr val="tx2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</a:br>
              <a:r>
                <a:rPr lang="ko-KR" altLang="ko-KR" sz="2000" dirty="0">
                  <a:solidFill>
                    <a:schemeClr val="tx2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5,</a:t>
              </a:r>
              <a:r>
                <a:rPr lang="en-US" altLang="ko-KR" sz="2000" dirty="0">
                  <a:solidFill>
                    <a:schemeClr val="tx2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 </a:t>
              </a:r>
              <a:r>
                <a:rPr lang="ko-KR" altLang="ko-KR" sz="2000" dirty="0">
                  <a:solidFill>
                    <a:schemeClr val="tx2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핸들에 볼륨 조절 하는 버튼이 헐렁헐렁하며 조작이 안</a:t>
              </a:r>
              <a:r>
                <a:rPr lang="ko-KR" altLang="en-US" sz="2000" dirty="0">
                  <a:solidFill>
                    <a:schemeClr val="tx2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돼</a:t>
              </a:r>
              <a:br>
                <a:rPr lang="en-US" altLang="ko-KR" sz="2000" dirty="0">
                  <a:solidFill>
                    <a:schemeClr val="tx2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</a:br>
              <a:r>
                <a:rPr lang="ko-KR" altLang="ko-KR" sz="2000" dirty="0">
                  <a:solidFill>
                    <a:schemeClr val="tx2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5,</a:t>
              </a:r>
              <a:r>
                <a:rPr lang="en-US" altLang="ko-KR" sz="2000" dirty="0">
                  <a:solidFill>
                    <a:schemeClr val="tx2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 </a:t>
              </a:r>
              <a:r>
                <a:rPr lang="ko-KR" altLang="ko-KR" sz="2000" dirty="0">
                  <a:solidFill>
                    <a:schemeClr val="tx2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핸들내 볼륨버튼 내리는 것이 </a:t>
              </a:r>
              <a:r>
                <a:rPr lang="ko-KR" altLang="en-US" sz="2000" dirty="0">
                  <a:solidFill>
                    <a:schemeClr val="tx2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작동 불가</a:t>
              </a:r>
              <a:endParaRPr lang="ko-KR" altLang="ko-KR" sz="2000" dirty="0">
                <a:solidFill>
                  <a:schemeClr val="tx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</p:txBody>
        </p:sp>
        <p:sp>
          <p:nvSpPr>
            <p:cNvPr id="118" name="사각형: 둥근 모서리 117">
              <a:extLst>
                <a:ext uri="{FF2B5EF4-FFF2-40B4-BE49-F238E27FC236}">
                  <a16:creationId xmlns:a16="http://schemas.microsoft.com/office/drawing/2014/main" id="{334B7E24-80ED-4CD8-8749-5A5202DD5D97}"/>
                </a:ext>
              </a:extLst>
            </p:cNvPr>
            <p:cNvSpPr/>
            <p:nvPr/>
          </p:nvSpPr>
          <p:spPr>
            <a:xfrm>
              <a:off x="562972" y="4556015"/>
              <a:ext cx="6739339" cy="1776297"/>
            </a:xfrm>
            <a:prstGeom prst="roundRect">
              <a:avLst/>
            </a:prstGeom>
            <a:noFill/>
            <a:ln w="34925">
              <a:solidFill>
                <a:srgbClr val="E9B9B9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rgbClr val="FF9900"/>
                </a:solidFill>
              </a:endParaRPr>
            </a:p>
          </p:txBody>
        </p:sp>
      </p:grpSp>
      <p:sp>
        <p:nvSpPr>
          <p:cNvPr id="124" name="TextBox 123">
            <a:extLst>
              <a:ext uri="{FF2B5EF4-FFF2-40B4-BE49-F238E27FC236}">
                <a16:creationId xmlns:a16="http://schemas.microsoft.com/office/drawing/2014/main" id="{EE4FD39E-F883-4EA9-B3EA-388617D0FE5B}"/>
              </a:ext>
            </a:extLst>
          </p:cNvPr>
          <p:cNvSpPr txBox="1"/>
          <p:nvPr/>
        </p:nvSpPr>
        <p:spPr>
          <a:xfrm>
            <a:off x="7247006" y="341540"/>
            <a:ext cx="376450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>
                <a:solidFill>
                  <a:schemeClr val="accent1">
                    <a:lumMod val="7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150</a:t>
            </a:r>
            <a:r>
              <a:rPr lang="ko-KR" altLang="en-US" sz="2400" dirty="0">
                <a:solidFill>
                  <a:schemeClr val="accent1">
                    <a:lumMod val="7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가지</a:t>
            </a:r>
            <a:r>
              <a:rPr lang="ko-KR" altLang="en-US" sz="2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의 장애 요인</a:t>
            </a:r>
            <a:endParaRPr lang="en-US" altLang="ko-KR" sz="24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algn="ctr"/>
            <a:r>
              <a:rPr lang="ko-KR" altLang="en-US" sz="2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en-US" altLang="ko-KR" sz="2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But, </a:t>
            </a:r>
            <a:r>
              <a:rPr lang="ko-KR" altLang="en-US" sz="2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데이터 수</a:t>
            </a:r>
            <a:r>
              <a:rPr lang="en-US" altLang="ko-KR" sz="2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4920</a:t>
            </a:r>
            <a:r>
              <a:rPr lang="ko-KR" altLang="en-US" sz="2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개</a:t>
            </a:r>
            <a:endParaRPr lang="en-US" altLang="ko-KR" sz="24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pic>
        <p:nvPicPr>
          <p:cNvPr id="126" name="Picture 10" descr="Down arrow">
            <a:extLst>
              <a:ext uri="{FF2B5EF4-FFF2-40B4-BE49-F238E27FC236}">
                <a16:creationId xmlns:a16="http://schemas.microsoft.com/office/drawing/2014/main" id="{8133E372-9BB3-404D-9E21-06A3BFC0DA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6527538" y="1971663"/>
            <a:ext cx="652167" cy="606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7" name="그룹 126">
            <a:extLst>
              <a:ext uri="{FF2B5EF4-FFF2-40B4-BE49-F238E27FC236}">
                <a16:creationId xmlns:a16="http://schemas.microsoft.com/office/drawing/2014/main" id="{BE321199-91F5-429D-92F0-FEBD2D5760B8}"/>
              </a:ext>
            </a:extLst>
          </p:cNvPr>
          <p:cNvGrpSpPr/>
          <p:nvPr/>
        </p:nvGrpSpPr>
        <p:grpSpPr>
          <a:xfrm>
            <a:off x="7749956" y="2350525"/>
            <a:ext cx="2886085" cy="1521572"/>
            <a:chOff x="657243" y="4664775"/>
            <a:chExt cx="2575499" cy="1359760"/>
          </a:xfrm>
        </p:grpSpPr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FEE43099-8402-4E42-AB26-2F26F37383E5}"/>
                </a:ext>
              </a:extLst>
            </p:cNvPr>
            <p:cNvSpPr txBox="1"/>
            <p:nvPr/>
          </p:nvSpPr>
          <p:spPr>
            <a:xfrm>
              <a:off x="690161" y="4701096"/>
              <a:ext cx="2542581" cy="132343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lvl="1" fontAlgn="base">
                <a:spcBef>
                  <a:spcPct val="0"/>
                </a:spcBef>
                <a:spcAft>
                  <a:spcPts val="1600"/>
                </a:spcAft>
              </a:pPr>
              <a:r>
                <a:rPr lang="ko-KR" altLang="ko-KR" sz="2000" dirty="0">
                  <a:solidFill>
                    <a:schemeClr val="tx2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핸들</a:t>
              </a:r>
              <a:br>
                <a:rPr lang="en-US" altLang="ko-KR" sz="2000" dirty="0">
                  <a:solidFill>
                    <a:schemeClr val="tx2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</a:br>
              <a:r>
                <a:rPr lang="ko-KR" altLang="ko-KR" sz="2000" dirty="0">
                  <a:solidFill>
                    <a:schemeClr val="tx2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핸들</a:t>
              </a:r>
              <a:r>
                <a:rPr lang="ko-KR" altLang="en-US" sz="2000" dirty="0">
                  <a:solidFill>
                    <a:schemeClr val="tx2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조작이</a:t>
              </a:r>
              <a:br>
                <a:rPr lang="en-US" altLang="ko-KR" sz="2000" dirty="0">
                  <a:solidFill>
                    <a:schemeClr val="tx2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</a:br>
              <a:r>
                <a:rPr lang="ko-KR" altLang="ko-KR" sz="2000" dirty="0">
                  <a:solidFill>
                    <a:schemeClr val="tx2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핸들링</a:t>
              </a:r>
              <a:br>
                <a:rPr lang="en-US" altLang="ko-KR" sz="2000" dirty="0">
                  <a:solidFill>
                    <a:schemeClr val="tx2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</a:br>
              <a:r>
                <a:rPr lang="ko-KR" altLang="ko-KR" sz="2000" dirty="0">
                  <a:solidFill>
                    <a:schemeClr val="tx2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핸들내 볼륨버튼</a:t>
              </a:r>
            </a:p>
          </p:txBody>
        </p:sp>
        <p:sp>
          <p:nvSpPr>
            <p:cNvPr id="129" name="사각형: 둥근 모서리 128">
              <a:extLst>
                <a:ext uri="{FF2B5EF4-FFF2-40B4-BE49-F238E27FC236}">
                  <a16:creationId xmlns:a16="http://schemas.microsoft.com/office/drawing/2014/main" id="{4979ECF8-2F4A-4790-A697-21C5D24C6522}"/>
                </a:ext>
              </a:extLst>
            </p:cNvPr>
            <p:cNvSpPr/>
            <p:nvPr/>
          </p:nvSpPr>
          <p:spPr>
            <a:xfrm>
              <a:off x="657243" y="4664775"/>
              <a:ext cx="2520202" cy="1341730"/>
            </a:xfrm>
            <a:prstGeom prst="roundRect">
              <a:avLst/>
            </a:prstGeom>
            <a:noFill/>
            <a:ln w="34925">
              <a:solidFill>
                <a:srgbClr val="C4D3DE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rgbClr val="FF9900"/>
                </a:solidFill>
              </a:endParaRPr>
            </a:p>
          </p:txBody>
        </p:sp>
      </p:grpSp>
      <p:grpSp>
        <p:nvGrpSpPr>
          <p:cNvPr id="131" name="그룹 130">
            <a:extLst>
              <a:ext uri="{FF2B5EF4-FFF2-40B4-BE49-F238E27FC236}">
                <a16:creationId xmlns:a16="http://schemas.microsoft.com/office/drawing/2014/main" id="{037821C9-BC49-4DFA-8176-A5DF76BD5474}"/>
              </a:ext>
            </a:extLst>
          </p:cNvPr>
          <p:cNvGrpSpPr/>
          <p:nvPr/>
        </p:nvGrpSpPr>
        <p:grpSpPr>
          <a:xfrm>
            <a:off x="9224613" y="1261079"/>
            <a:ext cx="2380228" cy="2040084"/>
            <a:chOff x="562972" y="4556015"/>
            <a:chExt cx="3391698" cy="1776297"/>
          </a:xfrm>
        </p:grpSpPr>
        <p:sp>
          <p:nvSpPr>
            <p:cNvPr id="133" name="사각형: 둥근 모서리 132">
              <a:extLst>
                <a:ext uri="{FF2B5EF4-FFF2-40B4-BE49-F238E27FC236}">
                  <a16:creationId xmlns:a16="http://schemas.microsoft.com/office/drawing/2014/main" id="{47D8DAAF-837A-4783-86AA-290EAFBE132A}"/>
                </a:ext>
              </a:extLst>
            </p:cNvPr>
            <p:cNvSpPr/>
            <p:nvPr/>
          </p:nvSpPr>
          <p:spPr>
            <a:xfrm>
              <a:off x="562972" y="4556015"/>
              <a:ext cx="3310919" cy="1776297"/>
            </a:xfrm>
            <a:prstGeom prst="roundRect">
              <a:avLst/>
            </a:prstGeom>
            <a:solidFill>
              <a:schemeClr val="bg2"/>
            </a:solidFill>
            <a:ln w="34925">
              <a:solidFill>
                <a:srgbClr val="C4D3DE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rgbClr val="FF9900"/>
                </a:solidFill>
              </a:endParaRP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03625827-9026-4136-83D5-B9E27A61798F}"/>
                </a:ext>
              </a:extLst>
            </p:cNvPr>
            <p:cNvSpPr txBox="1"/>
            <p:nvPr/>
          </p:nvSpPr>
          <p:spPr>
            <a:xfrm>
              <a:off x="690162" y="4701096"/>
              <a:ext cx="3264508" cy="16312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lvl="1" fontAlgn="base">
                <a:spcBef>
                  <a:spcPct val="0"/>
                </a:spcBef>
                <a:spcAft>
                  <a:spcPts val="1600"/>
                </a:spcAft>
              </a:pPr>
              <a:r>
                <a:rPr lang="ko-KR" altLang="ko-KR" sz="2000" dirty="0">
                  <a:solidFill>
                    <a:schemeClr val="tx2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원래대로 </a:t>
              </a:r>
              <a:r>
                <a:rPr lang="ko-KR" altLang="ko-KR" sz="2000" dirty="0" err="1">
                  <a:solidFill>
                    <a:schemeClr val="tx2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안돌아</a:t>
              </a:r>
              <a:r>
                <a:rPr lang="ko-KR" altLang="en-US" sz="2000" dirty="0" err="1">
                  <a:solidFill>
                    <a:schemeClr val="tx2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옴</a:t>
              </a:r>
              <a:br>
                <a:rPr lang="en-US" altLang="ko-KR" sz="2000" dirty="0">
                  <a:solidFill>
                    <a:schemeClr val="tx2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</a:br>
              <a:r>
                <a:rPr lang="ko-KR" altLang="ko-KR" sz="2000" dirty="0">
                  <a:solidFill>
                    <a:schemeClr val="tx2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핸들조작이 잘</a:t>
              </a:r>
              <a:r>
                <a:rPr lang="en-US" altLang="ko-KR" sz="2000" dirty="0">
                  <a:solidFill>
                    <a:schemeClr val="tx2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 </a:t>
              </a:r>
              <a:r>
                <a:rPr lang="ko-KR" altLang="en-US" sz="2000" dirty="0">
                  <a:solidFill>
                    <a:schemeClr val="tx2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안됨</a:t>
              </a:r>
              <a:r>
                <a:rPr lang="ko-KR" altLang="ko-KR" sz="2000" dirty="0">
                  <a:solidFill>
                    <a:schemeClr val="tx2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 </a:t>
              </a:r>
              <a:br>
                <a:rPr lang="en-US" altLang="ko-KR" sz="2000" dirty="0">
                  <a:solidFill>
                    <a:schemeClr val="tx2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</a:br>
              <a:r>
                <a:rPr lang="ko-KR" altLang="ko-KR" sz="2000" dirty="0" err="1">
                  <a:solidFill>
                    <a:schemeClr val="tx2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잘안된다고함</a:t>
              </a:r>
              <a:br>
                <a:rPr lang="en-US" altLang="ko-KR" sz="2000" dirty="0">
                  <a:solidFill>
                    <a:schemeClr val="tx2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</a:br>
              <a:r>
                <a:rPr lang="ko-KR" altLang="ko-KR" sz="2000" dirty="0">
                  <a:solidFill>
                    <a:schemeClr val="tx2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조작이 안</a:t>
              </a:r>
              <a:r>
                <a:rPr lang="ko-KR" altLang="en-US" sz="2000" dirty="0">
                  <a:solidFill>
                    <a:schemeClr val="tx2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돼</a:t>
              </a:r>
              <a:br>
                <a:rPr lang="en-US" altLang="ko-KR" sz="2000" dirty="0">
                  <a:solidFill>
                    <a:schemeClr val="tx2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</a:br>
              <a:r>
                <a:rPr lang="ko-KR" altLang="en-US" sz="2000" dirty="0">
                  <a:solidFill>
                    <a:schemeClr val="tx2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작동 불가</a:t>
              </a:r>
              <a:endParaRPr lang="ko-KR" altLang="ko-KR" sz="2000" dirty="0">
                <a:solidFill>
                  <a:schemeClr val="tx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</p:txBody>
        </p:sp>
      </p:grpSp>
      <p:sp>
        <p:nvSpPr>
          <p:cNvPr id="134" name="TextBox 133">
            <a:extLst>
              <a:ext uri="{FF2B5EF4-FFF2-40B4-BE49-F238E27FC236}">
                <a16:creationId xmlns:a16="http://schemas.microsoft.com/office/drawing/2014/main" id="{1B05ECD1-BA66-4CD9-862D-6BA0D07B890F}"/>
              </a:ext>
            </a:extLst>
          </p:cNvPr>
          <p:cNvSpPr txBox="1"/>
          <p:nvPr/>
        </p:nvSpPr>
        <p:spPr>
          <a:xfrm>
            <a:off x="7281318" y="1832090"/>
            <a:ext cx="194643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데이터</a:t>
            </a:r>
            <a:r>
              <a:rPr lang="ko-KR" altLang="en-US" sz="2800" dirty="0">
                <a:solidFill>
                  <a:schemeClr val="accent1">
                    <a:lumMod val="7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조합 </a:t>
            </a:r>
            <a:endParaRPr lang="ko-KR" altLang="en-US" sz="2800" dirty="0"/>
          </a:p>
        </p:txBody>
      </p:sp>
      <p:pic>
        <p:nvPicPr>
          <p:cNvPr id="43010" name="Picture 2" descr="Multiplication sign">
            <a:extLst>
              <a:ext uri="{FF2B5EF4-FFF2-40B4-BE49-F238E27FC236}">
                <a16:creationId xmlns:a16="http://schemas.microsoft.com/office/drawing/2014/main" id="{5AE8769E-B905-40B1-B6E8-A6B2F19B09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9282" y="3073450"/>
            <a:ext cx="469620" cy="469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5948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7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8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9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0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1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" grpId="0"/>
      <p:bldP spid="12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모서리가 둥근 직사각형 6">
            <a:extLst>
              <a:ext uri="{FF2B5EF4-FFF2-40B4-BE49-F238E27FC236}">
                <a16:creationId xmlns:a16="http://schemas.microsoft.com/office/drawing/2014/main" id="{38DA0CE1-4A32-4262-A1E1-EDF7B992EBA4}"/>
              </a:ext>
            </a:extLst>
          </p:cNvPr>
          <p:cNvSpPr/>
          <p:nvPr/>
        </p:nvSpPr>
        <p:spPr>
          <a:xfrm>
            <a:off x="7645885" y="-549969"/>
            <a:ext cx="2933810" cy="1722506"/>
          </a:xfrm>
          <a:prstGeom prst="roundRect">
            <a:avLst/>
          </a:prstGeom>
          <a:solidFill>
            <a:srgbClr val="E2E5E6">
              <a:alpha val="35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sp>
        <p:nvSpPr>
          <p:cNvPr id="38" name="모서리가 둥근 직사각형 6">
            <a:extLst>
              <a:ext uri="{FF2B5EF4-FFF2-40B4-BE49-F238E27FC236}">
                <a16:creationId xmlns:a16="http://schemas.microsoft.com/office/drawing/2014/main" id="{36EA76D7-C757-4DC5-8286-245055405E2C}"/>
              </a:ext>
            </a:extLst>
          </p:cNvPr>
          <p:cNvSpPr/>
          <p:nvPr/>
        </p:nvSpPr>
        <p:spPr>
          <a:xfrm>
            <a:off x="-1540005" y="5135494"/>
            <a:ext cx="2933810" cy="1722506"/>
          </a:xfrm>
          <a:prstGeom prst="roundRect">
            <a:avLst/>
          </a:prstGeom>
          <a:solidFill>
            <a:srgbClr val="E2E5E6">
              <a:alpha val="35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45" name="이등변 삼각형 44">
            <a:extLst>
              <a:ext uri="{FF2B5EF4-FFF2-40B4-BE49-F238E27FC236}">
                <a16:creationId xmlns:a16="http://schemas.microsoft.com/office/drawing/2014/main" id="{D2AE7E5D-A15F-43CC-9264-D7B7FEF32B4B}"/>
              </a:ext>
            </a:extLst>
          </p:cNvPr>
          <p:cNvSpPr/>
          <p:nvPr/>
        </p:nvSpPr>
        <p:spPr>
          <a:xfrm rot="16200000">
            <a:off x="10068515" y="1711912"/>
            <a:ext cx="2790336" cy="1456637"/>
          </a:xfrm>
          <a:prstGeom prst="triangle">
            <a:avLst/>
          </a:prstGeom>
          <a:solidFill>
            <a:schemeClr val="accent4">
              <a:alpha val="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이등변 삼각형 45">
            <a:extLst>
              <a:ext uri="{FF2B5EF4-FFF2-40B4-BE49-F238E27FC236}">
                <a16:creationId xmlns:a16="http://schemas.microsoft.com/office/drawing/2014/main" id="{74FB2FE6-9DF7-46C9-895C-C0F3478301CC}"/>
              </a:ext>
            </a:extLst>
          </p:cNvPr>
          <p:cNvSpPr/>
          <p:nvPr/>
        </p:nvSpPr>
        <p:spPr>
          <a:xfrm rot="16200000">
            <a:off x="10512559" y="866910"/>
            <a:ext cx="2178397" cy="1180486"/>
          </a:xfrm>
          <a:prstGeom prst="triangle">
            <a:avLst/>
          </a:prstGeom>
          <a:solidFill>
            <a:schemeClr val="accent4">
              <a:alpha val="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이등변 삼각형 46">
            <a:extLst>
              <a:ext uri="{FF2B5EF4-FFF2-40B4-BE49-F238E27FC236}">
                <a16:creationId xmlns:a16="http://schemas.microsoft.com/office/drawing/2014/main" id="{86467F7E-B54D-4094-A257-BC75834AC8D1}"/>
              </a:ext>
            </a:extLst>
          </p:cNvPr>
          <p:cNvSpPr/>
          <p:nvPr/>
        </p:nvSpPr>
        <p:spPr>
          <a:xfrm rot="5400000">
            <a:off x="-672325" y="4597533"/>
            <a:ext cx="2790336" cy="1456637"/>
          </a:xfrm>
          <a:prstGeom prst="triangle">
            <a:avLst/>
          </a:prstGeom>
          <a:solidFill>
            <a:schemeClr val="accent4"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7EC07D67-7E8E-4B94-B6F0-5B7160C8A47D}"/>
              </a:ext>
            </a:extLst>
          </p:cNvPr>
          <p:cNvGrpSpPr/>
          <p:nvPr/>
        </p:nvGrpSpPr>
        <p:grpSpPr>
          <a:xfrm>
            <a:off x="7701145" y="6000723"/>
            <a:ext cx="4484183" cy="813600"/>
            <a:chOff x="7034998" y="6026179"/>
            <a:chExt cx="5229797" cy="1015972"/>
          </a:xfrm>
        </p:grpSpPr>
        <p:pic>
          <p:nvPicPr>
            <p:cNvPr id="53" name="그림 52">
              <a:extLst>
                <a:ext uri="{FF2B5EF4-FFF2-40B4-BE49-F238E27FC236}">
                  <a16:creationId xmlns:a16="http://schemas.microsoft.com/office/drawing/2014/main" id="{1152BAE0-D209-430E-A89B-86EDA23A844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034998" y="6613612"/>
              <a:ext cx="5229797" cy="428539"/>
            </a:xfrm>
            <a:prstGeom prst="rect">
              <a:avLst/>
            </a:prstGeom>
          </p:spPr>
        </p:pic>
        <p:pic>
          <p:nvPicPr>
            <p:cNvPr id="54" name="그림 53">
              <a:extLst>
                <a:ext uri="{FF2B5EF4-FFF2-40B4-BE49-F238E27FC236}">
                  <a16:creationId xmlns:a16="http://schemas.microsoft.com/office/drawing/2014/main" id="{5687FD1D-3367-4D80-92BB-031C624C8A6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9548" b="89950" l="9184" r="93112">
                          <a14:foregroundMark x1="21684" y1="39698" x2="21684" y2="39698"/>
                          <a14:foregroundMark x1="9184" y1="88442" x2="9184" y2="88442"/>
                          <a14:foregroundMark x1="90306" y1="50754" x2="90306" y2="50754"/>
                          <a14:foregroundMark x1="93112" y1="88945" x2="93112" y2="88945"/>
                          <a14:foregroundMark x1="76786" y1="36181" x2="76786" y2="36181"/>
                          <a14:foregroundMark x1="84694" y1="22613" x2="84694" y2="22613"/>
                          <a14:foregroundMark x1="82398" y1="17085" x2="82398" y2="17085"/>
                          <a14:foregroundMark x1="78827" y1="14573" x2="78827" y2="14573"/>
                          <a14:foregroundMark x1="72194" y1="38191" x2="72194" y2="38191"/>
                          <a14:foregroundMark x1="75000" y1="38191" x2="75000" y2="38191"/>
                          <a14:foregroundMark x1="73469" y1="41709" x2="73469" y2="41709"/>
                          <a14:foregroundMark x1="60969" y1="37186" x2="60969" y2="37186"/>
                          <a14:foregroundMark x1="59694" y1="42211" x2="59694" y2="42211"/>
                          <a14:foregroundMark x1="58163" y1="41709" x2="58163" y2="41709"/>
                          <a14:foregroundMark x1="63265" y1="40704" x2="63265" y2="40704"/>
                          <a14:foregroundMark x1="61224" y1="37688" x2="61224" y2="37688"/>
                          <a14:foregroundMark x1="60459" y1="36181" x2="61224" y2="38191"/>
                          <a14:foregroundMark x1="52296" y1="49749" x2="53316" y2="40201"/>
                          <a14:foregroundMark x1="53316" y1="40201" x2="57398" y2="36181"/>
                          <a14:foregroundMark x1="57398" y1="36181" x2="62245" y2="39196"/>
                          <a14:foregroundMark x1="62245" y1="39196" x2="64031" y2="47739"/>
                          <a14:foregroundMark x1="64031" y1="47739" x2="64031" y2="50251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0199785" y="6026179"/>
              <a:ext cx="1976973" cy="1003616"/>
            </a:xfrm>
            <a:prstGeom prst="rect">
              <a:avLst/>
            </a:prstGeom>
          </p:spPr>
        </p:pic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AC5D90EB-2672-4E7F-888B-21EE6759110C}"/>
              </a:ext>
            </a:extLst>
          </p:cNvPr>
          <p:cNvGrpSpPr/>
          <p:nvPr/>
        </p:nvGrpSpPr>
        <p:grpSpPr>
          <a:xfrm>
            <a:off x="252968" y="896701"/>
            <a:ext cx="4030274" cy="523220"/>
            <a:chOff x="696786" y="1708740"/>
            <a:chExt cx="4078476" cy="606650"/>
          </a:xfrm>
        </p:grpSpPr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2E764139-E213-4DB1-994A-4B52C40D5868}"/>
                </a:ext>
              </a:extLst>
            </p:cNvPr>
            <p:cNvSpPr txBox="1"/>
            <p:nvPr/>
          </p:nvSpPr>
          <p:spPr>
            <a:xfrm>
              <a:off x="769234" y="1708740"/>
              <a:ext cx="4006028" cy="6066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>
                  <a:solidFill>
                    <a:schemeClr val="accent6">
                      <a:lumMod val="50000"/>
                    </a:schemeClr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3. </a:t>
              </a:r>
              <a:r>
                <a:rPr lang="ko-KR" altLang="en-US" sz="2800" dirty="0">
                  <a:solidFill>
                    <a:schemeClr val="accent6">
                      <a:lumMod val="50000"/>
                    </a:schemeClr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장애 분류 모델 생성 </a:t>
              </a:r>
            </a:p>
          </p:txBody>
        </p:sp>
        <p:cxnSp>
          <p:nvCxnSpPr>
            <p:cNvPr id="70" name="직선 연결선 69">
              <a:extLst>
                <a:ext uri="{FF2B5EF4-FFF2-40B4-BE49-F238E27FC236}">
                  <a16:creationId xmlns:a16="http://schemas.microsoft.com/office/drawing/2014/main" id="{C78841DA-0BEC-45D0-80E7-5CC52509C115}"/>
                </a:ext>
              </a:extLst>
            </p:cNvPr>
            <p:cNvCxnSpPr>
              <a:cxnSpLocks/>
            </p:cNvCxnSpPr>
            <p:nvPr/>
          </p:nvCxnSpPr>
          <p:spPr>
            <a:xfrm>
              <a:off x="696786" y="2257020"/>
              <a:ext cx="2661384" cy="0"/>
            </a:xfrm>
            <a:prstGeom prst="line">
              <a:avLst/>
            </a:prstGeom>
            <a:ln>
              <a:solidFill>
                <a:srgbClr val="3D3D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05D2D0E0-3F19-4371-8672-CBA9799391E7}"/>
              </a:ext>
            </a:extLst>
          </p:cNvPr>
          <p:cNvGrpSpPr/>
          <p:nvPr/>
        </p:nvGrpSpPr>
        <p:grpSpPr>
          <a:xfrm flipH="1">
            <a:off x="8240254" y="1731995"/>
            <a:ext cx="2933810" cy="1976076"/>
            <a:chOff x="8466216" y="4263759"/>
            <a:chExt cx="3485902" cy="2243712"/>
          </a:xfrm>
        </p:grpSpPr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8B284D6E-0034-4BAC-AE74-C8C98F54829D}"/>
                </a:ext>
              </a:extLst>
            </p:cNvPr>
            <p:cNvSpPr txBox="1"/>
            <p:nvPr/>
          </p:nvSpPr>
          <p:spPr>
            <a:xfrm>
              <a:off x="8466216" y="5983279"/>
              <a:ext cx="3485902" cy="52419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2400" dirty="0">
                  <a:solidFill>
                    <a:schemeClr val="accent4">
                      <a:lumMod val="75000"/>
                    </a:schemeClr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장애 요인</a:t>
              </a:r>
              <a:r>
                <a:rPr lang="ko-KR" altLang="en-US" sz="2400" dirty="0"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 분류 모델</a:t>
              </a:r>
            </a:p>
          </p:txBody>
        </p: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25085E63-81D7-45CA-8D18-3C696A8A0E4E}"/>
                </a:ext>
              </a:extLst>
            </p:cNvPr>
            <p:cNvGrpSpPr/>
            <p:nvPr/>
          </p:nvGrpSpPr>
          <p:grpSpPr>
            <a:xfrm>
              <a:off x="8941994" y="4263759"/>
              <a:ext cx="2411684" cy="1670838"/>
              <a:chOff x="7221250" y="4204624"/>
              <a:chExt cx="2411684" cy="1670838"/>
            </a:xfrm>
          </p:grpSpPr>
          <p:pic>
            <p:nvPicPr>
              <p:cNvPr id="122" name="Picture 2" descr="Thinking free icon">
                <a:extLst>
                  <a:ext uri="{FF2B5EF4-FFF2-40B4-BE49-F238E27FC236}">
                    <a16:creationId xmlns:a16="http://schemas.microsoft.com/office/drawing/2014/main" id="{280D1CDE-D045-4B8A-A501-02BE57C33A3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7221250" y="4204624"/>
                <a:ext cx="1523449" cy="167083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23" name="그룹 122">
                <a:extLst>
                  <a:ext uri="{FF2B5EF4-FFF2-40B4-BE49-F238E27FC236}">
                    <a16:creationId xmlns:a16="http://schemas.microsoft.com/office/drawing/2014/main" id="{499D550D-D675-48CA-BB5D-6481FA3DED81}"/>
                  </a:ext>
                </a:extLst>
              </p:cNvPr>
              <p:cNvGrpSpPr/>
              <p:nvPr/>
            </p:nvGrpSpPr>
            <p:grpSpPr>
              <a:xfrm>
                <a:off x="9075926" y="4379075"/>
                <a:ext cx="557008" cy="1465873"/>
                <a:chOff x="8489081" y="4652812"/>
                <a:chExt cx="535304" cy="1284490"/>
              </a:xfrm>
            </p:grpSpPr>
            <p:pic>
              <p:nvPicPr>
                <p:cNvPr id="124" name="Picture 32" descr="Diagonal arrow">
                  <a:extLst>
                    <a:ext uri="{FF2B5EF4-FFF2-40B4-BE49-F238E27FC236}">
                      <a16:creationId xmlns:a16="http://schemas.microsoft.com/office/drawing/2014/main" id="{5FA12C19-CE17-4134-8992-0A58C380B0B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7">
                  <a:duotone>
                    <a:prstClr val="black"/>
                    <a:schemeClr val="accent6">
                      <a:lumMod val="75000"/>
                      <a:tint val="45000"/>
                      <a:satMod val="400000"/>
                    </a:scheme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-1" t="1" r="35670" b="36849"/>
                <a:stretch/>
              </p:blipFill>
              <p:spPr bwMode="auto">
                <a:xfrm rot="6486276" flipH="1" flipV="1">
                  <a:off x="8504760" y="4657553"/>
                  <a:ext cx="516792" cy="50730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25" name="Picture 32" descr="Diagonal arrow">
                  <a:extLst>
                    <a:ext uri="{FF2B5EF4-FFF2-40B4-BE49-F238E27FC236}">
                      <a16:creationId xmlns:a16="http://schemas.microsoft.com/office/drawing/2014/main" id="{BD65CC35-656D-44F4-BFB6-4C7A8926F67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7">
                  <a:duotone>
                    <a:prstClr val="black"/>
                    <a:schemeClr val="accent6">
                      <a:lumMod val="75000"/>
                      <a:tint val="45000"/>
                      <a:satMod val="400000"/>
                    </a:scheme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-1" t="1" r="35670" b="36849"/>
                <a:stretch/>
              </p:blipFill>
              <p:spPr bwMode="auto">
                <a:xfrm rot="15248605" flipH="1">
                  <a:off x="8512334" y="5425251"/>
                  <a:ext cx="516792" cy="50731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26" name="Picture 32" descr="Diagonal arrow">
                  <a:extLst>
                    <a:ext uri="{FF2B5EF4-FFF2-40B4-BE49-F238E27FC236}">
                      <a16:creationId xmlns:a16="http://schemas.microsoft.com/office/drawing/2014/main" id="{9B73BF76-4717-439A-9C8A-ADF5570A980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7">
                  <a:duotone>
                    <a:prstClr val="black"/>
                    <a:schemeClr val="accent6">
                      <a:lumMod val="75000"/>
                      <a:tint val="45000"/>
                      <a:satMod val="400000"/>
                    </a:scheme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-1" t="1" r="35670" b="36849"/>
                <a:stretch/>
              </p:blipFill>
              <p:spPr bwMode="auto">
                <a:xfrm rot="13451270" flipH="1">
                  <a:off x="8489081" y="5052434"/>
                  <a:ext cx="516791" cy="50731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3B1BC0B5-3820-4414-B9C7-B1C47964E81B}"/>
              </a:ext>
            </a:extLst>
          </p:cNvPr>
          <p:cNvGrpSpPr/>
          <p:nvPr/>
        </p:nvGrpSpPr>
        <p:grpSpPr>
          <a:xfrm>
            <a:off x="142103" y="102432"/>
            <a:ext cx="4359104" cy="609735"/>
            <a:chOff x="142103" y="102432"/>
            <a:chExt cx="4359104" cy="609735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3964807-E36F-4C4C-864F-BBAB10685A30}"/>
                </a:ext>
              </a:extLst>
            </p:cNvPr>
            <p:cNvSpPr txBox="1"/>
            <p:nvPr/>
          </p:nvSpPr>
          <p:spPr>
            <a:xfrm>
              <a:off x="142103" y="102432"/>
              <a:ext cx="98135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b="1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002.</a:t>
              </a:r>
              <a:endParaRPr lang="ko-KR" altLang="en-US" sz="3200" b="1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pic>
          <p:nvPicPr>
            <p:cNvPr id="50" name="Picture 20" descr="Brainstorming">
              <a:extLst>
                <a:ext uri="{FF2B5EF4-FFF2-40B4-BE49-F238E27FC236}">
                  <a16:creationId xmlns:a16="http://schemas.microsoft.com/office/drawing/2014/main" id="{7908B9CE-EE15-4980-A21D-21EAD9367CE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495"/>
            <a:stretch/>
          </p:blipFill>
          <p:spPr bwMode="auto">
            <a:xfrm>
              <a:off x="3798945" y="133209"/>
              <a:ext cx="702262" cy="5232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4E6AE312-3E2E-4A4C-B696-BD179CA43882}"/>
                </a:ext>
              </a:extLst>
            </p:cNvPr>
            <p:cNvSpPr txBox="1"/>
            <p:nvPr/>
          </p:nvSpPr>
          <p:spPr>
            <a:xfrm>
              <a:off x="1043814" y="188947"/>
              <a:ext cx="280244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dirty="0"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정비 로직 </a:t>
              </a:r>
              <a:r>
                <a:rPr lang="ko-KR" altLang="en-US" sz="2800" dirty="0">
                  <a:solidFill>
                    <a:schemeClr val="accent2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일반화</a:t>
              </a:r>
              <a:endParaRPr lang="ko-KR" altLang="en-US" sz="2800" dirty="0">
                <a:latin typeface="G마켓 산스 TTF Bold" panose="02000000000000000000" pitchFamily="2" charset="-127"/>
                <a:ea typeface="G마켓 산스 TTF Bold" panose="02000000000000000000" pitchFamily="2" charset="-127"/>
              </a:endParaRPr>
            </a:p>
          </p:txBody>
        </p:sp>
      </p:grp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B8C9ADC5-82D1-4FD2-822F-CE6182F147EB}"/>
              </a:ext>
            </a:extLst>
          </p:cNvPr>
          <p:cNvGrpSpPr/>
          <p:nvPr/>
        </p:nvGrpSpPr>
        <p:grpSpPr>
          <a:xfrm>
            <a:off x="612894" y="1591890"/>
            <a:ext cx="7305226" cy="2444413"/>
            <a:chOff x="590243" y="1921308"/>
            <a:chExt cx="7632677" cy="2351171"/>
          </a:xfrm>
        </p:grpSpPr>
        <p:sp>
          <p:nvSpPr>
            <p:cNvPr id="75" name="사각형: 둥근 모서리 74">
              <a:extLst>
                <a:ext uri="{FF2B5EF4-FFF2-40B4-BE49-F238E27FC236}">
                  <a16:creationId xmlns:a16="http://schemas.microsoft.com/office/drawing/2014/main" id="{2E9111D6-C895-4A40-B8D2-E2204625AA46}"/>
                </a:ext>
              </a:extLst>
            </p:cNvPr>
            <p:cNvSpPr/>
            <p:nvPr/>
          </p:nvSpPr>
          <p:spPr>
            <a:xfrm>
              <a:off x="590243" y="1921308"/>
              <a:ext cx="7632677" cy="2351171"/>
            </a:xfrm>
            <a:prstGeom prst="roundRect">
              <a:avLst/>
            </a:prstGeom>
            <a:solidFill>
              <a:srgbClr val="E2E5E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dirty="0"/>
                <a:t>\</a:t>
              </a:r>
              <a:endParaRPr lang="ko-KR" altLang="en-US" dirty="0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B2D30C27-706D-4411-86B8-F3FB8125AB5F}"/>
                </a:ext>
              </a:extLst>
            </p:cNvPr>
            <p:cNvSpPr txBox="1"/>
            <p:nvPr/>
          </p:nvSpPr>
          <p:spPr>
            <a:xfrm>
              <a:off x="3100851" y="2137192"/>
              <a:ext cx="3017534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800" dirty="0">
                  <a:ln>
                    <a:solidFill>
                      <a:schemeClr val="tx1"/>
                    </a:solidFill>
                  </a:ln>
                  <a:solidFill>
                    <a:srgbClr val="FF0000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Fine-Tunning</a:t>
              </a:r>
              <a:endParaRPr lang="ko-KR" altLang="en-US" sz="2800" dirty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endParaRPr>
            </a:p>
          </p:txBody>
        </p:sp>
      </p:grp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D1D28882-C3E9-4BC6-BE45-EC6C08CEAF87}"/>
              </a:ext>
            </a:extLst>
          </p:cNvPr>
          <p:cNvGrpSpPr/>
          <p:nvPr/>
        </p:nvGrpSpPr>
        <p:grpSpPr>
          <a:xfrm>
            <a:off x="1165148" y="2432820"/>
            <a:ext cx="2091619" cy="1219200"/>
            <a:chOff x="1469948" y="2432820"/>
            <a:chExt cx="2091619" cy="1219200"/>
          </a:xfrm>
        </p:grpSpPr>
        <p:pic>
          <p:nvPicPr>
            <p:cNvPr id="81" name="Picture 2" descr="Thinking free icon">
              <a:extLst>
                <a:ext uri="{FF2B5EF4-FFF2-40B4-BE49-F238E27FC236}">
                  <a16:creationId xmlns:a16="http://schemas.microsoft.com/office/drawing/2014/main" id="{16BE769B-31B9-4D13-AD6F-9D65A07EA0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69948" y="2432820"/>
              <a:ext cx="1221866" cy="1219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2" name="Picture 10" descr="Down arrow">
              <a:extLst>
                <a:ext uri="{FF2B5EF4-FFF2-40B4-BE49-F238E27FC236}">
                  <a16:creationId xmlns:a16="http://schemas.microsoft.com/office/drawing/2014/main" id="{D60E425F-5F4B-41B0-AF95-0A2BEA29537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2993734" y="2847296"/>
              <a:ext cx="588047" cy="5476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2F3D4140-C517-4008-B4D5-84E454425186}"/>
              </a:ext>
            </a:extLst>
          </p:cNvPr>
          <p:cNvGrpSpPr/>
          <p:nvPr/>
        </p:nvGrpSpPr>
        <p:grpSpPr>
          <a:xfrm>
            <a:off x="3781128" y="2497892"/>
            <a:ext cx="2214848" cy="1246427"/>
            <a:chOff x="3781128" y="2497892"/>
            <a:chExt cx="2214848" cy="1246427"/>
          </a:xfrm>
        </p:grpSpPr>
        <p:pic>
          <p:nvPicPr>
            <p:cNvPr id="79" name="Picture 10" descr="Down arrow">
              <a:extLst>
                <a:ext uri="{FF2B5EF4-FFF2-40B4-BE49-F238E27FC236}">
                  <a16:creationId xmlns:a16="http://schemas.microsoft.com/office/drawing/2014/main" id="{20EB27D5-1870-4F2B-9A6C-4579DBB4B9A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5426720" y="2824322"/>
              <a:ext cx="590141" cy="5483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B7CCF8F5-0733-4FBD-A158-30942A47556A}"/>
                </a:ext>
              </a:extLst>
            </p:cNvPr>
            <p:cNvGrpSpPr/>
            <p:nvPr/>
          </p:nvGrpSpPr>
          <p:grpSpPr>
            <a:xfrm>
              <a:off x="3781128" y="2497892"/>
              <a:ext cx="1241401" cy="1246427"/>
              <a:chOff x="5158039" y="2497892"/>
              <a:chExt cx="1241401" cy="1246427"/>
            </a:xfrm>
          </p:grpSpPr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1DB5C54B-D631-4C4E-A31B-D89528A7EB86}"/>
                  </a:ext>
                </a:extLst>
              </p:cNvPr>
              <p:cNvSpPr txBox="1"/>
              <p:nvPr/>
            </p:nvSpPr>
            <p:spPr>
              <a:xfrm>
                <a:off x="5158039" y="3374987"/>
                <a:ext cx="124140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1800" dirty="0" err="1">
                    <a:solidFill>
                      <a:schemeClr val="tx2"/>
                    </a:solidFill>
                    <a:latin typeface="G마켓 산스 TTF Bold" panose="02000000000000000000" pitchFamily="2" charset="-127"/>
                    <a:ea typeface="G마켓 산스 TTF Bold" panose="02000000000000000000" pitchFamily="2" charset="-127"/>
                  </a:rPr>
                  <a:t>KoBERT</a:t>
                </a:r>
                <a:endParaRPr lang="ko-KR" altLang="en-US" dirty="0">
                  <a:latin typeface="G마켓 산스 TTF Bold" panose="02000000000000000000" pitchFamily="2" charset="-127"/>
                  <a:ea typeface="G마켓 산스 TTF Bold" panose="02000000000000000000" pitchFamily="2" charset="-127"/>
                </a:endParaRPr>
              </a:p>
            </p:txBody>
          </p:sp>
          <p:pic>
            <p:nvPicPr>
              <p:cNvPr id="87" name="Picture 4" descr="Brain">
                <a:extLst>
                  <a:ext uri="{FF2B5EF4-FFF2-40B4-BE49-F238E27FC236}">
                    <a16:creationId xmlns:a16="http://schemas.microsoft.com/office/drawing/2014/main" id="{49EB4CA9-521E-4EA0-9CE9-8358E1E9792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22786"/>
              <a:stretch/>
            </p:blipFill>
            <p:spPr bwMode="auto">
              <a:xfrm rot="19960338">
                <a:off x="5199114" y="2497892"/>
                <a:ext cx="1028719" cy="88009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A29ACA48-C670-49FD-8426-ED6CE3222893}"/>
              </a:ext>
            </a:extLst>
          </p:cNvPr>
          <p:cNvSpPr txBox="1"/>
          <p:nvPr/>
        </p:nvSpPr>
        <p:spPr>
          <a:xfrm>
            <a:off x="6138721" y="2546352"/>
            <a:ext cx="173593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추출된 </a:t>
            </a:r>
            <a:endParaRPr lang="en-US" altLang="ko-KR" sz="24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algn="ctr"/>
            <a:r>
              <a:rPr lang="ko-KR" altLang="en-US" sz="2400" dirty="0">
                <a:solidFill>
                  <a:schemeClr val="accent1">
                    <a:lumMod val="7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장애요인</a:t>
            </a:r>
            <a:r>
              <a:rPr lang="ko-KR" altLang="en-US" sz="2800" dirty="0">
                <a:solidFill>
                  <a:schemeClr val="accent1">
                    <a:lumMod val="7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ko-KR" altLang="en-US" sz="2400" dirty="0">
                <a:solidFill>
                  <a:schemeClr val="accent1">
                    <a:lumMod val="7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문장</a:t>
            </a:r>
            <a:r>
              <a:rPr lang="ko-KR" altLang="en-US" sz="28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</a:p>
        </p:txBody>
      </p: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C45DEC28-BCE0-4472-B676-92D1FF2A750D}"/>
              </a:ext>
            </a:extLst>
          </p:cNvPr>
          <p:cNvGrpSpPr/>
          <p:nvPr/>
        </p:nvGrpSpPr>
        <p:grpSpPr>
          <a:xfrm>
            <a:off x="2928334" y="4232392"/>
            <a:ext cx="6866528" cy="1776297"/>
            <a:chOff x="562972" y="4556015"/>
            <a:chExt cx="6866528" cy="1776297"/>
          </a:xfrm>
        </p:grpSpPr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DF8B832A-9ED8-42E8-B395-DD070178C505}"/>
                </a:ext>
              </a:extLst>
            </p:cNvPr>
            <p:cNvSpPr txBox="1"/>
            <p:nvPr/>
          </p:nvSpPr>
          <p:spPr>
            <a:xfrm>
              <a:off x="690161" y="4701096"/>
              <a:ext cx="6739339" cy="16312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lvl="1" fontAlgn="base">
                <a:spcBef>
                  <a:spcPct val="0"/>
                </a:spcBef>
                <a:spcAft>
                  <a:spcPts val="1600"/>
                </a:spcAft>
              </a:pPr>
              <a:r>
                <a:rPr lang="ko-KR" altLang="ko-KR" sz="2000" dirty="0">
                  <a:solidFill>
                    <a:schemeClr val="tx2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5,</a:t>
              </a:r>
              <a:r>
                <a:rPr lang="en-US" altLang="ko-KR" sz="2000" dirty="0">
                  <a:solidFill>
                    <a:schemeClr val="tx2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 </a:t>
              </a:r>
              <a:r>
                <a:rPr lang="ko-KR" altLang="ko-KR" sz="2000" dirty="0">
                  <a:solidFill>
                    <a:schemeClr val="tx2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핸들 </a:t>
              </a:r>
              <a:r>
                <a:rPr lang="ko-KR" altLang="ko-KR" sz="2000" dirty="0" err="1">
                  <a:solidFill>
                    <a:schemeClr val="tx2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돌리고난뒤</a:t>
              </a:r>
              <a:r>
                <a:rPr lang="ko-KR" altLang="ko-KR" sz="2000" dirty="0">
                  <a:solidFill>
                    <a:schemeClr val="tx2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 원래대로 </a:t>
              </a:r>
              <a:r>
                <a:rPr lang="ko-KR" altLang="ko-KR" sz="2000" dirty="0" err="1">
                  <a:solidFill>
                    <a:schemeClr val="tx2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안돌아오며</a:t>
              </a:r>
              <a:r>
                <a:rPr lang="ko-KR" altLang="ko-KR" sz="2000" dirty="0">
                  <a:solidFill>
                    <a:schemeClr val="tx2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 뻑뻑함</a:t>
              </a:r>
              <a:br>
                <a:rPr lang="en-US" altLang="ko-KR" sz="2000" dirty="0">
                  <a:solidFill>
                    <a:schemeClr val="tx2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</a:br>
              <a:r>
                <a:rPr lang="ko-KR" altLang="ko-KR" sz="2000" dirty="0">
                  <a:solidFill>
                    <a:schemeClr val="tx2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5</a:t>
              </a:r>
              <a:r>
                <a:rPr lang="en-US" altLang="ko-KR" sz="2000" dirty="0">
                  <a:solidFill>
                    <a:schemeClr val="tx2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, </a:t>
              </a:r>
              <a:r>
                <a:rPr lang="ko-KR" altLang="ko-KR" sz="2000" dirty="0">
                  <a:solidFill>
                    <a:schemeClr val="tx2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핸들이 </a:t>
              </a:r>
              <a:r>
                <a:rPr lang="en-US" altLang="ko-KR" sz="2000" dirty="0">
                  <a:solidFill>
                    <a:schemeClr val="tx2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1</a:t>
              </a:r>
              <a:r>
                <a:rPr lang="ko-KR" altLang="ko-KR" sz="2000" dirty="0" err="1">
                  <a:solidFill>
                    <a:schemeClr val="tx2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km</a:t>
              </a:r>
              <a:r>
                <a:rPr lang="ko-KR" altLang="ko-KR" sz="2000" dirty="0">
                  <a:solidFill>
                    <a:schemeClr val="tx2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 운행시 핸들조작이 잘</a:t>
              </a:r>
              <a:r>
                <a:rPr lang="en-US" altLang="ko-KR" sz="2000" dirty="0">
                  <a:solidFill>
                    <a:schemeClr val="tx2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 </a:t>
              </a:r>
              <a:r>
                <a:rPr lang="ko-KR" altLang="en-US" sz="2000" dirty="0">
                  <a:solidFill>
                    <a:schemeClr val="tx2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안됨</a:t>
              </a:r>
              <a:r>
                <a:rPr lang="ko-KR" altLang="ko-KR" sz="2000" dirty="0">
                  <a:solidFill>
                    <a:schemeClr val="tx2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 </a:t>
              </a:r>
              <a:br>
                <a:rPr lang="en-US" altLang="ko-KR" sz="2000" dirty="0">
                  <a:solidFill>
                    <a:schemeClr val="tx2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</a:br>
              <a:r>
                <a:rPr lang="en-US" altLang="ko-KR" sz="2000" dirty="0">
                  <a:solidFill>
                    <a:schemeClr val="tx2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5, </a:t>
              </a:r>
              <a:r>
                <a:rPr lang="ko-KR" altLang="ko-KR" sz="2000" dirty="0">
                  <a:solidFill>
                    <a:schemeClr val="tx2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핸들링이 </a:t>
              </a:r>
              <a:r>
                <a:rPr lang="ko-KR" altLang="ko-KR" sz="2000" dirty="0" err="1">
                  <a:solidFill>
                    <a:schemeClr val="tx2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잘안된다고함</a:t>
              </a:r>
              <a:br>
                <a:rPr lang="en-US" altLang="ko-KR" sz="2000" dirty="0">
                  <a:solidFill>
                    <a:schemeClr val="tx2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</a:br>
              <a:r>
                <a:rPr lang="ko-KR" altLang="ko-KR" sz="2000" dirty="0">
                  <a:solidFill>
                    <a:schemeClr val="tx2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5,</a:t>
              </a:r>
              <a:r>
                <a:rPr lang="en-US" altLang="ko-KR" sz="2000" dirty="0">
                  <a:solidFill>
                    <a:schemeClr val="tx2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 </a:t>
              </a:r>
              <a:r>
                <a:rPr lang="ko-KR" altLang="ko-KR" sz="2000" dirty="0">
                  <a:solidFill>
                    <a:schemeClr val="tx2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핸들에 볼륨 조절 하는 버튼이 헐렁헐렁하며 조작이 안</a:t>
              </a:r>
              <a:r>
                <a:rPr lang="ko-KR" altLang="en-US" sz="2000" dirty="0">
                  <a:solidFill>
                    <a:schemeClr val="tx2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돼</a:t>
              </a:r>
              <a:br>
                <a:rPr lang="en-US" altLang="ko-KR" sz="2000" dirty="0">
                  <a:solidFill>
                    <a:schemeClr val="tx2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</a:br>
              <a:r>
                <a:rPr lang="ko-KR" altLang="ko-KR" sz="2000" dirty="0">
                  <a:solidFill>
                    <a:schemeClr val="tx2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5,</a:t>
              </a:r>
              <a:r>
                <a:rPr lang="en-US" altLang="ko-KR" sz="2000" dirty="0">
                  <a:solidFill>
                    <a:schemeClr val="tx2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 </a:t>
              </a:r>
              <a:r>
                <a:rPr lang="ko-KR" altLang="ko-KR" sz="2000" dirty="0">
                  <a:solidFill>
                    <a:schemeClr val="tx2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핸들내 볼륨버튼 내리는 것이 </a:t>
              </a:r>
              <a:r>
                <a:rPr lang="ko-KR" altLang="en-US" sz="2000" dirty="0">
                  <a:solidFill>
                    <a:schemeClr val="tx2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작동 불가</a:t>
              </a:r>
              <a:endParaRPr lang="ko-KR" altLang="ko-KR" sz="2000" dirty="0">
                <a:solidFill>
                  <a:schemeClr val="tx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</p:txBody>
        </p:sp>
        <p:sp>
          <p:nvSpPr>
            <p:cNvPr id="100" name="사각형: 둥근 모서리 99">
              <a:extLst>
                <a:ext uri="{FF2B5EF4-FFF2-40B4-BE49-F238E27FC236}">
                  <a16:creationId xmlns:a16="http://schemas.microsoft.com/office/drawing/2014/main" id="{7FBF63B2-4D0B-4BAD-978D-B6756F580609}"/>
                </a:ext>
              </a:extLst>
            </p:cNvPr>
            <p:cNvSpPr/>
            <p:nvPr/>
          </p:nvSpPr>
          <p:spPr>
            <a:xfrm>
              <a:off x="562972" y="4556015"/>
              <a:ext cx="6739339" cy="1776297"/>
            </a:xfrm>
            <a:prstGeom prst="roundRect">
              <a:avLst/>
            </a:prstGeom>
            <a:noFill/>
            <a:ln w="34925">
              <a:solidFill>
                <a:srgbClr val="E9B9B9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rgbClr val="FF9900"/>
                </a:solidFill>
              </a:endParaRPr>
            </a:p>
          </p:txBody>
        </p:sp>
      </p:grpSp>
      <p:pic>
        <p:nvPicPr>
          <p:cNvPr id="41994" name="Picture 10" descr="Down arrow">
            <a:extLst>
              <a:ext uri="{FF2B5EF4-FFF2-40B4-BE49-F238E27FC236}">
                <a16:creationId xmlns:a16="http://schemas.microsoft.com/office/drawing/2014/main" id="{7D47A639-469A-4CA1-9D0E-628568B7E3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8700525" y="3735810"/>
            <a:ext cx="803706" cy="803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6" name="TextBox 105">
            <a:extLst>
              <a:ext uri="{FF2B5EF4-FFF2-40B4-BE49-F238E27FC236}">
                <a16:creationId xmlns:a16="http://schemas.microsoft.com/office/drawing/2014/main" id="{5294D262-BD1D-4E7D-9A92-00C4470E21B4}"/>
              </a:ext>
            </a:extLst>
          </p:cNvPr>
          <p:cNvSpPr txBox="1"/>
          <p:nvPr/>
        </p:nvSpPr>
        <p:spPr>
          <a:xfrm>
            <a:off x="7727140" y="466385"/>
            <a:ext cx="39864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ln>
                  <a:solidFill>
                    <a:schemeClr val="tx1"/>
                  </a:solidFill>
                </a:ln>
                <a:solidFill>
                  <a:srgbClr val="FF99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장애 요인 판단</a:t>
            </a:r>
            <a:endParaRPr lang="ko-KR" altLang="en-US" sz="3600" dirty="0">
              <a:ln>
                <a:solidFill>
                  <a:schemeClr val="tx1"/>
                </a:solidFill>
              </a:ln>
              <a:solidFill>
                <a:srgbClr val="FF9900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6AC3628B-0649-4235-A7B4-0AAF509FC550}"/>
              </a:ext>
            </a:extLst>
          </p:cNvPr>
          <p:cNvGrpSpPr/>
          <p:nvPr/>
        </p:nvGrpSpPr>
        <p:grpSpPr>
          <a:xfrm>
            <a:off x="9155129" y="375731"/>
            <a:ext cx="2226033" cy="1178947"/>
            <a:chOff x="8968091" y="-31842"/>
            <a:chExt cx="2218068" cy="1178947"/>
          </a:xfrm>
        </p:grpSpPr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00ECA14E-A73B-4607-8A11-92CA1376BB98}"/>
                </a:ext>
              </a:extLst>
            </p:cNvPr>
            <p:cNvSpPr txBox="1"/>
            <p:nvPr/>
          </p:nvSpPr>
          <p:spPr>
            <a:xfrm>
              <a:off x="8968091" y="746995"/>
              <a:ext cx="2079708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2000" dirty="0" err="1">
                  <a:solidFill>
                    <a:schemeClr val="tx2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주행시</a:t>
              </a:r>
              <a:r>
                <a:rPr lang="ko-KR" altLang="en-US" sz="2000" dirty="0">
                  <a:solidFill>
                    <a:schemeClr val="tx2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 </a:t>
              </a:r>
              <a:r>
                <a:rPr lang="ko-KR" altLang="en-US" sz="2000" dirty="0" err="1">
                  <a:solidFill>
                    <a:schemeClr val="tx2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핸들떨림</a:t>
              </a:r>
              <a:endParaRPr lang="ko-KR" altLang="en-US" sz="2000" dirty="0">
                <a:solidFill>
                  <a:schemeClr val="tx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</p:txBody>
        </p:sp>
        <p:pic>
          <p:nvPicPr>
            <p:cNvPr id="41998" name="Picture 14" descr="Lamp free icon">
              <a:extLst>
                <a:ext uri="{FF2B5EF4-FFF2-40B4-BE49-F238E27FC236}">
                  <a16:creationId xmlns:a16="http://schemas.microsoft.com/office/drawing/2014/main" id="{E0C55D39-FC84-4E79-B1DB-711628704D2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98646" y="-31842"/>
              <a:ext cx="487513" cy="4875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9" name="사각형: 둥근 모서리 118">
            <a:extLst>
              <a:ext uri="{FF2B5EF4-FFF2-40B4-BE49-F238E27FC236}">
                <a16:creationId xmlns:a16="http://schemas.microsoft.com/office/drawing/2014/main" id="{4925523A-5A2F-4B3E-AD32-3BB9683DA103}"/>
              </a:ext>
            </a:extLst>
          </p:cNvPr>
          <p:cNvSpPr/>
          <p:nvPr/>
        </p:nvSpPr>
        <p:spPr>
          <a:xfrm>
            <a:off x="9071975" y="1098732"/>
            <a:ext cx="2087177" cy="482450"/>
          </a:xfrm>
          <a:prstGeom prst="roundRect">
            <a:avLst/>
          </a:prstGeom>
          <a:noFill/>
          <a:ln w="34925">
            <a:solidFill>
              <a:srgbClr val="E9B9B9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rgbClr val="FF9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8550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모서리가 둥근 직사각형 6">
            <a:extLst>
              <a:ext uri="{FF2B5EF4-FFF2-40B4-BE49-F238E27FC236}">
                <a16:creationId xmlns:a16="http://schemas.microsoft.com/office/drawing/2014/main" id="{38DA0CE1-4A32-4262-A1E1-EDF7B992EBA4}"/>
              </a:ext>
            </a:extLst>
          </p:cNvPr>
          <p:cNvSpPr/>
          <p:nvPr/>
        </p:nvSpPr>
        <p:spPr>
          <a:xfrm>
            <a:off x="7645885" y="-549969"/>
            <a:ext cx="2933810" cy="1722506"/>
          </a:xfrm>
          <a:prstGeom prst="roundRect">
            <a:avLst/>
          </a:prstGeom>
          <a:solidFill>
            <a:srgbClr val="E2E5E6">
              <a:alpha val="35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0CE8B7D8-6B1E-4484-BF70-52418EC34AD9}"/>
              </a:ext>
            </a:extLst>
          </p:cNvPr>
          <p:cNvGrpSpPr/>
          <p:nvPr/>
        </p:nvGrpSpPr>
        <p:grpSpPr>
          <a:xfrm>
            <a:off x="304800" y="311284"/>
            <a:ext cx="5791200" cy="946542"/>
            <a:chOff x="304800" y="311284"/>
            <a:chExt cx="5020597" cy="946542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C995ACE-9D04-44A0-A375-1ACCD011004A}"/>
                </a:ext>
              </a:extLst>
            </p:cNvPr>
            <p:cNvSpPr txBox="1"/>
            <p:nvPr/>
          </p:nvSpPr>
          <p:spPr>
            <a:xfrm>
              <a:off x="304800" y="367955"/>
              <a:ext cx="981407" cy="6771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800" b="1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005.</a:t>
              </a:r>
              <a:endParaRPr lang="ko-KR" altLang="en-US" sz="3800" b="1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BDEF346C-6CFA-4D8A-8C71-58BF05FB850B}"/>
                </a:ext>
              </a:extLst>
            </p:cNvPr>
            <p:cNvGrpSpPr/>
            <p:nvPr/>
          </p:nvGrpSpPr>
          <p:grpSpPr>
            <a:xfrm>
              <a:off x="373701" y="311284"/>
              <a:ext cx="4951696" cy="946542"/>
              <a:chOff x="1230349" y="2190445"/>
              <a:chExt cx="4951696" cy="946542"/>
            </a:xfrm>
          </p:grpSpPr>
          <p:cxnSp>
            <p:nvCxnSpPr>
              <p:cNvPr id="23" name="직선 연결선 22">
                <a:extLst>
                  <a:ext uri="{FF2B5EF4-FFF2-40B4-BE49-F238E27FC236}">
                    <a16:creationId xmlns:a16="http://schemas.microsoft.com/office/drawing/2014/main" id="{1A9D4D16-4FB7-48EE-AA78-4830F9F051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30349" y="3013603"/>
                <a:ext cx="3842164" cy="0"/>
              </a:xfrm>
              <a:prstGeom prst="line">
                <a:avLst/>
              </a:prstGeom>
              <a:ln>
                <a:solidFill>
                  <a:schemeClr val="accent6">
                    <a:alpha val="74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>
                <a:extLst>
                  <a:ext uri="{FF2B5EF4-FFF2-40B4-BE49-F238E27FC236}">
                    <a16:creationId xmlns:a16="http://schemas.microsoft.com/office/drawing/2014/main" id="{D925641B-5DAB-4955-A63C-9717130EE6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30349" y="2858559"/>
                <a:ext cx="4005794" cy="65665"/>
              </a:xfrm>
              <a:prstGeom prst="line">
                <a:avLst/>
              </a:prstGeom>
              <a:ln>
                <a:solidFill>
                  <a:schemeClr val="accent6">
                    <a:alpha val="72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31" name="Picture 6" descr="연필 일러스트 PNG, AI 무료 다운로드 (2021년) - 리틀딥">
                <a:extLst>
                  <a:ext uri="{FF2B5EF4-FFF2-40B4-BE49-F238E27FC236}">
                    <a16:creationId xmlns:a16="http://schemas.microsoft.com/office/drawing/2014/main" id="{271B1B99-BC8C-4723-86C5-484800FEDEB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alphaModFix amt="70000"/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58642" y="2190445"/>
                <a:ext cx="1023403" cy="94654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A0A6C47-BCAC-4CDD-8BDE-EB86336913F6}"/>
                </a:ext>
              </a:extLst>
            </p:cNvPr>
            <p:cNvSpPr txBox="1"/>
            <p:nvPr/>
          </p:nvSpPr>
          <p:spPr>
            <a:xfrm>
              <a:off x="1309450" y="460288"/>
              <a:ext cx="376615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2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프로젝트 개선 사항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689EF5D5-C62C-4FBD-9AC7-CE40175A1877}"/>
              </a:ext>
            </a:extLst>
          </p:cNvPr>
          <p:cNvSpPr txBox="1"/>
          <p:nvPr/>
        </p:nvSpPr>
        <p:spPr>
          <a:xfrm>
            <a:off x="722843" y="1680509"/>
            <a:ext cx="45841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tx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1. </a:t>
            </a:r>
            <a:r>
              <a:rPr lang="ko-KR" altLang="en-US" sz="3200" dirty="0">
                <a:solidFill>
                  <a:schemeClr val="tx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데이터 수 증폭의 한계 </a:t>
            </a:r>
          </a:p>
        </p:txBody>
      </p:sp>
      <p:sp>
        <p:nvSpPr>
          <p:cNvPr id="38" name="모서리가 둥근 직사각형 6">
            <a:extLst>
              <a:ext uri="{FF2B5EF4-FFF2-40B4-BE49-F238E27FC236}">
                <a16:creationId xmlns:a16="http://schemas.microsoft.com/office/drawing/2014/main" id="{36EA76D7-C757-4DC5-8286-245055405E2C}"/>
              </a:ext>
            </a:extLst>
          </p:cNvPr>
          <p:cNvSpPr/>
          <p:nvPr/>
        </p:nvSpPr>
        <p:spPr>
          <a:xfrm>
            <a:off x="-1490150" y="5135494"/>
            <a:ext cx="2933810" cy="1722506"/>
          </a:xfrm>
          <a:prstGeom prst="roundRect">
            <a:avLst/>
          </a:prstGeom>
          <a:solidFill>
            <a:srgbClr val="E2E5E6">
              <a:alpha val="35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45" name="이등변 삼각형 44">
            <a:extLst>
              <a:ext uri="{FF2B5EF4-FFF2-40B4-BE49-F238E27FC236}">
                <a16:creationId xmlns:a16="http://schemas.microsoft.com/office/drawing/2014/main" id="{D2AE7E5D-A15F-43CC-9264-D7B7FEF32B4B}"/>
              </a:ext>
            </a:extLst>
          </p:cNvPr>
          <p:cNvSpPr/>
          <p:nvPr/>
        </p:nvSpPr>
        <p:spPr>
          <a:xfrm rot="16200000">
            <a:off x="10068515" y="1711912"/>
            <a:ext cx="2790336" cy="1456637"/>
          </a:xfrm>
          <a:prstGeom prst="triangle">
            <a:avLst/>
          </a:prstGeom>
          <a:solidFill>
            <a:schemeClr val="accent4"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이등변 삼각형 45">
            <a:extLst>
              <a:ext uri="{FF2B5EF4-FFF2-40B4-BE49-F238E27FC236}">
                <a16:creationId xmlns:a16="http://schemas.microsoft.com/office/drawing/2014/main" id="{74FB2FE6-9DF7-46C9-895C-C0F3478301CC}"/>
              </a:ext>
            </a:extLst>
          </p:cNvPr>
          <p:cNvSpPr/>
          <p:nvPr/>
        </p:nvSpPr>
        <p:spPr>
          <a:xfrm rot="16200000">
            <a:off x="10512559" y="866910"/>
            <a:ext cx="2178397" cy="1180486"/>
          </a:xfrm>
          <a:prstGeom prst="triangle">
            <a:avLst/>
          </a:prstGeom>
          <a:solidFill>
            <a:schemeClr val="accent4"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이등변 삼각형 46">
            <a:extLst>
              <a:ext uri="{FF2B5EF4-FFF2-40B4-BE49-F238E27FC236}">
                <a16:creationId xmlns:a16="http://schemas.microsoft.com/office/drawing/2014/main" id="{86467F7E-B54D-4094-A257-BC75834AC8D1}"/>
              </a:ext>
            </a:extLst>
          </p:cNvPr>
          <p:cNvSpPr/>
          <p:nvPr/>
        </p:nvSpPr>
        <p:spPr>
          <a:xfrm rot="5400000">
            <a:off x="-672325" y="4597533"/>
            <a:ext cx="2790336" cy="1456637"/>
          </a:xfrm>
          <a:prstGeom prst="triangle">
            <a:avLst/>
          </a:prstGeom>
          <a:solidFill>
            <a:schemeClr val="accent4"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6AD210CE-B303-40F3-8F9A-A5B07DB8F988}"/>
              </a:ext>
            </a:extLst>
          </p:cNvPr>
          <p:cNvGrpSpPr/>
          <p:nvPr/>
        </p:nvGrpSpPr>
        <p:grpSpPr>
          <a:xfrm>
            <a:off x="7707817" y="5711107"/>
            <a:ext cx="4484183" cy="1041553"/>
            <a:chOff x="7034998" y="5741526"/>
            <a:chExt cx="5229797" cy="1300625"/>
          </a:xfrm>
        </p:grpSpPr>
        <p:pic>
          <p:nvPicPr>
            <p:cNvPr id="32" name="그림 31">
              <a:extLst>
                <a:ext uri="{FF2B5EF4-FFF2-40B4-BE49-F238E27FC236}">
                  <a16:creationId xmlns:a16="http://schemas.microsoft.com/office/drawing/2014/main" id="{57492EE5-0185-44B8-96A8-38E6DE93EFF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034998" y="6613612"/>
              <a:ext cx="5229797" cy="428539"/>
            </a:xfrm>
            <a:prstGeom prst="rect">
              <a:avLst/>
            </a:prstGeom>
          </p:spPr>
        </p:pic>
        <p:pic>
          <p:nvPicPr>
            <p:cNvPr id="33" name="그림 32">
              <a:extLst>
                <a:ext uri="{FF2B5EF4-FFF2-40B4-BE49-F238E27FC236}">
                  <a16:creationId xmlns:a16="http://schemas.microsoft.com/office/drawing/2014/main" id="{82346BC9-F51E-4720-A2D1-2DBE3F65B8F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9548" b="89950" l="9184" r="93112">
                          <a14:foregroundMark x1="21684" y1="39698" x2="21684" y2="39698"/>
                          <a14:foregroundMark x1="9184" y1="88442" x2="9184" y2="88442"/>
                          <a14:foregroundMark x1="90306" y1="50754" x2="90306" y2="50754"/>
                          <a14:foregroundMark x1="93112" y1="88945" x2="93112" y2="88945"/>
                          <a14:foregroundMark x1="76786" y1="36181" x2="76786" y2="36181"/>
                          <a14:foregroundMark x1="84694" y1="22613" x2="84694" y2="22613"/>
                          <a14:foregroundMark x1="82398" y1="17085" x2="82398" y2="17085"/>
                          <a14:foregroundMark x1="78827" y1="14573" x2="78827" y2="14573"/>
                          <a14:foregroundMark x1="72194" y1="38191" x2="72194" y2="38191"/>
                          <a14:foregroundMark x1="75000" y1="38191" x2="75000" y2="38191"/>
                          <a14:foregroundMark x1="73469" y1="41709" x2="73469" y2="41709"/>
                          <a14:foregroundMark x1="60969" y1="37186" x2="60969" y2="37186"/>
                          <a14:foregroundMark x1="59694" y1="42211" x2="59694" y2="42211"/>
                          <a14:foregroundMark x1="58163" y1="41709" x2="58163" y2="41709"/>
                          <a14:foregroundMark x1="63265" y1="40704" x2="63265" y2="40704"/>
                          <a14:foregroundMark x1="61224" y1="37688" x2="61224" y2="37688"/>
                          <a14:foregroundMark x1="60459" y1="36181" x2="61224" y2="38191"/>
                          <a14:foregroundMark x1="52296" y1="49749" x2="53316" y2="40201"/>
                          <a14:foregroundMark x1="53316" y1="40201" x2="57398" y2="36181"/>
                          <a14:foregroundMark x1="57398" y1="36181" x2="62245" y2="39196"/>
                          <a14:foregroundMark x1="62245" y1="39196" x2="64031" y2="47739"/>
                          <a14:foregroundMark x1="64031" y1="47739" x2="64031" y2="50251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9609953" y="5741526"/>
              <a:ext cx="2527714" cy="1283202"/>
            </a:xfrm>
            <a:prstGeom prst="rect">
              <a:avLst/>
            </a:prstGeom>
          </p:spPr>
        </p:pic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F759890B-43A6-4122-91A8-5F5661D11345}"/>
              </a:ext>
            </a:extLst>
          </p:cNvPr>
          <p:cNvSpPr txBox="1"/>
          <p:nvPr/>
        </p:nvSpPr>
        <p:spPr>
          <a:xfrm>
            <a:off x="722843" y="2490006"/>
            <a:ext cx="10140693" cy="23493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-285750" fontAlgn="base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chemeClr val="tx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현재 </a:t>
            </a:r>
            <a:r>
              <a:rPr lang="en-US" altLang="ko-KR" sz="2400" dirty="0">
                <a:solidFill>
                  <a:schemeClr val="tx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Trigger</a:t>
            </a:r>
            <a:r>
              <a:rPr lang="ko-KR" altLang="en-US" sz="2400" dirty="0">
                <a:solidFill>
                  <a:schemeClr val="tx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의 전체 문의 사항의 개수는 </a:t>
            </a:r>
            <a:r>
              <a:rPr lang="en-US" altLang="ko-KR" sz="2400" dirty="0">
                <a:solidFill>
                  <a:schemeClr val="tx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4920</a:t>
            </a:r>
            <a:r>
              <a:rPr lang="ko-KR" altLang="en-US" sz="2400" dirty="0">
                <a:solidFill>
                  <a:schemeClr val="tx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개임</a:t>
            </a:r>
            <a:r>
              <a:rPr lang="en-US" altLang="ko-KR" sz="2400" dirty="0">
                <a:solidFill>
                  <a:schemeClr val="tx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 </a:t>
            </a:r>
          </a:p>
          <a:p>
            <a:pPr marL="342900" lvl="1" indent="-342900" fontAlgn="base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chemeClr val="tx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‘</a:t>
            </a:r>
            <a:r>
              <a:rPr lang="ko-KR" altLang="en-US" sz="2400" dirty="0">
                <a:solidFill>
                  <a:schemeClr val="tx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문의 사항</a:t>
            </a:r>
            <a:r>
              <a:rPr lang="en-US" altLang="ko-KR" sz="2400" dirty="0">
                <a:solidFill>
                  <a:schemeClr val="tx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’ </a:t>
            </a:r>
            <a:r>
              <a:rPr lang="ko-KR" altLang="en-US" sz="2400" dirty="0">
                <a:solidFill>
                  <a:schemeClr val="tx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내의 멘트들을 조합하여 나올 수 있는 가능성의 문장을 </a:t>
            </a:r>
            <a:br>
              <a:rPr lang="en-US" altLang="ko-KR" sz="2400" dirty="0">
                <a:solidFill>
                  <a:schemeClr val="tx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</a:br>
            <a:r>
              <a:rPr lang="ko-KR" altLang="en-US" sz="2400" dirty="0">
                <a:solidFill>
                  <a:schemeClr val="tx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만들어도</a:t>
            </a:r>
            <a:r>
              <a:rPr lang="en-US" altLang="ko-KR" sz="2400" dirty="0">
                <a:solidFill>
                  <a:schemeClr val="tx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sz="2400" dirty="0">
                <a:solidFill>
                  <a:schemeClr val="tx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데이터 셋이 </a:t>
            </a:r>
            <a:r>
              <a:rPr lang="en-US" altLang="ko-KR" sz="2400" dirty="0">
                <a:solidFill>
                  <a:schemeClr val="tx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10</a:t>
            </a:r>
            <a:r>
              <a:rPr lang="ko-KR" altLang="en-US" sz="2400" dirty="0">
                <a:solidFill>
                  <a:schemeClr val="tx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개 미만인 경우의 요소들은 </a:t>
            </a:r>
            <a:br>
              <a:rPr lang="en-US" altLang="ko-KR" sz="2400" dirty="0">
                <a:solidFill>
                  <a:schemeClr val="tx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</a:br>
            <a:r>
              <a:rPr lang="ko-KR" altLang="en-US" sz="2400" dirty="0">
                <a:solidFill>
                  <a:schemeClr val="tx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데이터를 증폭시키는데 한계가 있음</a:t>
            </a:r>
            <a:endParaRPr lang="en-US" altLang="ko-KR" sz="2400" dirty="0">
              <a:solidFill>
                <a:schemeClr val="tx2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0" lvl="1" indent="-285750" fontAlgn="base">
              <a:spcAft>
                <a:spcPts val="1600"/>
              </a:spcAft>
              <a:buFont typeface="Arial" panose="020B0604020202020204" pitchFamily="34" charset="0"/>
              <a:buChar char="•"/>
            </a:pPr>
            <a:endParaRPr lang="en-US" altLang="ko-KR" sz="2400" dirty="0">
              <a:solidFill>
                <a:schemeClr val="tx2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pic>
        <p:nvPicPr>
          <p:cNvPr id="37" name="Picture 4" descr="Project management">
            <a:extLst>
              <a:ext uri="{FF2B5EF4-FFF2-40B4-BE49-F238E27FC236}">
                <a16:creationId xmlns:a16="http://schemas.microsoft.com/office/drawing/2014/main" id="{307FE067-7F71-477C-ADEE-019CB91D2D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1080" y="1402257"/>
            <a:ext cx="975388" cy="975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1" name="그룹 40">
            <a:extLst>
              <a:ext uri="{FF2B5EF4-FFF2-40B4-BE49-F238E27FC236}">
                <a16:creationId xmlns:a16="http://schemas.microsoft.com/office/drawing/2014/main" id="{A9BFF537-E084-4EBD-86BD-562551E7333F}"/>
              </a:ext>
            </a:extLst>
          </p:cNvPr>
          <p:cNvGrpSpPr/>
          <p:nvPr/>
        </p:nvGrpSpPr>
        <p:grpSpPr>
          <a:xfrm>
            <a:off x="1069656" y="5165943"/>
            <a:ext cx="10499135" cy="852379"/>
            <a:chOff x="2482389" y="6088534"/>
            <a:chExt cx="10499135" cy="852379"/>
          </a:xfrm>
        </p:grpSpPr>
        <p:pic>
          <p:nvPicPr>
            <p:cNvPr id="42" name="Picture 34" descr="Right arrow">
              <a:extLst>
                <a:ext uri="{FF2B5EF4-FFF2-40B4-BE49-F238E27FC236}">
                  <a16:creationId xmlns:a16="http://schemas.microsoft.com/office/drawing/2014/main" id="{61A4CD8C-1048-4D79-B969-40D3D68558B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82389" y="6088534"/>
              <a:ext cx="517616" cy="5176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7DE1E479-5D57-47B3-802B-796046BEE970}"/>
                </a:ext>
              </a:extLst>
            </p:cNvPr>
            <p:cNvSpPr txBox="1"/>
            <p:nvPr/>
          </p:nvSpPr>
          <p:spPr>
            <a:xfrm>
              <a:off x="2840831" y="6109916"/>
              <a:ext cx="10140693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800" dirty="0">
                  <a:solidFill>
                    <a:schemeClr val="accent6">
                      <a:lumMod val="75000"/>
                    </a:schemeClr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 </a:t>
              </a:r>
              <a:r>
                <a:rPr lang="en-US" altLang="ko-KR" sz="2400" dirty="0">
                  <a:solidFill>
                    <a:schemeClr val="tx2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‘</a:t>
              </a:r>
              <a:r>
                <a:rPr lang="ko-KR" altLang="en-US" sz="2400" dirty="0">
                  <a:solidFill>
                    <a:schemeClr val="tx2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문의 사항</a:t>
              </a:r>
              <a:r>
                <a:rPr lang="en-US" altLang="ko-KR" sz="2400" dirty="0">
                  <a:solidFill>
                    <a:schemeClr val="tx2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’</a:t>
              </a:r>
              <a:r>
                <a:rPr lang="ko-KR" altLang="en-US" sz="2400" dirty="0">
                  <a:solidFill>
                    <a:schemeClr val="tx2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 데이터가 아니더라도 </a:t>
              </a:r>
              <a:r>
                <a:rPr lang="en-US" altLang="ko-KR" sz="2400" dirty="0">
                  <a:solidFill>
                    <a:schemeClr val="tx2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‘</a:t>
              </a:r>
              <a:r>
                <a:rPr lang="ko-KR" altLang="en-US" sz="2400" dirty="0">
                  <a:solidFill>
                    <a:schemeClr val="tx2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수리 내역</a:t>
              </a:r>
              <a:r>
                <a:rPr lang="en-US" altLang="ko-KR" sz="2400" dirty="0">
                  <a:solidFill>
                    <a:schemeClr val="tx2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’</a:t>
              </a:r>
              <a:r>
                <a:rPr lang="ko-KR" altLang="en-US" sz="2400" dirty="0">
                  <a:solidFill>
                    <a:schemeClr val="tx2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이나 </a:t>
              </a:r>
              <a:r>
                <a:rPr lang="en-US" altLang="ko-KR" sz="2400" dirty="0">
                  <a:solidFill>
                    <a:schemeClr val="tx2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‘</a:t>
              </a:r>
              <a:r>
                <a:rPr lang="ko-KR" altLang="en-US" sz="2400" dirty="0">
                  <a:solidFill>
                    <a:schemeClr val="tx2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문제 판단</a:t>
              </a:r>
              <a:r>
                <a:rPr lang="en-US" altLang="ko-KR" sz="2400" dirty="0">
                  <a:solidFill>
                    <a:schemeClr val="tx2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’</a:t>
              </a:r>
              <a:r>
                <a:rPr lang="ko-KR" altLang="en-US" sz="2400" dirty="0">
                  <a:solidFill>
                    <a:schemeClr val="tx2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의 </a:t>
              </a:r>
              <a:br>
                <a:rPr lang="en-US" altLang="ko-KR" sz="2400" dirty="0">
                  <a:solidFill>
                    <a:schemeClr val="tx2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</a:br>
              <a:r>
                <a:rPr lang="en-US" altLang="ko-KR" sz="2400" dirty="0">
                  <a:solidFill>
                    <a:schemeClr val="tx2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 </a:t>
              </a:r>
              <a:r>
                <a:rPr lang="ko-KR" altLang="en-US" sz="2400" dirty="0">
                  <a:solidFill>
                    <a:schemeClr val="tx2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데이터를 적극 활용</a:t>
              </a:r>
              <a:endParaRPr lang="ko-KR" altLang="en-US" sz="2400" dirty="0">
                <a:solidFill>
                  <a:schemeClr val="accent6">
                    <a:lumMod val="7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</p:txBody>
        </p:sp>
      </p:grpSp>
      <p:pic>
        <p:nvPicPr>
          <p:cNvPr id="44" name="Picture 34" descr="Right arrow">
            <a:extLst>
              <a:ext uri="{FF2B5EF4-FFF2-40B4-BE49-F238E27FC236}">
                <a16:creationId xmlns:a16="http://schemas.microsoft.com/office/drawing/2014/main" id="{BD47979E-444D-4E9E-978A-178AD37E7C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656" y="4491603"/>
            <a:ext cx="517616" cy="517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042397D5-0AA3-4104-B5DB-752B1060BB90}"/>
              </a:ext>
            </a:extLst>
          </p:cNvPr>
          <p:cNvSpPr txBox="1"/>
          <p:nvPr/>
        </p:nvSpPr>
        <p:spPr>
          <a:xfrm>
            <a:off x="1451162" y="4544185"/>
            <a:ext cx="831884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>
                <a:solidFill>
                  <a:schemeClr val="accent6">
                    <a:lumMod val="7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sz="2400" dirty="0" err="1">
                <a:solidFill>
                  <a:schemeClr val="tx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크롤링으로</a:t>
            </a:r>
            <a:r>
              <a:rPr lang="ko-KR" altLang="en-US" sz="2400" dirty="0">
                <a:solidFill>
                  <a:schemeClr val="tx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외부에서 수집한 데이터를 사용할 필요가 있음</a:t>
            </a:r>
          </a:p>
        </p:txBody>
      </p:sp>
    </p:spTree>
    <p:extLst>
      <p:ext uri="{BB962C8B-B14F-4D97-AF65-F5344CB8AC3E}">
        <p14:creationId xmlns:p14="http://schemas.microsoft.com/office/powerpoint/2010/main" val="623884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모서리가 둥근 직사각형 6">
            <a:extLst>
              <a:ext uri="{FF2B5EF4-FFF2-40B4-BE49-F238E27FC236}">
                <a16:creationId xmlns:a16="http://schemas.microsoft.com/office/drawing/2014/main" id="{38DA0CE1-4A32-4262-A1E1-EDF7B992EBA4}"/>
              </a:ext>
            </a:extLst>
          </p:cNvPr>
          <p:cNvSpPr/>
          <p:nvPr/>
        </p:nvSpPr>
        <p:spPr>
          <a:xfrm>
            <a:off x="7645885" y="-549969"/>
            <a:ext cx="2933810" cy="1722506"/>
          </a:xfrm>
          <a:prstGeom prst="roundRect">
            <a:avLst/>
          </a:prstGeom>
          <a:solidFill>
            <a:srgbClr val="E2E5E6">
              <a:alpha val="35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0CE8B7D8-6B1E-4484-BF70-52418EC34AD9}"/>
              </a:ext>
            </a:extLst>
          </p:cNvPr>
          <p:cNvGrpSpPr/>
          <p:nvPr/>
        </p:nvGrpSpPr>
        <p:grpSpPr>
          <a:xfrm>
            <a:off x="304800" y="311284"/>
            <a:ext cx="5791200" cy="946542"/>
            <a:chOff x="304800" y="311284"/>
            <a:chExt cx="5020597" cy="946542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C995ACE-9D04-44A0-A375-1ACCD011004A}"/>
                </a:ext>
              </a:extLst>
            </p:cNvPr>
            <p:cNvSpPr txBox="1"/>
            <p:nvPr/>
          </p:nvSpPr>
          <p:spPr>
            <a:xfrm>
              <a:off x="304800" y="367955"/>
              <a:ext cx="981407" cy="6771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800" b="1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005.</a:t>
              </a:r>
              <a:endParaRPr lang="ko-KR" altLang="en-US" sz="3800" b="1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BDEF346C-6CFA-4D8A-8C71-58BF05FB850B}"/>
                </a:ext>
              </a:extLst>
            </p:cNvPr>
            <p:cNvGrpSpPr/>
            <p:nvPr/>
          </p:nvGrpSpPr>
          <p:grpSpPr>
            <a:xfrm>
              <a:off x="373701" y="311284"/>
              <a:ext cx="4951696" cy="946542"/>
              <a:chOff x="1230349" y="2190445"/>
              <a:chExt cx="4951696" cy="946542"/>
            </a:xfrm>
          </p:grpSpPr>
          <p:cxnSp>
            <p:nvCxnSpPr>
              <p:cNvPr id="23" name="직선 연결선 22">
                <a:extLst>
                  <a:ext uri="{FF2B5EF4-FFF2-40B4-BE49-F238E27FC236}">
                    <a16:creationId xmlns:a16="http://schemas.microsoft.com/office/drawing/2014/main" id="{1A9D4D16-4FB7-48EE-AA78-4830F9F051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30349" y="3013603"/>
                <a:ext cx="3842164" cy="0"/>
              </a:xfrm>
              <a:prstGeom prst="line">
                <a:avLst/>
              </a:prstGeom>
              <a:ln>
                <a:solidFill>
                  <a:schemeClr val="accent6">
                    <a:alpha val="74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>
                <a:extLst>
                  <a:ext uri="{FF2B5EF4-FFF2-40B4-BE49-F238E27FC236}">
                    <a16:creationId xmlns:a16="http://schemas.microsoft.com/office/drawing/2014/main" id="{D925641B-5DAB-4955-A63C-9717130EE6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30349" y="2858559"/>
                <a:ext cx="4005794" cy="65665"/>
              </a:xfrm>
              <a:prstGeom prst="line">
                <a:avLst/>
              </a:prstGeom>
              <a:ln>
                <a:solidFill>
                  <a:schemeClr val="accent6">
                    <a:alpha val="72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31" name="Picture 6" descr="연필 일러스트 PNG, AI 무료 다운로드 (2021년) - 리틀딥">
                <a:extLst>
                  <a:ext uri="{FF2B5EF4-FFF2-40B4-BE49-F238E27FC236}">
                    <a16:creationId xmlns:a16="http://schemas.microsoft.com/office/drawing/2014/main" id="{271B1B99-BC8C-4723-86C5-484800FEDEB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alphaModFix amt="70000"/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58642" y="2190445"/>
                <a:ext cx="1023403" cy="94654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A0A6C47-BCAC-4CDD-8BDE-EB86336913F6}"/>
                </a:ext>
              </a:extLst>
            </p:cNvPr>
            <p:cNvSpPr txBox="1"/>
            <p:nvPr/>
          </p:nvSpPr>
          <p:spPr>
            <a:xfrm>
              <a:off x="1309450" y="460288"/>
              <a:ext cx="376615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2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프로젝트 개선 사항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689EF5D5-C62C-4FBD-9AC7-CE40175A1877}"/>
              </a:ext>
            </a:extLst>
          </p:cNvPr>
          <p:cNvSpPr txBox="1"/>
          <p:nvPr/>
        </p:nvSpPr>
        <p:spPr>
          <a:xfrm>
            <a:off x="722843" y="1680509"/>
            <a:ext cx="45841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tx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2. </a:t>
            </a:r>
            <a:r>
              <a:rPr lang="ko-KR" altLang="en-US" sz="3200" dirty="0">
                <a:solidFill>
                  <a:schemeClr val="tx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분류 범위 확장</a:t>
            </a:r>
          </a:p>
        </p:txBody>
      </p:sp>
      <p:sp>
        <p:nvSpPr>
          <p:cNvPr id="38" name="모서리가 둥근 직사각형 6">
            <a:extLst>
              <a:ext uri="{FF2B5EF4-FFF2-40B4-BE49-F238E27FC236}">
                <a16:creationId xmlns:a16="http://schemas.microsoft.com/office/drawing/2014/main" id="{36EA76D7-C757-4DC5-8286-245055405E2C}"/>
              </a:ext>
            </a:extLst>
          </p:cNvPr>
          <p:cNvSpPr/>
          <p:nvPr/>
        </p:nvSpPr>
        <p:spPr>
          <a:xfrm>
            <a:off x="-1490150" y="5135494"/>
            <a:ext cx="2933810" cy="1722506"/>
          </a:xfrm>
          <a:prstGeom prst="roundRect">
            <a:avLst/>
          </a:prstGeom>
          <a:solidFill>
            <a:srgbClr val="E2E5E6">
              <a:alpha val="35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1B91E8C-4186-4286-971B-EB23059F1963}"/>
              </a:ext>
            </a:extLst>
          </p:cNvPr>
          <p:cNvSpPr txBox="1"/>
          <p:nvPr/>
        </p:nvSpPr>
        <p:spPr>
          <a:xfrm>
            <a:off x="946036" y="2514710"/>
            <a:ext cx="10385702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fontAlgn="base">
              <a:spcAft>
                <a:spcPts val="1600"/>
              </a:spcAft>
            </a:pPr>
            <a:r>
              <a:rPr lang="ko-KR" altLang="en-US" sz="2400" dirty="0">
                <a:solidFill>
                  <a:schemeClr val="tx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부족한 데이터 수로 인해 </a:t>
            </a:r>
            <a:r>
              <a:rPr lang="ko-KR" altLang="en-US" sz="2400" dirty="0" err="1">
                <a:solidFill>
                  <a:schemeClr val="tx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학습률이</a:t>
            </a:r>
            <a:r>
              <a:rPr lang="ko-KR" altLang="en-US" sz="2400" dirty="0">
                <a:solidFill>
                  <a:schemeClr val="tx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떨어지는 것을 방지하고자</a:t>
            </a:r>
            <a:br>
              <a:rPr lang="en-US" altLang="ko-KR" sz="2400" dirty="0">
                <a:solidFill>
                  <a:schemeClr val="tx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</a:br>
            <a:r>
              <a:rPr lang="ko-KR" altLang="en-US" sz="2400" dirty="0">
                <a:solidFill>
                  <a:schemeClr val="tx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충분한 양의 데이터를 가진 요소로만 학습하여 </a:t>
            </a:r>
            <a:br>
              <a:rPr lang="en-US" altLang="ko-KR" sz="2400" dirty="0">
                <a:solidFill>
                  <a:schemeClr val="tx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</a:br>
            <a:r>
              <a:rPr lang="en-US" altLang="ko-KR" sz="2400" dirty="0">
                <a:solidFill>
                  <a:schemeClr val="tx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- </a:t>
            </a:r>
            <a:r>
              <a:rPr lang="ko-KR" altLang="en-US" sz="2400" dirty="0">
                <a:solidFill>
                  <a:schemeClr val="tx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장애요인 분석은 전체 </a:t>
            </a:r>
            <a:r>
              <a:rPr lang="en-US" altLang="ko-KR" sz="2400" dirty="0">
                <a:solidFill>
                  <a:schemeClr val="tx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150</a:t>
            </a:r>
            <a:r>
              <a:rPr lang="ko-KR" altLang="en-US" sz="2400" dirty="0">
                <a:solidFill>
                  <a:schemeClr val="tx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가지의 </a:t>
            </a:r>
            <a:r>
              <a:rPr lang="en-US" altLang="ko-KR" sz="2400" dirty="0">
                <a:solidFill>
                  <a:schemeClr val="tx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case</a:t>
            </a:r>
            <a:r>
              <a:rPr lang="ko-KR" altLang="en-US" sz="2400" dirty="0">
                <a:solidFill>
                  <a:schemeClr val="tx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중에서 </a:t>
            </a:r>
            <a:r>
              <a:rPr lang="en-US" altLang="ko-KR" sz="2400" dirty="0">
                <a:solidFill>
                  <a:schemeClr val="tx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60</a:t>
            </a:r>
            <a:r>
              <a:rPr lang="ko-KR" altLang="en-US" sz="2400" dirty="0">
                <a:solidFill>
                  <a:schemeClr val="tx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가지만 분류</a:t>
            </a:r>
            <a:r>
              <a:rPr lang="en-US" altLang="ko-KR" sz="2400" dirty="0">
                <a:solidFill>
                  <a:schemeClr val="tx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  <a:br>
              <a:rPr lang="en-US" altLang="ko-KR" sz="2400" dirty="0">
                <a:solidFill>
                  <a:schemeClr val="tx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</a:br>
            <a:r>
              <a:rPr lang="en-US" altLang="ko-KR" sz="2400" dirty="0">
                <a:solidFill>
                  <a:schemeClr val="tx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- </a:t>
            </a:r>
            <a:r>
              <a:rPr lang="ko-KR" altLang="en-US" sz="2400" dirty="0">
                <a:solidFill>
                  <a:schemeClr val="tx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카테고리 분석은 전체 </a:t>
            </a:r>
            <a:r>
              <a:rPr lang="en-US" altLang="ko-KR" sz="2400" dirty="0">
                <a:solidFill>
                  <a:schemeClr val="tx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46</a:t>
            </a:r>
            <a:r>
              <a:rPr lang="ko-KR" altLang="en-US" sz="2400" dirty="0">
                <a:solidFill>
                  <a:schemeClr val="tx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가지의 </a:t>
            </a:r>
            <a:r>
              <a:rPr lang="en-US" altLang="ko-KR" sz="2400" dirty="0">
                <a:solidFill>
                  <a:schemeClr val="tx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case</a:t>
            </a:r>
            <a:r>
              <a:rPr lang="ko-KR" altLang="en-US" sz="2400" dirty="0">
                <a:solidFill>
                  <a:schemeClr val="tx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중에서 </a:t>
            </a:r>
            <a:r>
              <a:rPr lang="en-US" altLang="ko-KR" sz="2400" dirty="0">
                <a:solidFill>
                  <a:schemeClr val="tx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25</a:t>
            </a:r>
            <a:r>
              <a:rPr lang="ko-KR" altLang="en-US" sz="2400" dirty="0">
                <a:solidFill>
                  <a:schemeClr val="tx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가지만 분류</a:t>
            </a:r>
            <a:r>
              <a:rPr lang="en-US" altLang="ko-KR" sz="2400" dirty="0">
                <a:solidFill>
                  <a:schemeClr val="tx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  <a:br>
              <a:rPr lang="en-US" altLang="ko-KR" sz="2400" dirty="0">
                <a:solidFill>
                  <a:schemeClr val="tx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</a:br>
            <a:endParaRPr lang="ko-KR" altLang="en-US" sz="2400" dirty="0">
              <a:solidFill>
                <a:schemeClr val="tx2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45" name="이등변 삼각형 44">
            <a:extLst>
              <a:ext uri="{FF2B5EF4-FFF2-40B4-BE49-F238E27FC236}">
                <a16:creationId xmlns:a16="http://schemas.microsoft.com/office/drawing/2014/main" id="{D2AE7E5D-A15F-43CC-9264-D7B7FEF32B4B}"/>
              </a:ext>
            </a:extLst>
          </p:cNvPr>
          <p:cNvSpPr/>
          <p:nvPr/>
        </p:nvSpPr>
        <p:spPr>
          <a:xfrm rot="16200000">
            <a:off x="10068515" y="1711912"/>
            <a:ext cx="2790336" cy="1456637"/>
          </a:xfrm>
          <a:prstGeom prst="triangle">
            <a:avLst/>
          </a:prstGeom>
          <a:solidFill>
            <a:schemeClr val="accent4"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이등변 삼각형 45">
            <a:extLst>
              <a:ext uri="{FF2B5EF4-FFF2-40B4-BE49-F238E27FC236}">
                <a16:creationId xmlns:a16="http://schemas.microsoft.com/office/drawing/2014/main" id="{74FB2FE6-9DF7-46C9-895C-C0F3478301CC}"/>
              </a:ext>
            </a:extLst>
          </p:cNvPr>
          <p:cNvSpPr/>
          <p:nvPr/>
        </p:nvSpPr>
        <p:spPr>
          <a:xfrm rot="16200000">
            <a:off x="10512559" y="866910"/>
            <a:ext cx="2178397" cy="1180486"/>
          </a:xfrm>
          <a:prstGeom prst="triangle">
            <a:avLst/>
          </a:prstGeom>
          <a:solidFill>
            <a:schemeClr val="accent4"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이등변 삼각형 46">
            <a:extLst>
              <a:ext uri="{FF2B5EF4-FFF2-40B4-BE49-F238E27FC236}">
                <a16:creationId xmlns:a16="http://schemas.microsoft.com/office/drawing/2014/main" id="{86467F7E-B54D-4094-A257-BC75834AC8D1}"/>
              </a:ext>
            </a:extLst>
          </p:cNvPr>
          <p:cNvSpPr/>
          <p:nvPr/>
        </p:nvSpPr>
        <p:spPr>
          <a:xfrm rot="5400000">
            <a:off x="-672325" y="4597533"/>
            <a:ext cx="2790336" cy="1456637"/>
          </a:xfrm>
          <a:prstGeom prst="triangle">
            <a:avLst/>
          </a:prstGeom>
          <a:solidFill>
            <a:schemeClr val="accent4"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1D08F3CF-BEBC-48AB-935E-2A46DB892027}"/>
              </a:ext>
            </a:extLst>
          </p:cNvPr>
          <p:cNvGrpSpPr/>
          <p:nvPr/>
        </p:nvGrpSpPr>
        <p:grpSpPr>
          <a:xfrm>
            <a:off x="7707817" y="5711107"/>
            <a:ext cx="4484183" cy="1041553"/>
            <a:chOff x="7034998" y="5741526"/>
            <a:chExt cx="5229797" cy="1300625"/>
          </a:xfrm>
        </p:grpSpPr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9765F4FD-0A93-41E4-A702-CEFAE91B38A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034998" y="6613612"/>
              <a:ext cx="5229797" cy="428539"/>
            </a:xfrm>
            <a:prstGeom prst="rect">
              <a:avLst/>
            </a:prstGeom>
          </p:spPr>
        </p:pic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A27BDD31-6456-4854-8538-1D3A1871A40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9548" b="89950" l="9184" r="93112">
                          <a14:foregroundMark x1="21684" y1="39698" x2="21684" y2="39698"/>
                          <a14:foregroundMark x1="9184" y1="88442" x2="9184" y2="88442"/>
                          <a14:foregroundMark x1="90306" y1="50754" x2="90306" y2="50754"/>
                          <a14:foregroundMark x1="93112" y1="88945" x2="93112" y2="88945"/>
                          <a14:foregroundMark x1="76786" y1="36181" x2="76786" y2="36181"/>
                          <a14:foregroundMark x1="84694" y1="22613" x2="84694" y2="22613"/>
                          <a14:foregroundMark x1="82398" y1="17085" x2="82398" y2="17085"/>
                          <a14:foregroundMark x1="78827" y1="14573" x2="78827" y2="14573"/>
                          <a14:foregroundMark x1="72194" y1="38191" x2="72194" y2="38191"/>
                          <a14:foregroundMark x1="75000" y1="38191" x2="75000" y2="38191"/>
                          <a14:foregroundMark x1="73469" y1="41709" x2="73469" y2="41709"/>
                          <a14:foregroundMark x1="60969" y1="37186" x2="60969" y2="37186"/>
                          <a14:foregroundMark x1="59694" y1="42211" x2="59694" y2="42211"/>
                          <a14:foregroundMark x1="58163" y1="41709" x2="58163" y2="41709"/>
                          <a14:foregroundMark x1="63265" y1="40704" x2="63265" y2="40704"/>
                          <a14:foregroundMark x1="61224" y1="37688" x2="61224" y2="37688"/>
                          <a14:foregroundMark x1="60459" y1="36181" x2="61224" y2="38191"/>
                          <a14:foregroundMark x1="52296" y1="49749" x2="53316" y2="40201"/>
                          <a14:foregroundMark x1="53316" y1="40201" x2="57398" y2="36181"/>
                          <a14:foregroundMark x1="57398" y1="36181" x2="62245" y2="39196"/>
                          <a14:foregroundMark x1="62245" y1="39196" x2="64031" y2="47739"/>
                          <a14:foregroundMark x1="64031" y1="47739" x2="64031" y2="50251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9609953" y="5741526"/>
              <a:ext cx="2527714" cy="1283202"/>
            </a:xfrm>
            <a:prstGeom prst="rect">
              <a:avLst/>
            </a:prstGeom>
          </p:spPr>
        </p:pic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762D2264-8588-4BF9-9C6F-48F2C7BABD00}"/>
              </a:ext>
            </a:extLst>
          </p:cNvPr>
          <p:cNvSpPr txBox="1"/>
          <p:nvPr/>
        </p:nvSpPr>
        <p:spPr>
          <a:xfrm>
            <a:off x="946036" y="4976079"/>
            <a:ext cx="1029497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fontAlgn="base">
              <a:spcAft>
                <a:spcPts val="1600"/>
              </a:spcAft>
            </a:pPr>
            <a:r>
              <a:rPr lang="ko-KR" altLang="en-US" sz="2400" dirty="0">
                <a:solidFill>
                  <a:schemeClr val="tx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보다 특화된 </a:t>
            </a:r>
            <a:r>
              <a:rPr lang="en-US" altLang="ko-KR" sz="2400" dirty="0">
                <a:solidFill>
                  <a:schemeClr val="tx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vocab</a:t>
            </a:r>
            <a:r>
              <a:rPr lang="ko-KR" altLang="en-US" sz="2400" dirty="0">
                <a:solidFill>
                  <a:schemeClr val="tx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을 생성하여 토크나이징을 진행한다면 데이터 양이 제한적인 상황에서도 모델의 </a:t>
            </a:r>
            <a:r>
              <a:rPr lang="ko-KR" altLang="en-US" sz="2400" dirty="0" err="1">
                <a:solidFill>
                  <a:schemeClr val="tx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학습률을</a:t>
            </a:r>
            <a:r>
              <a:rPr lang="ko-KR" altLang="en-US" sz="2400" dirty="0">
                <a:solidFill>
                  <a:schemeClr val="tx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높일 수 있을 것이라 기대</a:t>
            </a:r>
            <a:r>
              <a:rPr lang="en-US" altLang="ko-KR" sz="2400" dirty="0">
                <a:solidFill>
                  <a:schemeClr val="tx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</a:p>
        </p:txBody>
      </p:sp>
      <p:pic>
        <p:nvPicPr>
          <p:cNvPr id="29" name="Picture 4" descr="Project management">
            <a:extLst>
              <a:ext uri="{FF2B5EF4-FFF2-40B4-BE49-F238E27FC236}">
                <a16:creationId xmlns:a16="http://schemas.microsoft.com/office/drawing/2014/main" id="{19827CEE-C592-42D2-90FC-7E97EAAF1A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9525" y="1454303"/>
            <a:ext cx="975388" cy="975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34" descr="Right arrow">
            <a:extLst>
              <a:ext uri="{FF2B5EF4-FFF2-40B4-BE49-F238E27FC236}">
                <a16:creationId xmlns:a16="http://schemas.microsoft.com/office/drawing/2014/main" id="{38ECDB60-CEBF-4ECB-9545-9A75025EEE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226" y="4310796"/>
            <a:ext cx="517616" cy="517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8551F4CE-D38D-48C6-B08E-5E76E4931CB3}"/>
              </a:ext>
            </a:extLst>
          </p:cNvPr>
          <p:cNvSpPr txBox="1"/>
          <p:nvPr/>
        </p:nvSpPr>
        <p:spPr>
          <a:xfrm>
            <a:off x="1436842" y="4315925"/>
            <a:ext cx="1029497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fontAlgn="base">
              <a:spcAft>
                <a:spcPts val="1600"/>
              </a:spcAft>
            </a:pPr>
            <a:r>
              <a:rPr lang="en-US" altLang="ko-KR" sz="2400" dirty="0" err="1">
                <a:solidFill>
                  <a:schemeClr val="tx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Mecab</a:t>
            </a:r>
            <a:r>
              <a:rPr lang="ko-KR" altLang="en-US" sz="2400" dirty="0">
                <a:solidFill>
                  <a:schemeClr val="tx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을 이용하여 프로젝트에 특화된 </a:t>
            </a:r>
            <a:r>
              <a:rPr lang="en-US" altLang="ko-KR" sz="2400" dirty="0">
                <a:solidFill>
                  <a:schemeClr val="tx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vocab</a:t>
            </a:r>
            <a:r>
              <a:rPr lang="ko-KR" altLang="en-US" sz="2400" dirty="0">
                <a:solidFill>
                  <a:schemeClr val="tx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을 생성</a:t>
            </a:r>
          </a:p>
        </p:txBody>
      </p:sp>
    </p:spTree>
    <p:extLst>
      <p:ext uri="{BB962C8B-B14F-4D97-AF65-F5344CB8AC3E}">
        <p14:creationId xmlns:p14="http://schemas.microsoft.com/office/powerpoint/2010/main" val="4049000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직선 연결선 23"/>
          <p:cNvCxnSpPr>
            <a:cxnSpLocks/>
          </p:cNvCxnSpPr>
          <p:nvPr/>
        </p:nvCxnSpPr>
        <p:spPr>
          <a:xfrm>
            <a:off x="2146300" y="474144"/>
            <a:ext cx="9652636" cy="0"/>
          </a:xfrm>
          <a:prstGeom prst="line">
            <a:avLst/>
          </a:prstGeom>
          <a:ln w="19050">
            <a:solidFill>
              <a:schemeClr val="accent6">
                <a:alpha val="2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그룹 4">
            <a:extLst>
              <a:ext uri="{FF2B5EF4-FFF2-40B4-BE49-F238E27FC236}">
                <a16:creationId xmlns:a16="http://schemas.microsoft.com/office/drawing/2014/main" id="{95A2CB94-359C-484A-89D6-3DA51E79ABD7}"/>
              </a:ext>
            </a:extLst>
          </p:cNvPr>
          <p:cNvGrpSpPr/>
          <p:nvPr/>
        </p:nvGrpSpPr>
        <p:grpSpPr>
          <a:xfrm>
            <a:off x="1493622" y="2658408"/>
            <a:ext cx="1664238" cy="1865483"/>
            <a:chOff x="1493622" y="2593605"/>
            <a:chExt cx="1664238" cy="1865483"/>
          </a:xfrm>
        </p:grpSpPr>
        <p:sp>
          <p:nvSpPr>
            <p:cNvPr id="11" name="TextBox 10"/>
            <p:cNvSpPr txBox="1"/>
            <p:nvPr/>
          </p:nvSpPr>
          <p:spPr>
            <a:xfrm>
              <a:off x="1493622" y="3504981"/>
              <a:ext cx="1664238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800" dirty="0">
                  <a:solidFill>
                    <a:srgbClr val="525252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프로젝트</a:t>
              </a:r>
              <a:endParaRPr lang="en-US" altLang="ko-KR" sz="2800" dirty="0">
                <a:solidFill>
                  <a:srgbClr val="525252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endParaRPr>
            </a:p>
            <a:p>
              <a:pPr algn="ctr"/>
              <a:r>
                <a:rPr lang="ko-KR" altLang="en-US" sz="2800" dirty="0">
                  <a:solidFill>
                    <a:srgbClr val="525252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추진 배경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633874" y="2593605"/>
              <a:ext cx="141914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accent3"/>
                  </a:solidFill>
                </a:rPr>
                <a:t>Step1</a:t>
              </a:r>
              <a:endParaRPr lang="ko-KR" altLang="en-US" sz="3200" b="1" dirty="0">
                <a:solidFill>
                  <a:schemeClr val="accent3"/>
                </a:solidFill>
              </a:endParaRP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1ABC39FD-F0D1-4B0D-9559-F628C3507B3E}"/>
              </a:ext>
            </a:extLst>
          </p:cNvPr>
          <p:cNvSpPr txBox="1"/>
          <p:nvPr/>
        </p:nvSpPr>
        <p:spPr>
          <a:xfrm>
            <a:off x="207393" y="227101"/>
            <a:ext cx="19516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accent4">
                    <a:lumMod val="60000"/>
                    <a:lumOff val="4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목차 소개</a:t>
            </a:r>
          </a:p>
        </p:txBody>
      </p:sp>
      <p:sp>
        <p:nvSpPr>
          <p:cNvPr id="34" name="모서리가 둥근 직사각형 6">
            <a:extLst>
              <a:ext uri="{FF2B5EF4-FFF2-40B4-BE49-F238E27FC236}">
                <a16:creationId xmlns:a16="http://schemas.microsoft.com/office/drawing/2014/main" id="{51D7D4E7-21C0-4C1C-9E49-4238A01871E7}"/>
              </a:ext>
            </a:extLst>
          </p:cNvPr>
          <p:cNvSpPr/>
          <p:nvPr/>
        </p:nvSpPr>
        <p:spPr>
          <a:xfrm>
            <a:off x="-1490150" y="5135494"/>
            <a:ext cx="2933810" cy="1722506"/>
          </a:xfrm>
          <a:prstGeom prst="roundRect">
            <a:avLst/>
          </a:prstGeom>
          <a:solidFill>
            <a:srgbClr val="E2E5E6">
              <a:alpha val="35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35" name="이등변 삼각형 34">
            <a:extLst>
              <a:ext uri="{FF2B5EF4-FFF2-40B4-BE49-F238E27FC236}">
                <a16:creationId xmlns:a16="http://schemas.microsoft.com/office/drawing/2014/main" id="{833DA095-F231-4FF5-BF04-9B4B7DECCE4A}"/>
              </a:ext>
            </a:extLst>
          </p:cNvPr>
          <p:cNvSpPr/>
          <p:nvPr/>
        </p:nvSpPr>
        <p:spPr>
          <a:xfrm rot="5400000">
            <a:off x="-672325" y="4597533"/>
            <a:ext cx="2790336" cy="1456637"/>
          </a:xfrm>
          <a:prstGeom prst="triangle">
            <a:avLst/>
          </a:prstGeom>
          <a:solidFill>
            <a:schemeClr val="accent4"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모서리가 둥근 직사각형 6">
            <a:extLst>
              <a:ext uri="{FF2B5EF4-FFF2-40B4-BE49-F238E27FC236}">
                <a16:creationId xmlns:a16="http://schemas.microsoft.com/office/drawing/2014/main" id="{5AB89305-F3E9-436C-87A2-638B28FDA617}"/>
              </a:ext>
            </a:extLst>
          </p:cNvPr>
          <p:cNvSpPr/>
          <p:nvPr/>
        </p:nvSpPr>
        <p:spPr>
          <a:xfrm rot="5400000">
            <a:off x="8718627" y="-861253"/>
            <a:ext cx="2933810" cy="1722506"/>
          </a:xfrm>
          <a:prstGeom prst="roundRect">
            <a:avLst/>
          </a:prstGeom>
          <a:solidFill>
            <a:srgbClr val="E2E5E6">
              <a:alpha val="35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37" name="이등변 삼각형 36">
            <a:extLst>
              <a:ext uri="{FF2B5EF4-FFF2-40B4-BE49-F238E27FC236}">
                <a16:creationId xmlns:a16="http://schemas.microsoft.com/office/drawing/2014/main" id="{9470BC6E-F338-453B-8576-0ACCF62CFAB6}"/>
              </a:ext>
            </a:extLst>
          </p:cNvPr>
          <p:cNvSpPr/>
          <p:nvPr/>
        </p:nvSpPr>
        <p:spPr>
          <a:xfrm rot="10800000">
            <a:off x="9461259" y="17770"/>
            <a:ext cx="2790336" cy="1456637"/>
          </a:xfrm>
          <a:prstGeom prst="triangle">
            <a:avLst/>
          </a:prstGeom>
          <a:solidFill>
            <a:schemeClr val="accent4"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모서리가 둥근 직사각형 6">
            <a:extLst>
              <a:ext uri="{FF2B5EF4-FFF2-40B4-BE49-F238E27FC236}">
                <a16:creationId xmlns:a16="http://schemas.microsoft.com/office/drawing/2014/main" id="{F8F3E35A-C865-49C9-B78A-2C3D6CD7F7EC}"/>
              </a:ext>
            </a:extLst>
          </p:cNvPr>
          <p:cNvSpPr/>
          <p:nvPr/>
        </p:nvSpPr>
        <p:spPr>
          <a:xfrm rot="5400000">
            <a:off x="5983577" y="6581693"/>
            <a:ext cx="2933810" cy="1722506"/>
          </a:xfrm>
          <a:prstGeom prst="roundRect">
            <a:avLst/>
          </a:prstGeom>
          <a:solidFill>
            <a:srgbClr val="E2E5E6">
              <a:alpha val="35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550187E7-1B84-43FA-9DA4-3DE4C5A197D3}"/>
              </a:ext>
            </a:extLst>
          </p:cNvPr>
          <p:cNvGrpSpPr/>
          <p:nvPr/>
        </p:nvGrpSpPr>
        <p:grpSpPr>
          <a:xfrm>
            <a:off x="7707817" y="5698407"/>
            <a:ext cx="4484183" cy="1041553"/>
            <a:chOff x="7034998" y="5741526"/>
            <a:chExt cx="5229797" cy="1300625"/>
          </a:xfrm>
        </p:grpSpPr>
        <p:pic>
          <p:nvPicPr>
            <p:cNvPr id="41" name="그림 40">
              <a:extLst>
                <a:ext uri="{FF2B5EF4-FFF2-40B4-BE49-F238E27FC236}">
                  <a16:creationId xmlns:a16="http://schemas.microsoft.com/office/drawing/2014/main" id="{A0DF6E8C-18BB-49FB-B1D1-2892189EE5B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034998" y="6613612"/>
              <a:ext cx="5229797" cy="428539"/>
            </a:xfrm>
            <a:prstGeom prst="rect">
              <a:avLst/>
            </a:prstGeom>
          </p:spPr>
        </p:pic>
        <p:pic>
          <p:nvPicPr>
            <p:cNvPr id="42" name="그림 41">
              <a:extLst>
                <a:ext uri="{FF2B5EF4-FFF2-40B4-BE49-F238E27FC236}">
                  <a16:creationId xmlns:a16="http://schemas.microsoft.com/office/drawing/2014/main" id="{CC55F4CE-B6E5-4C1C-811E-6E138C4BAEC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9548" b="89950" l="9184" r="93112">
                          <a14:foregroundMark x1="21684" y1="39698" x2="21684" y2="39698"/>
                          <a14:foregroundMark x1="9184" y1="88442" x2="9184" y2="88442"/>
                          <a14:foregroundMark x1="90306" y1="50754" x2="90306" y2="50754"/>
                          <a14:foregroundMark x1="93112" y1="88945" x2="93112" y2="88945"/>
                          <a14:foregroundMark x1="76786" y1="36181" x2="76786" y2="36181"/>
                          <a14:foregroundMark x1="84694" y1="22613" x2="84694" y2="22613"/>
                          <a14:foregroundMark x1="82398" y1="17085" x2="82398" y2="17085"/>
                          <a14:foregroundMark x1="78827" y1="14573" x2="78827" y2="14573"/>
                          <a14:foregroundMark x1="72194" y1="38191" x2="72194" y2="38191"/>
                          <a14:foregroundMark x1="75000" y1="38191" x2="75000" y2="38191"/>
                          <a14:foregroundMark x1="73469" y1="41709" x2="73469" y2="41709"/>
                          <a14:foregroundMark x1="60969" y1="37186" x2="60969" y2="37186"/>
                          <a14:foregroundMark x1="59694" y1="42211" x2="59694" y2="42211"/>
                          <a14:foregroundMark x1="58163" y1="41709" x2="58163" y2="41709"/>
                          <a14:foregroundMark x1="63265" y1="40704" x2="63265" y2="40704"/>
                          <a14:foregroundMark x1="61224" y1="37688" x2="61224" y2="37688"/>
                          <a14:foregroundMark x1="60459" y1="36181" x2="61224" y2="38191"/>
                          <a14:foregroundMark x1="52296" y1="49749" x2="53316" y2="40201"/>
                          <a14:foregroundMark x1="53316" y1="40201" x2="57398" y2="36181"/>
                          <a14:foregroundMark x1="57398" y1="36181" x2="62245" y2="39196"/>
                          <a14:foregroundMark x1="62245" y1="39196" x2="64031" y2="47739"/>
                          <a14:foregroundMark x1="64031" y1="47739" x2="64031" y2="50251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9609953" y="5741526"/>
              <a:ext cx="2527714" cy="1283202"/>
            </a:xfrm>
            <a:prstGeom prst="rect">
              <a:avLst/>
            </a:prstGeom>
          </p:spPr>
        </p:pic>
      </p:grpSp>
      <p:sp>
        <p:nvSpPr>
          <p:cNvPr id="43" name="모서리가 둥근 직사각형 6">
            <a:extLst>
              <a:ext uri="{FF2B5EF4-FFF2-40B4-BE49-F238E27FC236}">
                <a16:creationId xmlns:a16="http://schemas.microsoft.com/office/drawing/2014/main" id="{E0D1C548-3F4F-415E-8135-8E843FAC7412}"/>
              </a:ext>
            </a:extLst>
          </p:cNvPr>
          <p:cNvSpPr/>
          <p:nvPr/>
        </p:nvSpPr>
        <p:spPr>
          <a:xfrm rot="5400000">
            <a:off x="4403342" y="5857577"/>
            <a:ext cx="2933810" cy="2492382"/>
          </a:xfrm>
          <a:prstGeom prst="roundRect">
            <a:avLst/>
          </a:prstGeom>
          <a:solidFill>
            <a:srgbClr val="E2E5E6">
              <a:alpha val="35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FC134A39-1245-454D-933D-2609CF431837}"/>
              </a:ext>
            </a:extLst>
          </p:cNvPr>
          <p:cNvGrpSpPr/>
          <p:nvPr/>
        </p:nvGrpSpPr>
        <p:grpSpPr>
          <a:xfrm>
            <a:off x="5314376" y="2658408"/>
            <a:ext cx="1563248" cy="1865483"/>
            <a:chOff x="1544117" y="2593605"/>
            <a:chExt cx="1563248" cy="1865483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3FF113D-60CC-4E51-910F-5121765E811F}"/>
                </a:ext>
              </a:extLst>
            </p:cNvPr>
            <p:cNvSpPr txBox="1"/>
            <p:nvPr/>
          </p:nvSpPr>
          <p:spPr>
            <a:xfrm>
              <a:off x="1544117" y="3504981"/>
              <a:ext cx="1563248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800" dirty="0">
                  <a:solidFill>
                    <a:srgbClr val="525252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프로젝트</a:t>
              </a:r>
              <a:endParaRPr lang="en-US" altLang="ko-KR" sz="2800" dirty="0">
                <a:solidFill>
                  <a:srgbClr val="525252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endParaRPr>
            </a:p>
            <a:p>
              <a:pPr algn="ctr"/>
              <a:r>
                <a:rPr lang="ko-KR" altLang="en-US" sz="2800" dirty="0">
                  <a:solidFill>
                    <a:srgbClr val="525252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목표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F32E4D0E-75CC-4A24-94D3-54A8FD357F39}"/>
                </a:ext>
              </a:extLst>
            </p:cNvPr>
            <p:cNvSpPr txBox="1"/>
            <p:nvPr/>
          </p:nvSpPr>
          <p:spPr>
            <a:xfrm>
              <a:off x="1633874" y="2593605"/>
              <a:ext cx="141914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accent3"/>
                  </a:solidFill>
                </a:rPr>
                <a:t>Step2</a:t>
              </a:r>
              <a:endParaRPr lang="ko-KR" altLang="en-US" sz="3200" b="1" dirty="0">
                <a:solidFill>
                  <a:schemeClr val="accent3"/>
                </a:solidFill>
              </a:endParaRPr>
            </a:p>
          </p:txBody>
        </p:sp>
      </p:grpSp>
      <p:pic>
        <p:nvPicPr>
          <p:cNvPr id="5122" name="Picture 2" descr="Down arrow">
            <a:extLst>
              <a:ext uri="{FF2B5EF4-FFF2-40B4-BE49-F238E27FC236}">
                <a16:creationId xmlns:a16="http://schemas.microsoft.com/office/drawing/2014/main" id="{1E090ABF-3673-445C-B23B-BC0E57499F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3921677" y="3378199"/>
            <a:ext cx="450267" cy="450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0" name="그룹 49">
            <a:extLst>
              <a:ext uri="{FF2B5EF4-FFF2-40B4-BE49-F238E27FC236}">
                <a16:creationId xmlns:a16="http://schemas.microsoft.com/office/drawing/2014/main" id="{A7D1190F-E223-4B6A-B569-A2DA8C8F8928}"/>
              </a:ext>
            </a:extLst>
          </p:cNvPr>
          <p:cNvGrpSpPr/>
          <p:nvPr/>
        </p:nvGrpSpPr>
        <p:grpSpPr>
          <a:xfrm>
            <a:off x="9034140" y="2658408"/>
            <a:ext cx="1664237" cy="1865483"/>
            <a:chOff x="1493622" y="2593605"/>
            <a:chExt cx="1664237" cy="1865483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B5D6A9B2-6A0B-4621-95BD-342A0555E0D9}"/>
                </a:ext>
              </a:extLst>
            </p:cNvPr>
            <p:cNvSpPr txBox="1"/>
            <p:nvPr/>
          </p:nvSpPr>
          <p:spPr>
            <a:xfrm>
              <a:off x="1493622" y="3504981"/>
              <a:ext cx="1664237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800" dirty="0">
                  <a:solidFill>
                    <a:srgbClr val="525252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프로젝트</a:t>
              </a:r>
              <a:endParaRPr lang="en-US" altLang="ko-KR" sz="2800" dirty="0">
                <a:solidFill>
                  <a:srgbClr val="525252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endParaRPr>
            </a:p>
            <a:p>
              <a:pPr algn="ctr"/>
              <a:r>
                <a:rPr lang="ko-KR" altLang="en-US" sz="2800" dirty="0">
                  <a:solidFill>
                    <a:srgbClr val="525252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주요 로직</a:t>
              </a:r>
              <a:endParaRPr lang="en-US" altLang="ko-KR" sz="2800" dirty="0">
                <a:solidFill>
                  <a:srgbClr val="525252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EFF145ED-7D3B-48E1-84A8-30C6F181E844}"/>
                </a:ext>
              </a:extLst>
            </p:cNvPr>
            <p:cNvSpPr txBox="1"/>
            <p:nvPr/>
          </p:nvSpPr>
          <p:spPr>
            <a:xfrm>
              <a:off x="1633874" y="2593605"/>
              <a:ext cx="141914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accent3"/>
                  </a:solidFill>
                </a:rPr>
                <a:t>Step3</a:t>
              </a:r>
              <a:endParaRPr lang="ko-KR" altLang="en-US" sz="3200" b="1" dirty="0">
                <a:solidFill>
                  <a:schemeClr val="accent3"/>
                </a:solidFill>
              </a:endParaRPr>
            </a:p>
          </p:txBody>
        </p:sp>
      </p:grpSp>
      <p:pic>
        <p:nvPicPr>
          <p:cNvPr id="54" name="Picture 2" descr="Down arrow">
            <a:extLst>
              <a:ext uri="{FF2B5EF4-FFF2-40B4-BE49-F238E27FC236}">
                <a16:creationId xmlns:a16="http://schemas.microsoft.com/office/drawing/2014/main" id="{701A9409-2DF5-46AA-9F42-2C91231D3E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7861469" y="3378199"/>
            <a:ext cx="450267" cy="450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6535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4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5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모서리가 둥근 직사각형 6">
            <a:extLst>
              <a:ext uri="{FF2B5EF4-FFF2-40B4-BE49-F238E27FC236}">
                <a16:creationId xmlns:a16="http://schemas.microsoft.com/office/drawing/2014/main" id="{38DA0CE1-4A32-4262-A1E1-EDF7B992EBA4}"/>
              </a:ext>
            </a:extLst>
          </p:cNvPr>
          <p:cNvSpPr/>
          <p:nvPr/>
        </p:nvSpPr>
        <p:spPr>
          <a:xfrm>
            <a:off x="7645885" y="-549969"/>
            <a:ext cx="2933810" cy="1722506"/>
          </a:xfrm>
          <a:prstGeom prst="roundRect">
            <a:avLst/>
          </a:prstGeom>
          <a:solidFill>
            <a:srgbClr val="E2E5E6">
              <a:alpha val="35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sp>
        <p:nvSpPr>
          <p:cNvPr id="38" name="모서리가 둥근 직사각형 6">
            <a:extLst>
              <a:ext uri="{FF2B5EF4-FFF2-40B4-BE49-F238E27FC236}">
                <a16:creationId xmlns:a16="http://schemas.microsoft.com/office/drawing/2014/main" id="{36EA76D7-C757-4DC5-8286-245055405E2C}"/>
              </a:ext>
            </a:extLst>
          </p:cNvPr>
          <p:cNvSpPr/>
          <p:nvPr/>
        </p:nvSpPr>
        <p:spPr>
          <a:xfrm>
            <a:off x="-1490150" y="5135494"/>
            <a:ext cx="2933810" cy="1722506"/>
          </a:xfrm>
          <a:prstGeom prst="roundRect">
            <a:avLst/>
          </a:prstGeom>
          <a:solidFill>
            <a:srgbClr val="E2E5E6">
              <a:alpha val="35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45" name="이등변 삼각형 44">
            <a:extLst>
              <a:ext uri="{FF2B5EF4-FFF2-40B4-BE49-F238E27FC236}">
                <a16:creationId xmlns:a16="http://schemas.microsoft.com/office/drawing/2014/main" id="{D2AE7E5D-A15F-43CC-9264-D7B7FEF32B4B}"/>
              </a:ext>
            </a:extLst>
          </p:cNvPr>
          <p:cNvSpPr/>
          <p:nvPr/>
        </p:nvSpPr>
        <p:spPr>
          <a:xfrm rot="16200000">
            <a:off x="10068515" y="1711912"/>
            <a:ext cx="2790336" cy="1456637"/>
          </a:xfrm>
          <a:prstGeom prst="triangle">
            <a:avLst/>
          </a:prstGeom>
          <a:solidFill>
            <a:schemeClr val="accent4"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이등변 삼각형 45">
            <a:extLst>
              <a:ext uri="{FF2B5EF4-FFF2-40B4-BE49-F238E27FC236}">
                <a16:creationId xmlns:a16="http://schemas.microsoft.com/office/drawing/2014/main" id="{74FB2FE6-9DF7-46C9-895C-C0F3478301CC}"/>
              </a:ext>
            </a:extLst>
          </p:cNvPr>
          <p:cNvSpPr/>
          <p:nvPr/>
        </p:nvSpPr>
        <p:spPr>
          <a:xfrm rot="16200000">
            <a:off x="10512559" y="866910"/>
            <a:ext cx="2178397" cy="1180486"/>
          </a:xfrm>
          <a:prstGeom prst="triangle">
            <a:avLst/>
          </a:prstGeom>
          <a:solidFill>
            <a:schemeClr val="accent4"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이등변 삼각형 46">
            <a:extLst>
              <a:ext uri="{FF2B5EF4-FFF2-40B4-BE49-F238E27FC236}">
                <a16:creationId xmlns:a16="http://schemas.microsoft.com/office/drawing/2014/main" id="{86467F7E-B54D-4094-A257-BC75834AC8D1}"/>
              </a:ext>
            </a:extLst>
          </p:cNvPr>
          <p:cNvSpPr/>
          <p:nvPr/>
        </p:nvSpPr>
        <p:spPr>
          <a:xfrm rot="5400000">
            <a:off x="-672325" y="4597533"/>
            <a:ext cx="2790336" cy="1456637"/>
          </a:xfrm>
          <a:prstGeom prst="triangle">
            <a:avLst/>
          </a:prstGeom>
          <a:solidFill>
            <a:schemeClr val="accent4"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3C3A7136-F566-4DE5-95E7-13E29EDF6832}"/>
              </a:ext>
            </a:extLst>
          </p:cNvPr>
          <p:cNvGrpSpPr/>
          <p:nvPr/>
        </p:nvGrpSpPr>
        <p:grpSpPr>
          <a:xfrm>
            <a:off x="7707817" y="5711107"/>
            <a:ext cx="4484183" cy="1041553"/>
            <a:chOff x="7034998" y="5741526"/>
            <a:chExt cx="5229797" cy="1300625"/>
          </a:xfrm>
        </p:grpSpPr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040279A0-A24F-480B-B458-A6F123BE7E9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034998" y="6613612"/>
              <a:ext cx="5229797" cy="428539"/>
            </a:xfrm>
            <a:prstGeom prst="rect">
              <a:avLst/>
            </a:prstGeom>
          </p:spPr>
        </p:pic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37064D88-29EA-4788-866B-6916374F5F0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9548" b="89950" l="9184" r="93112">
                          <a14:foregroundMark x1="21684" y1="39698" x2="21684" y2="39698"/>
                          <a14:foregroundMark x1="9184" y1="88442" x2="9184" y2="88442"/>
                          <a14:foregroundMark x1="90306" y1="50754" x2="90306" y2="50754"/>
                          <a14:foregroundMark x1="93112" y1="88945" x2="93112" y2="88945"/>
                          <a14:foregroundMark x1="76786" y1="36181" x2="76786" y2="36181"/>
                          <a14:foregroundMark x1="84694" y1="22613" x2="84694" y2="22613"/>
                          <a14:foregroundMark x1="82398" y1="17085" x2="82398" y2="17085"/>
                          <a14:foregroundMark x1="78827" y1="14573" x2="78827" y2="14573"/>
                          <a14:foregroundMark x1="72194" y1="38191" x2="72194" y2="38191"/>
                          <a14:foregroundMark x1="75000" y1="38191" x2="75000" y2="38191"/>
                          <a14:foregroundMark x1="73469" y1="41709" x2="73469" y2="41709"/>
                          <a14:foregroundMark x1="60969" y1="37186" x2="60969" y2="37186"/>
                          <a14:foregroundMark x1="59694" y1="42211" x2="59694" y2="42211"/>
                          <a14:foregroundMark x1="58163" y1="41709" x2="58163" y2="41709"/>
                          <a14:foregroundMark x1="63265" y1="40704" x2="63265" y2="40704"/>
                          <a14:foregroundMark x1="61224" y1="37688" x2="61224" y2="37688"/>
                          <a14:foregroundMark x1="60459" y1="36181" x2="61224" y2="38191"/>
                          <a14:foregroundMark x1="52296" y1="49749" x2="53316" y2="40201"/>
                          <a14:foregroundMark x1="53316" y1="40201" x2="57398" y2="36181"/>
                          <a14:foregroundMark x1="57398" y1="36181" x2="62245" y2="39196"/>
                          <a14:foregroundMark x1="62245" y1="39196" x2="64031" y2="47739"/>
                          <a14:foregroundMark x1="64031" y1="47739" x2="64031" y2="50251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9609953" y="5741526"/>
              <a:ext cx="2527714" cy="1283202"/>
            </a:xfrm>
            <a:prstGeom prst="rect">
              <a:avLst/>
            </a:prstGeom>
          </p:spPr>
        </p:pic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3152E68F-C709-49BB-9D46-DBC4297A9B74}"/>
              </a:ext>
            </a:extLst>
          </p:cNvPr>
          <p:cNvGrpSpPr/>
          <p:nvPr/>
        </p:nvGrpSpPr>
        <p:grpSpPr>
          <a:xfrm>
            <a:off x="142103" y="42399"/>
            <a:ext cx="4379098" cy="871998"/>
            <a:chOff x="142103" y="42399"/>
            <a:chExt cx="4379098" cy="871998"/>
          </a:xfrm>
        </p:grpSpPr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EE67EB72-02F9-4E8B-9FEF-0F3363DB4DB3}"/>
                </a:ext>
              </a:extLst>
            </p:cNvPr>
            <p:cNvGrpSpPr/>
            <p:nvPr/>
          </p:nvGrpSpPr>
          <p:grpSpPr>
            <a:xfrm>
              <a:off x="142103" y="42399"/>
              <a:ext cx="4379098" cy="871998"/>
              <a:chOff x="1230349" y="2190445"/>
              <a:chExt cx="5752481" cy="946542"/>
            </a:xfrm>
          </p:grpSpPr>
          <p:cxnSp>
            <p:nvCxnSpPr>
              <p:cNvPr id="33" name="직선 연결선 32">
                <a:extLst>
                  <a:ext uri="{FF2B5EF4-FFF2-40B4-BE49-F238E27FC236}">
                    <a16:creationId xmlns:a16="http://schemas.microsoft.com/office/drawing/2014/main" id="{F357E240-76AE-44D5-9F62-96A13E2C1B6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30349" y="3013603"/>
                <a:ext cx="5223764" cy="0"/>
              </a:xfrm>
              <a:prstGeom prst="line">
                <a:avLst/>
              </a:prstGeom>
              <a:ln>
                <a:solidFill>
                  <a:schemeClr val="accent6">
                    <a:alpha val="74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>
                <a:extLst>
                  <a:ext uri="{FF2B5EF4-FFF2-40B4-BE49-F238E27FC236}">
                    <a16:creationId xmlns:a16="http://schemas.microsoft.com/office/drawing/2014/main" id="{FA665792-7606-4F31-83DF-B0E6E036E53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30349" y="2858559"/>
                <a:ext cx="4729079" cy="31817"/>
              </a:xfrm>
              <a:prstGeom prst="line">
                <a:avLst/>
              </a:prstGeom>
              <a:ln>
                <a:solidFill>
                  <a:schemeClr val="accent6">
                    <a:alpha val="72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35" name="Picture 6" descr="연필 일러스트 PNG, AI 무료 다운로드 (2021년) - 리틀딥">
                <a:extLst>
                  <a:ext uri="{FF2B5EF4-FFF2-40B4-BE49-F238E27FC236}">
                    <a16:creationId xmlns:a16="http://schemas.microsoft.com/office/drawing/2014/main" id="{977B4242-F8FB-4084-B6B4-70061B3A93E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alphaModFix amt="70000"/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59428" y="2190445"/>
                <a:ext cx="1023402" cy="94654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2A783EA1-285F-41CA-AFFC-AD8B39AB1F1E}"/>
                </a:ext>
              </a:extLst>
            </p:cNvPr>
            <p:cNvGrpSpPr/>
            <p:nvPr/>
          </p:nvGrpSpPr>
          <p:grpSpPr>
            <a:xfrm>
              <a:off x="142103" y="102432"/>
              <a:ext cx="3976610" cy="584775"/>
              <a:chOff x="304800" y="367955"/>
              <a:chExt cx="3976610" cy="584775"/>
            </a:xfrm>
          </p:grpSpPr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E6E0B57-20FC-4DF5-8F2A-B3E55EB72048}"/>
                  </a:ext>
                </a:extLst>
              </p:cNvPr>
              <p:cNvSpPr txBox="1"/>
              <p:nvPr/>
            </p:nvSpPr>
            <p:spPr>
              <a:xfrm>
                <a:off x="304800" y="367955"/>
                <a:ext cx="98135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3200" b="1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006.</a:t>
                </a:r>
                <a:endParaRPr lang="ko-KR" altLang="en-US" sz="3200" b="1" dirty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41282EAD-F412-4174-9CC3-0FE6A00C561E}"/>
                  </a:ext>
                </a:extLst>
              </p:cNvPr>
              <p:cNvSpPr txBox="1"/>
              <p:nvPr/>
            </p:nvSpPr>
            <p:spPr>
              <a:xfrm>
                <a:off x="1132711" y="469600"/>
                <a:ext cx="314869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400" dirty="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G마켓 산스 TTF Bold" panose="02000000000000000000" pitchFamily="2" charset="-127"/>
                    <a:ea typeface="G마켓 산스 TTF Bold" panose="02000000000000000000" pitchFamily="2" charset="-127"/>
                  </a:rPr>
                  <a:t>멘토링 진행 상황</a:t>
                </a:r>
              </a:p>
            </p:txBody>
          </p:sp>
        </p:grp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352D6657-BE35-4BD3-AA1B-EF9B48AC1193}"/>
              </a:ext>
            </a:extLst>
          </p:cNvPr>
          <p:cNvSpPr txBox="1"/>
          <p:nvPr/>
        </p:nvSpPr>
        <p:spPr>
          <a:xfrm>
            <a:off x="430860" y="2040551"/>
            <a:ext cx="12333191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ko-KR" altLang="en-US" sz="3200" dirty="0">
                <a:solidFill>
                  <a:schemeClr val="tx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데이터 </a:t>
            </a:r>
            <a:r>
              <a:rPr lang="ko-KR" altLang="en-US" sz="3200" dirty="0" err="1">
                <a:solidFill>
                  <a:schemeClr val="tx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전처리</a:t>
            </a:r>
            <a:endParaRPr lang="en-US" altLang="ko-KR" sz="3200" dirty="0">
              <a:solidFill>
                <a:schemeClr val="tx2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en-US" altLang="ko-KR" sz="2400" dirty="0">
                <a:solidFill>
                  <a:schemeClr val="tx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: </a:t>
            </a:r>
            <a:r>
              <a:rPr lang="ko-KR" altLang="en-US" sz="2400" dirty="0">
                <a:solidFill>
                  <a:schemeClr val="tx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한국어는 띄어쓰기와 맞춤법에 의해 의도하지 않은 결과가</a:t>
            </a:r>
            <a:br>
              <a:rPr lang="en-US" altLang="ko-KR" sz="2400" dirty="0">
                <a:solidFill>
                  <a:schemeClr val="tx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</a:br>
            <a:r>
              <a:rPr lang="ko-KR" altLang="en-US" sz="2400" dirty="0">
                <a:solidFill>
                  <a:schemeClr val="tx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나오는 것을 방지하고자 맞춤법 교정기를 이용하여 학습에 앞서 </a:t>
            </a:r>
            <a:br>
              <a:rPr lang="en-US" altLang="ko-KR" sz="2400" dirty="0">
                <a:solidFill>
                  <a:schemeClr val="tx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</a:br>
            <a:r>
              <a:rPr lang="ko-KR" altLang="en-US" sz="2400" dirty="0">
                <a:solidFill>
                  <a:schemeClr val="tx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텍스트의 문법적 오류를 제거하는 것을 </a:t>
            </a:r>
            <a:r>
              <a:rPr lang="ko-KR" altLang="en-US" sz="2400" dirty="0" err="1">
                <a:solidFill>
                  <a:schemeClr val="tx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권유받았습니다</a:t>
            </a:r>
            <a:r>
              <a:rPr lang="en-US" altLang="ko-KR" sz="2400" dirty="0">
                <a:solidFill>
                  <a:schemeClr val="tx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 </a:t>
            </a:r>
            <a:br>
              <a:rPr lang="en-US" altLang="ko-KR" sz="2400" dirty="0">
                <a:solidFill>
                  <a:schemeClr val="tx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</a:br>
            <a:r>
              <a:rPr lang="ko-KR" altLang="en-US" sz="2400" dirty="0">
                <a:solidFill>
                  <a:schemeClr val="tx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그 결과 높은 정확도로 형태소 분석이 진행되었습니다</a:t>
            </a:r>
            <a:r>
              <a:rPr lang="en-US" altLang="ko-KR" sz="2400" dirty="0">
                <a:solidFill>
                  <a:schemeClr val="tx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</a:p>
          <a:p>
            <a:endParaRPr lang="en-US" altLang="ko-KR" sz="3200" dirty="0">
              <a:solidFill>
                <a:schemeClr val="tx2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en-US" altLang="ko-KR" sz="3200" dirty="0">
                <a:solidFill>
                  <a:schemeClr val="tx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2. </a:t>
            </a:r>
            <a:r>
              <a:rPr lang="ko-KR" altLang="en-US" sz="3200" dirty="0">
                <a:solidFill>
                  <a:schemeClr val="tx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키워드 </a:t>
            </a:r>
            <a:r>
              <a:rPr lang="ko-KR" altLang="en-US" sz="3200" dirty="0" err="1">
                <a:solidFill>
                  <a:schemeClr val="tx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추출기</a:t>
            </a:r>
            <a:br>
              <a:rPr lang="en-US" altLang="ko-KR" sz="2400" dirty="0">
                <a:solidFill>
                  <a:schemeClr val="tx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</a:br>
            <a:r>
              <a:rPr lang="ko-KR" altLang="en-US" sz="2400" dirty="0">
                <a:solidFill>
                  <a:schemeClr val="tx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형태소를 이용하여 단어의 빈도수만 확인하는 것이 아닌 </a:t>
            </a:r>
            <a:br>
              <a:rPr lang="en-US" altLang="ko-KR" sz="2400" dirty="0">
                <a:solidFill>
                  <a:schemeClr val="tx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</a:br>
            <a:r>
              <a:rPr lang="en-US" altLang="ko-KR" sz="2400" dirty="0">
                <a:solidFill>
                  <a:schemeClr val="tx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KR-</a:t>
            </a:r>
            <a:r>
              <a:rPr lang="en-US" altLang="ko-KR" sz="2400" dirty="0" err="1">
                <a:solidFill>
                  <a:schemeClr val="tx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wordRank</a:t>
            </a:r>
            <a:r>
              <a:rPr lang="ko-KR" altLang="en-US" sz="2400" dirty="0">
                <a:solidFill>
                  <a:schemeClr val="tx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를 이용하여 키워드를 추출하는 방법을 얻게 되어</a:t>
            </a:r>
            <a:endParaRPr lang="en-US" altLang="ko-KR" sz="2400" dirty="0">
              <a:solidFill>
                <a:schemeClr val="tx2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ko-KR" altLang="en-US" sz="2400" dirty="0">
                <a:solidFill>
                  <a:schemeClr val="tx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두가지 결과를 종합하여 보다 높은 수준의 대표성을 가진 키워드를</a:t>
            </a:r>
            <a:endParaRPr lang="en-US" altLang="ko-KR" sz="2400" dirty="0">
              <a:solidFill>
                <a:schemeClr val="tx2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ko-KR" altLang="en-US" sz="2400" dirty="0">
                <a:solidFill>
                  <a:schemeClr val="tx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도출할 수 있었습니다</a:t>
            </a:r>
            <a:r>
              <a:rPr lang="en-US" altLang="ko-KR" sz="2400" dirty="0">
                <a:solidFill>
                  <a:schemeClr val="tx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</a:p>
          <a:p>
            <a:endParaRPr lang="en-US" altLang="ko-KR" sz="3200" dirty="0">
              <a:solidFill>
                <a:schemeClr val="tx2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D9A46B76-EF0C-4655-9FBB-6AC302357F51}"/>
              </a:ext>
            </a:extLst>
          </p:cNvPr>
          <p:cNvGrpSpPr/>
          <p:nvPr/>
        </p:nvGrpSpPr>
        <p:grpSpPr>
          <a:xfrm>
            <a:off x="632782" y="1048486"/>
            <a:ext cx="3688793" cy="674128"/>
            <a:chOff x="853708" y="1600069"/>
            <a:chExt cx="3688793" cy="674128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630E08D2-C2EA-4135-951A-B42EE11C15DB}"/>
                </a:ext>
              </a:extLst>
            </p:cNvPr>
            <p:cNvSpPr txBox="1"/>
            <p:nvPr/>
          </p:nvSpPr>
          <p:spPr>
            <a:xfrm>
              <a:off x="853708" y="1750977"/>
              <a:ext cx="3688793" cy="523220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2800" dirty="0"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도움 받은 사항</a:t>
              </a:r>
            </a:p>
          </p:txBody>
        </p:sp>
        <p:pic>
          <p:nvPicPr>
            <p:cNvPr id="58" name="Picture 36" descr="Instruction">
              <a:extLst>
                <a:ext uri="{FF2B5EF4-FFF2-40B4-BE49-F238E27FC236}">
                  <a16:creationId xmlns:a16="http://schemas.microsoft.com/office/drawing/2014/main" id="{3F8A41A9-58BD-43B3-A2DB-BE088A0463B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78283" y="1600069"/>
              <a:ext cx="584775" cy="5847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0200883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모서리가 둥근 직사각형 6">
            <a:extLst>
              <a:ext uri="{FF2B5EF4-FFF2-40B4-BE49-F238E27FC236}">
                <a16:creationId xmlns:a16="http://schemas.microsoft.com/office/drawing/2014/main" id="{38DA0CE1-4A32-4262-A1E1-EDF7B992EBA4}"/>
              </a:ext>
            </a:extLst>
          </p:cNvPr>
          <p:cNvSpPr/>
          <p:nvPr/>
        </p:nvSpPr>
        <p:spPr>
          <a:xfrm>
            <a:off x="7645885" y="-549969"/>
            <a:ext cx="2933810" cy="1722506"/>
          </a:xfrm>
          <a:prstGeom prst="roundRect">
            <a:avLst/>
          </a:prstGeom>
          <a:solidFill>
            <a:srgbClr val="E2E5E6">
              <a:alpha val="35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sp>
        <p:nvSpPr>
          <p:cNvPr id="38" name="모서리가 둥근 직사각형 6">
            <a:extLst>
              <a:ext uri="{FF2B5EF4-FFF2-40B4-BE49-F238E27FC236}">
                <a16:creationId xmlns:a16="http://schemas.microsoft.com/office/drawing/2014/main" id="{36EA76D7-C757-4DC5-8286-245055405E2C}"/>
              </a:ext>
            </a:extLst>
          </p:cNvPr>
          <p:cNvSpPr/>
          <p:nvPr/>
        </p:nvSpPr>
        <p:spPr>
          <a:xfrm>
            <a:off x="-1490150" y="5135494"/>
            <a:ext cx="2933810" cy="1722506"/>
          </a:xfrm>
          <a:prstGeom prst="roundRect">
            <a:avLst/>
          </a:prstGeom>
          <a:solidFill>
            <a:srgbClr val="E2E5E6">
              <a:alpha val="35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45" name="이등변 삼각형 44">
            <a:extLst>
              <a:ext uri="{FF2B5EF4-FFF2-40B4-BE49-F238E27FC236}">
                <a16:creationId xmlns:a16="http://schemas.microsoft.com/office/drawing/2014/main" id="{D2AE7E5D-A15F-43CC-9264-D7B7FEF32B4B}"/>
              </a:ext>
            </a:extLst>
          </p:cNvPr>
          <p:cNvSpPr/>
          <p:nvPr/>
        </p:nvSpPr>
        <p:spPr>
          <a:xfrm rot="16200000">
            <a:off x="10068515" y="1711912"/>
            <a:ext cx="2790336" cy="1456637"/>
          </a:xfrm>
          <a:prstGeom prst="triangle">
            <a:avLst/>
          </a:prstGeom>
          <a:solidFill>
            <a:schemeClr val="accent4"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이등변 삼각형 45">
            <a:extLst>
              <a:ext uri="{FF2B5EF4-FFF2-40B4-BE49-F238E27FC236}">
                <a16:creationId xmlns:a16="http://schemas.microsoft.com/office/drawing/2014/main" id="{74FB2FE6-9DF7-46C9-895C-C0F3478301CC}"/>
              </a:ext>
            </a:extLst>
          </p:cNvPr>
          <p:cNvSpPr/>
          <p:nvPr/>
        </p:nvSpPr>
        <p:spPr>
          <a:xfrm rot="16200000">
            <a:off x="10512559" y="866910"/>
            <a:ext cx="2178397" cy="1180486"/>
          </a:xfrm>
          <a:prstGeom prst="triangle">
            <a:avLst/>
          </a:prstGeom>
          <a:solidFill>
            <a:schemeClr val="accent4"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이등변 삼각형 46">
            <a:extLst>
              <a:ext uri="{FF2B5EF4-FFF2-40B4-BE49-F238E27FC236}">
                <a16:creationId xmlns:a16="http://schemas.microsoft.com/office/drawing/2014/main" id="{86467F7E-B54D-4094-A257-BC75834AC8D1}"/>
              </a:ext>
            </a:extLst>
          </p:cNvPr>
          <p:cNvSpPr/>
          <p:nvPr/>
        </p:nvSpPr>
        <p:spPr>
          <a:xfrm rot="5400000">
            <a:off x="-672325" y="4597533"/>
            <a:ext cx="2790336" cy="1456637"/>
          </a:xfrm>
          <a:prstGeom prst="triangle">
            <a:avLst/>
          </a:prstGeom>
          <a:solidFill>
            <a:schemeClr val="accent4"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3C3A7136-F566-4DE5-95E7-13E29EDF6832}"/>
              </a:ext>
            </a:extLst>
          </p:cNvPr>
          <p:cNvGrpSpPr/>
          <p:nvPr/>
        </p:nvGrpSpPr>
        <p:grpSpPr>
          <a:xfrm>
            <a:off x="7707817" y="5711107"/>
            <a:ext cx="4484183" cy="1041553"/>
            <a:chOff x="7034998" y="5741526"/>
            <a:chExt cx="5229797" cy="1300625"/>
          </a:xfrm>
        </p:grpSpPr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040279A0-A24F-480B-B458-A6F123BE7E9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034998" y="6613612"/>
              <a:ext cx="5229797" cy="428539"/>
            </a:xfrm>
            <a:prstGeom prst="rect">
              <a:avLst/>
            </a:prstGeom>
          </p:spPr>
        </p:pic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37064D88-29EA-4788-866B-6916374F5F0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9548" b="89950" l="9184" r="93112">
                          <a14:foregroundMark x1="21684" y1="39698" x2="21684" y2="39698"/>
                          <a14:foregroundMark x1="9184" y1="88442" x2="9184" y2="88442"/>
                          <a14:foregroundMark x1="90306" y1="50754" x2="90306" y2="50754"/>
                          <a14:foregroundMark x1="93112" y1="88945" x2="93112" y2="88945"/>
                          <a14:foregroundMark x1="76786" y1="36181" x2="76786" y2="36181"/>
                          <a14:foregroundMark x1="84694" y1="22613" x2="84694" y2="22613"/>
                          <a14:foregroundMark x1="82398" y1="17085" x2="82398" y2="17085"/>
                          <a14:foregroundMark x1="78827" y1="14573" x2="78827" y2="14573"/>
                          <a14:foregroundMark x1="72194" y1="38191" x2="72194" y2="38191"/>
                          <a14:foregroundMark x1="75000" y1="38191" x2="75000" y2="38191"/>
                          <a14:foregroundMark x1="73469" y1="41709" x2="73469" y2="41709"/>
                          <a14:foregroundMark x1="60969" y1="37186" x2="60969" y2="37186"/>
                          <a14:foregroundMark x1="59694" y1="42211" x2="59694" y2="42211"/>
                          <a14:foregroundMark x1="58163" y1="41709" x2="58163" y2="41709"/>
                          <a14:foregroundMark x1="63265" y1="40704" x2="63265" y2="40704"/>
                          <a14:foregroundMark x1="61224" y1="37688" x2="61224" y2="37688"/>
                          <a14:foregroundMark x1="60459" y1="36181" x2="61224" y2="38191"/>
                          <a14:foregroundMark x1="52296" y1="49749" x2="53316" y2="40201"/>
                          <a14:foregroundMark x1="53316" y1="40201" x2="57398" y2="36181"/>
                          <a14:foregroundMark x1="57398" y1="36181" x2="62245" y2="39196"/>
                          <a14:foregroundMark x1="62245" y1="39196" x2="64031" y2="47739"/>
                          <a14:foregroundMark x1="64031" y1="47739" x2="64031" y2="50251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9609953" y="5741526"/>
              <a:ext cx="2527714" cy="1283202"/>
            </a:xfrm>
            <a:prstGeom prst="rect">
              <a:avLst/>
            </a:prstGeom>
          </p:spPr>
        </p:pic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3152E68F-C709-49BB-9D46-DBC4297A9B74}"/>
              </a:ext>
            </a:extLst>
          </p:cNvPr>
          <p:cNvGrpSpPr/>
          <p:nvPr/>
        </p:nvGrpSpPr>
        <p:grpSpPr>
          <a:xfrm>
            <a:off x="142103" y="42399"/>
            <a:ext cx="4379098" cy="871998"/>
            <a:chOff x="142103" y="42399"/>
            <a:chExt cx="4379098" cy="871998"/>
          </a:xfrm>
        </p:grpSpPr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EE67EB72-02F9-4E8B-9FEF-0F3363DB4DB3}"/>
                </a:ext>
              </a:extLst>
            </p:cNvPr>
            <p:cNvGrpSpPr/>
            <p:nvPr/>
          </p:nvGrpSpPr>
          <p:grpSpPr>
            <a:xfrm>
              <a:off x="142103" y="42399"/>
              <a:ext cx="4379098" cy="871998"/>
              <a:chOff x="1230349" y="2190445"/>
              <a:chExt cx="5752481" cy="946542"/>
            </a:xfrm>
          </p:grpSpPr>
          <p:cxnSp>
            <p:nvCxnSpPr>
              <p:cNvPr id="33" name="직선 연결선 32">
                <a:extLst>
                  <a:ext uri="{FF2B5EF4-FFF2-40B4-BE49-F238E27FC236}">
                    <a16:creationId xmlns:a16="http://schemas.microsoft.com/office/drawing/2014/main" id="{F357E240-76AE-44D5-9F62-96A13E2C1B6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30349" y="3013603"/>
                <a:ext cx="5223764" cy="0"/>
              </a:xfrm>
              <a:prstGeom prst="line">
                <a:avLst/>
              </a:prstGeom>
              <a:ln>
                <a:solidFill>
                  <a:schemeClr val="accent6">
                    <a:alpha val="74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>
                <a:extLst>
                  <a:ext uri="{FF2B5EF4-FFF2-40B4-BE49-F238E27FC236}">
                    <a16:creationId xmlns:a16="http://schemas.microsoft.com/office/drawing/2014/main" id="{FA665792-7606-4F31-83DF-B0E6E036E53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30349" y="2858559"/>
                <a:ext cx="4729079" cy="31817"/>
              </a:xfrm>
              <a:prstGeom prst="line">
                <a:avLst/>
              </a:prstGeom>
              <a:ln>
                <a:solidFill>
                  <a:schemeClr val="accent6">
                    <a:alpha val="72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35" name="Picture 6" descr="연필 일러스트 PNG, AI 무료 다운로드 (2021년) - 리틀딥">
                <a:extLst>
                  <a:ext uri="{FF2B5EF4-FFF2-40B4-BE49-F238E27FC236}">
                    <a16:creationId xmlns:a16="http://schemas.microsoft.com/office/drawing/2014/main" id="{977B4242-F8FB-4084-B6B4-70061B3A93E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alphaModFix amt="70000"/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59428" y="2190445"/>
                <a:ext cx="1023402" cy="94654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2A783EA1-285F-41CA-AFFC-AD8B39AB1F1E}"/>
                </a:ext>
              </a:extLst>
            </p:cNvPr>
            <p:cNvGrpSpPr/>
            <p:nvPr/>
          </p:nvGrpSpPr>
          <p:grpSpPr>
            <a:xfrm>
              <a:off x="142103" y="102432"/>
              <a:ext cx="3976610" cy="584775"/>
              <a:chOff x="304800" y="367955"/>
              <a:chExt cx="3976610" cy="584775"/>
            </a:xfrm>
          </p:grpSpPr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E6E0B57-20FC-4DF5-8F2A-B3E55EB72048}"/>
                  </a:ext>
                </a:extLst>
              </p:cNvPr>
              <p:cNvSpPr txBox="1"/>
              <p:nvPr/>
            </p:nvSpPr>
            <p:spPr>
              <a:xfrm>
                <a:off x="304800" y="367955"/>
                <a:ext cx="98135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3200" b="1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006.</a:t>
                </a:r>
                <a:endParaRPr lang="ko-KR" altLang="en-US" sz="3200" b="1" dirty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41282EAD-F412-4174-9CC3-0FE6A00C561E}"/>
                  </a:ext>
                </a:extLst>
              </p:cNvPr>
              <p:cNvSpPr txBox="1"/>
              <p:nvPr/>
            </p:nvSpPr>
            <p:spPr>
              <a:xfrm>
                <a:off x="1132711" y="469600"/>
                <a:ext cx="314869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400" dirty="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G마켓 산스 TTF Bold" panose="02000000000000000000" pitchFamily="2" charset="-127"/>
                    <a:ea typeface="G마켓 산스 TTF Bold" panose="02000000000000000000" pitchFamily="2" charset="-127"/>
                  </a:rPr>
                  <a:t>멘토링 진행 상황</a:t>
                </a:r>
              </a:p>
            </p:txBody>
          </p:sp>
        </p:grp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6356D16F-5A53-4525-A2C6-C3062891B155}"/>
              </a:ext>
            </a:extLst>
          </p:cNvPr>
          <p:cNvGrpSpPr/>
          <p:nvPr/>
        </p:nvGrpSpPr>
        <p:grpSpPr>
          <a:xfrm>
            <a:off x="632782" y="1060754"/>
            <a:ext cx="4273568" cy="661860"/>
            <a:chOff x="853708" y="1612337"/>
            <a:chExt cx="4273568" cy="661860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EE90B7A5-F6B4-47CC-8986-64677B7EB10A}"/>
                </a:ext>
              </a:extLst>
            </p:cNvPr>
            <p:cNvSpPr txBox="1"/>
            <p:nvPr/>
          </p:nvSpPr>
          <p:spPr>
            <a:xfrm>
              <a:off x="853708" y="1750977"/>
              <a:ext cx="3688793" cy="523220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2800" dirty="0">
                  <a:solidFill>
                    <a:schemeClr val="accent2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앞으로</a:t>
              </a:r>
              <a:r>
                <a:rPr lang="ko-KR" altLang="en-US" sz="2800" dirty="0"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 도움 받을 사항</a:t>
              </a:r>
            </a:p>
          </p:txBody>
        </p:sp>
        <p:pic>
          <p:nvPicPr>
            <p:cNvPr id="51" name="Picture 36" descr="Instruction">
              <a:extLst>
                <a:ext uri="{FF2B5EF4-FFF2-40B4-BE49-F238E27FC236}">
                  <a16:creationId xmlns:a16="http://schemas.microsoft.com/office/drawing/2014/main" id="{77A41A66-C3A8-46A8-B169-391F6ECC049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42501" y="1612337"/>
              <a:ext cx="584775" cy="5847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5445B74B-B8BC-4E9C-BA29-CDAF5887D7E4}"/>
              </a:ext>
            </a:extLst>
          </p:cNvPr>
          <p:cNvSpPr txBox="1"/>
          <p:nvPr/>
        </p:nvSpPr>
        <p:spPr>
          <a:xfrm>
            <a:off x="710657" y="2305350"/>
            <a:ext cx="10288671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err="1">
                <a:solidFill>
                  <a:schemeClr val="tx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모델별</a:t>
            </a:r>
            <a:r>
              <a:rPr lang="ko-KR" altLang="en-US" sz="3200" dirty="0">
                <a:solidFill>
                  <a:schemeClr val="tx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en-US" altLang="ko-KR" sz="3200" dirty="0" err="1">
                <a:solidFill>
                  <a:schemeClr val="tx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Toknizing</a:t>
            </a:r>
            <a:r>
              <a:rPr lang="en-US" altLang="ko-KR" sz="3200" dirty="0">
                <a:solidFill>
                  <a:schemeClr val="tx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sz="3200" dirty="0">
                <a:solidFill>
                  <a:schemeClr val="tx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차이에 의한 정확도</a:t>
            </a:r>
            <a:endParaRPr lang="en-US" altLang="ko-KR" sz="3200" dirty="0">
              <a:solidFill>
                <a:schemeClr val="tx2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en-US" altLang="ko-KR" sz="2400" dirty="0">
                <a:solidFill>
                  <a:schemeClr val="tx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: </a:t>
            </a:r>
            <a:r>
              <a:rPr lang="ko-KR" altLang="en-US" sz="2400" dirty="0">
                <a:solidFill>
                  <a:schemeClr val="tx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현재 사용하는 </a:t>
            </a:r>
            <a:r>
              <a:rPr lang="en-US" altLang="ko-KR" sz="2400" dirty="0" err="1">
                <a:solidFill>
                  <a:schemeClr val="tx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KoBERT</a:t>
            </a:r>
            <a:r>
              <a:rPr lang="en-US" altLang="ko-KR" sz="2400" dirty="0">
                <a:solidFill>
                  <a:schemeClr val="tx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sz="2400" dirty="0">
                <a:solidFill>
                  <a:schemeClr val="tx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이외에도 </a:t>
            </a:r>
            <a:r>
              <a:rPr lang="en-US" altLang="ko-KR" sz="2400" dirty="0">
                <a:solidFill>
                  <a:schemeClr val="tx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BERT</a:t>
            </a:r>
            <a:r>
              <a:rPr lang="ko-KR" altLang="en-US" sz="2400" dirty="0">
                <a:solidFill>
                  <a:schemeClr val="tx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와 다른 </a:t>
            </a:r>
            <a:r>
              <a:rPr lang="en-US" altLang="ko-KR" sz="2400" dirty="0">
                <a:solidFill>
                  <a:schemeClr val="tx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Pretraining </a:t>
            </a:r>
            <a:r>
              <a:rPr lang="ko-KR" altLang="en-US" sz="2400" dirty="0">
                <a:solidFill>
                  <a:schemeClr val="tx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된 모델을 이용하여 </a:t>
            </a:r>
            <a:r>
              <a:rPr lang="ko-KR" altLang="en-US" sz="2400" dirty="0" err="1">
                <a:solidFill>
                  <a:schemeClr val="tx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학습률이</a:t>
            </a:r>
            <a:r>
              <a:rPr lang="ko-KR" altLang="en-US" sz="2400" dirty="0">
                <a:solidFill>
                  <a:schemeClr val="tx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가장 높게 나오는 모델을 선택할 필요성이 있고 이에 대해 멘토님에게 도움을 받을 예정</a:t>
            </a:r>
            <a:endParaRPr lang="en-US" altLang="ko-KR" sz="2400" dirty="0">
              <a:solidFill>
                <a:schemeClr val="tx2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72450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직선 연결선 23"/>
          <p:cNvCxnSpPr>
            <a:cxnSpLocks/>
          </p:cNvCxnSpPr>
          <p:nvPr/>
        </p:nvCxnSpPr>
        <p:spPr>
          <a:xfrm>
            <a:off x="2146300" y="474144"/>
            <a:ext cx="9652636" cy="0"/>
          </a:xfrm>
          <a:prstGeom prst="line">
            <a:avLst/>
          </a:prstGeom>
          <a:ln w="19050">
            <a:solidFill>
              <a:schemeClr val="accent6">
                <a:alpha val="2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349723" y="1809248"/>
            <a:ext cx="84449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525252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저는 한 해에 공모전을 최대 </a:t>
            </a:r>
            <a:r>
              <a:rPr lang="en-US" altLang="ko-KR" sz="2400" dirty="0">
                <a:solidFill>
                  <a:srgbClr val="525252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6</a:t>
            </a:r>
            <a:r>
              <a:rPr lang="ko-KR" altLang="en-US" sz="2400" dirty="0">
                <a:solidFill>
                  <a:srgbClr val="525252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번 나간 경험이 있습니다</a:t>
            </a:r>
            <a:r>
              <a:rPr lang="en-US" altLang="ko-KR" sz="2400" dirty="0">
                <a:solidFill>
                  <a:srgbClr val="525252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.</a:t>
            </a:r>
            <a:endParaRPr lang="ko-KR" altLang="en-US" sz="2400" dirty="0">
              <a:solidFill>
                <a:srgbClr val="525252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16405" y="1708505"/>
            <a:ext cx="16666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accent3"/>
                </a:solidFill>
              </a:rPr>
              <a:t>1.</a:t>
            </a:r>
            <a:endParaRPr lang="ko-KR" altLang="en-US" sz="3200" b="1" dirty="0">
              <a:solidFill>
                <a:schemeClr val="accent3"/>
              </a:solidFill>
            </a:endParaRPr>
          </a:p>
        </p:txBody>
      </p:sp>
      <p:sp>
        <p:nvSpPr>
          <p:cNvPr id="34" name="모서리가 둥근 직사각형 6">
            <a:extLst>
              <a:ext uri="{FF2B5EF4-FFF2-40B4-BE49-F238E27FC236}">
                <a16:creationId xmlns:a16="http://schemas.microsoft.com/office/drawing/2014/main" id="{51D7D4E7-21C0-4C1C-9E49-4238A01871E7}"/>
              </a:ext>
            </a:extLst>
          </p:cNvPr>
          <p:cNvSpPr/>
          <p:nvPr/>
        </p:nvSpPr>
        <p:spPr>
          <a:xfrm>
            <a:off x="-1490150" y="5135494"/>
            <a:ext cx="2933810" cy="1722506"/>
          </a:xfrm>
          <a:prstGeom prst="roundRect">
            <a:avLst/>
          </a:prstGeom>
          <a:solidFill>
            <a:srgbClr val="E2E5E6">
              <a:alpha val="35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35" name="이등변 삼각형 34">
            <a:extLst>
              <a:ext uri="{FF2B5EF4-FFF2-40B4-BE49-F238E27FC236}">
                <a16:creationId xmlns:a16="http://schemas.microsoft.com/office/drawing/2014/main" id="{833DA095-F231-4FF5-BF04-9B4B7DECCE4A}"/>
              </a:ext>
            </a:extLst>
          </p:cNvPr>
          <p:cNvSpPr/>
          <p:nvPr/>
        </p:nvSpPr>
        <p:spPr>
          <a:xfrm rot="5400000">
            <a:off x="-672325" y="4597533"/>
            <a:ext cx="2790336" cy="1456637"/>
          </a:xfrm>
          <a:prstGeom prst="triangle">
            <a:avLst/>
          </a:prstGeom>
          <a:solidFill>
            <a:schemeClr val="accent4"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모서리가 둥근 직사각형 6">
            <a:extLst>
              <a:ext uri="{FF2B5EF4-FFF2-40B4-BE49-F238E27FC236}">
                <a16:creationId xmlns:a16="http://schemas.microsoft.com/office/drawing/2014/main" id="{5AB89305-F3E9-436C-87A2-638B28FDA617}"/>
              </a:ext>
            </a:extLst>
          </p:cNvPr>
          <p:cNvSpPr/>
          <p:nvPr/>
        </p:nvSpPr>
        <p:spPr>
          <a:xfrm rot="5400000">
            <a:off x="8718627" y="-861253"/>
            <a:ext cx="2933810" cy="1722506"/>
          </a:xfrm>
          <a:prstGeom prst="roundRect">
            <a:avLst/>
          </a:prstGeom>
          <a:solidFill>
            <a:srgbClr val="E2E5E6">
              <a:alpha val="35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37" name="이등변 삼각형 36">
            <a:extLst>
              <a:ext uri="{FF2B5EF4-FFF2-40B4-BE49-F238E27FC236}">
                <a16:creationId xmlns:a16="http://schemas.microsoft.com/office/drawing/2014/main" id="{9470BC6E-F338-453B-8576-0ACCF62CFAB6}"/>
              </a:ext>
            </a:extLst>
          </p:cNvPr>
          <p:cNvSpPr/>
          <p:nvPr/>
        </p:nvSpPr>
        <p:spPr>
          <a:xfrm rot="10800000">
            <a:off x="9461259" y="17770"/>
            <a:ext cx="2790336" cy="1456637"/>
          </a:xfrm>
          <a:prstGeom prst="triangle">
            <a:avLst/>
          </a:prstGeom>
          <a:solidFill>
            <a:schemeClr val="accent4"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모서리가 둥근 직사각형 6">
            <a:extLst>
              <a:ext uri="{FF2B5EF4-FFF2-40B4-BE49-F238E27FC236}">
                <a16:creationId xmlns:a16="http://schemas.microsoft.com/office/drawing/2014/main" id="{F8F3E35A-C865-49C9-B78A-2C3D6CD7F7EC}"/>
              </a:ext>
            </a:extLst>
          </p:cNvPr>
          <p:cNvSpPr/>
          <p:nvPr/>
        </p:nvSpPr>
        <p:spPr>
          <a:xfrm rot="5400000">
            <a:off x="5983577" y="6581693"/>
            <a:ext cx="2933810" cy="1722506"/>
          </a:xfrm>
          <a:prstGeom prst="roundRect">
            <a:avLst/>
          </a:prstGeom>
          <a:solidFill>
            <a:srgbClr val="E2E5E6">
              <a:alpha val="35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43" name="모서리가 둥근 직사각형 6">
            <a:extLst>
              <a:ext uri="{FF2B5EF4-FFF2-40B4-BE49-F238E27FC236}">
                <a16:creationId xmlns:a16="http://schemas.microsoft.com/office/drawing/2014/main" id="{E0D1C548-3F4F-415E-8135-8E843FAC7412}"/>
              </a:ext>
            </a:extLst>
          </p:cNvPr>
          <p:cNvSpPr/>
          <p:nvPr/>
        </p:nvSpPr>
        <p:spPr>
          <a:xfrm rot="5400000">
            <a:off x="4435427" y="5870912"/>
            <a:ext cx="2933810" cy="2492382"/>
          </a:xfrm>
          <a:prstGeom prst="roundRect">
            <a:avLst/>
          </a:prstGeom>
          <a:solidFill>
            <a:srgbClr val="E2E5E6">
              <a:alpha val="35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9F57C1F-F1C6-2A4B-B939-B653CE73FA67}"/>
              </a:ext>
            </a:extLst>
          </p:cNvPr>
          <p:cNvSpPr txBox="1"/>
          <p:nvPr/>
        </p:nvSpPr>
        <p:spPr>
          <a:xfrm>
            <a:off x="258283" y="2782201"/>
            <a:ext cx="71921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rgbClr val="525252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3</a:t>
            </a:r>
            <a:r>
              <a:rPr lang="ko-KR" altLang="en-US" sz="2400" dirty="0">
                <a:solidFill>
                  <a:srgbClr val="525252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년 전 저는 </a:t>
            </a:r>
            <a:r>
              <a:rPr lang="ko-KR" altLang="en-US" sz="2400" dirty="0" err="1">
                <a:solidFill>
                  <a:srgbClr val="525252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컴맹이였습니다</a:t>
            </a:r>
            <a:r>
              <a:rPr lang="en-US" altLang="ko-KR" sz="2400" dirty="0">
                <a:solidFill>
                  <a:srgbClr val="525252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.</a:t>
            </a:r>
            <a:endParaRPr lang="ko-KR" altLang="en-US" sz="2400" dirty="0">
              <a:solidFill>
                <a:srgbClr val="525252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9903C9B-EFE7-8840-9608-F029A0843A4F}"/>
              </a:ext>
            </a:extLst>
          </p:cNvPr>
          <p:cNvSpPr txBox="1"/>
          <p:nvPr/>
        </p:nvSpPr>
        <p:spPr>
          <a:xfrm>
            <a:off x="1034416" y="4777109"/>
            <a:ext cx="95609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525252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저는 무박 </a:t>
            </a:r>
            <a:r>
              <a:rPr lang="en-US" altLang="ko-KR" sz="2400" dirty="0">
                <a:solidFill>
                  <a:srgbClr val="525252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4</a:t>
            </a:r>
            <a:r>
              <a:rPr lang="ko-KR" altLang="en-US" sz="2400" dirty="0">
                <a:solidFill>
                  <a:srgbClr val="525252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일 동안 밤샘 프로젝트를 한 경험이 있습니다</a:t>
            </a:r>
            <a:r>
              <a:rPr lang="en-US" altLang="ko-KR" sz="2400" dirty="0">
                <a:solidFill>
                  <a:srgbClr val="525252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.</a:t>
            </a:r>
            <a:r>
              <a:rPr lang="ko-KR" altLang="en-US" sz="2400" dirty="0">
                <a:solidFill>
                  <a:srgbClr val="525252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F2C0232-084F-7847-A448-61A84D7750F5}"/>
              </a:ext>
            </a:extLst>
          </p:cNvPr>
          <p:cNvSpPr txBox="1"/>
          <p:nvPr/>
        </p:nvSpPr>
        <p:spPr>
          <a:xfrm>
            <a:off x="516405" y="3764160"/>
            <a:ext cx="64599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525252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저는 투자 경험이 없습니다</a:t>
            </a:r>
            <a:r>
              <a:rPr lang="en-US" altLang="ko-KR" sz="2400" dirty="0">
                <a:solidFill>
                  <a:srgbClr val="525252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.</a:t>
            </a:r>
            <a:endParaRPr lang="ko-KR" altLang="en-US" sz="2400" dirty="0">
              <a:solidFill>
                <a:srgbClr val="525252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A614BB8-FBCC-1646-B4D5-50E395F06B35}"/>
              </a:ext>
            </a:extLst>
          </p:cNvPr>
          <p:cNvSpPr txBox="1"/>
          <p:nvPr/>
        </p:nvSpPr>
        <p:spPr>
          <a:xfrm>
            <a:off x="516405" y="2712802"/>
            <a:ext cx="16666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accent3"/>
                </a:solidFill>
              </a:rPr>
              <a:t>2.</a:t>
            </a:r>
            <a:endParaRPr lang="ko-KR" altLang="en-US" sz="3200" b="1" dirty="0">
              <a:solidFill>
                <a:schemeClr val="accent3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AE526B6-3041-C847-8EC5-5D083A8F80E5}"/>
              </a:ext>
            </a:extLst>
          </p:cNvPr>
          <p:cNvSpPr txBox="1"/>
          <p:nvPr/>
        </p:nvSpPr>
        <p:spPr>
          <a:xfrm>
            <a:off x="516405" y="3717099"/>
            <a:ext cx="16666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accent3"/>
                </a:solidFill>
              </a:rPr>
              <a:t>3.</a:t>
            </a:r>
            <a:endParaRPr lang="ko-KR" altLang="en-US" sz="3200" b="1" dirty="0">
              <a:solidFill>
                <a:schemeClr val="accent3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E10FC98-CDEF-3E4D-83D0-34212036103E}"/>
              </a:ext>
            </a:extLst>
          </p:cNvPr>
          <p:cNvSpPr txBox="1"/>
          <p:nvPr/>
        </p:nvSpPr>
        <p:spPr>
          <a:xfrm>
            <a:off x="516405" y="4721397"/>
            <a:ext cx="16666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accent3"/>
                </a:solidFill>
              </a:rPr>
              <a:t>4.</a:t>
            </a:r>
            <a:endParaRPr lang="ko-KR" altLang="en-US" sz="3200" b="1" dirty="0">
              <a:solidFill>
                <a:schemeClr val="accent3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7BF25D7-5CA6-0940-96F5-54E8CF85E84A}"/>
              </a:ext>
            </a:extLst>
          </p:cNvPr>
          <p:cNvSpPr txBox="1"/>
          <p:nvPr/>
        </p:nvSpPr>
        <p:spPr>
          <a:xfrm>
            <a:off x="169411" y="228937"/>
            <a:ext cx="19516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chemeClr val="accent3"/>
                </a:solidFill>
              </a:rPr>
              <a:t>자기소개</a:t>
            </a:r>
          </a:p>
        </p:txBody>
      </p:sp>
    </p:spTree>
    <p:extLst>
      <p:ext uri="{BB962C8B-B14F-4D97-AF65-F5344CB8AC3E}">
        <p14:creationId xmlns:p14="http://schemas.microsoft.com/office/powerpoint/2010/main" val="29389045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973AFAFA-9EB9-4E01-B938-9A09E7C3F5F3}"/>
              </a:ext>
            </a:extLst>
          </p:cNvPr>
          <p:cNvGrpSpPr/>
          <p:nvPr/>
        </p:nvGrpSpPr>
        <p:grpSpPr>
          <a:xfrm>
            <a:off x="7707817" y="5698407"/>
            <a:ext cx="4484183" cy="1041553"/>
            <a:chOff x="7034998" y="5741526"/>
            <a:chExt cx="5229797" cy="1300625"/>
          </a:xfrm>
        </p:grpSpPr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97CC5B01-F8E1-469B-9EAF-293F1F4966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034998" y="6613612"/>
              <a:ext cx="5229797" cy="428539"/>
            </a:xfrm>
            <a:prstGeom prst="rect">
              <a:avLst/>
            </a:prstGeom>
          </p:spPr>
        </p:pic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83F86A60-4F48-4367-8ED9-CC407355F2A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9548" b="89950" l="9184" r="93112">
                          <a14:foregroundMark x1="21684" y1="39698" x2="21684" y2="39698"/>
                          <a14:foregroundMark x1="9184" y1="88442" x2="9184" y2="88442"/>
                          <a14:foregroundMark x1="90306" y1="50754" x2="90306" y2="50754"/>
                          <a14:foregroundMark x1="93112" y1="88945" x2="93112" y2="88945"/>
                          <a14:foregroundMark x1="76786" y1="36181" x2="76786" y2="36181"/>
                          <a14:foregroundMark x1="84694" y1="22613" x2="84694" y2="22613"/>
                          <a14:foregroundMark x1="82398" y1="17085" x2="82398" y2="17085"/>
                          <a14:foregroundMark x1="78827" y1="14573" x2="78827" y2="14573"/>
                          <a14:foregroundMark x1="72194" y1="38191" x2="72194" y2="38191"/>
                          <a14:foregroundMark x1="75000" y1="38191" x2="75000" y2="38191"/>
                          <a14:foregroundMark x1="73469" y1="41709" x2="73469" y2="41709"/>
                          <a14:foregroundMark x1="60969" y1="37186" x2="60969" y2="37186"/>
                          <a14:foregroundMark x1="59694" y1="42211" x2="59694" y2="42211"/>
                          <a14:foregroundMark x1="58163" y1="41709" x2="58163" y2="41709"/>
                          <a14:foregroundMark x1="63265" y1="40704" x2="63265" y2="40704"/>
                          <a14:foregroundMark x1="61224" y1="37688" x2="61224" y2="37688"/>
                          <a14:foregroundMark x1="60459" y1="36181" x2="61224" y2="38191"/>
                          <a14:foregroundMark x1="52296" y1="49749" x2="53316" y2="40201"/>
                          <a14:foregroundMark x1="53316" y1="40201" x2="57398" y2="36181"/>
                          <a14:foregroundMark x1="57398" y1="36181" x2="62245" y2="39196"/>
                          <a14:foregroundMark x1="62245" y1="39196" x2="64031" y2="47739"/>
                          <a14:foregroundMark x1="64031" y1="47739" x2="64031" y2="50251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9609953" y="5741526"/>
              <a:ext cx="2527714" cy="1283202"/>
            </a:xfrm>
            <a:prstGeom prst="rect">
              <a:avLst/>
            </a:prstGeom>
          </p:spPr>
        </p:pic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EE5F3EB9-A1B9-4B18-9758-DC1BE5952FA8}"/>
              </a:ext>
            </a:extLst>
          </p:cNvPr>
          <p:cNvGrpSpPr/>
          <p:nvPr/>
        </p:nvGrpSpPr>
        <p:grpSpPr>
          <a:xfrm rot="10800000">
            <a:off x="10721344" y="-166568"/>
            <a:ext cx="2941311" cy="2927316"/>
            <a:chOff x="-1490150" y="3930684"/>
            <a:chExt cx="2941311" cy="2927316"/>
          </a:xfrm>
        </p:grpSpPr>
        <p:sp>
          <p:nvSpPr>
            <p:cNvPr id="57" name="모서리가 둥근 직사각형 6">
              <a:extLst>
                <a:ext uri="{FF2B5EF4-FFF2-40B4-BE49-F238E27FC236}">
                  <a16:creationId xmlns:a16="http://schemas.microsoft.com/office/drawing/2014/main" id="{B2C77F82-A2ED-4DFD-AFA3-926E7BE58AF3}"/>
                </a:ext>
              </a:extLst>
            </p:cNvPr>
            <p:cNvSpPr/>
            <p:nvPr/>
          </p:nvSpPr>
          <p:spPr>
            <a:xfrm>
              <a:off x="-1490150" y="5135494"/>
              <a:ext cx="2933810" cy="1722506"/>
            </a:xfrm>
            <a:prstGeom prst="roundRect">
              <a:avLst/>
            </a:prstGeom>
            <a:solidFill>
              <a:srgbClr val="E2E5E6">
                <a:alpha val="35000"/>
              </a:srgb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58" name="이등변 삼각형 57">
              <a:extLst>
                <a:ext uri="{FF2B5EF4-FFF2-40B4-BE49-F238E27FC236}">
                  <a16:creationId xmlns:a16="http://schemas.microsoft.com/office/drawing/2014/main" id="{88A26A93-C34F-44D0-8E3C-4F41753BA778}"/>
                </a:ext>
              </a:extLst>
            </p:cNvPr>
            <p:cNvSpPr/>
            <p:nvPr/>
          </p:nvSpPr>
          <p:spPr>
            <a:xfrm rot="5400000">
              <a:off x="-672325" y="4597533"/>
              <a:ext cx="2790336" cy="1456637"/>
            </a:xfrm>
            <a:prstGeom prst="triangle">
              <a:avLst/>
            </a:prstGeom>
            <a:solidFill>
              <a:schemeClr val="accent4">
                <a:alpha val="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A21960A1-F001-47A2-81C6-C46460084537}"/>
              </a:ext>
            </a:extLst>
          </p:cNvPr>
          <p:cNvGrpSpPr/>
          <p:nvPr/>
        </p:nvGrpSpPr>
        <p:grpSpPr>
          <a:xfrm>
            <a:off x="142103" y="42399"/>
            <a:ext cx="4379098" cy="871998"/>
            <a:chOff x="142103" y="42399"/>
            <a:chExt cx="4379098" cy="871998"/>
          </a:xfrm>
        </p:grpSpPr>
        <p:grpSp>
          <p:nvGrpSpPr>
            <p:cNvPr id="67" name="그룹 66">
              <a:extLst>
                <a:ext uri="{FF2B5EF4-FFF2-40B4-BE49-F238E27FC236}">
                  <a16:creationId xmlns:a16="http://schemas.microsoft.com/office/drawing/2014/main" id="{DB437F23-BB5B-4A03-9B7C-8130E39C5382}"/>
                </a:ext>
              </a:extLst>
            </p:cNvPr>
            <p:cNvGrpSpPr/>
            <p:nvPr/>
          </p:nvGrpSpPr>
          <p:grpSpPr>
            <a:xfrm>
              <a:off x="142103" y="42399"/>
              <a:ext cx="4379098" cy="871998"/>
              <a:chOff x="1230349" y="2190445"/>
              <a:chExt cx="5752481" cy="946542"/>
            </a:xfrm>
          </p:grpSpPr>
          <p:cxnSp>
            <p:nvCxnSpPr>
              <p:cNvPr id="71" name="직선 연결선 70">
                <a:extLst>
                  <a:ext uri="{FF2B5EF4-FFF2-40B4-BE49-F238E27FC236}">
                    <a16:creationId xmlns:a16="http://schemas.microsoft.com/office/drawing/2014/main" id="{C25392C7-8FD6-40A8-972B-AAC516F4F6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30349" y="3013603"/>
                <a:ext cx="5223764" cy="0"/>
              </a:xfrm>
              <a:prstGeom prst="line">
                <a:avLst/>
              </a:prstGeom>
              <a:ln>
                <a:solidFill>
                  <a:schemeClr val="accent6">
                    <a:alpha val="74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직선 연결선 71">
                <a:extLst>
                  <a:ext uri="{FF2B5EF4-FFF2-40B4-BE49-F238E27FC236}">
                    <a16:creationId xmlns:a16="http://schemas.microsoft.com/office/drawing/2014/main" id="{50269F55-987E-4036-B2D0-CDBC44BCDAE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30349" y="2858559"/>
                <a:ext cx="4729079" cy="31817"/>
              </a:xfrm>
              <a:prstGeom prst="line">
                <a:avLst/>
              </a:prstGeom>
              <a:ln>
                <a:solidFill>
                  <a:schemeClr val="accent6">
                    <a:alpha val="72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73" name="Picture 6" descr="연필 일러스트 PNG, AI 무료 다운로드 (2021년) - 리틀딥">
                <a:extLst>
                  <a:ext uri="{FF2B5EF4-FFF2-40B4-BE49-F238E27FC236}">
                    <a16:creationId xmlns:a16="http://schemas.microsoft.com/office/drawing/2014/main" id="{A97317BC-E883-45DF-9001-351BD9FA8D2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 cstate="print">
                <a:alphaModFix amt="70000"/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59428" y="2190445"/>
                <a:ext cx="1023402" cy="94654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68" name="그룹 67">
              <a:extLst>
                <a:ext uri="{FF2B5EF4-FFF2-40B4-BE49-F238E27FC236}">
                  <a16:creationId xmlns:a16="http://schemas.microsoft.com/office/drawing/2014/main" id="{8AD31806-5352-499C-B72E-451899674F99}"/>
                </a:ext>
              </a:extLst>
            </p:cNvPr>
            <p:cNvGrpSpPr/>
            <p:nvPr/>
          </p:nvGrpSpPr>
          <p:grpSpPr>
            <a:xfrm>
              <a:off x="142103" y="102432"/>
              <a:ext cx="3976610" cy="584775"/>
              <a:chOff x="304800" y="367955"/>
              <a:chExt cx="3976610" cy="584775"/>
            </a:xfrm>
          </p:grpSpPr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D9034F0D-9AFB-4A51-804F-EFF63B4D948E}"/>
                  </a:ext>
                </a:extLst>
              </p:cNvPr>
              <p:cNvSpPr txBox="1"/>
              <p:nvPr/>
            </p:nvSpPr>
            <p:spPr>
              <a:xfrm>
                <a:off x="304800" y="367955"/>
                <a:ext cx="98135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3200" b="1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001.</a:t>
                </a:r>
                <a:endParaRPr lang="ko-KR" altLang="en-US" sz="3200" b="1" dirty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1357011E-9335-4CA2-B674-81CB12F7623E}"/>
                  </a:ext>
                </a:extLst>
              </p:cNvPr>
              <p:cNvSpPr txBox="1"/>
              <p:nvPr/>
            </p:nvSpPr>
            <p:spPr>
              <a:xfrm>
                <a:off x="1132711" y="469600"/>
                <a:ext cx="314869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400" dirty="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G마켓 산스 TTF Bold" panose="02000000000000000000" pitchFamily="2" charset="-127"/>
                    <a:ea typeface="G마켓 산스 TTF Bold" panose="02000000000000000000" pitchFamily="2" charset="-127"/>
                  </a:rPr>
                  <a:t>프로젝트 추진 배경</a:t>
                </a:r>
              </a:p>
            </p:txBody>
          </p:sp>
        </p:grp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D80E039B-17A2-4F21-9408-A1A0EC0CCF09}"/>
              </a:ext>
            </a:extLst>
          </p:cNvPr>
          <p:cNvGrpSpPr/>
          <p:nvPr/>
        </p:nvGrpSpPr>
        <p:grpSpPr>
          <a:xfrm>
            <a:off x="4501478" y="2789201"/>
            <a:ext cx="2816036" cy="2212933"/>
            <a:chOff x="4501478" y="2789201"/>
            <a:chExt cx="2816036" cy="2212933"/>
          </a:xfrm>
        </p:grpSpPr>
        <p:grpSp>
          <p:nvGrpSpPr>
            <p:cNvPr id="117" name="그룹 116">
              <a:extLst>
                <a:ext uri="{FF2B5EF4-FFF2-40B4-BE49-F238E27FC236}">
                  <a16:creationId xmlns:a16="http://schemas.microsoft.com/office/drawing/2014/main" id="{BED10AD7-42AF-4B36-B917-22E77E65548F}"/>
                </a:ext>
              </a:extLst>
            </p:cNvPr>
            <p:cNvGrpSpPr/>
            <p:nvPr/>
          </p:nvGrpSpPr>
          <p:grpSpPr>
            <a:xfrm>
              <a:off x="4575301" y="2789201"/>
              <a:ext cx="2668391" cy="2212933"/>
              <a:chOff x="4422590" y="3148376"/>
              <a:chExt cx="2973814" cy="2513636"/>
            </a:xfrm>
          </p:grpSpPr>
          <p:sp>
            <p:nvSpPr>
              <p:cNvPr id="118" name="타원 117">
                <a:extLst>
                  <a:ext uri="{FF2B5EF4-FFF2-40B4-BE49-F238E27FC236}">
                    <a16:creationId xmlns:a16="http://schemas.microsoft.com/office/drawing/2014/main" id="{DC45F117-F097-4CA8-9473-FE1E03EB6E7A}"/>
                  </a:ext>
                </a:extLst>
              </p:cNvPr>
              <p:cNvSpPr/>
              <p:nvPr/>
            </p:nvSpPr>
            <p:spPr>
              <a:xfrm>
                <a:off x="4422590" y="4830725"/>
                <a:ext cx="2973814" cy="831287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  <a:alpha val="54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19" name="타원 118">
                <a:extLst>
                  <a:ext uri="{FF2B5EF4-FFF2-40B4-BE49-F238E27FC236}">
                    <a16:creationId xmlns:a16="http://schemas.microsoft.com/office/drawing/2014/main" id="{F08D3A93-5DD1-4761-AFF4-EB7C356BFE1B}"/>
                  </a:ext>
                </a:extLst>
              </p:cNvPr>
              <p:cNvSpPr/>
              <p:nvPr/>
            </p:nvSpPr>
            <p:spPr>
              <a:xfrm>
                <a:off x="4745628" y="3148376"/>
                <a:ext cx="2327738" cy="2206721"/>
              </a:xfrm>
              <a:prstGeom prst="ellipse">
                <a:avLst/>
              </a:prstGeom>
              <a:pattFill prst="wdDnDiag">
                <a:fgClr>
                  <a:schemeClr val="accent6">
                    <a:lumMod val="20000"/>
                    <a:lumOff val="80000"/>
                  </a:schemeClr>
                </a:fgClr>
                <a:bgClr>
                  <a:schemeClr val="bg1"/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BB4D8A8A-5263-42A9-B272-2A0890E16A4D}"/>
                </a:ext>
              </a:extLst>
            </p:cNvPr>
            <p:cNvSpPr txBox="1"/>
            <p:nvPr/>
          </p:nvSpPr>
          <p:spPr>
            <a:xfrm>
              <a:off x="4501478" y="3418614"/>
              <a:ext cx="2816036" cy="95410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2800" dirty="0">
                  <a:solidFill>
                    <a:schemeClr val="accent1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동일한</a:t>
              </a:r>
              <a:r>
                <a:rPr lang="ko-KR" altLang="en-US" sz="2800" dirty="0">
                  <a:solidFill>
                    <a:schemeClr val="accent6">
                      <a:lumMod val="50000"/>
                    </a:schemeClr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 </a:t>
              </a:r>
              <a:r>
                <a:rPr lang="ko-KR" altLang="en-US" sz="2400" dirty="0">
                  <a:solidFill>
                    <a:schemeClr val="accent6">
                      <a:lumMod val="50000"/>
                    </a:schemeClr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클레임</a:t>
              </a:r>
              <a:endParaRPr lang="en-US" altLang="ko-KR" sz="2800" dirty="0">
                <a:solidFill>
                  <a:schemeClr val="accent6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endParaRPr>
            </a:p>
            <a:p>
              <a:pPr algn="ctr"/>
              <a:r>
                <a:rPr lang="ko-KR" altLang="en-US" sz="2800" dirty="0">
                  <a:solidFill>
                    <a:schemeClr val="accent6">
                      <a:lumMod val="50000"/>
                    </a:schemeClr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 지속적 발생</a:t>
              </a: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A247FAD0-1F5D-47D4-80DB-61CE1DF2FB55}"/>
              </a:ext>
            </a:extLst>
          </p:cNvPr>
          <p:cNvGrpSpPr/>
          <p:nvPr/>
        </p:nvGrpSpPr>
        <p:grpSpPr>
          <a:xfrm>
            <a:off x="8060454" y="2789201"/>
            <a:ext cx="2668391" cy="2212933"/>
            <a:chOff x="8060454" y="2789201"/>
            <a:chExt cx="2668391" cy="2212933"/>
          </a:xfrm>
        </p:grpSpPr>
        <p:grpSp>
          <p:nvGrpSpPr>
            <p:cNvPr id="120" name="그룹 119">
              <a:extLst>
                <a:ext uri="{FF2B5EF4-FFF2-40B4-BE49-F238E27FC236}">
                  <a16:creationId xmlns:a16="http://schemas.microsoft.com/office/drawing/2014/main" id="{F8F5E49D-8AC6-45B6-A70E-0BD133BA1063}"/>
                </a:ext>
              </a:extLst>
            </p:cNvPr>
            <p:cNvGrpSpPr/>
            <p:nvPr/>
          </p:nvGrpSpPr>
          <p:grpSpPr>
            <a:xfrm>
              <a:off x="8060454" y="2789201"/>
              <a:ext cx="2668391" cy="2212933"/>
              <a:chOff x="4422590" y="3148376"/>
              <a:chExt cx="2973814" cy="2513636"/>
            </a:xfrm>
          </p:grpSpPr>
          <p:sp>
            <p:nvSpPr>
              <p:cNvPr id="121" name="타원 120">
                <a:extLst>
                  <a:ext uri="{FF2B5EF4-FFF2-40B4-BE49-F238E27FC236}">
                    <a16:creationId xmlns:a16="http://schemas.microsoft.com/office/drawing/2014/main" id="{A7858995-CC4A-4AA5-BECD-BEEE26FAE7EF}"/>
                  </a:ext>
                </a:extLst>
              </p:cNvPr>
              <p:cNvSpPr/>
              <p:nvPr/>
            </p:nvSpPr>
            <p:spPr>
              <a:xfrm>
                <a:off x="4422590" y="4830725"/>
                <a:ext cx="2973814" cy="831287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  <a:alpha val="54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22" name="타원 121">
                <a:extLst>
                  <a:ext uri="{FF2B5EF4-FFF2-40B4-BE49-F238E27FC236}">
                    <a16:creationId xmlns:a16="http://schemas.microsoft.com/office/drawing/2014/main" id="{298D4D6F-2C0A-4A82-A092-16B2A3D73B67}"/>
                  </a:ext>
                </a:extLst>
              </p:cNvPr>
              <p:cNvSpPr/>
              <p:nvPr/>
            </p:nvSpPr>
            <p:spPr>
              <a:xfrm>
                <a:off x="4745628" y="3148376"/>
                <a:ext cx="2327738" cy="2206721"/>
              </a:xfrm>
              <a:prstGeom prst="ellipse">
                <a:avLst/>
              </a:prstGeom>
              <a:pattFill prst="wdDnDiag">
                <a:fgClr>
                  <a:schemeClr val="accent6">
                    <a:lumMod val="20000"/>
                    <a:lumOff val="80000"/>
                  </a:schemeClr>
                </a:fgClr>
                <a:bgClr>
                  <a:schemeClr val="bg1"/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BA9BB44E-7D97-489F-80C3-F5CCC05EBBB7}"/>
                </a:ext>
              </a:extLst>
            </p:cNvPr>
            <p:cNvSpPr txBox="1"/>
            <p:nvPr/>
          </p:nvSpPr>
          <p:spPr>
            <a:xfrm>
              <a:off x="8367751" y="3418614"/>
              <a:ext cx="2089150" cy="95410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2800" dirty="0">
                  <a:solidFill>
                    <a:schemeClr val="accent1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예기치 못한 </a:t>
              </a:r>
              <a:r>
                <a:rPr lang="ko-KR" altLang="en-US" sz="2800" dirty="0"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점검 상황</a:t>
              </a: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956C775A-4280-4963-B1FE-242E00131077}"/>
              </a:ext>
            </a:extLst>
          </p:cNvPr>
          <p:cNvGrpSpPr/>
          <p:nvPr/>
        </p:nvGrpSpPr>
        <p:grpSpPr>
          <a:xfrm>
            <a:off x="872537" y="2789201"/>
            <a:ext cx="3112626" cy="2212933"/>
            <a:chOff x="872537" y="2789201"/>
            <a:chExt cx="3112626" cy="2212933"/>
          </a:xfrm>
        </p:grpSpPr>
        <p:grpSp>
          <p:nvGrpSpPr>
            <p:cNvPr id="114" name="그룹 113">
              <a:extLst>
                <a:ext uri="{FF2B5EF4-FFF2-40B4-BE49-F238E27FC236}">
                  <a16:creationId xmlns:a16="http://schemas.microsoft.com/office/drawing/2014/main" id="{3F43448D-C515-41F1-A309-35CDE02F2F42}"/>
                </a:ext>
              </a:extLst>
            </p:cNvPr>
            <p:cNvGrpSpPr/>
            <p:nvPr/>
          </p:nvGrpSpPr>
          <p:grpSpPr>
            <a:xfrm>
              <a:off x="1133070" y="2789201"/>
              <a:ext cx="2668391" cy="2212933"/>
              <a:chOff x="4422590" y="3148376"/>
              <a:chExt cx="2973814" cy="2513636"/>
            </a:xfrm>
          </p:grpSpPr>
          <p:sp>
            <p:nvSpPr>
              <p:cNvPr id="115" name="타원 114">
                <a:extLst>
                  <a:ext uri="{FF2B5EF4-FFF2-40B4-BE49-F238E27FC236}">
                    <a16:creationId xmlns:a16="http://schemas.microsoft.com/office/drawing/2014/main" id="{8FF5064C-3BE9-4491-BCA4-4F16C5DC2973}"/>
                  </a:ext>
                </a:extLst>
              </p:cNvPr>
              <p:cNvSpPr/>
              <p:nvPr/>
            </p:nvSpPr>
            <p:spPr>
              <a:xfrm>
                <a:off x="4422590" y="4830725"/>
                <a:ext cx="2973814" cy="831287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  <a:alpha val="54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16" name="타원 115">
                <a:extLst>
                  <a:ext uri="{FF2B5EF4-FFF2-40B4-BE49-F238E27FC236}">
                    <a16:creationId xmlns:a16="http://schemas.microsoft.com/office/drawing/2014/main" id="{55E7822D-EFBA-4336-99A1-2811CCB14A04}"/>
                  </a:ext>
                </a:extLst>
              </p:cNvPr>
              <p:cNvSpPr/>
              <p:nvPr/>
            </p:nvSpPr>
            <p:spPr>
              <a:xfrm>
                <a:off x="4745628" y="3148376"/>
                <a:ext cx="2327738" cy="2206721"/>
              </a:xfrm>
              <a:prstGeom prst="ellipse">
                <a:avLst/>
              </a:prstGeom>
              <a:pattFill prst="wdDnDiag">
                <a:fgClr>
                  <a:schemeClr val="accent6">
                    <a:lumMod val="20000"/>
                    <a:lumOff val="80000"/>
                  </a:schemeClr>
                </a:fgClr>
                <a:bgClr>
                  <a:schemeClr val="bg1"/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257BD5E7-387A-44A7-A65E-4A742F137C1C}"/>
                </a:ext>
              </a:extLst>
            </p:cNvPr>
            <p:cNvSpPr txBox="1"/>
            <p:nvPr/>
          </p:nvSpPr>
          <p:spPr>
            <a:xfrm>
              <a:off x="872537" y="3418614"/>
              <a:ext cx="3112626" cy="95410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2800" dirty="0">
                  <a:solidFill>
                    <a:schemeClr val="bg2">
                      <a:lumMod val="25000"/>
                    </a:schemeClr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이용 시간을</a:t>
              </a:r>
              <a:endParaRPr lang="en-US" altLang="ko-KR" sz="2800" dirty="0">
                <a:solidFill>
                  <a:schemeClr val="bg2">
                    <a:lumMod val="2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endParaRPr>
            </a:p>
            <a:p>
              <a:pPr algn="ctr"/>
              <a:r>
                <a:rPr lang="ko-KR" altLang="en-US" sz="2800" dirty="0">
                  <a:solidFill>
                    <a:schemeClr val="bg2">
                      <a:lumMod val="25000"/>
                    </a:schemeClr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고려한 </a:t>
              </a:r>
              <a:r>
                <a:rPr lang="ko-KR" altLang="en-US" sz="2800" dirty="0">
                  <a:solidFill>
                    <a:schemeClr val="accent1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점검</a:t>
              </a:r>
              <a:endParaRPr lang="ko-KR" altLang="en-US" sz="2800" dirty="0">
                <a:solidFill>
                  <a:schemeClr val="accent6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5FEFAEA4-6AEA-4FD8-AA40-EB1BA773D5CE}"/>
              </a:ext>
            </a:extLst>
          </p:cNvPr>
          <p:cNvGrpSpPr/>
          <p:nvPr/>
        </p:nvGrpSpPr>
        <p:grpSpPr>
          <a:xfrm>
            <a:off x="1133070" y="763401"/>
            <a:ext cx="11273148" cy="1682203"/>
            <a:chOff x="1133070" y="1068201"/>
            <a:chExt cx="11273148" cy="1682203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548399A1-2678-4CE7-8C82-1E1B8B64BEC6}"/>
                </a:ext>
              </a:extLst>
            </p:cNvPr>
            <p:cNvSpPr txBox="1"/>
            <p:nvPr/>
          </p:nvSpPr>
          <p:spPr>
            <a:xfrm>
              <a:off x="3009416" y="1611631"/>
              <a:ext cx="9396802" cy="11387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200" dirty="0"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카 </a:t>
              </a:r>
              <a:r>
                <a:rPr lang="ko-KR" altLang="en-US" sz="3200" dirty="0" err="1"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쉐어링</a:t>
              </a:r>
              <a:r>
                <a:rPr lang="ko-KR" altLang="en-US" sz="3200" dirty="0"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 업체의</a:t>
              </a:r>
              <a:endParaRPr lang="en-US" altLang="ko-KR" sz="3200" dirty="0">
                <a:latin typeface="G마켓 산스 TTF Bold" panose="02000000000000000000" pitchFamily="2" charset="-127"/>
                <a:ea typeface="G마켓 산스 TTF Bold" panose="02000000000000000000" pitchFamily="2" charset="-127"/>
              </a:endParaRPr>
            </a:p>
            <a:p>
              <a:r>
                <a:rPr lang="ko-KR" altLang="en-US" sz="3600" dirty="0">
                  <a:solidFill>
                    <a:schemeClr val="accent4">
                      <a:lumMod val="75000"/>
                    </a:schemeClr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차량 정비</a:t>
              </a:r>
              <a:r>
                <a:rPr lang="ko-KR" altLang="en-US" sz="3600" dirty="0">
                  <a:solidFill>
                    <a:schemeClr val="accent6">
                      <a:lumMod val="50000"/>
                    </a:schemeClr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 </a:t>
              </a:r>
              <a:r>
                <a:rPr lang="ko-KR" altLang="en-US" sz="3400" dirty="0">
                  <a:solidFill>
                    <a:schemeClr val="accent6">
                      <a:lumMod val="50000"/>
                    </a:schemeClr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어려움</a:t>
              </a:r>
              <a:r>
                <a:rPr lang="ko-KR" altLang="en-US" sz="3200" dirty="0">
                  <a:solidFill>
                    <a:schemeClr val="accent6">
                      <a:lumMod val="50000"/>
                    </a:schemeClr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은 무엇일까요</a:t>
              </a:r>
              <a:r>
                <a:rPr lang="en-US" altLang="ko-KR" sz="3200" dirty="0">
                  <a:solidFill>
                    <a:schemeClr val="accent6">
                      <a:lumMod val="50000"/>
                    </a:schemeClr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?</a:t>
              </a:r>
              <a:endParaRPr lang="ko-KR" altLang="en-US" sz="3200" dirty="0">
                <a:solidFill>
                  <a:schemeClr val="accent6">
                    <a:lumMod val="5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endParaRPr>
            </a:p>
          </p:txBody>
        </p:sp>
        <p:pic>
          <p:nvPicPr>
            <p:cNvPr id="26632" name="Picture 8" descr="Car free icon">
              <a:extLst>
                <a:ext uri="{FF2B5EF4-FFF2-40B4-BE49-F238E27FC236}">
                  <a16:creationId xmlns:a16="http://schemas.microsoft.com/office/drawing/2014/main" id="{2C151B67-90C2-495A-B106-34C580B8AD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9375" b="89844" l="9375" r="91406">
                          <a14:foregroundMark x1="91406" y1="60938" x2="85156" y2="43750"/>
                          <a14:foregroundMark x1="17188" y1="39844" x2="10156" y2="41406"/>
                          <a14:backgroundMark x1="71875" y1="14063" x2="83594" y2="12500"/>
                          <a14:backgroundMark x1="75000" y1="14063" x2="77344" y2="14063"/>
                          <a14:backgroundMark x1="64844" y1="14063" x2="72656" y2="1796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33070" y="1068201"/>
              <a:ext cx="1677669" cy="16776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86" name="그림 85">
            <a:extLst>
              <a:ext uri="{FF2B5EF4-FFF2-40B4-BE49-F238E27FC236}">
                <a16:creationId xmlns:a16="http://schemas.microsoft.com/office/drawing/2014/main" id="{1C9D35B9-D5F0-4608-9AD9-D81F6A1D83D9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7785" y="4890532"/>
            <a:ext cx="1294541" cy="1198850"/>
          </a:xfrm>
          <a:prstGeom prst="rect">
            <a:avLst/>
          </a:prstGeom>
        </p:spPr>
      </p:pic>
      <p:grpSp>
        <p:nvGrpSpPr>
          <p:cNvPr id="17" name="그룹 16">
            <a:extLst>
              <a:ext uri="{FF2B5EF4-FFF2-40B4-BE49-F238E27FC236}">
                <a16:creationId xmlns:a16="http://schemas.microsoft.com/office/drawing/2014/main" id="{2D9DF7E8-DA88-4350-9886-66EAE737BA86}"/>
              </a:ext>
            </a:extLst>
          </p:cNvPr>
          <p:cNvGrpSpPr/>
          <p:nvPr/>
        </p:nvGrpSpPr>
        <p:grpSpPr>
          <a:xfrm>
            <a:off x="2669408" y="5419602"/>
            <a:ext cx="5558643" cy="646331"/>
            <a:chOff x="2809108" y="5826002"/>
            <a:chExt cx="5558643" cy="646331"/>
          </a:xfrm>
        </p:grpSpPr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D4CD8971-BB29-4E05-92EB-64C864C42774}"/>
                </a:ext>
              </a:extLst>
            </p:cNvPr>
            <p:cNvSpPr txBox="1"/>
            <p:nvPr/>
          </p:nvSpPr>
          <p:spPr>
            <a:xfrm>
              <a:off x="3511601" y="5826002"/>
              <a:ext cx="48561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dirty="0">
                  <a:ln w="25400">
                    <a:solidFill>
                      <a:schemeClr val="tx1"/>
                    </a:solidFill>
                  </a:ln>
                  <a:solidFill>
                    <a:srgbClr val="FF9900"/>
                  </a:solidFill>
                  <a:latin typeface="123RF" panose="02020603020101020101" pitchFamily="18" charset="-127"/>
                  <a:ea typeface="123RF" panose="02020603020101020101" pitchFamily="18" charset="-127"/>
                </a:rPr>
                <a:t>TEXT</a:t>
              </a:r>
              <a:r>
                <a:rPr lang="en-US" altLang="ko-KR" sz="2800" dirty="0">
                  <a:solidFill>
                    <a:srgbClr val="FF0000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 </a:t>
              </a:r>
              <a:r>
                <a:rPr lang="ko-KR" altLang="en-US" sz="3400" dirty="0"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기반의 업무 처리 </a:t>
              </a:r>
            </a:p>
          </p:txBody>
        </p:sp>
        <p:pic>
          <p:nvPicPr>
            <p:cNvPr id="26638" name="Picture 14" descr="Right arrow">
              <a:extLst>
                <a:ext uri="{FF2B5EF4-FFF2-40B4-BE49-F238E27FC236}">
                  <a16:creationId xmlns:a16="http://schemas.microsoft.com/office/drawing/2014/main" id="{2FD3DB21-5150-4052-9FDB-B1735DC9579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09108" y="5896357"/>
              <a:ext cx="505621" cy="5056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15615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973AFAFA-9EB9-4E01-B938-9A09E7C3F5F3}"/>
              </a:ext>
            </a:extLst>
          </p:cNvPr>
          <p:cNvGrpSpPr/>
          <p:nvPr/>
        </p:nvGrpSpPr>
        <p:grpSpPr>
          <a:xfrm>
            <a:off x="7707817" y="5698407"/>
            <a:ext cx="4484183" cy="1041553"/>
            <a:chOff x="7034998" y="5741526"/>
            <a:chExt cx="5229797" cy="1300625"/>
          </a:xfrm>
        </p:grpSpPr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97CC5B01-F8E1-469B-9EAF-293F1F4966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034998" y="6613612"/>
              <a:ext cx="5229797" cy="428539"/>
            </a:xfrm>
            <a:prstGeom prst="rect">
              <a:avLst/>
            </a:prstGeom>
          </p:spPr>
        </p:pic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83F86A60-4F48-4367-8ED9-CC407355F2A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9548" b="89950" l="9184" r="93112">
                          <a14:foregroundMark x1="21684" y1="39698" x2="21684" y2="39698"/>
                          <a14:foregroundMark x1="9184" y1="88442" x2="9184" y2="88442"/>
                          <a14:foregroundMark x1="90306" y1="50754" x2="90306" y2="50754"/>
                          <a14:foregroundMark x1="93112" y1="88945" x2="93112" y2="88945"/>
                          <a14:foregroundMark x1="76786" y1="36181" x2="76786" y2="36181"/>
                          <a14:foregroundMark x1="84694" y1="22613" x2="84694" y2="22613"/>
                          <a14:foregroundMark x1="82398" y1="17085" x2="82398" y2="17085"/>
                          <a14:foregroundMark x1="78827" y1="14573" x2="78827" y2="14573"/>
                          <a14:foregroundMark x1="72194" y1="38191" x2="72194" y2="38191"/>
                          <a14:foregroundMark x1="75000" y1="38191" x2="75000" y2="38191"/>
                          <a14:foregroundMark x1="73469" y1="41709" x2="73469" y2="41709"/>
                          <a14:foregroundMark x1="60969" y1="37186" x2="60969" y2="37186"/>
                          <a14:foregroundMark x1="59694" y1="42211" x2="59694" y2="42211"/>
                          <a14:foregroundMark x1="58163" y1="41709" x2="58163" y2="41709"/>
                          <a14:foregroundMark x1="63265" y1="40704" x2="63265" y2="40704"/>
                          <a14:foregroundMark x1="61224" y1="37688" x2="61224" y2="37688"/>
                          <a14:foregroundMark x1="60459" y1="36181" x2="61224" y2="38191"/>
                          <a14:foregroundMark x1="52296" y1="49749" x2="53316" y2="40201"/>
                          <a14:foregroundMark x1="53316" y1="40201" x2="57398" y2="36181"/>
                          <a14:foregroundMark x1="57398" y1="36181" x2="62245" y2="39196"/>
                          <a14:foregroundMark x1="62245" y1="39196" x2="64031" y2="47739"/>
                          <a14:foregroundMark x1="64031" y1="47739" x2="64031" y2="50251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9609953" y="5741526"/>
              <a:ext cx="2527714" cy="1283202"/>
            </a:xfrm>
            <a:prstGeom prst="rect">
              <a:avLst/>
            </a:prstGeom>
          </p:spPr>
        </p:pic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EE5F3EB9-A1B9-4B18-9758-DC1BE5952FA8}"/>
              </a:ext>
            </a:extLst>
          </p:cNvPr>
          <p:cNvGrpSpPr/>
          <p:nvPr/>
        </p:nvGrpSpPr>
        <p:grpSpPr>
          <a:xfrm rot="10800000">
            <a:off x="10740810" y="3523863"/>
            <a:ext cx="2941311" cy="2927316"/>
            <a:chOff x="-1490150" y="3930684"/>
            <a:chExt cx="2941311" cy="2927316"/>
          </a:xfrm>
        </p:grpSpPr>
        <p:sp>
          <p:nvSpPr>
            <p:cNvPr id="57" name="모서리가 둥근 직사각형 6">
              <a:extLst>
                <a:ext uri="{FF2B5EF4-FFF2-40B4-BE49-F238E27FC236}">
                  <a16:creationId xmlns:a16="http://schemas.microsoft.com/office/drawing/2014/main" id="{B2C77F82-A2ED-4DFD-AFA3-926E7BE58AF3}"/>
                </a:ext>
              </a:extLst>
            </p:cNvPr>
            <p:cNvSpPr/>
            <p:nvPr/>
          </p:nvSpPr>
          <p:spPr>
            <a:xfrm>
              <a:off x="-1490150" y="5135494"/>
              <a:ext cx="2933810" cy="1722506"/>
            </a:xfrm>
            <a:prstGeom prst="roundRect">
              <a:avLst/>
            </a:prstGeom>
            <a:solidFill>
              <a:srgbClr val="E2E5E6">
                <a:alpha val="35000"/>
              </a:srgb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58" name="이등변 삼각형 57">
              <a:extLst>
                <a:ext uri="{FF2B5EF4-FFF2-40B4-BE49-F238E27FC236}">
                  <a16:creationId xmlns:a16="http://schemas.microsoft.com/office/drawing/2014/main" id="{88A26A93-C34F-44D0-8E3C-4F41753BA778}"/>
                </a:ext>
              </a:extLst>
            </p:cNvPr>
            <p:cNvSpPr/>
            <p:nvPr/>
          </p:nvSpPr>
          <p:spPr>
            <a:xfrm rot="5400000">
              <a:off x="-672325" y="4597533"/>
              <a:ext cx="2790336" cy="1456637"/>
            </a:xfrm>
            <a:prstGeom prst="triangle">
              <a:avLst/>
            </a:prstGeom>
            <a:solidFill>
              <a:schemeClr val="accent4">
                <a:alpha val="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299E3129-3370-4FC6-85F1-982D6B571FB4}"/>
              </a:ext>
            </a:extLst>
          </p:cNvPr>
          <p:cNvGrpSpPr/>
          <p:nvPr/>
        </p:nvGrpSpPr>
        <p:grpSpPr>
          <a:xfrm>
            <a:off x="142103" y="42399"/>
            <a:ext cx="4379098" cy="871998"/>
            <a:chOff x="142103" y="42399"/>
            <a:chExt cx="4379098" cy="871998"/>
          </a:xfrm>
        </p:grpSpPr>
        <p:grpSp>
          <p:nvGrpSpPr>
            <p:cNvPr id="72" name="그룹 71">
              <a:extLst>
                <a:ext uri="{FF2B5EF4-FFF2-40B4-BE49-F238E27FC236}">
                  <a16:creationId xmlns:a16="http://schemas.microsoft.com/office/drawing/2014/main" id="{6DC569EA-3736-497C-A236-4B6A81680EB5}"/>
                </a:ext>
              </a:extLst>
            </p:cNvPr>
            <p:cNvGrpSpPr/>
            <p:nvPr/>
          </p:nvGrpSpPr>
          <p:grpSpPr>
            <a:xfrm>
              <a:off x="142103" y="42399"/>
              <a:ext cx="4379098" cy="871998"/>
              <a:chOff x="1230349" y="2190445"/>
              <a:chExt cx="5752481" cy="946542"/>
            </a:xfrm>
          </p:grpSpPr>
          <p:cxnSp>
            <p:nvCxnSpPr>
              <p:cNvPr id="76" name="직선 연결선 75">
                <a:extLst>
                  <a:ext uri="{FF2B5EF4-FFF2-40B4-BE49-F238E27FC236}">
                    <a16:creationId xmlns:a16="http://schemas.microsoft.com/office/drawing/2014/main" id="{AC649F28-1578-4761-B297-4F43A36A4A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30349" y="3013603"/>
                <a:ext cx="5223764" cy="0"/>
              </a:xfrm>
              <a:prstGeom prst="line">
                <a:avLst/>
              </a:prstGeom>
              <a:ln>
                <a:solidFill>
                  <a:schemeClr val="accent6">
                    <a:alpha val="74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직선 연결선 76">
                <a:extLst>
                  <a:ext uri="{FF2B5EF4-FFF2-40B4-BE49-F238E27FC236}">
                    <a16:creationId xmlns:a16="http://schemas.microsoft.com/office/drawing/2014/main" id="{B5E247CF-567C-48F1-A2E3-3F23C1DD7ED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30349" y="2858559"/>
                <a:ext cx="4729079" cy="31817"/>
              </a:xfrm>
              <a:prstGeom prst="line">
                <a:avLst/>
              </a:prstGeom>
              <a:ln>
                <a:solidFill>
                  <a:schemeClr val="accent6">
                    <a:alpha val="72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78" name="Picture 6" descr="연필 일러스트 PNG, AI 무료 다운로드 (2021년) - 리틀딥">
                <a:extLst>
                  <a:ext uri="{FF2B5EF4-FFF2-40B4-BE49-F238E27FC236}">
                    <a16:creationId xmlns:a16="http://schemas.microsoft.com/office/drawing/2014/main" id="{1EC32DF0-1D27-4CC2-99A6-5A7A96CE4A0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 cstate="print">
                <a:alphaModFix amt="70000"/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59428" y="2190445"/>
                <a:ext cx="1023402" cy="94654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73" name="그룹 72">
              <a:extLst>
                <a:ext uri="{FF2B5EF4-FFF2-40B4-BE49-F238E27FC236}">
                  <a16:creationId xmlns:a16="http://schemas.microsoft.com/office/drawing/2014/main" id="{11683C34-B99C-41B9-9240-96CC94754193}"/>
                </a:ext>
              </a:extLst>
            </p:cNvPr>
            <p:cNvGrpSpPr/>
            <p:nvPr/>
          </p:nvGrpSpPr>
          <p:grpSpPr>
            <a:xfrm>
              <a:off x="142103" y="102432"/>
              <a:ext cx="3976610" cy="584775"/>
              <a:chOff x="304800" y="367955"/>
              <a:chExt cx="3976610" cy="584775"/>
            </a:xfrm>
          </p:grpSpPr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4212559F-2BB7-4E42-9105-61BBC686929E}"/>
                  </a:ext>
                </a:extLst>
              </p:cNvPr>
              <p:cNvSpPr txBox="1"/>
              <p:nvPr/>
            </p:nvSpPr>
            <p:spPr>
              <a:xfrm>
                <a:off x="304800" y="367955"/>
                <a:ext cx="98135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3200" b="1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001.</a:t>
                </a:r>
                <a:endParaRPr lang="ko-KR" altLang="en-US" sz="3200" b="1" dirty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EDDC3DC8-C151-4F6C-A44C-E627DECB54FF}"/>
                  </a:ext>
                </a:extLst>
              </p:cNvPr>
              <p:cNvSpPr txBox="1"/>
              <p:nvPr/>
            </p:nvSpPr>
            <p:spPr>
              <a:xfrm>
                <a:off x="1132711" y="469600"/>
                <a:ext cx="314869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400" dirty="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G마켓 산스 TTF Bold" panose="02000000000000000000" pitchFamily="2" charset="-127"/>
                    <a:ea typeface="G마켓 산스 TTF Bold" panose="02000000000000000000" pitchFamily="2" charset="-127"/>
                  </a:rPr>
                  <a:t>프로젝트 추진 배경</a:t>
                </a:r>
              </a:p>
            </p:txBody>
          </p:sp>
        </p:grpSp>
      </p:grpSp>
      <p:grpSp>
        <p:nvGrpSpPr>
          <p:cNvPr id="92" name="그룹 91">
            <a:extLst>
              <a:ext uri="{FF2B5EF4-FFF2-40B4-BE49-F238E27FC236}">
                <a16:creationId xmlns:a16="http://schemas.microsoft.com/office/drawing/2014/main" id="{E519BC7E-2F88-4385-AB7E-6B4DF9498428}"/>
              </a:ext>
            </a:extLst>
          </p:cNvPr>
          <p:cNvGrpSpPr/>
          <p:nvPr/>
        </p:nvGrpSpPr>
        <p:grpSpPr>
          <a:xfrm>
            <a:off x="728635" y="3707724"/>
            <a:ext cx="9561581" cy="895855"/>
            <a:chOff x="728635" y="3707724"/>
            <a:chExt cx="9561581" cy="895855"/>
          </a:xfrm>
        </p:grpSpPr>
        <p:grpSp>
          <p:nvGrpSpPr>
            <p:cNvPr id="89" name="그룹 88">
              <a:extLst>
                <a:ext uri="{FF2B5EF4-FFF2-40B4-BE49-F238E27FC236}">
                  <a16:creationId xmlns:a16="http://schemas.microsoft.com/office/drawing/2014/main" id="{6EE56DDE-5D0D-4B18-B255-356F2C6AF248}"/>
                </a:ext>
              </a:extLst>
            </p:cNvPr>
            <p:cNvGrpSpPr/>
            <p:nvPr/>
          </p:nvGrpSpPr>
          <p:grpSpPr>
            <a:xfrm>
              <a:off x="728635" y="3707724"/>
              <a:ext cx="9561581" cy="461665"/>
              <a:chOff x="728635" y="3865211"/>
              <a:chExt cx="9561581" cy="461665"/>
            </a:xfrm>
          </p:grpSpPr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D32100F5-A5DE-4EE4-B8B5-650DAFA58145}"/>
                  </a:ext>
                </a:extLst>
              </p:cNvPr>
              <p:cNvSpPr txBox="1"/>
              <p:nvPr/>
            </p:nvSpPr>
            <p:spPr>
              <a:xfrm>
                <a:off x="2392710" y="3865211"/>
                <a:ext cx="789750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dirty="0">
                    <a:solidFill>
                      <a:schemeClr val="bg2">
                        <a:lumMod val="25000"/>
                      </a:schemeClr>
                    </a:solidFill>
                    <a:latin typeface="G마켓 산스 TTF Bold" panose="02000000000000000000" pitchFamily="2" charset="-127"/>
                    <a:ea typeface="G마켓 산스 TTF Bold" panose="02000000000000000000" pitchFamily="2" charset="-127"/>
                  </a:rPr>
                  <a:t>2. </a:t>
                </a:r>
                <a:r>
                  <a:rPr lang="ko-KR" altLang="en-US" sz="2400" dirty="0">
                    <a:solidFill>
                      <a:schemeClr val="bg2">
                        <a:lumMod val="25000"/>
                      </a:schemeClr>
                    </a:solidFill>
                    <a:latin typeface="G마켓 산스 TTF Bold" panose="02000000000000000000" pitchFamily="2" charset="-127"/>
                    <a:ea typeface="G마켓 산스 TTF Bold" panose="02000000000000000000" pitchFamily="2" charset="-127"/>
                  </a:rPr>
                  <a:t>이용자의 신고 </a:t>
                </a:r>
                <a:r>
                  <a:rPr lang="ko-KR" altLang="en-US" sz="2400" dirty="0" err="1">
                    <a:solidFill>
                      <a:schemeClr val="bg2">
                        <a:lumMod val="25000"/>
                      </a:schemeClr>
                    </a:solidFill>
                    <a:latin typeface="G마켓 산스 TTF Bold" panose="02000000000000000000" pitchFamily="2" charset="-127"/>
                    <a:ea typeface="G마켓 산스 TTF Bold" panose="02000000000000000000" pitchFamily="2" charset="-127"/>
                  </a:rPr>
                  <a:t>접수시</a:t>
                </a:r>
                <a:r>
                  <a:rPr lang="en-US" altLang="ko-KR" sz="2400" dirty="0">
                    <a:solidFill>
                      <a:schemeClr val="bg2">
                        <a:lumMod val="25000"/>
                      </a:schemeClr>
                    </a:solidFill>
                    <a:latin typeface="G마켓 산스 TTF Bold" panose="02000000000000000000" pitchFamily="2" charset="-127"/>
                    <a:ea typeface="G마켓 산스 TTF Bold" panose="02000000000000000000" pitchFamily="2" charset="-127"/>
                  </a:rPr>
                  <a:t>,</a:t>
                </a:r>
                <a:r>
                  <a:rPr lang="ko-KR" altLang="en-US" sz="2400" dirty="0">
                    <a:solidFill>
                      <a:schemeClr val="bg2">
                        <a:lumMod val="25000"/>
                      </a:schemeClr>
                    </a:solidFill>
                    <a:latin typeface="G마켓 산스 TTF Bold" panose="02000000000000000000" pitchFamily="2" charset="-127"/>
                    <a:ea typeface="G마켓 산스 TTF Bold" panose="02000000000000000000" pitchFamily="2" charset="-127"/>
                  </a:rPr>
                  <a:t> 고객의 표현을 그대로 작성 </a:t>
                </a:r>
                <a:endParaRPr lang="en-US" altLang="ko-KR" sz="2400" dirty="0">
                  <a:solidFill>
                    <a:schemeClr val="bg2">
                      <a:lumMod val="25000"/>
                    </a:schemeClr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endParaRPr>
              </a:p>
            </p:txBody>
          </p:sp>
          <p:pic>
            <p:nvPicPr>
              <p:cNvPr id="6160" name="Picture 16" descr="Feedback">
                <a:extLst>
                  <a:ext uri="{FF2B5EF4-FFF2-40B4-BE49-F238E27FC236}">
                    <a16:creationId xmlns:a16="http://schemas.microsoft.com/office/drawing/2014/main" id="{764559A9-AA30-45B4-A8E6-80D5BEF6ADC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28635" y="3887528"/>
                <a:ext cx="463641" cy="36439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00" name="Picture 12" descr="Customer service agent free icon">
              <a:extLst>
                <a:ext uri="{FF2B5EF4-FFF2-40B4-BE49-F238E27FC236}">
                  <a16:creationId xmlns:a16="http://schemas.microsoft.com/office/drawing/2014/main" id="{0508266B-0DA4-43A4-9740-05D43146012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9790" y="3772581"/>
              <a:ext cx="830998" cy="8309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C446F4C1-6ABB-4989-8096-6124108E36CE}"/>
              </a:ext>
            </a:extLst>
          </p:cNvPr>
          <p:cNvGrpSpPr/>
          <p:nvPr/>
        </p:nvGrpSpPr>
        <p:grpSpPr>
          <a:xfrm>
            <a:off x="1099790" y="2206219"/>
            <a:ext cx="9711972" cy="830998"/>
            <a:chOff x="1099790" y="2206219"/>
            <a:chExt cx="9711972" cy="830998"/>
          </a:xfrm>
        </p:grpSpPr>
        <p:pic>
          <p:nvPicPr>
            <p:cNvPr id="6170" name="Picture 26" descr="Book">
              <a:extLst>
                <a:ext uri="{FF2B5EF4-FFF2-40B4-BE49-F238E27FC236}">
                  <a16:creationId xmlns:a16="http://schemas.microsoft.com/office/drawing/2014/main" id="{AC8A18E2-47D7-4A77-B90F-E70211B290B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9790" y="2206219"/>
              <a:ext cx="830998" cy="8309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5195B197-A661-4ADC-A024-13CE41F1DC01}"/>
                </a:ext>
              </a:extLst>
            </p:cNvPr>
            <p:cNvSpPr txBox="1"/>
            <p:nvPr/>
          </p:nvSpPr>
          <p:spPr>
            <a:xfrm>
              <a:off x="2392710" y="2241824"/>
              <a:ext cx="8419052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457200" indent="-457200">
                <a:buFont typeface="+mj-lt"/>
                <a:buAutoNum type="arabicPeriod"/>
              </a:pPr>
              <a:r>
                <a:rPr lang="ko-KR" altLang="en-US" sz="2400" dirty="0">
                  <a:solidFill>
                    <a:schemeClr val="bg2">
                      <a:lumMod val="25000"/>
                    </a:schemeClr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배경지식에 따라 담당자마다 사용하는 언어 상이 </a:t>
              </a:r>
              <a:endParaRPr lang="en-US" altLang="ko-KR" sz="2400" dirty="0">
                <a:solidFill>
                  <a:schemeClr val="accent6">
                    <a:lumMod val="7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</p:txBody>
        </p:sp>
      </p:grpSp>
      <p:grpSp>
        <p:nvGrpSpPr>
          <p:cNvPr id="117" name="그룹 116">
            <a:extLst>
              <a:ext uri="{FF2B5EF4-FFF2-40B4-BE49-F238E27FC236}">
                <a16:creationId xmlns:a16="http://schemas.microsoft.com/office/drawing/2014/main" id="{535AC90A-1D30-4421-9FB9-5BEDD9809DFB}"/>
              </a:ext>
            </a:extLst>
          </p:cNvPr>
          <p:cNvGrpSpPr/>
          <p:nvPr/>
        </p:nvGrpSpPr>
        <p:grpSpPr>
          <a:xfrm>
            <a:off x="430567" y="1140655"/>
            <a:ext cx="7376291" cy="646331"/>
            <a:chOff x="2809108" y="5826002"/>
            <a:chExt cx="7376291" cy="646331"/>
          </a:xfrm>
        </p:grpSpPr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5BD2D16F-511C-4097-BFA2-7185B577B01E}"/>
                </a:ext>
              </a:extLst>
            </p:cNvPr>
            <p:cNvSpPr txBox="1"/>
            <p:nvPr/>
          </p:nvSpPr>
          <p:spPr>
            <a:xfrm>
              <a:off x="3511600" y="5826002"/>
              <a:ext cx="667379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dirty="0">
                  <a:ln w="25400">
                    <a:solidFill>
                      <a:schemeClr val="tx1"/>
                    </a:solidFill>
                  </a:ln>
                  <a:solidFill>
                    <a:srgbClr val="FF9900"/>
                  </a:solidFill>
                  <a:latin typeface="123RF" panose="02020603020101020101" pitchFamily="18" charset="-127"/>
                  <a:ea typeface="123RF" panose="02020603020101020101" pitchFamily="18" charset="-127"/>
                </a:rPr>
                <a:t>TEXT</a:t>
              </a:r>
              <a:r>
                <a:rPr lang="en-US" altLang="ko-KR" sz="2800" dirty="0">
                  <a:solidFill>
                    <a:srgbClr val="FF0000"/>
                  </a:solidFill>
                  <a:latin typeface="123RF" panose="02020603020101020101" pitchFamily="18" charset="-127"/>
                  <a:ea typeface="123RF" panose="02020603020101020101" pitchFamily="18" charset="-127"/>
                </a:rPr>
                <a:t> </a:t>
              </a:r>
              <a:r>
                <a:rPr lang="ko-KR" altLang="en-US" sz="3200" dirty="0"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기반 업무 처리의 한계 </a:t>
              </a:r>
              <a:endParaRPr lang="ko-KR" altLang="en-US" sz="2800" dirty="0">
                <a:latin typeface="G마켓 산스 TTF Bold" panose="02000000000000000000" pitchFamily="2" charset="-127"/>
                <a:ea typeface="G마켓 산스 TTF Bold" panose="02000000000000000000" pitchFamily="2" charset="-127"/>
              </a:endParaRPr>
            </a:p>
          </p:txBody>
        </p:sp>
        <p:pic>
          <p:nvPicPr>
            <p:cNvPr id="119" name="Picture 14" descr="Right arrow">
              <a:extLst>
                <a:ext uri="{FF2B5EF4-FFF2-40B4-BE49-F238E27FC236}">
                  <a16:creationId xmlns:a16="http://schemas.microsoft.com/office/drawing/2014/main" id="{C66452AF-8691-4BCC-BC1C-7C452E26488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09108" y="5896357"/>
              <a:ext cx="505621" cy="5056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0" name="그룹 119">
            <a:extLst>
              <a:ext uri="{FF2B5EF4-FFF2-40B4-BE49-F238E27FC236}">
                <a16:creationId xmlns:a16="http://schemas.microsoft.com/office/drawing/2014/main" id="{8CE7783F-A2E3-481A-B0E6-2C10961FEB92}"/>
              </a:ext>
            </a:extLst>
          </p:cNvPr>
          <p:cNvGrpSpPr/>
          <p:nvPr/>
        </p:nvGrpSpPr>
        <p:grpSpPr>
          <a:xfrm>
            <a:off x="856214" y="5301937"/>
            <a:ext cx="8944996" cy="975388"/>
            <a:chOff x="856214" y="5301937"/>
            <a:chExt cx="8944996" cy="975388"/>
          </a:xfrm>
        </p:grpSpPr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0C382578-4E96-40BA-AD08-53A48F501B9B}"/>
                </a:ext>
              </a:extLst>
            </p:cNvPr>
            <p:cNvSpPr txBox="1"/>
            <p:nvPr/>
          </p:nvSpPr>
          <p:spPr>
            <a:xfrm>
              <a:off x="2397627" y="5362173"/>
              <a:ext cx="74035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chemeClr val="bg2">
                      <a:lumMod val="25000"/>
                    </a:schemeClr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3. </a:t>
              </a:r>
              <a:r>
                <a:rPr lang="en-US" altLang="ko-KR" sz="2400" dirty="0">
                  <a:solidFill>
                    <a:schemeClr val="accent6">
                      <a:lumMod val="50000"/>
                    </a:schemeClr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10</a:t>
              </a:r>
              <a:r>
                <a:rPr lang="ko-KR" altLang="en-US" sz="2400" dirty="0">
                  <a:solidFill>
                    <a:schemeClr val="accent6">
                      <a:lumMod val="50000"/>
                    </a:schemeClr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년간의 </a:t>
              </a:r>
              <a:r>
                <a:rPr lang="ko-KR" altLang="en-US" sz="2400" dirty="0">
                  <a:solidFill>
                    <a:schemeClr val="bg2">
                      <a:lumMod val="25000"/>
                    </a:schemeClr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작성 방식과 사용 용어 테이블의 변화 </a:t>
              </a:r>
              <a:endParaRPr lang="en-US" altLang="ko-KR" sz="2400" dirty="0">
                <a:solidFill>
                  <a:schemeClr val="bg2">
                    <a:lumMod val="2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endParaRPr>
            </a:p>
          </p:txBody>
        </p:sp>
        <p:pic>
          <p:nvPicPr>
            <p:cNvPr id="122" name="Picture 4" descr="Project management">
              <a:extLst>
                <a:ext uri="{FF2B5EF4-FFF2-40B4-BE49-F238E27FC236}">
                  <a16:creationId xmlns:a16="http://schemas.microsoft.com/office/drawing/2014/main" id="{6B4F1E4C-E650-4AED-8819-769BEF7D5D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6214" y="5301937"/>
              <a:ext cx="975388" cy="9753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A4EDC828-100C-43BA-B736-D18DAC1AE07A}"/>
              </a:ext>
            </a:extLst>
          </p:cNvPr>
          <p:cNvGrpSpPr/>
          <p:nvPr/>
        </p:nvGrpSpPr>
        <p:grpSpPr>
          <a:xfrm>
            <a:off x="2509294" y="2588145"/>
            <a:ext cx="7191925" cy="519414"/>
            <a:chOff x="2509294" y="2588145"/>
            <a:chExt cx="7191925" cy="519414"/>
          </a:xfrm>
        </p:grpSpPr>
        <p:pic>
          <p:nvPicPr>
            <p:cNvPr id="6178" name="Picture 34" descr="Right arrow">
              <a:extLst>
                <a:ext uri="{FF2B5EF4-FFF2-40B4-BE49-F238E27FC236}">
                  <a16:creationId xmlns:a16="http://schemas.microsoft.com/office/drawing/2014/main" id="{77BCF658-6B0C-40BA-965E-3A25770F0A7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09294" y="2588145"/>
              <a:ext cx="517616" cy="5176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AA4802D0-6EAC-4A9F-8772-5A90620F57FF}"/>
                </a:ext>
              </a:extLst>
            </p:cNvPr>
            <p:cNvSpPr txBox="1"/>
            <p:nvPr/>
          </p:nvSpPr>
          <p:spPr>
            <a:xfrm>
              <a:off x="2851687" y="2645894"/>
              <a:ext cx="6849532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800" dirty="0">
                  <a:solidFill>
                    <a:schemeClr val="accent6">
                      <a:lumMod val="75000"/>
                    </a:schemeClr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 </a:t>
              </a:r>
              <a:r>
                <a:rPr lang="ko-KR" altLang="en-US" sz="2400" dirty="0">
                  <a:solidFill>
                    <a:schemeClr val="accent6">
                      <a:lumMod val="75000"/>
                    </a:schemeClr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하나의 단어를 가리키는 용어들이 다양함</a:t>
              </a:r>
            </a:p>
          </p:txBody>
        </p:sp>
      </p:grpSp>
      <p:grpSp>
        <p:nvGrpSpPr>
          <p:cNvPr id="99" name="그룹 98">
            <a:extLst>
              <a:ext uri="{FF2B5EF4-FFF2-40B4-BE49-F238E27FC236}">
                <a16:creationId xmlns:a16="http://schemas.microsoft.com/office/drawing/2014/main" id="{487F6C51-DAE8-4187-A4F2-B13B22F052F6}"/>
              </a:ext>
            </a:extLst>
          </p:cNvPr>
          <p:cNvGrpSpPr/>
          <p:nvPr/>
        </p:nvGrpSpPr>
        <p:grpSpPr>
          <a:xfrm>
            <a:off x="2454538" y="4027860"/>
            <a:ext cx="7244905" cy="527882"/>
            <a:chOff x="2454538" y="4027860"/>
            <a:chExt cx="7244905" cy="527882"/>
          </a:xfrm>
        </p:grpSpPr>
        <p:pic>
          <p:nvPicPr>
            <p:cNvPr id="113" name="Picture 34" descr="Right arrow">
              <a:extLst>
                <a:ext uri="{FF2B5EF4-FFF2-40B4-BE49-F238E27FC236}">
                  <a16:creationId xmlns:a16="http://schemas.microsoft.com/office/drawing/2014/main" id="{A0D4F947-41BF-4198-9E7C-551379BBEE7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54538" y="4027860"/>
              <a:ext cx="517616" cy="5176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8F132041-E816-4BFB-A34B-6D8E7FD2BD01}"/>
                </a:ext>
              </a:extLst>
            </p:cNvPr>
            <p:cNvSpPr txBox="1"/>
            <p:nvPr/>
          </p:nvSpPr>
          <p:spPr>
            <a:xfrm>
              <a:off x="2849911" y="4094077"/>
              <a:ext cx="6849532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800" dirty="0">
                  <a:solidFill>
                    <a:schemeClr val="accent6">
                      <a:lumMod val="75000"/>
                    </a:schemeClr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 </a:t>
              </a:r>
              <a:r>
                <a:rPr lang="ko-KR" altLang="en-US" sz="2400" dirty="0">
                  <a:solidFill>
                    <a:schemeClr val="accent6">
                      <a:lumMod val="75000"/>
                    </a:schemeClr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장애 요인에 대해서 명확한 인지가 </a:t>
              </a:r>
              <a:r>
                <a:rPr lang="ko-KR" altLang="en-US" sz="2400" dirty="0" err="1">
                  <a:solidFill>
                    <a:schemeClr val="accent6">
                      <a:lumMod val="75000"/>
                    </a:schemeClr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어려워짐</a:t>
              </a:r>
              <a:endParaRPr lang="ko-KR" altLang="en-US" sz="2400" dirty="0">
                <a:solidFill>
                  <a:schemeClr val="accent6">
                    <a:lumMod val="7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</p:txBody>
        </p:sp>
      </p:grp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DC6185F8-0212-4AB0-A0D1-4CB2E07A2348}"/>
              </a:ext>
            </a:extLst>
          </p:cNvPr>
          <p:cNvGrpSpPr/>
          <p:nvPr/>
        </p:nvGrpSpPr>
        <p:grpSpPr>
          <a:xfrm>
            <a:off x="2482389" y="5823838"/>
            <a:ext cx="7207975" cy="517616"/>
            <a:chOff x="2482389" y="5823838"/>
            <a:chExt cx="7207975" cy="517616"/>
          </a:xfrm>
        </p:grpSpPr>
        <p:pic>
          <p:nvPicPr>
            <p:cNvPr id="114" name="Picture 34" descr="Right arrow">
              <a:extLst>
                <a:ext uri="{FF2B5EF4-FFF2-40B4-BE49-F238E27FC236}">
                  <a16:creationId xmlns:a16="http://schemas.microsoft.com/office/drawing/2014/main" id="{21672E67-1533-4BE0-8249-17FC220CD6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82389" y="5823838"/>
              <a:ext cx="517616" cy="5176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54EF6E09-0BE3-4DC9-B408-B6E8733515DE}"/>
                </a:ext>
              </a:extLst>
            </p:cNvPr>
            <p:cNvSpPr txBox="1"/>
            <p:nvPr/>
          </p:nvSpPr>
          <p:spPr>
            <a:xfrm>
              <a:off x="2840832" y="5845220"/>
              <a:ext cx="6849532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800" dirty="0">
                  <a:solidFill>
                    <a:schemeClr val="accent6">
                      <a:lumMod val="75000"/>
                    </a:schemeClr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 </a:t>
              </a:r>
              <a:r>
                <a:rPr lang="ko-KR" altLang="en-US" sz="2400" dirty="0">
                  <a:solidFill>
                    <a:schemeClr val="accent6">
                      <a:lumMod val="75000"/>
                    </a:schemeClr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처리 과정에서 기입이 누락된 단계가 발생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5839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CD8DC888-87FA-4607-BCD2-E766C5C2EF6A}"/>
              </a:ext>
            </a:extLst>
          </p:cNvPr>
          <p:cNvGrpSpPr/>
          <p:nvPr/>
        </p:nvGrpSpPr>
        <p:grpSpPr>
          <a:xfrm>
            <a:off x="142103" y="42399"/>
            <a:ext cx="3976610" cy="871998"/>
            <a:chOff x="142103" y="42399"/>
            <a:chExt cx="3976610" cy="871998"/>
          </a:xfrm>
        </p:grpSpPr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A91A823F-73A1-4C66-AAD7-0DA01C038D4A}"/>
                </a:ext>
              </a:extLst>
            </p:cNvPr>
            <p:cNvGrpSpPr/>
            <p:nvPr/>
          </p:nvGrpSpPr>
          <p:grpSpPr>
            <a:xfrm>
              <a:off x="142103" y="42399"/>
              <a:ext cx="3769497" cy="871998"/>
              <a:chOff x="1230349" y="2190445"/>
              <a:chExt cx="4951696" cy="946542"/>
            </a:xfrm>
          </p:grpSpPr>
          <p:cxnSp>
            <p:nvCxnSpPr>
              <p:cNvPr id="58" name="직선 연결선 57">
                <a:extLst>
                  <a:ext uri="{FF2B5EF4-FFF2-40B4-BE49-F238E27FC236}">
                    <a16:creationId xmlns:a16="http://schemas.microsoft.com/office/drawing/2014/main" id="{A26F050B-A82B-48F2-9522-5C6E278045B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30349" y="3013603"/>
                <a:ext cx="3842164" cy="0"/>
              </a:xfrm>
              <a:prstGeom prst="line">
                <a:avLst/>
              </a:prstGeom>
              <a:ln>
                <a:solidFill>
                  <a:schemeClr val="accent6">
                    <a:alpha val="74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직선 연결선 58">
                <a:extLst>
                  <a:ext uri="{FF2B5EF4-FFF2-40B4-BE49-F238E27FC236}">
                    <a16:creationId xmlns:a16="http://schemas.microsoft.com/office/drawing/2014/main" id="{75128123-198B-4091-825B-ACF3AE1CD4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30349" y="2858559"/>
                <a:ext cx="4005794" cy="65665"/>
              </a:xfrm>
              <a:prstGeom prst="line">
                <a:avLst/>
              </a:prstGeom>
              <a:ln>
                <a:solidFill>
                  <a:schemeClr val="accent6">
                    <a:alpha val="72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60" name="Picture 6" descr="연필 일러스트 PNG, AI 무료 다운로드 (2021년) - 리틀딥">
                <a:extLst>
                  <a:ext uri="{FF2B5EF4-FFF2-40B4-BE49-F238E27FC236}">
                    <a16:creationId xmlns:a16="http://schemas.microsoft.com/office/drawing/2014/main" id="{7CABEFE2-E0D8-46CE-8595-3B1B8E2988C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alphaModFix amt="70000"/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58642" y="2190445"/>
                <a:ext cx="1023403" cy="94654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55" name="그룹 54">
              <a:extLst>
                <a:ext uri="{FF2B5EF4-FFF2-40B4-BE49-F238E27FC236}">
                  <a16:creationId xmlns:a16="http://schemas.microsoft.com/office/drawing/2014/main" id="{D483EFEB-D1ED-4A84-9DBA-12310ED96033}"/>
                </a:ext>
              </a:extLst>
            </p:cNvPr>
            <p:cNvGrpSpPr/>
            <p:nvPr/>
          </p:nvGrpSpPr>
          <p:grpSpPr>
            <a:xfrm>
              <a:off x="142103" y="102432"/>
              <a:ext cx="3976610" cy="584775"/>
              <a:chOff x="304800" y="367955"/>
              <a:chExt cx="3976610" cy="584775"/>
            </a:xfrm>
          </p:grpSpPr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EF2C8C56-8C23-42C2-85B0-6925BC699592}"/>
                  </a:ext>
                </a:extLst>
              </p:cNvPr>
              <p:cNvSpPr txBox="1"/>
              <p:nvPr/>
            </p:nvSpPr>
            <p:spPr>
              <a:xfrm>
                <a:off x="304800" y="367955"/>
                <a:ext cx="98135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3200" b="1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002.</a:t>
                </a:r>
                <a:endParaRPr lang="ko-KR" altLang="en-US" sz="3200" b="1" dirty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40A3D7BA-2B9C-438B-AF06-5BE22B67E68C}"/>
                  </a:ext>
                </a:extLst>
              </p:cNvPr>
              <p:cNvSpPr txBox="1"/>
              <p:nvPr/>
            </p:nvSpPr>
            <p:spPr>
              <a:xfrm>
                <a:off x="1132711" y="469600"/>
                <a:ext cx="314869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400" dirty="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G마켓 산스 TTF Bold" panose="02000000000000000000" pitchFamily="2" charset="-127"/>
                    <a:ea typeface="G마켓 산스 TTF Bold" panose="02000000000000000000" pitchFamily="2" charset="-127"/>
                  </a:rPr>
                  <a:t>프로젝트 목표</a:t>
                </a:r>
              </a:p>
            </p:txBody>
          </p:sp>
        </p:grpSp>
      </p:grpSp>
      <p:pic>
        <p:nvPicPr>
          <p:cNvPr id="25622" name="Picture 22" descr="오른쪽 화살표">
            <a:extLst>
              <a:ext uri="{FF2B5EF4-FFF2-40B4-BE49-F238E27FC236}">
                <a16:creationId xmlns:a16="http://schemas.microsoft.com/office/drawing/2014/main" id="{AAEF5E09-332C-4FBB-9FA3-D0F3500E43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540835">
            <a:off x="4436717" y="3042991"/>
            <a:ext cx="16891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" name="Picture 22" descr="오른쪽 화살표">
            <a:extLst>
              <a:ext uri="{FF2B5EF4-FFF2-40B4-BE49-F238E27FC236}">
                <a16:creationId xmlns:a16="http://schemas.microsoft.com/office/drawing/2014/main" id="{3B6BBDA6-83B8-4CFD-BF74-3BD0F20A41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418876" flipH="1">
            <a:off x="6226872" y="3081512"/>
            <a:ext cx="16891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081DBA3E-9976-44F6-AB92-5C58DAA9C1A0}"/>
              </a:ext>
            </a:extLst>
          </p:cNvPr>
          <p:cNvGrpSpPr/>
          <p:nvPr/>
        </p:nvGrpSpPr>
        <p:grpSpPr>
          <a:xfrm>
            <a:off x="7847804" y="1750977"/>
            <a:ext cx="3688792" cy="2636644"/>
            <a:chOff x="7847804" y="1750977"/>
            <a:chExt cx="3688792" cy="2636644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DF7E0E4-CDB2-4AB4-95E0-3E4A0ABB2209}"/>
                </a:ext>
              </a:extLst>
            </p:cNvPr>
            <p:cNvSpPr txBox="1"/>
            <p:nvPr/>
          </p:nvSpPr>
          <p:spPr>
            <a:xfrm>
              <a:off x="7847804" y="1750977"/>
              <a:ext cx="368879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dirty="0"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2. </a:t>
              </a:r>
              <a:r>
                <a:rPr lang="ko-KR" altLang="en-US" sz="3200" dirty="0"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정비 로직 </a:t>
              </a:r>
              <a:r>
                <a:rPr lang="ko-KR" altLang="en-US" sz="3200" dirty="0">
                  <a:solidFill>
                    <a:schemeClr val="accent2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일반화</a:t>
              </a:r>
              <a:endParaRPr lang="ko-KR" altLang="en-US" sz="3200" dirty="0">
                <a:latin typeface="G마켓 산스 TTF Bold" panose="02000000000000000000" pitchFamily="2" charset="-127"/>
                <a:ea typeface="G마켓 산스 TTF Bold" panose="02000000000000000000" pitchFamily="2" charset="-127"/>
              </a:endParaRPr>
            </a:p>
          </p:txBody>
        </p:sp>
        <p:pic>
          <p:nvPicPr>
            <p:cNvPr id="67" name="Picture 20" descr="Brainstorming">
              <a:extLst>
                <a:ext uri="{FF2B5EF4-FFF2-40B4-BE49-F238E27FC236}">
                  <a16:creationId xmlns:a16="http://schemas.microsoft.com/office/drawing/2014/main" id="{C4A9275D-9942-4FF7-81B0-82C4B2AF75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11032" y="2851674"/>
              <a:ext cx="1535947" cy="15359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A3D3ECA9-1CCB-44DD-857F-D41086712EA3}"/>
              </a:ext>
            </a:extLst>
          </p:cNvPr>
          <p:cNvGrpSpPr/>
          <p:nvPr/>
        </p:nvGrpSpPr>
        <p:grpSpPr>
          <a:xfrm>
            <a:off x="853708" y="1750977"/>
            <a:ext cx="3688793" cy="2636645"/>
            <a:chOff x="853708" y="1750977"/>
            <a:chExt cx="3688793" cy="2636645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8C4C4E20-9A1A-4302-9C83-AEFCEDC9C925}"/>
                </a:ext>
              </a:extLst>
            </p:cNvPr>
            <p:cNvSpPr txBox="1"/>
            <p:nvPr/>
          </p:nvSpPr>
          <p:spPr>
            <a:xfrm>
              <a:off x="853708" y="1750977"/>
              <a:ext cx="3688793" cy="584775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3200" dirty="0"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1. </a:t>
              </a:r>
              <a:r>
                <a:rPr lang="ko-KR" altLang="en-US" sz="3200" dirty="0">
                  <a:solidFill>
                    <a:schemeClr val="accent2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카테고리</a:t>
              </a:r>
              <a:r>
                <a:rPr lang="en-US" altLang="ko-KR" sz="3200" dirty="0">
                  <a:solidFill>
                    <a:schemeClr val="accent2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 </a:t>
              </a:r>
              <a:r>
                <a:rPr lang="ko-KR" altLang="en-US" sz="3200" dirty="0"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재정의</a:t>
              </a:r>
            </a:p>
          </p:txBody>
        </p:sp>
        <p:pic>
          <p:nvPicPr>
            <p:cNvPr id="25636" name="Picture 36" descr="Instruction">
              <a:extLst>
                <a:ext uri="{FF2B5EF4-FFF2-40B4-BE49-F238E27FC236}">
                  <a16:creationId xmlns:a16="http://schemas.microsoft.com/office/drawing/2014/main" id="{12F3C83F-9C9D-42B7-9043-53AA98F8078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66717" y="2851675"/>
              <a:ext cx="1535947" cy="15359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017462E5-D497-40DD-8839-A4246FA56ADE}"/>
              </a:ext>
            </a:extLst>
          </p:cNvPr>
          <p:cNvGrpSpPr/>
          <p:nvPr/>
        </p:nvGrpSpPr>
        <p:grpSpPr>
          <a:xfrm rot="10800000">
            <a:off x="10721344" y="4133463"/>
            <a:ext cx="2941311" cy="2927316"/>
            <a:chOff x="-1490150" y="3930684"/>
            <a:chExt cx="2941311" cy="2927316"/>
          </a:xfrm>
        </p:grpSpPr>
        <p:sp>
          <p:nvSpPr>
            <p:cNvPr id="71" name="모서리가 둥근 직사각형 6">
              <a:extLst>
                <a:ext uri="{FF2B5EF4-FFF2-40B4-BE49-F238E27FC236}">
                  <a16:creationId xmlns:a16="http://schemas.microsoft.com/office/drawing/2014/main" id="{F1FCC9E7-B0BC-457B-A05E-249618BA3858}"/>
                </a:ext>
              </a:extLst>
            </p:cNvPr>
            <p:cNvSpPr/>
            <p:nvPr/>
          </p:nvSpPr>
          <p:spPr>
            <a:xfrm>
              <a:off x="-1490150" y="5135494"/>
              <a:ext cx="2933810" cy="1722506"/>
            </a:xfrm>
            <a:prstGeom prst="roundRect">
              <a:avLst/>
            </a:prstGeom>
            <a:solidFill>
              <a:srgbClr val="E2E5E6">
                <a:alpha val="35000"/>
              </a:srgb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72" name="이등변 삼각형 71">
              <a:extLst>
                <a:ext uri="{FF2B5EF4-FFF2-40B4-BE49-F238E27FC236}">
                  <a16:creationId xmlns:a16="http://schemas.microsoft.com/office/drawing/2014/main" id="{69E13F13-5CEB-4DC8-BF6B-1F1B7D745E3D}"/>
                </a:ext>
              </a:extLst>
            </p:cNvPr>
            <p:cNvSpPr/>
            <p:nvPr/>
          </p:nvSpPr>
          <p:spPr>
            <a:xfrm rot="5400000">
              <a:off x="-672325" y="4597533"/>
              <a:ext cx="2790336" cy="1456637"/>
            </a:xfrm>
            <a:prstGeom prst="triangle">
              <a:avLst/>
            </a:prstGeom>
            <a:solidFill>
              <a:schemeClr val="accent4">
                <a:alpha val="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1C65DF65-E6F8-4461-A93C-E40A1211E85B}"/>
              </a:ext>
            </a:extLst>
          </p:cNvPr>
          <p:cNvGrpSpPr/>
          <p:nvPr/>
        </p:nvGrpSpPr>
        <p:grpSpPr>
          <a:xfrm>
            <a:off x="8198881" y="6000723"/>
            <a:ext cx="3986447" cy="818428"/>
            <a:chOff x="7615496" y="6026179"/>
            <a:chExt cx="4649299" cy="1022001"/>
          </a:xfrm>
        </p:grpSpPr>
        <p:pic>
          <p:nvPicPr>
            <p:cNvPr id="78" name="그림 77">
              <a:extLst>
                <a:ext uri="{FF2B5EF4-FFF2-40B4-BE49-F238E27FC236}">
                  <a16:creationId xmlns:a16="http://schemas.microsoft.com/office/drawing/2014/main" id="{AB43FEA5-A3C9-451C-8E91-E5F3F6CBA39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615496" y="6667208"/>
              <a:ext cx="4649299" cy="380972"/>
            </a:xfrm>
            <a:prstGeom prst="rect">
              <a:avLst/>
            </a:prstGeom>
          </p:spPr>
        </p:pic>
        <p:pic>
          <p:nvPicPr>
            <p:cNvPr id="79" name="그림 78">
              <a:extLst>
                <a:ext uri="{FF2B5EF4-FFF2-40B4-BE49-F238E27FC236}">
                  <a16:creationId xmlns:a16="http://schemas.microsoft.com/office/drawing/2014/main" id="{13B4267E-94A8-4882-A567-865E0740D1E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9548" b="89950" l="9184" r="93112">
                          <a14:foregroundMark x1="21684" y1="39698" x2="21684" y2="39698"/>
                          <a14:foregroundMark x1="9184" y1="88442" x2="9184" y2="88442"/>
                          <a14:foregroundMark x1="90306" y1="50754" x2="90306" y2="50754"/>
                          <a14:foregroundMark x1="93112" y1="88945" x2="93112" y2="88945"/>
                          <a14:foregroundMark x1="76786" y1="36181" x2="76786" y2="36181"/>
                          <a14:foregroundMark x1="84694" y1="22613" x2="84694" y2="22613"/>
                          <a14:foregroundMark x1="82398" y1="17085" x2="82398" y2="17085"/>
                          <a14:foregroundMark x1="78827" y1="14573" x2="78827" y2="14573"/>
                          <a14:foregroundMark x1="72194" y1="38191" x2="72194" y2="38191"/>
                          <a14:foregroundMark x1="75000" y1="38191" x2="75000" y2="38191"/>
                          <a14:foregroundMark x1="73469" y1="41709" x2="73469" y2="41709"/>
                          <a14:foregroundMark x1="60969" y1="37186" x2="60969" y2="37186"/>
                          <a14:foregroundMark x1="59694" y1="42211" x2="59694" y2="42211"/>
                          <a14:foregroundMark x1="58163" y1="41709" x2="58163" y2="41709"/>
                          <a14:foregroundMark x1="63265" y1="40704" x2="63265" y2="40704"/>
                          <a14:foregroundMark x1="61224" y1="37688" x2="61224" y2="37688"/>
                          <a14:foregroundMark x1="60459" y1="36181" x2="61224" y2="38191"/>
                          <a14:foregroundMark x1="52296" y1="49749" x2="53316" y2="40201"/>
                          <a14:foregroundMark x1="53316" y1="40201" x2="57398" y2="36181"/>
                          <a14:foregroundMark x1="57398" y1="36181" x2="62245" y2="39196"/>
                          <a14:foregroundMark x1="62245" y1="39196" x2="64031" y2="47739"/>
                          <a14:foregroundMark x1="64031" y1="47739" x2="64031" y2="50251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0199785" y="6026179"/>
              <a:ext cx="1976973" cy="1003616"/>
            </a:xfrm>
            <a:prstGeom prst="rect">
              <a:avLst/>
            </a:prstGeom>
          </p:spPr>
        </p:pic>
      </p:grpSp>
      <p:sp>
        <p:nvSpPr>
          <p:cNvPr id="84" name="TextBox 83">
            <a:extLst>
              <a:ext uri="{FF2B5EF4-FFF2-40B4-BE49-F238E27FC236}">
                <a16:creationId xmlns:a16="http://schemas.microsoft.com/office/drawing/2014/main" id="{BE54D7CC-0609-47A7-B398-DE2D5AA1B4CE}"/>
              </a:ext>
            </a:extLst>
          </p:cNvPr>
          <p:cNvSpPr txBox="1"/>
          <p:nvPr/>
        </p:nvSpPr>
        <p:spPr>
          <a:xfrm>
            <a:off x="3919102" y="5477950"/>
            <a:ext cx="458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>
                <a:solidFill>
                  <a:srgbClr val="FF99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정비 메모 자연어 처리</a:t>
            </a:r>
            <a:endParaRPr lang="en-US" altLang="ko-KR" sz="3600" dirty="0">
              <a:solidFill>
                <a:srgbClr val="FF9900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5F86AC15-D486-4671-98E1-58993A02C788}"/>
              </a:ext>
            </a:extLst>
          </p:cNvPr>
          <p:cNvSpPr txBox="1"/>
          <p:nvPr/>
        </p:nvSpPr>
        <p:spPr>
          <a:xfrm>
            <a:off x="4066009" y="4882781"/>
            <a:ext cx="40599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tx1">
                    <a:lumMod val="7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정비 내용 범주화 </a:t>
            </a:r>
            <a:endParaRPr lang="en-US" altLang="ko-KR" sz="3200" dirty="0">
              <a:solidFill>
                <a:schemeClr val="tx1">
                  <a:lumMod val="75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57358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/>
      <p:bldP spid="8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13346233" y="7609893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69" name="연결선: 꺾임 68">
            <a:extLst>
              <a:ext uri="{FF2B5EF4-FFF2-40B4-BE49-F238E27FC236}">
                <a16:creationId xmlns:a16="http://schemas.microsoft.com/office/drawing/2014/main" id="{A4405650-F911-4021-84A0-21F910E2FAFD}"/>
              </a:ext>
            </a:extLst>
          </p:cNvPr>
          <p:cNvCxnSpPr>
            <a:cxnSpLocks/>
          </p:cNvCxnSpPr>
          <p:nvPr/>
        </p:nvCxnSpPr>
        <p:spPr>
          <a:xfrm flipV="1">
            <a:off x="3291726" y="3003985"/>
            <a:ext cx="1148979" cy="3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DBC1426A-E6E6-49AA-A354-47BC06AD4586}"/>
              </a:ext>
            </a:extLst>
          </p:cNvPr>
          <p:cNvCxnSpPr>
            <a:cxnSpLocks/>
          </p:cNvCxnSpPr>
          <p:nvPr/>
        </p:nvCxnSpPr>
        <p:spPr>
          <a:xfrm flipV="1">
            <a:off x="7847885" y="3010570"/>
            <a:ext cx="1148979" cy="3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>
            <a:extLst>
              <a:ext uri="{FF2B5EF4-FFF2-40B4-BE49-F238E27FC236}">
                <a16:creationId xmlns:a16="http://schemas.microsoft.com/office/drawing/2014/main" id="{C4869CE1-A7B8-4598-B3CA-0EC07C795F9C}"/>
              </a:ext>
            </a:extLst>
          </p:cNvPr>
          <p:cNvGrpSpPr/>
          <p:nvPr/>
        </p:nvGrpSpPr>
        <p:grpSpPr>
          <a:xfrm>
            <a:off x="861584" y="2461770"/>
            <a:ext cx="2190790" cy="3382652"/>
            <a:chOff x="861584" y="2461770"/>
            <a:chExt cx="2190790" cy="338265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8F3C628-7CA9-4680-BCA5-D4D203D533E6}"/>
                </a:ext>
              </a:extLst>
            </p:cNvPr>
            <p:cNvSpPr txBox="1"/>
            <p:nvPr/>
          </p:nvSpPr>
          <p:spPr>
            <a:xfrm>
              <a:off x="861584" y="2461770"/>
              <a:ext cx="2190790" cy="12618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1. </a:t>
              </a:r>
            </a:p>
            <a:p>
              <a:pPr algn="ctr"/>
              <a:r>
                <a:rPr lang="ko-KR" altLang="en-US" sz="2400" dirty="0"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각 수리 </a:t>
              </a:r>
              <a:r>
                <a:rPr lang="ko-KR" altLang="en-US" sz="2400" dirty="0" err="1"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내역별</a:t>
              </a:r>
              <a:endParaRPr lang="en-US" altLang="ko-KR" sz="2400" dirty="0">
                <a:latin typeface="G마켓 산스 TTF Bold" panose="02000000000000000000" pitchFamily="2" charset="-127"/>
                <a:ea typeface="G마켓 산스 TTF Bold" panose="02000000000000000000" pitchFamily="2" charset="-127"/>
              </a:endParaRPr>
            </a:p>
            <a:p>
              <a:pPr algn="ctr"/>
              <a:r>
                <a:rPr lang="ko-KR" altLang="en-US" sz="2800" dirty="0"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키워드 추출 </a:t>
              </a:r>
            </a:p>
          </p:txBody>
        </p:sp>
        <p:pic>
          <p:nvPicPr>
            <p:cNvPr id="25610" name="Picture 10" descr="Find">
              <a:extLst>
                <a:ext uri="{FF2B5EF4-FFF2-40B4-BE49-F238E27FC236}">
                  <a16:creationId xmlns:a16="http://schemas.microsoft.com/office/drawing/2014/main" id="{A7658CA8-A7EA-4536-BAF0-0C4CB25531B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8188" y="4151360"/>
              <a:ext cx="1693062" cy="16930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FDC63F78-5D3C-4834-8DA1-E0CB153D2D95}"/>
              </a:ext>
            </a:extLst>
          </p:cNvPr>
          <p:cNvGrpSpPr/>
          <p:nvPr/>
        </p:nvGrpSpPr>
        <p:grpSpPr>
          <a:xfrm>
            <a:off x="142103" y="-59201"/>
            <a:ext cx="4065310" cy="871998"/>
            <a:chOff x="142103" y="-59201"/>
            <a:chExt cx="4065310" cy="871998"/>
          </a:xfrm>
        </p:grpSpPr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99FF022B-CE78-45C0-B0A7-5FC017116399}"/>
                </a:ext>
              </a:extLst>
            </p:cNvPr>
            <p:cNvGrpSpPr/>
            <p:nvPr/>
          </p:nvGrpSpPr>
          <p:grpSpPr>
            <a:xfrm>
              <a:off x="142103" y="-59201"/>
              <a:ext cx="3134496" cy="871998"/>
              <a:chOff x="1230349" y="2080157"/>
              <a:chExt cx="4117545" cy="946542"/>
            </a:xfrm>
          </p:grpSpPr>
          <p:cxnSp>
            <p:nvCxnSpPr>
              <p:cNvPr id="37" name="직선 연결선 36">
                <a:extLst>
                  <a:ext uri="{FF2B5EF4-FFF2-40B4-BE49-F238E27FC236}">
                    <a16:creationId xmlns:a16="http://schemas.microsoft.com/office/drawing/2014/main" id="{0D63E96E-7EF8-428E-90E6-034DF29081F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230349" y="2890373"/>
                <a:ext cx="3272273" cy="123230"/>
              </a:xfrm>
              <a:prstGeom prst="line">
                <a:avLst/>
              </a:prstGeom>
              <a:ln>
                <a:solidFill>
                  <a:schemeClr val="accent6">
                    <a:alpha val="74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직선 연결선 38">
                <a:extLst>
                  <a:ext uri="{FF2B5EF4-FFF2-40B4-BE49-F238E27FC236}">
                    <a16:creationId xmlns:a16="http://schemas.microsoft.com/office/drawing/2014/main" id="{2876EA45-B389-4E88-AB1E-7217B53B28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30349" y="2858559"/>
                <a:ext cx="3183298" cy="31813"/>
              </a:xfrm>
              <a:prstGeom prst="line">
                <a:avLst/>
              </a:prstGeom>
              <a:ln>
                <a:solidFill>
                  <a:schemeClr val="accent6">
                    <a:alpha val="72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40" name="Picture 6" descr="연필 일러스트 PNG, AI 무료 다운로드 (2021년) - 리틀딥">
                <a:extLst>
                  <a:ext uri="{FF2B5EF4-FFF2-40B4-BE49-F238E27FC236}">
                    <a16:creationId xmlns:a16="http://schemas.microsoft.com/office/drawing/2014/main" id="{628CFFBD-4AC0-4126-BF83-096D7D4AFCD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alphaModFix amt="70000"/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24491" y="2080157"/>
                <a:ext cx="1023403" cy="94654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FA3AF97C-5B37-4966-B272-99E66FC35E09}"/>
                </a:ext>
              </a:extLst>
            </p:cNvPr>
            <p:cNvGrpSpPr/>
            <p:nvPr/>
          </p:nvGrpSpPr>
          <p:grpSpPr>
            <a:xfrm>
              <a:off x="142103" y="102432"/>
              <a:ext cx="4065310" cy="584775"/>
              <a:chOff x="304800" y="367955"/>
              <a:chExt cx="4065310" cy="584775"/>
            </a:xfrm>
          </p:grpSpPr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BB79F22-C504-4534-8076-95E987B587F0}"/>
                  </a:ext>
                </a:extLst>
              </p:cNvPr>
              <p:cNvSpPr txBox="1"/>
              <p:nvPr/>
            </p:nvSpPr>
            <p:spPr>
              <a:xfrm>
                <a:off x="304800" y="367955"/>
                <a:ext cx="98135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3200" b="1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003.</a:t>
                </a:r>
                <a:endParaRPr lang="ko-KR" altLang="en-US" sz="3200" b="1" dirty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A8F4080-6DCE-4FAF-A4A7-59F0A599E561}"/>
                  </a:ext>
                </a:extLst>
              </p:cNvPr>
              <p:cNvSpPr txBox="1"/>
              <p:nvPr/>
            </p:nvSpPr>
            <p:spPr>
              <a:xfrm>
                <a:off x="1221411" y="465396"/>
                <a:ext cx="314869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400" dirty="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G마켓 산스 TTF Bold" panose="02000000000000000000" pitchFamily="2" charset="-127"/>
                    <a:ea typeface="G마켓 산스 TTF Bold" panose="02000000000000000000" pitchFamily="2" charset="-127"/>
                  </a:rPr>
                  <a:t>주요 로직</a:t>
                </a:r>
              </a:p>
            </p:txBody>
          </p:sp>
        </p:grp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49E66C86-76A3-4706-8EE1-E46F40949CB6}"/>
              </a:ext>
            </a:extLst>
          </p:cNvPr>
          <p:cNvSpPr txBox="1"/>
          <p:nvPr/>
        </p:nvSpPr>
        <p:spPr>
          <a:xfrm>
            <a:off x="1478024" y="1338863"/>
            <a:ext cx="31486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accent2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카테고리</a:t>
            </a:r>
            <a:r>
              <a:rPr lang="ko-KR" altLang="en-US" sz="32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ko-KR" altLang="en-US" sz="28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재정의</a:t>
            </a:r>
            <a:endParaRPr lang="ko-KR" altLang="en-US" sz="32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A84EC4D-F1AE-4E4C-9CDB-D0F6D3DDD3BA}"/>
              </a:ext>
            </a:extLst>
          </p:cNvPr>
          <p:cNvGrpSpPr/>
          <p:nvPr/>
        </p:nvGrpSpPr>
        <p:grpSpPr>
          <a:xfrm>
            <a:off x="4680057" y="2461770"/>
            <a:ext cx="2928476" cy="3416320"/>
            <a:chOff x="4680057" y="2461770"/>
            <a:chExt cx="2928476" cy="3416320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CDF01F97-4149-4E9E-B268-DD7F4772E446}"/>
                </a:ext>
              </a:extLst>
            </p:cNvPr>
            <p:cNvSpPr txBox="1"/>
            <p:nvPr/>
          </p:nvSpPr>
          <p:spPr>
            <a:xfrm>
              <a:off x="4680057" y="2461770"/>
              <a:ext cx="2928476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2. </a:t>
              </a:r>
            </a:p>
            <a:p>
              <a:pPr algn="ctr"/>
              <a:r>
                <a:rPr lang="ko-KR" altLang="en-US" sz="2800" dirty="0"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혼합된 </a:t>
              </a:r>
              <a:r>
                <a:rPr lang="ko-KR" altLang="en-US" sz="2400" dirty="0"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수리 내역 </a:t>
              </a:r>
              <a:endParaRPr lang="en-US" altLang="ko-KR" sz="2400" dirty="0">
                <a:latin typeface="G마켓 산스 TTF Bold" panose="02000000000000000000" pitchFamily="2" charset="-127"/>
                <a:ea typeface="G마켓 산스 TTF Bold" panose="02000000000000000000" pitchFamily="2" charset="-127"/>
              </a:endParaRPr>
            </a:p>
            <a:p>
              <a:pPr algn="ctr"/>
              <a:r>
                <a:rPr lang="ko-KR" altLang="en-US" sz="2800" dirty="0"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세분화</a:t>
              </a:r>
              <a:endParaRPr lang="ko-KR" altLang="en-US" sz="3200" dirty="0">
                <a:latin typeface="G마켓 산스 TTF Bold" panose="02000000000000000000" pitchFamily="2" charset="-127"/>
                <a:ea typeface="G마켓 산스 TTF Bold" panose="02000000000000000000" pitchFamily="2" charset="-127"/>
              </a:endParaRPr>
            </a:p>
          </p:txBody>
        </p: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05A6E523-BAC1-4896-A059-7CAE1942C2CB}"/>
                </a:ext>
              </a:extLst>
            </p:cNvPr>
            <p:cNvGrpSpPr/>
            <p:nvPr/>
          </p:nvGrpSpPr>
          <p:grpSpPr>
            <a:xfrm>
              <a:off x="4909678" y="3923718"/>
              <a:ext cx="2492570" cy="1954372"/>
              <a:chOff x="5214478" y="3923718"/>
              <a:chExt cx="2492570" cy="1954372"/>
            </a:xfrm>
          </p:grpSpPr>
          <p:pic>
            <p:nvPicPr>
              <p:cNvPr id="25608" name="Picture 8" descr="Document">
                <a:extLst>
                  <a:ext uri="{FF2B5EF4-FFF2-40B4-BE49-F238E27FC236}">
                    <a16:creationId xmlns:a16="http://schemas.microsoft.com/office/drawing/2014/main" id="{0B4D8388-BE4E-4064-9F1B-43F3B36F487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14478" y="4843684"/>
                <a:ext cx="1034406" cy="103440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5604" name="Picture 4" descr="Duplicate">
                <a:extLst>
                  <a:ext uri="{FF2B5EF4-FFF2-40B4-BE49-F238E27FC236}">
                    <a16:creationId xmlns:a16="http://schemas.microsoft.com/office/drawing/2014/main" id="{45604636-1BE4-4CF2-843D-05572AFD520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397525" y="3923718"/>
                <a:ext cx="1309523" cy="155502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7652" name="Picture 4" descr="Left">
                <a:extLst>
                  <a:ext uri="{FF2B5EF4-FFF2-40B4-BE49-F238E27FC236}">
                    <a16:creationId xmlns:a16="http://schemas.microsoft.com/office/drawing/2014/main" id="{125F9CF9-939D-4BBE-90B6-CA27B5A1626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8422569">
                <a:off x="5956065" y="4544636"/>
                <a:ext cx="376458" cy="37645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421B88C3-7AB7-476D-98E3-064388D97E40}"/>
              </a:ext>
            </a:extLst>
          </p:cNvPr>
          <p:cNvSpPr txBox="1"/>
          <p:nvPr/>
        </p:nvSpPr>
        <p:spPr>
          <a:xfrm>
            <a:off x="8996864" y="2385570"/>
            <a:ext cx="29284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3. </a:t>
            </a:r>
          </a:p>
          <a:p>
            <a:pPr algn="ctr"/>
            <a:r>
              <a:rPr lang="ko-KR" altLang="en-US" sz="2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새로운 </a:t>
            </a:r>
            <a:endParaRPr lang="en-US" altLang="ko-KR" sz="24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algn="ctr"/>
            <a:r>
              <a:rPr lang="ko-KR" altLang="en-US" sz="2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카테고리 제안</a:t>
            </a:r>
            <a:endParaRPr lang="ko-KR" altLang="en-US" sz="28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2E71FFC3-B0B6-4371-B6A9-37E5D06EE329}"/>
              </a:ext>
            </a:extLst>
          </p:cNvPr>
          <p:cNvGrpSpPr/>
          <p:nvPr/>
        </p:nvGrpSpPr>
        <p:grpSpPr>
          <a:xfrm>
            <a:off x="8198881" y="6000723"/>
            <a:ext cx="3986447" cy="818428"/>
            <a:chOff x="7615496" y="6026179"/>
            <a:chExt cx="4649299" cy="1022001"/>
          </a:xfrm>
        </p:grpSpPr>
        <p:pic>
          <p:nvPicPr>
            <p:cNvPr id="60" name="그림 59">
              <a:extLst>
                <a:ext uri="{FF2B5EF4-FFF2-40B4-BE49-F238E27FC236}">
                  <a16:creationId xmlns:a16="http://schemas.microsoft.com/office/drawing/2014/main" id="{3B5AF1C6-D84F-42C6-9DA9-F8BE0D6A0A9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615496" y="6667208"/>
              <a:ext cx="4649299" cy="380972"/>
            </a:xfrm>
            <a:prstGeom prst="rect">
              <a:avLst/>
            </a:prstGeom>
          </p:spPr>
        </p:pic>
        <p:pic>
          <p:nvPicPr>
            <p:cNvPr id="61" name="그림 60">
              <a:extLst>
                <a:ext uri="{FF2B5EF4-FFF2-40B4-BE49-F238E27FC236}">
                  <a16:creationId xmlns:a16="http://schemas.microsoft.com/office/drawing/2014/main" id="{DE55A5E9-F840-47F7-AA44-51CF9C01138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9548" b="89950" l="9184" r="93112">
                          <a14:foregroundMark x1="21684" y1="39698" x2="21684" y2="39698"/>
                          <a14:foregroundMark x1="9184" y1="88442" x2="9184" y2="88442"/>
                          <a14:foregroundMark x1="90306" y1="50754" x2="90306" y2="50754"/>
                          <a14:foregroundMark x1="93112" y1="88945" x2="93112" y2="88945"/>
                          <a14:foregroundMark x1="76786" y1="36181" x2="76786" y2="36181"/>
                          <a14:foregroundMark x1="84694" y1="22613" x2="84694" y2="22613"/>
                          <a14:foregroundMark x1="82398" y1="17085" x2="82398" y2="17085"/>
                          <a14:foregroundMark x1="78827" y1="14573" x2="78827" y2="14573"/>
                          <a14:foregroundMark x1="72194" y1="38191" x2="72194" y2="38191"/>
                          <a14:foregroundMark x1="75000" y1="38191" x2="75000" y2="38191"/>
                          <a14:foregroundMark x1="73469" y1="41709" x2="73469" y2="41709"/>
                          <a14:foregroundMark x1="60969" y1="37186" x2="60969" y2="37186"/>
                          <a14:foregroundMark x1="59694" y1="42211" x2="59694" y2="42211"/>
                          <a14:foregroundMark x1="58163" y1="41709" x2="58163" y2="41709"/>
                          <a14:foregroundMark x1="63265" y1="40704" x2="63265" y2="40704"/>
                          <a14:foregroundMark x1="61224" y1="37688" x2="61224" y2="37688"/>
                          <a14:foregroundMark x1="60459" y1="36181" x2="61224" y2="38191"/>
                          <a14:foregroundMark x1="52296" y1="49749" x2="53316" y2="40201"/>
                          <a14:foregroundMark x1="53316" y1="40201" x2="57398" y2="36181"/>
                          <a14:foregroundMark x1="57398" y1="36181" x2="62245" y2="39196"/>
                          <a14:foregroundMark x1="62245" y1="39196" x2="64031" y2="47739"/>
                          <a14:foregroundMark x1="64031" y1="47739" x2="64031" y2="50251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0199785" y="6026179"/>
              <a:ext cx="1976973" cy="1003616"/>
            </a:xfrm>
            <a:prstGeom prst="rect">
              <a:avLst/>
            </a:prstGeom>
          </p:spPr>
        </p:pic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FABC7E7E-F0E9-4D50-BB8F-D631DB65B10A}"/>
              </a:ext>
            </a:extLst>
          </p:cNvPr>
          <p:cNvGrpSpPr/>
          <p:nvPr/>
        </p:nvGrpSpPr>
        <p:grpSpPr>
          <a:xfrm rot="10800000">
            <a:off x="10721344" y="-661380"/>
            <a:ext cx="3395166" cy="7722159"/>
            <a:chOff x="-1944005" y="3930684"/>
            <a:chExt cx="3395166" cy="7722159"/>
          </a:xfrm>
        </p:grpSpPr>
        <p:sp>
          <p:nvSpPr>
            <p:cNvPr id="64" name="모서리가 둥근 직사각형 6">
              <a:extLst>
                <a:ext uri="{FF2B5EF4-FFF2-40B4-BE49-F238E27FC236}">
                  <a16:creationId xmlns:a16="http://schemas.microsoft.com/office/drawing/2014/main" id="{0B46F0BB-767C-489C-9C60-BD23D975BD43}"/>
                </a:ext>
              </a:extLst>
            </p:cNvPr>
            <p:cNvSpPr/>
            <p:nvPr/>
          </p:nvSpPr>
          <p:spPr>
            <a:xfrm>
              <a:off x="-1944005" y="9930337"/>
              <a:ext cx="2933810" cy="1722506"/>
            </a:xfrm>
            <a:prstGeom prst="roundRect">
              <a:avLst/>
            </a:prstGeom>
            <a:solidFill>
              <a:srgbClr val="E2E5E6">
                <a:alpha val="35000"/>
              </a:srgb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65" name="이등변 삼각형 64">
              <a:extLst>
                <a:ext uri="{FF2B5EF4-FFF2-40B4-BE49-F238E27FC236}">
                  <a16:creationId xmlns:a16="http://schemas.microsoft.com/office/drawing/2014/main" id="{6EC3B133-1A54-4575-B1CA-E9969C79297B}"/>
                </a:ext>
              </a:extLst>
            </p:cNvPr>
            <p:cNvSpPr/>
            <p:nvPr/>
          </p:nvSpPr>
          <p:spPr>
            <a:xfrm rot="5400000">
              <a:off x="-672325" y="4597533"/>
              <a:ext cx="2790336" cy="1456637"/>
            </a:xfrm>
            <a:prstGeom prst="triangle">
              <a:avLst/>
            </a:prstGeom>
            <a:solidFill>
              <a:schemeClr val="accent4">
                <a:alpha val="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CBBFC8CB-2B8D-43D6-A900-67E6305A2D50}"/>
              </a:ext>
            </a:extLst>
          </p:cNvPr>
          <p:cNvSpPr txBox="1"/>
          <p:nvPr/>
        </p:nvSpPr>
        <p:spPr>
          <a:xfrm>
            <a:off x="984388" y="1242674"/>
            <a:ext cx="6126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>
                <a:solidFill>
                  <a:schemeClr val="tx1">
                    <a:lumMod val="75000"/>
                  </a:schemeClr>
                </a:solidFill>
              </a:rPr>
              <a:t>1.</a:t>
            </a:r>
            <a:endParaRPr lang="ko-KR" altLang="en-US" sz="4000" b="1" dirty="0">
              <a:solidFill>
                <a:schemeClr val="tx1">
                  <a:lumMod val="75000"/>
                </a:schemeClr>
              </a:solidFill>
            </a:endParaRPr>
          </a:p>
        </p:txBody>
      </p:sp>
      <p:pic>
        <p:nvPicPr>
          <p:cNvPr id="76" name="Picture 36" descr="Instruction">
            <a:extLst>
              <a:ext uri="{FF2B5EF4-FFF2-40B4-BE49-F238E27FC236}">
                <a16:creationId xmlns:a16="http://schemas.microsoft.com/office/drawing/2014/main" id="{AE9B285A-C82D-4F41-973A-C97E73BA4E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6753" y="4002895"/>
            <a:ext cx="1535947" cy="1535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27202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0AC7C398-8EF0-4946-B32F-A05164995907}"/>
              </a:ext>
            </a:extLst>
          </p:cNvPr>
          <p:cNvGrpSpPr/>
          <p:nvPr/>
        </p:nvGrpSpPr>
        <p:grpSpPr>
          <a:xfrm rot="16200000">
            <a:off x="-301252" y="5394341"/>
            <a:ext cx="2941311" cy="2927316"/>
            <a:chOff x="-1490150" y="3930684"/>
            <a:chExt cx="2941311" cy="2927316"/>
          </a:xfrm>
        </p:grpSpPr>
        <p:sp>
          <p:nvSpPr>
            <p:cNvPr id="107" name="모서리가 둥근 직사각형 6">
              <a:extLst>
                <a:ext uri="{FF2B5EF4-FFF2-40B4-BE49-F238E27FC236}">
                  <a16:creationId xmlns:a16="http://schemas.microsoft.com/office/drawing/2014/main" id="{7E89FEA4-9A82-470F-80BB-B2E3DE31E588}"/>
                </a:ext>
              </a:extLst>
            </p:cNvPr>
            <p:cNvSpPr/>
            <p:nvPr/>
          </p:nvSpPr>
          <p:spPr>
            <a:xfrm>
              <a:off x="-1490150" y="5135494"/>
              <a:ext cx="2933810" cy="1722506"/>
            </a:xfrm>
            <a:prstGeom prst="roundRect">
              <a:avLst/>
            </a:prstGeom>
            <a:solidFill>
              <a:srgbClr val="E2E5E6">
                <a:alpha val="35000"/>
              </a:srgb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108" name="이등변 삼각형 107">
              <a:extLst>
                <a:ext uri="{FF2B5EF4-FFF2-40B4-BE49-F238E27FC236}">
                  <a16:creationId xmlns:a16="http://schemas.microsoft.com/office/drawing/2014/main" id="{342B1A1E-B7D1-4A9A-A32E-74E608A8499B}"/>
                </a:ext>
              </a:extLst>
            </p:cNvPr>
            <p:cNvSpPr/>
            <p:nvPr/>
          </p:nvSpPr>
          <p:spPr>
            <a:xfrm rot="5400000">
              <a:off x="-672325" y="4597533"/>
              <a:ext cx="2790336" cy="1456637"/>
            </a:xfrm>
            <a:prstGeom prst="triangle">
              <a:avLst/>
            </a:prstGeom>
            <a:solidFill>
              <a:schemeClr val="accent4">
                <a:alpha val="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2597B3D9-AE3A-4C6F-9441-30888350045D}"/>
              </a:ext>
            </a:extLst>
          </p:cNvPr>
          <p:cNvGrpSpPr/>
          <p:nvPr/>
        </p:nvGrpSpPr>
        <p:grpSpPr>
          <a:xfrm>
            <a:off x="591913" y="2382979"/>
            <a:ext cx="2715081" cy="3371198"/>
            <a:chOff x="591913" y="2382979"/>
            <a:chExt cx="2715081" cy="3371198"/>
          </a:xfrm>
        </p:grpSpPr>
        <p:pic>
          <p:nvPicPr>
            <p:cNvPr id="9228" name="Picture 12" descr="Customer service agent free icon">
              <a:extLst>
                <a:ext uri="{FF2B5EF4-FFF2-40B4-BE49-F238E27FC236}">
                  <a16:creationId xmlns:a16="http://schemas.microsoft.com/office/drawing/2014/main" id="{ED7BF347-BA2E-425B-B69B-F503220C1BA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53751" y="3986938"/>
              <a:ext cx="1767239" cy="17672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232" name="Picture 16" descr="Speech bubble free icon">
              <a:extLst>
                <a:ext uri="{FF2B5EF4-FFF2-40B4-BE49-F238E27FC236}">
                  <a16:creationId xmlns:a16="http://schemas.microsoft.com/office/drawing/2014/main" id="{44A601BC-1898-4ED2-B576-6011B443293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1913" y="3353484"/>
              <a:ext cx="1063098" cy="9286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F3283BB3-D7F3-49DC-A8DE-4CB882C717BD}"/>
                </a:ext>
              </a:extLst>
            </p:cNvPr>
            <p:cNvSpPr txBox="1"/>
            <p:nvPr/>
          </p:nvSpPr>
          <p:spPr>
            <a:xfrm>
              <a:off x="861584" y="2382979"/>
              <a:ext cx="2445410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1. </a:t>
              </a:r>
            </a:p>
            <a:p>
              <a:pPr algn="ctr"/>
              <a:r>
                <a:rPr lang="ko-KR" altLang="en-US" sz="2800" dirty="0"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장애요인 추출 </a:t>
              </a:r>
            </a:p>
          </p:txBody>
        </p:sp>
      </p:grpSp>
      <p:cxnSp>
        <p:nvCxnSpPr>
          <p:cNvPr id="74" name="연결선: 꺾임 73">
            <a:extLst>
              <a:ext uri="{FF2B5EF4-FFF2-40B4-BE49-F238E27FC236}">
                <a16:creationId xmlns:a16="http://schemas.microsoft.com/office/drawing/2014/main" id="{5039C0F3-AB33-4DFC-ADBE-D3374A0F7B3E}"/>
              </a:ext>
            </a:extLst>
          </p:cNvPr>
          <p:cNvCxnSpPr>
            <a:cxnSpLocks/>
          </p:cNvCxnSpPr>
          <p:nvPr/>
        </p:nvCxnSpPr>
        <p:spPr>
          <a:xfrm flipV="1">
            <a:off x="3410078" y="2898053"/>
            <a:ext cx="1148979" cy="3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연결선: 꺾임 78">
            <a:extLst>
              <a:ext uri="{FF2B5EF4-FFF2-40B4-BE49-F238E27FC236}">
                <a16:creationId xmlns:a16="http://schemas.microsoft.com/office/drawing/2014/main" id="{6B794E07-356E-4258-A61A-B1505C1E02A8}"/>
              </a:ext>
            </a:extLst>
          </p:cNvPr>
          <p:cNvCxnSpPr>
            <a:cxnSpLocks/>
          </p:cNvCxnSpPr>
          <p:nvPr/>
        </p:nvCxnSpPr>
        <p:spPr>
          <a:xfrm flipV="1">
            <a:off x="7749497" y="2868578"/>
            <a:ext cx="1148979" cy="3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F6252441-A039-46B0-B89E-3FD5EE2E9AB7}"/>
              </a:ext>
            </a:extLst>
          </p:cNvPr>
          <p:cNvGrpSpPr/>
          <p:nvPr/>
        </p:nvGrpSpPr>
        <p:grpSpPr>
          <a:xfrm>
            <a:off x="4542854" y="2382979"/>
            <a:ext cx="3206643" cy="3302704"/>
            <a:chOff x="4542854" y="2382979"/>
            <a:chExt cx="3206643" cy="3302704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D85BB6D6-684E-4844-AEF7-CC3E52DCDFCE}"/>
                </a:ext>
              </a:extLst>
            </p:cNvPr>
            <p:cNvSpPr txBox="1"/>
            <p:nvPr/>
          </p:nvSpPr>
          <p:spPr>
            <a:xfrm>
              <a:off x="4542854" y="2382979"/>
              <a:ext cx="3206643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2. </a:t>
              </a:r>
            </a:p>
            <a:p>
              <a:pPr algn="ctr"/>
              <a:r>
                <a:rPr lang="ko-KR" altLang="en-US" sz="2800" dirty="0"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누락된 </a:t>
              </a:r>
              <a:endParaRPr lang="en-US" altLang="ko-KR" sz="2800" dirty="0">
                <a:latin typeface="G마켓 산스 TTF Bold" panose="02000000000000000000" pitchFamily="2" charset="-127"/>
                <a:ea typeface="G마켓 산스 TTF Bold" panose="02000000000000000000" pitchFamily="2" charset="-127"/>
              </a:endParaRPr>
            </a:p>
            <a:p>
              <a:pPr algn="ctr"/>
              <a:r>
                <a:rPr lang="ko-KR" altLang="en-US" sz="2800" dirty="0"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진행 단계 복구</a:t>
              </a:r>
            </a:p>
          </p:txBody>
        </p:sp>
        <p:pic>
          <p:nvPicPr>
            <p:cNvPr id="9234" name="Picture 18" descr="Link">
              <a:extLst>
                <a:ext uri="{FF2B5EF4-FFF2-40B4-BE49-F238E27FC236}">
                  <a16:creationId xmlns:a16="http://schemas.microsoft.com/office/drawing/2014/main" id="{0E1FCFB4-2173-4105-A902-598DA08CDAA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1188109">
              <a:off x="5156759" y="4466483"/>
              <a:ext cx="1219200" cy="1219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236" name="Picture 20" descr="Link">
              <a:extLst>
                <a:ext uri="{FF2B5EF4-FFF2-40B4-BE49-F238E27FC236}">
                  <a16:creationId xmlns:a16="http://schemas.microsoft.com/office/drawing/2014/main" id="{5AC148B8-572A-4C90-B72F-E70D7160571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2531299">
              <a:off x="6207869" y="3807364"/>
              <a:ext cx="1219200" cy="1219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2A42CDE2-DED4-4108-B394-EECA71C1CE84}"/>
              </a:ext>
            </a:extLst>
          </p:cNvPr>
          <p:cNvGrpSpPr/>
          <p:nvPr/>
        </p:nvGrpSpPr>
        <p:grpSpPr>
          <a:xfrm>
            <a:off x="8985357" y="2167536"/>
            <a:ext cx="3206643" cy="3631763"/>
            <a:chOff x="8985357" y="2167536"/>
            <a:chExt cx="3206643" cy="3631763"/>
          </a:xfrm>
        </p:grpSpPr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F9C60990-36AF-43E3-B468-64C6513FBADA}"/>
                </a:ext>
              </a:extLst>
            </p:cNvPr>
            <p:cNvSpPr txBox="1"/>
            <p:nvPr/>
          </p:nvSpPr>
          <p:spPr>
            <a:xfrm>
              <a:off x="8985357" y="2167536"/>
              <a:ext cx="3206643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3. </a:t>
              </a:r>
            </a:p>
            <a:p>
              <a:pPr algn="ctr"/>
              <a:r>
                <a:rPr lang="ko-KR" altLang="en-US" sz="2800" dirty="0"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정비 로직</a:t>
              </a:r>
              <a:endParaRPr lang="en-US" altLang="ko-KR" sz="2800" dirty="0">
                <a:latin typeface="G마켓 산스 TTF Bold" panose="02000000000000000000" pitchFamily="2" charset="-127"/>
                <a:ea typeface="G마켓 산스 TTF Bold" panose="02000000000000000000" pitchFamily="2" charset="-127"/>
              </a:endParaRPr>
            </a:p>
            <a:p>
              <a:pPr algn="ctr"/>
              <a:r>
                <a:rPr lang="ko-KR" altLang="en-US" sz="2800" dirty="0"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일반화 도출</a:t>
              </a:r>
            </a:p>
          </p:txBody>
        </p:sp>
        <p:pic>
          <p:nvPicPr>
            <p:cNvPr id="9238" name="Picture 22" descr="Data recovery free icon">
              <a:extLst>
                <a:ext uri="{FF2B5EF4-FFF2-40B4-BE49-F238E27FC236}">
                  <a16:creationId xmlns:a16="http://schemas.microsoft.com/office/drawing/2014/main" id="{C8A33399-6B14-40EF-AD91-8AED101854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05107" y="3816742"/>
              <a:ext cx="1982557" cy="1982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037AABD7-1B80-4711-BF78-756524E87A86}"/>
              </a:ext>
            </a:extLst>
          </p:cNvPr>
          <p:cNvGrpSpPr/>
          <p:nvPr/>
        </p:nvGrpSpPr>
        <p:grpSpPr>
          <a:xfrm>
            <a:off x="142103" y="-59201"/>
            <a:ext cx="4065310" cy="871998"/>
            <a:chOff x="142103" y="-59201"/>
            <a:chExt cx="4065310" cy="871998"/>
          </a:xfrm>
        </p:grpSpPr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13C504F7-7F00-4A02-89AB-34CA94A9F7F4}"/>
                </a:ext>
              </a:extLst>
            </p:cNvPr>
            <p:cNvGrpSpPr/>
            <p:nvPr/>
          </p:nvGrpSpPr>
          <p:grpSpPr>
            <a:xfrm>
              <a:off x="142103" y="-59201"/>
              <a:ext cx="3134496" cy="871998"/>
              <a:chOff x="1230349" y="2080157"/>
              <a:chExt cx="4117545" cy="946542"/>
            </a:xfrm>
          </p:grpSpPr>
          <p:cxnSp>
            <p:nvCxnSpPr>
              <p:cNvPr id="50" name="직선 연결선 49">
                <a:extLst>
                  <a:ext uri="{FF2B5EF4-FFF2-40B4-BE49-F238E27FC236}">
                    <a16:creationId xmlns:a16="http://schemas.microsoft.com/office/drawing/2014/main" id="{A1BA481B-129E-43AD-8120-FC9B7569EE3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230349" y="2890373"/>
                <a:ext cx="3272273" cy="123230"/>
              </a:xfrm>
              <a:prstGeom prst="line">
                <a:avLst/>
              </a:prstGeom>
              <a:ln>
                <a:solidFill>
                  <a:schemeClr val="accent6">
                    <a:alpha val="74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>
                <a:extLst>
                  <a:ext uri="{FF2B5EF4-FFF2-40B4-BE49-F238E27FC236}">
                    <a16:creationId xmlns:a16="http://schemas.microsoft.com/office/drawing/2014/main" id="{2E3AD91E-DD60-41E8-8D44-D0E602135B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30349" y="2858559"/>
                <a:ext cx="3183298" cy="31813"/>
              </a:xfrm>
              <a:prstGeom prst="line">
                <a:avLst/>
              </a:prstGeom>
              <a:ln>
                <a:solidFill>
                  <a:schemeClr val="accent6">
                    <a:alpha val="72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52" name="Picture 6" descr="연필 일러스트 PNG, AI 무료 다운로드 (2021년) - 리틀딥">
                <a:extLst>
                  <a:ext uri="{FF2B5EF4-FFF2-40B4-BE49-F238E27FC236}">
                    <a16:creationId xmlns:a16="http://schemas.microsoft.com/office/drawing/2014/main" id="{932A5BFF-2BF1-49D1-8845-9056D127989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 cstate="print">
                <a:alphaModFix amt="70000"/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24491" y="2080157"/>
                <a:ext cx="1023403" cy="94654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81" name="그룹 80">
              <a:extLst>
                <a:ext uri="{FF2B5EF4-FFF2-40B4-BE49-F238E27FC236}">
                  <a16:creationId xmlns:a16="http://schemas.microsoft.com/office/drawing/2014/main" id="{5B84485B-5695-4868-8C03-62C1C3FB3ECF}"/>
                </a:ext>
              </a:extLst>
            </p:cNvPr>
            <p:cNvGrpSpPr/>
            <p:nvPr/>
          </p:nvGrpSpPr>
          <p:grpSpPr>
            <a:xfrm>
              <a:off x="142103" y="102432"/>
              <a:ext cx="4065310" cy="584775"/>
              <a:chOff x="304800" y="367955"/>
              <a:chExt cx="4065310" cy="584775"/>
            </a:xfrm>
          </p:grpSpPr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958D882D-C2AC-4D1B-A9EE-A6FEADDD51E3}"/>
                  </a:ext>
                </a:extLst>
              </p:cNvPr>
              <p:cNvSpPr txBox="1"/>
              <p:nvPr/>
            </p:nvSpPr>
            <p:spPr>
              <a:xfrm>
                <a:off x="304800" y="367955"/>
                <a:ext cx="98135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3200" b="1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003.</a:t>
                </a:r>
                <a:endParaRPr lang="ko-KR" altLang="en-US" sz="3200" b="1" dirty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914499F1-21E2-444B-9B87-F4C3778D90C5}"/>
                  </a:ext>
                </a:extLst>
              </p:cNvPr>
              <p:cNvSpPr txBox="1"/>
              <p:nvPr/>
            </p:nvSpPr>
            <p:spPr>
              <a:xfrm>
                <a:off x="1221411" y="465396"/>
                <a:ext cx="314869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400" dirty="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G마켓 산스 TTF Bold" panose="02000000000000000000" pitchFamily="2" charset="-127"/>
                    <a:ea typeface="G마켓 산스 TTF Bold" panose="02000000000000000000" pitchFamily="2" charset="-127"/>
                  </a:rPr>
                  <a:t>주요 로직</a:t>
                </a:r>
              </a:p>
            </p:txBody>
          </p:sp>
        </p:grpSp>
      </p:grpSp>
      <p:sp>
        <p:nvSpPr>
          <p:cNvPr id="92" name="TextBox 91">
            <a:extLst>
              <a:ext uri="{FF2B5EF4-FFF2-40B4-BE49-F238E27FC236}">
                <a16:creationId xmlns:a16="http://schemas.microsoft.com/office/drawing/2014/main" id="{32B15043-4E2D-4392-8CB7-9969F810469F}"/>
              </a:ext>
            </a:extLst>
          </p:cNvPr>
          <p:cNvSpPr txBox="1"/>
          <p:nvPr/>
        </p:nvSpPr>
        <p:spPr>
          <a:xfrm>
            <a:off x="1432203" y="1346279"/>
            <a:ext cx="36887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ko-KR" altLang="en-US" sz="32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정비 로직 </a:t>
            </a:r>
            <a:r>
              <a:rPr lang="ko-KR" altLang="en-US" sz="3200" dirty="0">
                <a:solidFill>
                  <a:schemeClr val="accent2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일반화</a:t>
            </a:r>
            <a:endParaRPr lang="ko-KR" altLang="en-US" sz="32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782704B7-DD17-43B6-9B24-D5D63D4EA920}"/>
              </a:ext>
            </a:extLst>
          </p:cNvPr>
          <p:cNvGrpSpPr/>
          <p:nvPr/>
        </p:nvGrpSpPr>
        <p:grpSpPr>
          <a:xfrm>
            <a:off x="8198881" y="6000723"/>
            <a:ext cx="3986447" cy="818428"/>
            <a:chOff x="7615496" y="6026179"/>
            <a:chExt cx="4649299" cy="1022001"/>
          </a:xfrm>
        </p:grpSpPr>
        <p:pic>
          <p:nvPicPr>
            <p:cNvPr id="101" name="그림 100">
              <a:extLst>
                <a:ext uri="{FF2B5EF4-FFF2-40B4-BE49-F238E27FC236}">
                  <a16:creationId xmlns:a16="http://schemas.microsoft.com/office/drawing/2014/main" id="{18B69401-6FC5-4FE3-971F-E627C749741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615496" y="6667208"/>
              <a:ext cx="4649299" cy="380972"/>
            </a:xfrm>
            <a:prstGeom prst="rect">
              <a:avLst/>
            </a:prstGeom>
          </p:spPr>
        </p:pic>
        <p:pic>
          <p:nvPicPr>
            <p:cNvPr id="102" name="그림 101">
              <a:extLst>
                <a:ext uri="{FF2B5EF4-FFF2-40B4-BE49-F238E27FC236}">
                  <a16:creationId xmlns:a16="http://schemas.microsoft.com/office/drawing/2014/main" id="{42D627BA-DA94-468C-9C1A-3B2C3415406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9548" b="89950" l="9184" r="93112">
                          <a14:foregroundMark x1="21684" y1="39698" x2="21684" y2="39698"/>
                          <a14:foregroundMark x1="9184" y1="88442" x2="9184" y2="88442"/>
                          <a14:foregroundMark x1="90306" y1="50754" x2="90306" y2="50754"/>
                          <a14:foregroundMark x1="93112" y1="88945" x2="93112" y2="88945"/>
                          <a14:foregroundMark x1="76786" y1="36181" x2="76786" y2="36181"/>
                          <a14:foregroundMark x1="84694" y1="22613" x2="84694" y2="22613"/>
                          <a14:foregroundMark x1="82398" y1="17085" x2="82398" y2="17085"/>
                          <a14:foregroundMark x1="78827" y1="14573" x2="78827" y2="14573"/>
                          <a14:foregroundMark x1="72194" y1="38191" x2="72194" y2="38191"/>
                          <a14:foregroundMark x1="75000" y1="38191" x2="75000" y2="38191"/>
                          <a14:foregroundMark x1="73469" y1="41709" x2="73469" y2="41709"/>
                          <a14:foregroundMark x1="60969" y1="37186" x2="60969" y2="37186"/>
                          <a14:foregroundMark x1="59694" y1="42211" x2="59694" y2="42211"/>
                          <a14:foregroundMark x1="58163" y1="41709" x2="58163" y2="41709"/>
                          <a14:foregroundMark x1="63265" y1="40704" x2="63265" y2="40704"/>
                          <a14:foregroundMark x1="61224" y1="37688" x2="61224" y2="37688"/>
                          <a14:foregroundMark x1="60459" y1="36181" x2="61224" y2="38191"/>
                          <a14:foregroundMark x1="52296" y1="49749" x2="53316" y2="40201"/>
                          <a14:foregroundMark x1="53316" y1="40201" x2="57398" y2="36181"/>
                          <a14:foregroundMark x1="57398" y1="36181" x2="62245" y2="39196"/>
                          <a14:foregroundMark x1="62245" y1="39196" x2="64031" y2="47739"/>
                          <a14:foregroundMark x1="64031" y1="47739" x2="64031" y2="50251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0199785" y="6026179"/>
              <a:ext cx="1976973" cy="1003616"/>
            </a:xfrm>
            <a:prstGeom prst="rect">
              <a:avLst/>
            </a:prstGeom>
          </p:spPr>
        </p:pic>
      </p:grp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13BE0E50-6BDA-4832-BE5E-EE03CB18AB71}"/>
              </a:ext>
            </a:extLst>
          </p:cNvPr>
          <p:cNvGrpSpPr/>
          <p:nvPr/>
        </p:nvGrpSpPr>
        <p:grpSpPr>
          <a:xfrm rot="10800000">
            <a:off x="10714672" y="-98061"/>
            <a:ext cx="2941311" cy="2927316"/>
            <a:chOff x="-1490150" y="3930684"/>
            <a:chExt cx="2941311" cy="2927316"/>
          </a:xfrm>
        </p:grpSpPr>
        <p:sp>
          <p:nvSpPr>
            <p:cNvPr id="104" name="모서리가 둥근 직사각형 6">
              <a:extLst>
                <a:ext uri="{FF2B5EF4-FFF2-40B4-BE49-F238E27FC236}">
                  <a16:creationId xmlns:a16="http://schemas.microsoft.com/office/drawing/2014/main" id="{39CD8C99-D0E3-4604-A15F-07058E2FEAC7}"/>
                </a:ext>
              </a:extLst>
            </p:cNvPr>
            <p:cNvSpPr/>
            <p:nvPr/>
          </p:nvSpPr>
          <p:spPr>
            <a:xfrm>
              <a:off x="-1490150" y="5135494"/>
              <a:ext cx="2933810" cy="1722506"/>
            </a:xfrm>
            <a:prstGeom prst="roundRect">
              <a:avLst/>
            </a:prstGeom>
            <a:solidFill>
              <a:srgbClr val="E2E5E6">
                <a:alpha val="35000"/>
              </a:srgb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105" name="이등변 삼각형 104">
              <a:extLst>
                <a:ext uri="{FF2B5EF4-FFF2-40B4-BE49-F238E27FC236}">
                  <a16:creationId xmlns:a16="http://schemas.microsoft.com/office/drawing/2014/main" id="{4905B304-4ECE-479B-AE99-09A4BF552F23}"/>
                </a:ext>
              </a:extLst>
            </p:cNvPr>
            <p:cNvSpPr/>
            <p:nvPr/>
          </p:nvSpPr>
          <p:spPr>
            <a:xfrm rot="5400000">
              <a:off x="-672325" y="4597533"/>
              <a:ext cx="2790336" cy="1456637"/>
            </a:xfrm>
            <a:prstGeom prst="triangle">
              <a:avLst/>
            </a:prstGeom>
            <a:solidFill>
              <a:schemeClr val="accent4">
                <a:alpha val="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12" name="TextBox 111">
            <a:extLst>
              <a:ext uri="{FF2B5EF4-FFF2-40B4-BE49-F238E27FC236}">
                <a16:creationId xmlns:a16="http://schemas.microsoft.com/office/drawing/2014/main" id="{95B31B12-E999-4866-B74B-42A00A4522C5}"/>
              </a:ext>
            </a:extLst>
          </p:cNvPr>
          <p:cNvSpPr txBox="1"/>
          <p:nvPr/>
        </p:nvSpPr>
        <p:spPr>
          <a:xfrm>
            <a:off x="984388" y="1242674"/>
            <a:ext cx="6126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>
                <a:solidFill>
                  <a:schemeClr val="tx1">
                    <a:lumMod val="75000"/>
                  </a:schemeClr>
                </a:solidFill>
              </a:rPr>
              <a:t>2.</a:t>
            </a:r>
            <a:endParaRPr lang="ko-KR" altLang="en-US" sz="4000" b="1" dirty="0">
              <a:solidFill>
                <a:schemeClr val="tx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68340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489352" y="3392488"/>
            <a:ext cx="6974704" cy="0"/>
          </a:xfrm>
          <a:prstGeom prst="line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89352" y="2599226"/>
            <a:ext cx="138531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004.</a:t>
            </a:r>
            <a:endParaRPr lang="ko-KR" altLang="en-US" sz="48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7DE55EDA-5D2A-48F4-8E1A-513C20DF4405}"/>
              </a:ext>
            </a:extLst>
          </p:cNvPr>
          <p:cNvGrpSpPr/>
          <p:nvPr/>
        </p:nvGrpSpPr>
        <p:grpSpPr>
          <a:xfrm>
            <a:off x="7707817" y="5698407"/>
            <a:ext cx="4484183" cy="1041553"/>
            <a:chOff x="7034998" y="5741526"/>
            <a:chExt cx="5229797" cy="1300625"/>
          </a:xfrm>
        </p:grpSpPr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E5054081-35A5-4737-85CB-085C7FF0055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034998" y="6613612"/>
              <a:ext cx="5229797" cy="428539"/>
            </a:xfrm>
            <a:prstGeom prst="rect">
              <a:avLst/>
            </a:prstGeom>
          </p:spPr>
        </p:pic>
        <p:pic>
          <p:nvPicPr>
            <p:cNvPr id="30" name="그림 29">
              <a:extLst>
                <a:ext uri="{FF2B5EF4-FFF2-40B4-BE49-F238E27FC236}">
                  <a16:creationId xmlns:a16="http://schemas.microsoft.com/office/drawing/2014/main" id="{2DF6B69E-4BB6-4D49-9E3A-DC50E837DEE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9548" b="89950" l="9184" r="93112">
                          <a14:foregroundMark x1="21684" y1="39698" x2="21684" y2="39698"/>
                          <a14:foregroundMark x1="9184" y1="88442" x2="9184" y2="88442"/>
                          <a14:foregroundMark x1="90306" y1="50754" x2="90306" y2="50754"/>
                          <a14:foregroundMark x1="93112" y1="88945" x2="93112" y2="88945"/>
                          <a14:foregroundMark x1="76786" y1="36181" x2="76786" y2="36181"/>
                          <a14:foregroundMark x1="84694" y1="22613" x2="84694" y2="22613"/>
                          <a14:foregroundMark x1="82398" y1="17085" x2="82398" y2="17085"/>
                          <a14:foregroundMark x1="78827" y1="14573" x2="78827" y2="14573"/>
                          <a14:foregroundMark x1="72194" y1="38191" x2="72194" y2="38191"/>
                          <a14:foregroundMark x1="75000" y1="38191" x2="75000" y2="38191"/>
                          <a14:foregroundMark x1="73469" y1="41709" x2="73469" y2="41709"/>
                          <a14:foregroundMark x1="60969" y1="37186" x2="60969" y2="37186"/>
                          <a14:foregroundMark x1="59694" y1="42211" x2="59694" y2="42211"/>
                          <a14:foregroundMark x1="58163" y1="41709" x2="58163" y2="41709"/>
                          <a14:foregroundMark x1="63265" y1="40704" x2="63265" y2="40704"/>
                          <a14:foregroundMark x1="61224" y1="37688" x2="61224" y2="37688"/>
                          <a14:foregroundMark x1="60459" y1="36181" x2="61224" y2="38191"/>
                          <a14:foregroundMark x1="52296" y1="49749" x2="53316" y2="40201"/>
                          <a14:foregroundMark x1="53316" y1="40201" x2="57398" y2="36181"/>
                          <a14:foregroundMark x1="57398" y1="36181" x2="62245" y2="39196"/>
                          <a14:foregroundMark x1="62245" y1="39196" x2="64031" y2="47739"/>
                          <a14:foregroundMark x1="64031" y1="47739" x2="64031" y2="50251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9609953" y="5741526"/>
              <a:ext cx="2527714" cy="1283202"/>
            </a:xfrm>
            <a:prstGeom prst="rect">
              <a:avLst/>
            </a:prstGeom>
          </p:spPr>
        </p:pic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24DE6DE0-B282-40B0-956A-972B6B18363C}"/>
              </a:ext>
            </a:extLst>
          </p:cNvPr>
          <p:cNvSpPr txBox="1"/>
          <p:nvPr/>
        </p:nvSpPr>
        <p:spPr>
          <a:xfrm>
            <a:off x="455215" y="3465512"/>
            <a:ext cx="53876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chemeClr val="accent4">
                    <a:lumMod val="60000"/>
                    <a:lumOff val="4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프로젝트 </a:t>
            </a:r>
            <a:r>
              <a:rPr lang="en-US" altLang="ko-KR" sz="4000" dirty="0">
                <a:solidFill>
                  <a:schemeClr val="accent4">
                    <a:lumMod val="60000"/>
                    <a:lumOff val="4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-</a:t>
            </a:r>
            <a:r>
              <a:rPr lang="ko-KR" altLang="en-US" sz="4000" dirty="0">
                <a:solidFill>
                  <a:schemeClr val="accent4">
                    <a:lumMod val="60000"/>
                    <a:lumOff val="4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진행 상황</a:t>
            </a:r>
          </a:p>
        </p:txBody>
      </p:sp>
      <p:sp>
        <p:nvSpPr>
          <p:cNvPr id="34" name="모서리가 둥근 직사각형 6">
            <a:extLst>
              <a:ext uri="{FF2B5EF4-FFF2-40B4-BE49-F238E27FC236}">
                <a16:creationId xmlns:a16="http://schemas.microsoft.com/office/drawing/2014/main" id="{F3F4EE19-4D61-4F9D-B200-F3E674F01B77}"/>
              </a:ext>
            </a:extLst>
          </p:cNvPr>
          <p:cNvSpPr/>
          <p:nvPr/>
        </p:nvSpPr>
        <p:spPr>
          <a:xfrm>
            <a:off x="-1490150" y="5135494"/>
            <a:ext cx="2933810" cy="1722506"/>
          </a:xfrm>
          <a:prstGeom prst="roundRect">
            <a:avLst/>
          </a:prstGeom>
          <a:solidFill>
            <a:srgbClr val="E2E5E6">
              <a:alpha val="35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35" name="이등변 삼각형 34">
            <a:extLst>
              <a:ext uri="{FF2B5EF4-FFF2-40B4-BE49-F238E27FC236}">
                <a16:creationId xmlns:a16="http://schemas.microsoft.com/office/drawing/2014/main" id="{5105ABCA-C86F-4956-BAB7-0D4C93667942}"/>
              </a:ext>
            </a:extLst>
          </p:cNvPr>
          <p:cNvSpPr/>
          <p:nvPr/>
        </p:nvSpPr>
        <p:spPr>
          <a:xfrm rot="5400000">
            <a:off x="-672325" y="4597533"/>
            <a:ext cx="2790336" cy="1456637"/>
          </a:xfrm>
          <a:prstGeom prst="triangle">
            <a:avLst/>
          </a:prstGeom>
          <a:solidFill>
            <a:schemeClr val="accent4"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112" name="Picture 16" descr="Rocket">
            <a:extLst>
              <a:ext uri="{FF2B5EF4-FFF2-40B4-BE49-F238E27FC236}">
                <a16:creationId xmlns:a16="http://schemas.microsoft.com/office/drawing/2014/main" id="{A192D68E-FB99-4587-9818-94B72977CD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8217" y="2711483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57958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065">
      <a:dk1>
        <a:srgbClr val="3A3838"/>
      </a:dk1>
      <a:lt1>
        <a:srgbClr val="FFFFFF"/>
      </a:lt1>
      <a:dk2>
        <a:srgbClr val="5D5B5B"/>
      </a:dk2>
      <a:lt2>
        <a:srgbClr val="F2F2F2"/>
      </a:lt2>
      <a:accent1>
        <a:srgbClr val="ED636D"/>
      </a:accent1>
      <a:accent2>
        <a:srgbClr val="FA7D87"/>
      </a:accent2>
      <a:accent3>
        <a:srgbClr val="F8BAA1"/>
      </a:accent3>
      <a:accent4>
        <a:srgbClr val="1097D0"/>
      </a:accent4>
      <a:accent5>
        <a:srgbClr val="016A96"/>
      </a:accent5>
      <a:accent6>
        <a:srgbClr val="898F8D"/>
      </a:accent6>
      <a:hlink>
        <a:srgbClr val="757070"/>
      </a:hlink>
      <a:folHlink>
        <a:srgbClr val="757070"/>
      </a:folHlink>
    </a:clrScheme>
    <a:fontScheme name="free">
      <a:majorFont>
        <a:latin typeface="Arial"/>
        <a:ea typeface="나눔스퀘어라운드 Regular"/>
        <a:cs typeface=""/>
      </a:majorFont>
      <a:minorFont>
        <a:latin typeface="Arial"/>
        <a:ea typeface="나눔스퀘어라운드 Regular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>
            <a:alpha val="70000"/>
          </a:schemeClr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7577</TotalTime>
  <Words>2071</Words>
  <Application>Microsoft Macintosh PowerPoint</Application>
  <PresentationFormat>와이드스크린</PresentationFormat>
  <Paragraphs>316</Paragraphs>
  <Slides>21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13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35" baseType="lpstr">
      <vt:lpstr>-apple-system</vt:lpstr>
      <vt:lpstr>123RF</vt:lpstr>
      <vt:lpstr>나눔스퀘어라운드 Regular</vt:lpstr>
      <vt:lpstr>Apple SD Gothic Neo</vt:lpstr>
      <vt:lpstr>G마켓 산스 TTF Bold</vt:lpstr>
      <vt:lpstr>G마켓 산스 TTF Medium</vt:lpstr>
      <vt:lpstr>Lato</vt:lpstr>
      <vt:lpstr>맑은 고딕</vt:lpstr>
      <vt:lpstr>나눔고딕</vt:lpstr>
      <vt:lpstr>NotoSansKR</vt:lpstr>
      <vt:lpstr>Questrial</vt:lpstr>
      <vt:lpstr>Arial</vt:lpstr>
      <vt:lpstr>Noto Sans Demilight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박수연</cp:lastModifiedBy>
  <cp:revision>387</cp:revision>
  <dcterms:created xsi:type="dcterms:W3CDTF">2015-01-21T11:35:38Z</dcterms:created>
  <dcterms:modified xsi:type="dcterms:W3CDTF">2021-07-01T03:20:49Z</dcterms:modified>
</cp:coreProperties>
</file>