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1163320" y="3314065"/>
            <a:ext cx="10001885" cy="2183765"/>
          </a:xfrm>
          <a:prstGeom prst="rect">
            <a:avLst/>
          </a:prstGeom>
          <a:noFill/>
        </p:spPr>
        <p:txBody>
          <a:bodyPr wrap="square" rtlCol="0">
            <a:spAutoFit/>
          </a:bodyPr>
          <a:lstStyle/>
          <a:p>
            <a:r>
              <a:rPr lang="en-US" sz="2800">
                <a:latin typeface="Times New Roman" panose="02020603050405020304" pitchFamily="18" charset="0"/>
                <a:cs typeface="Times New Roman" panose="02020603050405020304" pitchFamily="18" charset="0"/>
              </a:rPr>
              <a:t>STUDENT NAME: S.Joicemary</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REGISTER NO: 312220249</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DEPARTMENT: 3rd B.COM (GENERAL)</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COLLEGE: JEPPIAAR COLLEGE OF ARTS AND SCIENCE</a:t>
            </a:r>
            <a:endParaRPr lang="en-US" sz="2800" dirty="0">
              <a:latin typeface="Times New Roman" panose="02020603050405020304" pitchFamily="18" charset="0"/>
              <a:cs typeface="Times New Roman" panose="02020603050405020304" pitchFamily="18" charset="0"/>
            </a:endParaRP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0830"/>
            <a:ext cx="7436485" cy="843915"/>
          </a:xfrm>
          <a:prstGeom prst="rect">
            <a:avLst/>
          </a:prstGeom>
        </p:spPr>
        <p:txBody>
          <a:bodyPr vert="horz" wrap="square" lIns="0" tIns="13335" rIns="0" bIns="0" rtlCol="0">
            <a:spAutoFit/>
          </a:bodyPr>
          <a:lstStyle/>
          <a:p>
            <a:pPr marL="12700">
              <a:lnSpc>
                <a:spcPct val="100000"/>
              </a:lnSpc>
              <a:spcBef>
                <a:spcPts val="105"/>
              </a:spcBef>
            </a:pPr>
            <a:r>
              <a:rPr sz="5400" b="1" spc="15" dirty="0">
                <a:latin typeface="Times New Roman" panose="02020603050405020304" pitchFamily="18" charset="0"/>
                <a:cs typeface="Times New Roman" panose="02020603050405020304" pitchFamily="18" charset="0"/>
              </a:rPr>
              <a:t>M</a:t>
            </a:r>
            <a:r>
              <a:rPr sz="5400" b="1" dirty="0">
                <a:latin typeface="Times New Roman" panose="02020603050405020304" pitchFamily="18" charset="0"/>
                <a:cs typeface="Times New Roman" panose="02020603050405020304" pitchFamily="18" charset="0"/>
              </a:rPr>
              <a:t>O</a:t>
            </a:r>
            <a:r>
              <a:rPr sz="5400" b="1" spc="-15" dirty="0">
                <a:latin typeface="Times New Roman" panose="02020603050405020304" pitchFamily="18" charset="0"/>
                <a:cs typeface="Times New Roman" panose="02020603050405020304" pitchFamily="18" charset="0"/>
              </a:rPr>
              <a:t>D</a:t>
            </a:r>
            <a:r>
              <a:rPr sz="5400" b="1" spc="-35" dirty="0">
                <a:latin typeface="Times New Roman" panose="02020603050405020304" pitchFamily="18" charset="0"/>
                <a:cs typeface="Times New Roman" panose="02020603050405020304" pitchFamily="18" charset="0"/>
              </a:rPr>
              <a:t>E</a:t>
            </a:r>
            <a:r>
              <a:rPr sz="5400" b="1" spc="-30" dirty="0">
                <a:latin typeface="Times New Roman" panose="02020603050405020304" pitchFamily="18" charset="0"/>
                <a:cs typeface="Times New Roman" panose="02020603050405020304" pitchFamily="18" charset="0"/>
              </a:rPr>
              <a:t>LL</a:t>
            </a:r>
            <a:r>
              <a:rPr sz="5400" b="1" spc="-5" dirty="0">
                <a:latin typeface="Times New Roman" panose="02020603050405020304" pitchFamily="18" charset="0"/>
                <a:cs typeface="Times New Roman" panose="02020603050405020304" pitchFamily="18" charset="0"/>
              </a:rPr>
              <a:t>I</a:t>
            </a:r>
            <a:r>
              <a:rPr sz="5400" b="1" spc="30" dirty="0">
                <a:latin typeface="Times New Roman" panose="02020603050405020304" pitchFamily="18" charset="0"/>
                <a:cs typeface="Times New Roman" panose="02020603050405020304" pitchFamily="18" charset="0"/>
              </a:rPr>
              <a:t>N</a:t>
            </a:r>
            <a:r>
              <a:rPr sz="5400" b="1" spc="5" dirty="0">
                <a:latin typeface="Times New Roman" panose="02020603050405020304" pitchFamily="18" charset="0"/>
                <a:cs typeface="Times New Roman" panose="02020603050405020304" pitchFamily="18" charset="0"/>
              </a:rPr>
              <a:t>G</a:t>
            </a:r>
            <a:endParaRPr sz="5400" b="1" spc="5" dirty="0">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Text Box 1"/>
          <p:cNvSpPr txBox="1"/>
          <p:nvPr/>
        </p:nvSpPr>
        <p:spPr>
          <a:xfrm>
            <a:off x="1084580" y="1612265"/>
            <a:ext cx="7790180" cy="3784600"/>
          </a:xfrm>
          <a:prstGeom prst="rect">
            <a:avLst/>
          </a:prstGeom>
          <a:noFill/>
        </p:spPr>
        <p:txBody>
          <a:bodyPr wrap="square" rtlCol="0">
            <a:spAutoFit/>
          </a:bodyPr>
          <a:p>
            <a:pPr marL="457200" indent="-457200">
              <a:buFont typeface="+mj-lt"/>
              <a:buAutoNum type="arabicPeriod"/>
            </a:pPr>
            <a:r>
              <a:rPr lang="en-US" sz="2000">
                <a:latin typeface="Times New Roman" panose="02020603050405020304" pitchFamily="18" charset="0"/>
                <a:cs typeface="Times New Roman" panose="02020603050405020304" pitchFamily="18" charset="0"/>
                <a:sym typeface="+mn-ea"/>
              </a:rPr>
              <a:t>Dataset Collection - Employee Performance  Dataset</a:t>
            </a:r>
            <a:endParaRPr lang="en-US" sz="200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a:latin typeface="Times New Roman" panose="02020603050405020304" pitchFamily="18" charset="0"/>
                <a:cs typeface="Times New Roman" panose="02020603050405020304" pitchFamily="18" charset="0"/>
                <a:sym typeface="+mn-ea"/>
              </a:rPr>
              <a:t>Dataset Preparation - Deleting Blanks, Filtering and Removing Blank data in the Dataset.</a:t>
            </a:r>
            <a:endParaRPr lang="en-US" sz="200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a:latin typeface="Times New Roman" panose="02020603050405020304" pitchFamily="18" charset="0"/>
                <a:cs typeface="Times New Roman" panose="02020603050405020304" pitchFamily="18" charset="0"/>
                <a:sym typeface="+mn-ea"/>
              </a:rPr>
              <a:t>Using IFS formula to attain the Feedback for Job Performace through Current Employee Rating (1,2,3,4,5) (Satisfied &amp; Dissatisfied)</a:t>
            </a:r>
            <a:endParaRPr lang="en-US" sz="200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a:latin typeface="Times New Roman" panose="02020603050405020304" pitchFamily="18" charset="0"/>
                <a:cs typeface="Times New Roman" panose="02020603050405020304" pitchFamily="18" charset="0"/>
                <a:sym typeface="+mn-ea"/>
              </a:rPr>
              <a:t>Insert Pivot Table to Summarize the Dataset on Employee Performance  based on Gender Code , Current Employee Rating , and Feedback of Performance .</a:t>
            </a:r>
            <a:endParaRPr lang="en-US" sz="200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a:latin typeface="Times New Roman" panose="02020603050405020304" pitchFamily="18" charset="0"/>
                <a:cs typeface="Times New Roman" panose="02020603050405020304" pitchFamily="18" charset="0"/>
                <a:sym typeface="+mn-ea"/>
              </a:rPr>
              <a:t>Data Visualization using Area Chart to represent the Performnce of the Employee. </a:t>
            </a:r>
            <a:endParaRPr lang="en-US" sz="200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a:latin typeface="Times New Roman" panose="02020603050405020304" pitchFamily="18" charset="0"/>
                <a:cs typeface="Times New Roman" panose="02020603050405020304" pitchFamily="18" charset="0"/>
                <a:sym typeface="+mn-ea"/>
              </a:rPr>
              <a:t>Final Report </a:t>
            </a:r>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8305800" y="685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015" y="385445"/>
            <a:ext cx="4337685" cy="751840"/>
          </a:xfrm>
          <a:prstGeom prst="rect">
            <a:avLst/>
          </a:prstGeom>
        </p:spPr>
        <p:txBody>
          <a:bodyPr vert="horz" wrap="square" lIns="0" tIns="13335" rIns="0" bIns="0" rtlCol="0">
            <a:sp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R</a:t>
            </a:r>
            <a:r>
              <a:rPr spc="-40"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S</a:t>
            </a:r>
            <a:r>
              <a:rPr spc="-30" dirty="0">
                <a:latin typeface="Times New Roman" panose="02020603050405020304" pitchFamily="18" charset="0"/>
                <a:cs typeface="Times New Roman" panose="02020603050405020304" pitchFamily="18" charset="0"/>
              </a:rPr>
              <a:t>U</a:t>
            </a:r>
            <a:r>
              <a:rPr spc="-405" dirty="0">
                <a:latin typeface="Times New Roman" panose="02020603050405020304" pitchFamily="18" charset="0"/>
                <a:cs typeface="Times New Roman" panose="02020603050405020304" pitchFamily="18" charset="0"/>
              </a:rPr>
              <a:t>L</a:t>
            </a:r>
            <a:r>
              <a:rPr dirty="0">
                <a:latin typeface="Times New Roman" panose="02020603050405020304" pitchFamily="18" charset="0"/>
                <a:cs typeface="Times New Roman" panose="02020603050405020304" pitchFamily="18" charset="0"/>
              </a:rPr>
              <a:t>TS</a:t>
            </a:r>
            <a:endParaRPr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pic>
        <p:nvPicPr>
          <p:cNvPr id="10" name="Picture 9"/>
          <p:cNvPicPr>
            <a:picLocks noChangeAspect="1"/>
          </p:cNvPicPr>
          <p:nvPr/>
        </p:nvPicPr>
        <p:blipFill>
          <a:blip r:embed="rId2"/>
          <a:stretch>
            <a:fillRect/>
          </a:stretch>
        </p:blipFill>
        <p:spPr>
          <a:xfrm>
            <a:off x="1066800" y="1371600"/>
            <a:ext cx="7371080" cy="41935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830580"/>
          </a:xfrm>
        </p:spPr>
        <p:txBody>
          <a:bodyPr/>
          <a:lstStyle/>
          <a:p>
            <a:r>
              <a:rPr lang="en-US" sz="5400" dirty="0">
                <a:latin typeface="Times New Roman" panose="02020603050405020304" pitchFamily="18" charset="0"/>
                <a:cs typeface="Times New Roman" panose="02020603050405020304" pitchFamily="18" charset="0"/>
              </a:rPr>
              <a:t>Conclusion</a:t>
            </a:r>
            <a:endParaRPr lang="en-US" sz="5400"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386080" y="1736090"/>
            <a:ext cx="9185275" cy="4558665"/>
          </a:xfrm>
          <a:prstGeom prst="rect">
            <a:avLst/>
          </a:prstGeom>
          <a:noFill/>
        </p:spPr>
        <p:txBody>
          <a:bodyPr wrap="square" rtlCol="0">
            <a:noAutofit/>
          </a:bodyPr>
          <a:p>
            <a:pPr algn="just"/>
            <a:r>
              <a:rPr lang="en-US" sz="2800">
                <a:latin typeface="Times New Roman" panose="02020603050405020304" pitchFamily="18" charset="0"/>
                <a:cs typeface="Times New Roman" panose="02020603050405020304" pitchFamily="18" charset="0"/>
              </a:rPr>
              <a:t>"The analysis reveals that employees with higher ratings excel in teamwork, communication, and problem-solving skills. However, some employees struggle with time management and adaptability. Targeted training programs and regular feedback can enhance overall performance. Employers can use these insights to optimize talent development and improve organizational productivity."</a:t>
            </a:r>
            <a:endParaRPr lang="en-US"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310"/>
            <a:ext cx="8258810" cy="669925"/>
          </a:xfrm>
          <a:prstGeom prst="rect">
            <a:avLst/>
          </a:prstGeom>
        </p:spPr>
        <p:txBody>
          <a:bodyPr vert="horz" wrap="square" lIns="0" tIns="16510" rIns="0" bIns="0" rtlCol="0">
            <a:spAutoFit/>
          </a:bodyPr>
          <a:lstStyle/>
          <a:p>
            <a:pPr marL="12700">
              <a:lnSpc>
                <a:spcPct val="100000"/>
              </a:lnSpc>
              <a:spcBef>
                <a:spcPts val="130"/>
              </a:spcBef>
            </a:pPr>
            <a:r>
              <a:rPr sz="4250" spc="5" dirty="0">
                <a:latin typeface="Times New Roman" panose="02020603050405020304" pitchFamily="18" charset="0"/>
                <a:cs typeface="Times New Roman" panose="02020603050405020304" pitchFamily="18" charset="0"/>
              </a:rPr>
              <a:t>PROJECT</a:t>
            </a:r>
            <a:r>
              <a:rPr sz="4250" spc="-85" dirty="0">
                <a:latin typeface="Times New Roman" panose="02020603050405020304" pitchFamily="18" charset="0"/>
                <a:cs typeface="Times New Roman" panose="02020603050405020304" pitchFamily="18" charset="0"/>
              </a:rPr>
              <a:t> </a:t>
            </a:r>
            <a:r>
              <a:rPr sz="4250" spc="25" dirty="0">
                <a:latin typeface="Times New Roman" panose="02020603050405020304" pitchFamily="18" charset="0"/>
                <a:cs typeface="Times New Roman" panose="02020603050405020304" pitchFamily="18" charset="0"/>
              </a:rPr>
              <a:t>TITLE</a:t>
            </a:r>
            <a:endParaRPr sz="4250">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3755" y="575310"/>
            <a:ext cx="7776210" cy="69342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400" spc="-20" dirty="0">
                <a:latin typeface="Times New Roman" panose="02020603050405020304" pitchFamily="18" charset="0"/>
                <a:cs typeface="Times New Roman" panose="02020603050405020304" pitchFamily="18" charset="0"/>
              </a:rPr>
              <a:t>P</a:t>
            </a:r>
            <a:r>
              <a:rPr sz="4400" spc="15" dirty="0">
                <a:latin typeface="Times New Roman" panose="02020603050405020304" pitchFamily="18" charset="0"/>
                <a:cs typeface="Times New Roman" panose="02020603050405020304" pitchFamily="18" charset="0"/>
              </a:rPr>
              <a:t>ROB</a:t>
            </a:r>
            <a:r>
              <a:rPr sz="4400" spc="55" dirty="0">
                <a:latin typeface="Times New Roman" panose="02020603050405020304" pitchFamily="18" charset="0"/>
                <a:cs typeface="Times New Roman" panose="02020603050405020304" pitchFamily="18" charset="0"/>
              </a:rPr>
              <a:t>L</a:t>
            </a:r>
            <a:r>
              <a:rPr sz="4400" spc="-20" dirty="0">
                <a:latin typeface="Times New Roman" panose="02020603050405020304" pitchFamily="18" charset="0"/>
                <a:cs typeface="Times New Roman" panose="02020603050405020304" pitchFamily="18" charset="0"/>
              </a:rPr>
              <a:t>E</a:t>
            </a:r>
            <a:r>
              <a:rPr sz="4400" spc="20" dirty="0">
                <a:latin typeface="Times New Roman" panose="02020603050405020304" pitchFamily="18" charset="0"/>
                <a:cs typeface="Times New Roman" panose="02020603050405020304" pitchFamily="18" charset="0"/>
              </a:rPr>
              <a:t>M</a:t>
            </a:r>
            <a:r>
              <a:rPr lang="en-US" sz="4400" spc="20" dirty="0">
                <a:latin typeface="Times New Roman" panose="02020603050405020304" pitchFamily="18" charset="0"/>
                <a:cs typeface="Times New Roman" panose="02020603050405020304" pitchFamily="18" charset="0"/>
              </a:rPr>
              <a:t> </a:t>
            </a:r>
            <a:r>
              <a:rPr sz="4400" spc="10" dirty="0">
                <a:latin typeface="Times New Roman" panose="02020603050405020304" pitchFamily="18" charset="0"/>
                <a:cs typeface="Times New Roman" panose="02020603050405020304" pitchFamily="18" charset="0"/>
              </a:rPr>
              <a:t>S</a:t>
            </a:r>
            <a:r>
              <a:rPr sz="4400" spc="-370" dirty="0">
                <a:latin typeface="Times New Roman" panose="02020603050405020304" pitchFamily="18" charset="0"/>
                <a:cs typeface="Times New Roman" panose="02020603050405020304" pitchFamily="18" charset="0"/>
              </a:rPr>
              <a:t>T</a:t>
            </a:r>
            <a:r>
              <a:rPr sz="4400" spc="-375" dirty="0">
                <a:latin typeface="Times New Roman" panose="02020603050405020304" pitchFamily="18" charset="0"/>
                <a:cs typeface="Times New Roman" panose="02020603050405020304" pitchFamily="18" charset="0"/>
              </a:rPr>
              <a:t>A</a:t>
            </a:r>
            <a:r>
              <a:rPr sz="4400" spc="15" dirty="0">
                <a:latin typeface="Times New Roman" panose="02020603050405020304" pitchFamily="18" charset="0"/>
                <a:cs typeface="Times New Roman" panose="02020603050405020304" pitchFamily="18" charset="0"/>
              </a:rPr>
              <a:t>T</a:t>
            </a:r>
            <a:r>
              <a:rPr sz="4400" spc="-10" dirty="0">
                <a:latin typeface="Times New Roman" panose="02020603050405020304" pitchFamily="18" charset="0"/>
                <a:cs typeface="Times New Roman" panose="02020603050405020304" pitchFamily="18" charset="0"/>
              </a:rPr>
              <a:t>E</a:t>
            </a:r>
            <a:r>
              <a:rPr sz="4400" spc="-20" dirty="0">
                <a:latin typeface="Times New Roman" panose="02020603050405020304" pitchFamily="18" charset="0"/>
                <a:cs typeface="Times New Roman" panose="02020603050405020304" pitchFamily="18" charset="0"/>
              </a:rPr>
              <a:t>ME</a:t>
            </a:r>
            <a:r>
              <a:rPr sz="4400" spc="10" dirty="0">
                <a:latin typeface="Times New Roman" panose="02020603050405020304" pitchFamily="18" charset="0"/>
                <a:cs typeface="Times New Roman" panose="02020603050405020304" pitchFamily="18" charset="0"/>
              </a:rPr>
              <a:t>NT</a:t>
            </a:r>
            <a:endParaRPr sz="4400" spc="1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449580" y="2274570"/>
            <a:ext cx="8160385" cy="1753235"/>
          </a:xfrm>
          <a:prstGeom prst="rect">
            <a:avLst/>
          </a:prstGeom>
          <a:noFill/>
        </p:spPr>
        <p:txBody>
          <a:bodyPr wrap="square" rtlCol="0">
            <a:spAutoFit/>
          </a:bodyPr>
          <a:p>
            <a:pPr algn="just"/>
            <a:r>
              <a:rPr lang="en-US" sz="3600">
                <a:latin typeface="Times New Roman" panose="02020603050405020304" pitchFamily="18" charset="0"/>
                <a:cs typeface="Times New Roman" panose="02020603050405020304" pitchFamily="18" charset="0"/>
              </a:rPr>
              <a:t>To Analyse Performance of the Employee with current employee rating given in the Employee Performance  data set. </a:t>
            </a:r>
            <a:endParaRPr lang="en-US" sz="360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310"/>
            <a:ext cx="7347585" cy="669925"/>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Times New Roman" panose="02020603050405020304" pitchFamily="18" charset="0"/>
                <a:cs typeface="Times New Roman" panose="02020603050405020304" pitchFamily="18" charset="0"/>
              </a:rPr>
              <a:t>PROJECT	</a:t>
            </a:r>
            <a:r>
              <a:rPr sz="4250" spc="-20" dirty="0">
                <a:latin typeface="Times New Roman" panose="02020603050405020304" pitchFamily="18" charset="0"/>
                <a:cs typeface="Times New Roman" panose="02020603050405020304" pitchFamily="18" charset="0"/>
              </a:rPr>
              <a:t>OVERVIEW</a:t>
            </a:r>
            <a:endParaRPr sz="4250">
              <a:latin typeface="Times New Roman" panose="02020603050405020304" pitchFamily="18" charset="0"/>
              <a:cs typeface="Times New Roman" panose="02020603050405020304" pitchFamily="18" charset="0"/>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 Box 8"/>
          <p:cNvSpPr txBox="1"/>
          <p:nvPr/>
        </p:nvSpPr>
        <p:spPr>
          <a:xfrm>
            <a:off x="1085215" y="2404110"/>
            <a:ext cx="8111490" cy="2306955"/>
          </a:xfrm>
          <a:prstGeom prst="rect">
            <a:avLst/>
          </a:prstGeom>
          <a:noFill/>
        </p:spPr>
        <p:txBody>
          <a:bodyPr wrap="square" rtlCol="0">
            <a:spAutoFit/>
          </a:bodyPr>
          <a:p>
            <a:pPr algn="just"/>
            <a:r>
              <a:rPr lang="en-US" sz="2400">
                <a:latin typeface="Times New Roman" panose="02020603050405020304" pitchFamily="18" charset="0"/>
                <a:cs typeface="Times New Roman" panose="02020603050405020304" pitchFamily="18" charset="0"/>
              </a:rPr>
              <a:t>This project evaluates employee performance based on ratings from their current employer. Using the employee performance dataset, we'll assess individual and overall performance, identify strengths and weaknesses, and provide insights for improvement. The analysis will help employers make informed decisions about employee development and retention."</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135" y="891540"/>
            <a:ext cx="8191500" cy="631825"/>
          </a:xfrm>
          <a:prstGeom prst="rect">
            <a:avLst/>
          </a:prstGeom>
        </p:spPr>
        <p:txBody>
          <a:bodyPr vert="horz" wrap="square" lIns="0" tIns="16510" rIns="0" bIns="0" rtlCol="0">
            <a:spAutoFit/>
          </a:bodyPr>
          <a:lstStyle/>
          <a:p>
            <a:pPr marL="12700">
              <a:lnSpc>
                <a:spcPct val="100000"/>
              </a:lnSpc>
              <a:spcBef>
                <a:spcPts val="130"/>
              </a:spcBef>
            </a:pPr>
            <a:r>
              <a:rPr sz="4000" spc="25" dirty="0">
                <a:latin typeface="Times New Roman" panose="02020603050405020304" pitchFamily="18" charset="0"/>
                <a:cs typeface="Times New Roman" panose="02020603050405020304" pitchFamily="18" charset="0"/>
              </a:rPr>
              <a:t>W</a:t>
            </a:r>
            <a:r>
              <a:rPr sz="4000" spc="-20" dirty="0">
                <a:latin typeface="Times New Roman" panose="02020603050405020304" pitchFamily="18" charset="0"/>
                <a:cs typeface="Times New Roman" panose="02020603050405020304" pitchFamily="18" charset="0"/>
              </a:rPr>
              <a:t>H</a:t>
            </a:r>
            <a:r>
              <a:rPr sz="4000" spc="20" dirty="0">
                <a:latin typeface="Times New Roman" panose="02020603050405020304" pitchFamily="18" charset="0"/>
                <a:cs typeface="Times New Roman" panose="02020603050405020304" pitchFamily="18" charset="0"/>
              </a:rPr>
              <a:t>O</a:t>
            </a:r>
            <a:r>
              <a:rPr sz="4000" spc="-235" dirty="0">
                <a:latin typeface="Times New Roman" panose="02020603050405020304" pitchFamily="18" charset="0"/>
                <a:cs typeface="Times New Roman" panose="02020603050405020304" pitchFamily="18" charset="0"/>
              </a:rPr>
              <a:t> </a:t>
            </a:r>
            <a:r>
              <a:rPr sz="4000" spc="-10" dirty="0">
                <a:latin typeface="Times New Roman" panose="02020603050405020304" pitchFamily="18" charset="0"/>
                <a:cs typeface="Times New Roman" panose="02020603050405020304" pitchFamily="18" charset="0"/>
              </a:rPr>
              <a:t>AR</a:t>
            </a:r>
            <a:r>
              <a:rPr sz="4000" spc="15" dirty="0">
                <a:latin typeface="Times New Roman" panose="02020603050405020304" pitchFamily="18" charset="0"/>
                <a:cs typeface="Times New Roman" panose="02020603050405020304" pitchFamily="18" charset="0"/>
              </a:rPr>
              <a:t>E</a:t>
            </a:r>
            <a:r>
              <a:rPr sz="4000" spc="-35" dirty="0">
                <a:latin typeface="Times New Roman" panose="02020603050405020304" pitchFamily="18" charset="0"/>
                <a:cs typeface="Times New Roman" panose="02020603050405020304" pitchFamily="18" charset="0"/>
              </a:rPr>
              <a:t> </a:t>
            </a:r>
            <a:r>
              <a:rPr sz="4000" spc="-10" dirty="0">
                <a:latin typeface="Times New Roman" panose="02020603050405020304" pitchFamily="18" charset="0"/>
                <a:cs typeface="Times New Roman" panose="02020603050405020304" pitchFamily="18" charset="0"/>
              </a:rPr>
              <a:t>T</a:t>
            </a:r>
            <a:r>
              <a:rPr sz="4000" spc="-15" dirty="0">
                <a:latin typeface="Times New Roman" panose="02020603050405020304" pitchFamily="18" charset="0"/>
                <a:cs typeface="Times New Roman" panose="02020603050405020304" pitchFamily="18" charset="0"/>
              </a:rPr>
              <a:t>H</a:t>
            </a:r>
            <a:r>
              <a:rPr sz="4000" spc="15" dirty="0">
                <a:latin typeface="Times New Roman" panose="02020603050405020304" pitchFamily="18" charset="0"/>
                <a:cs typeface="Times New Roman" panose="02020603050405020304" pitchFamily="18" charset="0"/>
              </a:rPr>
              <a:t>E</a:t>
            </a:r>
            <a:r>
              <a:rPr sz="4000" spc="-35" dirty="0">
                <a:latin typeface="Times New Roman" panose="02020603050405020304" pitchFamily="18" charset="0"/>
                <a:cs typeface="Times New Roman" panose="02020603050405020304" pitchFamily="18" charset="0"/>
              </a:rPr>
              <a:t> </a:t>
            </a:r>
            <a:r>
              <a:rPr sz="4000" spc="-20" dirty="0">
                <a:latin typeface="Times New Roman" panose="02020603050405020304" pitchFamily="18" charset="0"/>
                <a:cs typeface="Times New Roman" panose="02020603050405020304" pitchFamily="18" charset="0"/>
              </a:rPr>
              <a:t>E</a:t>
            </a:r>
            <a:r>
              <a:rPr sz="4000" spc="30" dirty="0">
                <a:latin typeface="Times New Roman" panose="02020603050405020304" pitchFamily="18" charset="0"/>
                <a:cs typeface="Times New Roman" panose="02020603050405020304" pitchFamily="18" charset="0"/>
              </a:rPr>
              <a:t>N</a:t>
            </a:r>
            <a:r>
              <a:rPr sz="4000" spc="15" dirty="0">
                <a:latin typeface="Times New Roman" panose="02020603050405020304" pitchFamily="18" charset="0"/>
                <a:cs typeface="Times New Roman" panose="02020603050405020304" pitchFamily="18" charset="0"/>
              </a:rPr>
              <a:t>D</a:t>
            </a:r>
            <a:r>
              <a:rPr sz="4000" spc="-45" dirty="0">
                <a:latin typeface="Times New Roman" panose="02020603050405020304" pitchFamily="18" charset="0"/>
                <a:cs typeface="Times New Roman" panose="02020603050405020304" pitchFamily="18" charset="0"/>
              </a:rPr>
              <a:t> </a:t>
            </a:r>
            <a:r>
              <a:rPr sz="4000" dirty="0">
                <a:latin typeface="Times New Roman" panose="02020603050405020304" pitchFamily="18" charset="0"/>
                <a:cs typeface="Times New Roman" panose="02020603050405020304" pitchFamily="18" charset="0"/>
              </a:rPr>
              <a:t>U</a:t>
            </a:r>
            <a:r>
              <a:rPr sz="4000" spc="10" dirty="0">
                <a:latin typeface="Times New Roman" panose="02020603050405020304" pitchFamily="18" charset="0"/>
                <a:cs typeface="Times New Roman" panose="02020603050405020304" pitchFamily="18" charset="0"/>
              </a:rPr>
              <a:t>S</a:t>
            </a:r>
            <a:r>
              <a:rPr sz="4000" spc="-25" dirty="0">
                <a:latin typeface="Times New Roman" panose="02020603050405020304" pitchFamily="18" charset="0"/>
                <a:cs typeface="Times New Roman" panose="02020603050405020304" pitchFamily="18" charset="0"/>
              </a:rPr>
              <a:t>E</a:t>
            </a:r>
            <a:r>
              <a:rPr sz="4000" spc="-10" dirty="0">
                <a:latin typeface="Times New Roman" panose="02020603050405020304" pitchFamily="18" charset="0"/>
                <a:cs typeface="Times New Roman" panose="02020603050405020304" pitchFamily="18" charset="0"/>
              </a:rPr>
              <a:t>R</a:t>
            </a:r>
            <a:r>
              <a:rPr sz="4000" spc="5" dirty="0">
                <a:latin typeface="Times New Roman" panose="02020603050405020304" pitchFamily="18" charset="0"/>
                <a:cs typeface="Times New Roman" panose="02020603050405020304" pitchFamily="18" charset="0"/>
              </a:rPr>
              <a:t>S?</a:t>
            </a:r>
            <a:endParaRPr sz="4000" spc="5"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7" name="Text Box 6"/>
          <p:cNvSpPr txBox="1"/>
          <p:nvPr/>
        </p:nvSpPr>
        <p:spPr>
          <a:xfrm>
            <a:off x="699135" y="1828800"/>
            <a:ext cx="8524875" cy="3759200"/>
          </a:xfrm>
          <a:prstGeom prst="rect">
            <a:avLst/>
          </a:prstGeom>
          <a:noFill/>
        </p:spPr>
        <p:txBody>
          <a:bodyPr wrap="square" rtlCol="0">
            <a:noAutofit/>
          </a:bodyPr>
          <a:p>
            <a:pPr marL="571500" indent="-571500">
              <a:buFont typeface="Arial" panose="020B0604020202020204" pitchFamily="34" charset="0"/>
              <a:buChar char="•"/>
            </a:pPr>
            <a:r>
              <a:rPr lang="en-US" sz="3600">
                <a:latin typeface="Times New Roman" panose="02020603050405020304" pitchFamily="18" charset="0"/>
                <a:cs typeface="Times New Roman" panose="02020603050405020304" pitchFamily="18" charset="0"/>
              </a:rPr>
              <a:t>Manager</a:t>
            </a:r>
            <a:endParaRPr lang="en-US" sz="360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3600">
                <a:latin typeface="Times New Roman" panose="02020603050405020304" pitchFamily="18" charset="0"/>
                <a:cs typeface="Times New Roman" panose="02020603050405020304" pitchFamily="18" charset="0"/>
              </a:rPr>
              <a:t>Managing Director </a:t>
            </a:r>
            <a:endParaRPr lang="en-US" sz="360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3600">
                <a:latin typeface="Times New Roman" panose="02020603050405020304" pitchFamily="18" charset="0"/>
                <a:cs typeface="Times New Roman" panose="02020603050405020304" pitchFamily="18" charset="0"/>
              </a:rPr>
              <a:t>Supervisors</a:t>
            </a:r>
            <a:endParaRPr lang="en-US" sz="360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3600">
                <a:latin typeface="Times New Roman" panose="02020603050405020304" pitchFamily="18" charset="0"/>
                <a:cs typeface="Times New Roman" panose="02020603050405020304" pitchFamily="18" charset="0"/>
              </a:rPr>
              <a:t>Employers</a:t>
            </a:r>
            <a:endParaRPr lang="en-US" sz="360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3600">
                <a:latin typeface="Times New Roman" panose="02020603050405020304" pitchFamily="18" charset="0"/>
                <a:cs typeface="Times New Roman" panose="02020603050405020304" pitchFamily="18" charset="0"/>
              </a:rPr>
              <a:t>Analysts</a:t>
            </a:r>
            <a:endParaRPr lang="en-US" sz="360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3600">
                <a:latin typeface="Times New Roman" panose="02020603050405020304" pitchFamily="18" charset="0"/>
                <a:cs typeface="Times New Roman" panose="02020603050405020304" pitchFamily="18" charset="0"/>
              </a:rPr>
              <a:t>Employees</a:t>
            </a:r>
            <a:endParaRPr lang="en-US" sz="360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11002010" cy="567055"/>
          </a:xfrm>
          <a:prstGeom prst="rect">
            <a:avLst/>
          </a:prstGeom>
        </p:spPr>
        <p:txBody>
          <a:bodyPr vert="horz" wrap="square" lIns="0" tIns="13335" rIns="0" bIns="0" rtlCol="0">
            <a:spAutoFit/>
          </a:bodyPr>
          <a:lstStyle/>
          <a:p>
            <a:pPr marL="12700">
              <a:lnSpc>
                <a:spcPct val="100000"/>
              </a:lnSpc>
              <a:spcBef>
                <a:spcPts val="105"/>
              </a:spcBef>
            </a:pP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U</a:t>
            </a:r>
            <a:r>
              <a:rPr sz="3600" dirty="0">
                <a:latin typeface="Times New Roman" panose="02020603050405020304" pitchFamily="18" charset="0"/>
                <a:cs typeface="Times New Roman" panose="02020603050405020304" pitchFamily="18" charset="0"/>
              </a:rPr>
              <a:t>R</a:t>
            </a:r>
            <a:r>
              <a:rPr sz="3600" spc="5" dirty="0">
                <a:latin typeface="Times New Roman" panose="02020603050405020304" pitchFamily="18" charset="0"/>
                <a:cs typeface="Times New Roman" panose="02020603050405020304" pitchFamily="18" charset="0"/>
              </a:rPr>
              <a:t> </a:t>
            </a:r>
            <a:r>
              <a:rPr sz="3600" spc="25" dirty="0">
                <a:latin typeface="Times New Roman" panose="02020603050405020304" pitchFamily="18" charset="0"/>
                <a:cs typeface="Times New Roman" panose="02020603050405020304" pitchFamily="18" charset="0"/>
              </a:rPr>
              <a:t>S</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LU</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r>
              <a:rPr sz="3600" spc="-345" dirty="0">
                <a:latin typeface="Times New Roman" panose="02020603050405020304" pitchFamily="18" charset="0"/>
                <a:cs typeface="Times New Roman" panose="02020603050405020304" pitchFamily="18" charset="0"/>
              </a:rPr>
              <a:t> </a:t>
            </a:r>
            <a:r>
              <a:rPr sz="3600" spc="-35" dirty="0">
                <a:latin typeface="Times New Roman" panose="02020603050405020304" pitchFamily="18" charset="0"/>
                <a:cs typeface="Times New Roman" panose="02020603050405020304" pitchFamily="18" charset="0"/>
              </a:rPr>
              <a:t>A</a:t>
            </a:r>
            <a:r>
              <a:rPr sz="3600" spc="-5" dirty="0">
                <a:latin typeface="Times New Roman" panose="02020603050405020304" pitchFamily="18" charset="0"/>
                <a:cs typeface="Times New Roman" panose="02020603050405020304" pitchFamily="18" charset="0"/>
              </a:rPr>
              <a:t>N</a:t>
            </a:r>
            <a:r>
              <a:rPr sz="3600" dirty="0">
                <a:latin typeface="Times New Roman" panose="02020603050405020304" pitchFamily="18" charset="0"/>
                <a:cs typeface="Times New Roman" panose="02020603050405020304" pitchFamily="18" charset="0"/>
              </a:rPr>
              <a:t>D</a:t>
            </a:r>
            <a:r>
              <a:rPr sz="3600" spc="35" dirty="0">
                <a:latin typeface="Times New Roman" panose="02020603050405020304" pitchFamily="18" charset="0"/>
                <a:cs typeface="Times New Roman" panose="02020603050405020304" pitchFamily="18" charset="0"/>
              </a:rPr>
              <a:t> </a:t>
            </a:r>
            <a:r>
              <a:rPr sz="3600" spc="-30" dirty="0">
                <a:latin typeface="Times New Roman" panose="02020603050405020304" pitchFamily="18" charset="0"/>
                <a:cs typeface="Times New Roman" panose="02020603050405020304" pitchFamily="18" charset="0"/>
              </a:rPr>
              <a:t>I</a:t>
            </a:r>
            <a:r>
              <a:rPr sz="3600" spc="-35" dirty="0">
                <a:latin typeface="Times New Roman" panose="02020603050405020304" pitchFamily="18" charset="0"/>
                <a:cs typeface="Times New Roman" panose="02020603050405020304" pitchFamily="18" charset="0"/>
              </a:rPr>
              <a:t>T</a:t>
            </a:r>
            <a:r>
              <a:rPr sz="3600" dirty="0">
                <a:latin typeface="Times New Roman" panose="02020603050405020304" pitchFamily="18" charset="0"/>
                <a:cs typeface="Times New Roman" panose="02020603050405020304" pitchFamily="18" charset="0"/>
              </a:rPr>
              <a:t>S</a:t>
            </a:r>
            <a:r>
              <a:rPr sz="3600" spc="60" dirty="0">
                <a:latin typeface="Times New Roman" panose="02020603050405020304" pitchFamily="18" charset="0"/>
                <a:cs typeface="Times New Roman" panose="02020603050405020304" pitchFamily="18" charset="0"/>
              </a:rPr>
              <a:t> </a:t>
            </a:r>
            <a:r>
              <a:rPr sz="3600" spc="-295" dirty="0">
                <a:latin typeface="Times New Roman" panose="02020603050405020304" pitchFamily="18" charset="0"/>
                <a:cs typeface="Times New Roman" panose="02020603050405020304" pitchFamily="18" charset="0"/>
              </a:rPr>
              <a:t>V</a:t>
            </a:r>
            <a:r>
              <a:rPr sz="3600" spc="-35" dirty="0">
                <a:latin typeface="Times New Roman" panose="02020603050405020304" pitchFamily="18" charset="0"/>
                <a:cs typeface="Times New Roman" panose="02020603050405020304" pitchFamily="18" charset="0"/>
              </a:rPr>
              <a:t>A</a:t>
            </a:r>
            <a:r>
              <a:rPr sz="3600" spc="25" dirty="0">
                <a:latin typeface="Times New Roman" panose="02020603050405020304" pitchFamily="18" charset="0"/>
                <a:cs typeface="Times New Roman" panose="02020603050405020304" pitchFamily="18" charset="0"/>
              </a:rPr>
              <a:t>LU</a:t>
            </a:r>
            <a:r>
              <a:rPr sz="3600" dirty="0">
                <a:latin typeface="Times New Roman" panose="02020603050405020304" pitchFamily="18" charset="0"/>
                <a:cs typeface="Times New Roman" panose="02020603050405020304" pitchFamily="18" charset="0"/>
              </a:rPr>
              <a:t>E</a:t>
            </a:r>
            <a:r>
              <a:rPr sz="3600" spc="-65" dirty="0">
                <a:latin typeface="Times New Roman" panose="02020603050405020304" pitchFamily="18" charset="0"/>
                <a:cs typeface="Times New Roman" panose="02020603050405020304" pitchFamily="18" charset="0"/>
              </a:rPr>
              <a:t> </a:t>
            </a:r>
            <a:r>
              <a:rPr sz="3600" spc="-15" dirty="0">
                <a:latin typeface="Times New Roman" panose="02020603050405020304" pitchFamily="18" charset="0"/>
                <a:cs typeface="Times New Roman" panose="02020603050405020304" pitchFamily="18" charset="0"/>
              </a:rPr>
              <a:t>P</a:t>
            </a:r>
            <a:r>
              <a:rPr sz="3600" spc="-30" dirty="0">
                <a:latin typeface="Times New Roman" panose="02020603050405020304" pitchFamily="18" charset="0"/>
                <a:cs typeface="Times New Roman" panose="02020603050405020304" pitchFamily="18" charset="0"/>
              </a:rPr>
              <a:t>R</a:t>
            </a:r>
            <a:r>
              <a:rPr sz="3600" spc="10" dirty="0">
                <a:latin typeface="Times New Roman" panose="02020603050405020304" pitchFamily="18" charset="0"/>
                <a:cs typeface="Times New Roman" panose="02020603050405020304" pitchFamily="18" charset="0"/>
              </a:rPr>
              <a:t>O</a:t>
            </a:r>
            <a:r>
              <a:rPr sz="3600" spc="-15" dirty="0">
                <a:latin typeface="Times New Roman" panose="02020603050405020304" pitchFamily="18" charset="0"/>
                <a:cs typeface="Times New Roman" panose="02020603050405020304" pitchFamily="18" charset="0"/>
              </a:rPr>
              <a:t>P</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S</a:t>
            </a:r>
            <a:r>
              <a:rPr sz="3600" spc="-30" dirty="0">
                <a:latin typeface="Times New Roman" panose="02020603050405020304" pitchFamily="18" charset="0"/>
                <a:cs typeface="Times New Roman" panose="02020603050405020304" pitchFamily="18" charset="0"/>
              </a:rPr>
              <a:t>I</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endParaRPr sz="3600"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 Box 7"/>
          <p:cNvSpPr txBox="1"/>
          <p:nvPr/>
        </p:nvSpPr>
        <p:spPr>
          <a:xfrm>
            <a:off x="3155950" y="2413000"/>
            <a:ext cx="7717155" cy="3415030"/>
          </a:xfrm>
          <a:prstGeom prst="rect">
            <a:avLst/>
          </a:prstGeom>
          <a:noFill/>
        </p:spPr>
        <p:txBody>
          <a:bodyPr wrap="square" rtlCol="0">
            <a:spAutoFit/>
          </a:bodyPr>
          <a:p>
            <a:pPr algn="just"/>
            <a:r>
              <a:rPr lang="en-US" sz="2400" b="1">
                <a:latin typeface="Times New Roman" panose="02020603050405020304" pitchFamily="18" charset="0"/>
                <a:cs typeface="Times New Roman" panose="02020603050405020304" pitchFamily="18" charset="0"/>
                <a:sym typeface="+mn-ea"/>
              </a:rPr>
              <a:t>Conditonal Formatting</a:t>
            </a:r>
            <a:r>
              <a:rPr lang="en-US" sz="2400">
                <a:latin typeface="Times New Roman" panose="02020603050405020304" pitchFamily="18" charset="0"/>
                <a:cs typeface="Times New Roman" panose="02020603050405020304" pitchFamily="18" charset="0"/>
                <a:sym typeface="+mn-ea"/>
              </a:rPr>
              <a:t> - To Highlight the Blanks cells and change the font colour of the cell .</a:t>
            </a:r>
            <a:endParaRPr lang="en-US" sz="2400">
              <a:latin typeface="Times New Roman" panose="02020603050405020304" pitchFamily="18" charset="0"/>
              <a:cs typeface="Times New Roman" panose="02020603050405020304" pitchFamily="18" charset="0"/>
            </a:endParaRPr>
          </a:p>
          <a:p>
            <a:pPr algn="just"/>
            <a:r>
              <a:rPr lang="en-US" sz="2400" b="1">
                <a:latin typeface="Times New Roman" panose="02020603050405020304" pitchFamily="18" charset="0"/>
                <a:cs typeface="Times New Roman" panose="02020603050405020304" pitchFamily="18" charset="0"/>
                <a:sym typeface="+mn-ea"/>
              </a:rPr>
              <a:t>Sort &amp; Filter </a:t>
            </a:r>
            <a:r>
              <a:rPr lang="en-US" sz="2400">
                <a:latin typeface="Times New Roman" panose="02020603050405020304" pitchFamily="18" charset="0"/>
                <a:cs typeface="Times New Roman" panose="02020603050405020304" pitchFamily="18" charset="0"/>
                <a:sym typeface="+mn-ea"/>
              </a:rPr>
              <a:t>- Filtering the BlankValues.</a:t>
            </a:r>
            <a:endParaRPr lang="en-US" sz="2400">
              <a:latin typeface="Times New Roman" panose="02020603050405020304" pitchFamily="18" charset="0"/>
              <a:cs typeface="Times New Roman" panose="02020603050405020304" pitchFamily="18" charset="0"/>
            </a:endParaRPr>
          </a:p>
          <a:p>
            <a:pPr algn="just"/>
            <a:r>
              <a:rPr lang="en-US" sz="2400" b="1">
                <a:latin typeface="Times New Roman" panose="02020603050405020304" pitchFamily="18" charset="0"/>
                <a:cs typeface="Times New Roman" panose="02020603050405020304" pitchFamily="18" charset="0"/>
                <a:sym typeface="+mn-ea"/>
              </a:rPr>
              <a:t>Pivot Table </a:t>
            </a:r>
            <a:r>
              <a:rPr lang="en-US" sz="2400">
                <a:latin typeface="Times New Roman" panose="02020603050405020304" pitchFamily="18" charset="0"/>
                <a:cs typeface="Times New Roman" panose="02020603050405020304" pitchFamily="18" charset="0"/>
                <a:sym typeface="+mn-ea"/>
              </a:rPr>
              <a:t>- Performance Analysis from the Company through Current Employee Rating.</a:t>
            </a:r>
            <a:endParaRPr lang="en-US" sz="2400">
              <a:latin typeface="Times New Roman" panose="02020603050405020304" pitchFamily="18" charset="0"/>
              <a:cs typeface="Times New Roman" panose="02020603050405020304" pitchFamily="18" charset="0"/>
            </a:endParaRPr>
          </a:p>
          <a:p>
            <a:pPr algn="just"/>
            <a:r>
              <a:rPr lang="en-US" sz="2400" b="1">
                <a:latin typeface="Times New Roman" panose="02020603050405020304" pitchFamily="18" charset="0"/>
                <a:cs typeface="Times New Roman" panose="02020603050405020304" pitchFamily="18" charset="0"/>
                <a:sym typeface="+mn-ea"/>
              </a:rPr>
              <a:t>Formulas</a:t>
            </a:r>
            <a:r>
              <a:rPr lang="en-US" sz="2400">
                <a:latin typeface="Times New Roman" panose="02020603050405020304" pitchFamily="18" charset="0"/>
                <a:cs typeface="Times New Roman" panose="02020603050405020304" pitchFamily="18" charset="0"/>
                <a:sym typeface="+mn-ea"/>
              </a:rPr>
              <a:t> - IFS (To get the Feedback of Performance )</a:t>
            </a:r>
            <a:endParaRPr lang="en-US" sz="2400">
              <a:latin typeface="Times New Roman" panose="02020603050405020304" pitchFamily="18" charset="0"/>
              <a:cs typeface="Times New Roman" panose="02020603050405020304" pitchFamily="18" charset="0"/>
            </a:endParaRPr>
          </a:p>
          <a:p>
            <a:pPr algn="just"/>
            <a:r>
              <a:rPr lang="en-US" sz="2400" b="1">
                <a:latin typeface="Times New Roman" panose="02020603050405020304" pitchFamily="18" charset="0"/>
                <a:cs typeface="Times New Roman" panose="02020603050405020304" pitchFamily="18" charset="0"/>
                <a:sym typeface="+mn-ea"/>
              </a:rPr>
              <a:t>Graphs</a:t>
            </a:r>
            <a:r>
              <a:rPr lang="en-US" sz="2400">
                <a:latin typeface="Times New Roman" panose="02020603050405020304" pitchFamily="18" charset="0"/>
                <a:cs typeface="Times New Roman" panose="02020603050405020304" pitchFamily="18" charset="0"/>
                <a:sym typeface="+mn-ea"/>
              </a:rPr>
              <a:t>- (Bar Chart ) - FINAL REPORT on Employee Performance </a:t>
            </a:r>
            <a:endParaRPr lang="en-US" sz="2400">
              <a:latin typeface="Times New Roman" panose="02020603050405020304" pitchFamily="18" charset="0"/>
              <a:cs typeface="Times New Roman" panose="02020603050405020304" pitchFamily="18" charset="0"/>
            </a:endParaRPr>
          </a:p>
          <a:p>
            <a:pPr algn="just"/>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830580"/>
          </a:xfrm>
        </p:spPr>
        <p:txBody>
          <a:bodyPr/>
          <a:lstStyle/>
          <a:p>
            <a:r>
              <a:rPr lang="en-IN" sz="5400" dirty="0">
                <a:latin typeface="Times New Roman" panose="02020603050405020304" pitchFamily="18" charset="0"/>
                <a:cs typeface="Times New Roman" panose="02020603050405020304" pitchFamily="18" charset="0"/>
              </a:rPr>
              <a:t>Dataset Description</a:t>
            </a:r>
            <a:endParaRPr lang="en-IN" sz="5400"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801370" y="1835150"/>
            <a:ext cx="9761855" cy="3784600"/>
          </a:xfrm>
          <a:prstGeom prst="rect">
            <a:avLst/>
          </a:prstGeom>
          <a:noFill/>
        </p:spPr>
        <p:txBody>
          <a:bodyPr wrap="square" rtlCol="0">
            <a:spAutoFit/>
          </a:bodyPr>
          <a:p>
            <a:r>
              <a:rPr lang="en-US" sz="2400">
                <a:latin typeface="Times New Roman" panose="02020603050405020304" pitchFamily="18" charset="0"/>
                <a:cs typeface="Times New Roman" panose="02020603050405020304" pitchFamily="18" charset="0"/>
              </a:rPr>
              <a:t>Employee Performance Dataset - IBM Edunet Portal. </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Features - 35</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Employee status - Text values</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Employee type - Text values </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Location code - Numerical values</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Job function description  - Text values</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Gender code - Text values</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Performance score - Text values</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sym typeface="+mn-ea"/>
              </a:rPr>
              <a:t>Current employee rating  - Numerical values</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sym typeface="+mn-ea"/>
              </a:rPr>
              <a:t>Feedback - Text values  </a:t>
            </a:r>
            <a:endParaRPr lang="en-US" sz="240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685"/>
            <a:ext cx="10228580" cy="669925"/>
          </a:xfrm>
          <a:prstGeom prst="rect">
            <a:avLst/>
          </a:prstGeom>
        </p:spPr>
        <p:txBody>
          <a:bodyPr vert="horz" wrap="square" lIns="0" tIns="16510" rIns="0" bIns="0" rtlCol="0">
            <a:spAutoFit/>
          </a:bodyPr>
          <a:lstStyle/>
          <a:p>
            <a:pPr marL="12700">
              <a:lnSpc>
                <a:spcPct val="100000"/>
              </a:lnSpc>
              <a:spcBef>
                <a:spcPts val="130"/>
              </a:spcBef>
            </a:pPr>
            <a:r>
              <a:rPr sz="4250" spc="15" dirty="0">
                <a:latin typeface="Times New Roman" panose="02020603050405020304" pitchFamily="18" charset="0"/>
                <a:cs typeface="Times New Roman" panose="02020603050405020304" pitchFamily="18" charset="0"/>
              </a:rPr>
              <a:t>THE</a:t>
            </a:r>
            <a:r>
              <a:rPr sz="4250" spc="20" dirty="0">
                <a:latin typeface="Times New Roman" panose="02020603050405020304" pitchFamily="18" charset="0"/>
                <a:cs typeface="Times New Roman" panose="02020603050405020304" pitchFamily="18" charset="0"/>
              </a:rPr>
              <a:t> </a:t>
            </a:r>
            <a:r>
              <a:rPr lang="en-US" sz="4250" spc="20" dirty="0">
                <a:latin typeface="Times New Roman" panose="02020603050405020304" pitchFamily="18" charset="0"/>
                <a:cs typeface="Times New Roman" panose="02020603050405020304" pitchFamily="18" charset="0"/>
              </a:rPr>
              <a:t>"</a:t>
            </a:r>
            <a:r>
              <a:rPr sz="4250" spc="10" dirty="0">
                <a:latin typeface="Times New Roman" panose="02020603050405020304" pitchFamily="18" charset="0"/>
                <a:cs typeface="Times New Roman" panose="02020603050405020304" pitchFamily="18" charset="0"/>
              </a:rPr>
              <a:t>WOW</a:t>
            </a:r>
            <a:r>
              <a:rPr lang="en-US" sz="4250" spc="10" dirty="0">
                <a:latin typeface="Times New Roman" panose="02020603050405020304" pitchFamily="18" charset="0"/>
                <a:cs typeface="Times New Roman" panose="02020603050405020304" pitchFamily="18" charset="0"/>
              </a:rPr>
              <a:t>"</a:t>
            </a:r>
            <a:r>
              <a:rPr sz="4250" spc="85"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IN</a:t>
            </a:r>
            <a:r>
              <a:rPr sz="4250" spc="-5" dirty="0">
                <a:latin typeface="Times New Roman" panose="02020603050405020304" pitchFamily="18" charset="0"/>
                <a:cs typeface="Times New Roman" panose="02020603050405020304" pitchFamily="18" charset="0"/>
              </a:rPr>
              <a:t> </a:t>
            </a:r>
            <a:r>
              <a:rPr sz="4250" spc="15" dirty="0">
                <a:latin typeface="Times New Roman" panose="02020603050405020304" pitchFamily="18" charset="0"/>
                <a:cs typeface="Times New Roman" panose="02020603050405020304" pitchFamily="18" charset="0"/>
              </a:rPr>
              <a:t>OUR</a:t>
            </a:r>
            <a:r>
              <a:rPr sz="4250" spc="-10" dirty="0">
                <a:latin typeface="Times New Roman" panose="02020603050405020304" pitchFamily="18" charset="0"/>
                <a:cs typeface="Times New Roman" panose="02020603050405020304" pitchFamily="18" charset="0"/>
              </a:rPr>
              <a:t> </a:t>
            </a:r>
            <a:r>
              <a:rPr sz="4250" spc="20" dirty="0">
                <a:latin typeface="Times New Roman" panose="02020603050405020304" pitchFamily="18" charset="0"/>
                <a:cs typeface="Times New Roman" panose="02020603050405020304" pitchFamily="18" charset="0"/>
              </a:rPr>
              <a:t>SOLUTION</a:t>
            </a:r>
            <a:endParaRPr sz="425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889250" y="2891155"/>
            <a:ext cx="6827520" cy="1909445"/>
          </a:xfrm>
          <a:prstGeom prst="rect">
            <a:avLst/>
          </a:prstGeom>
          <a:noFill/>
        </p:spPr>
        <p:txBody>
          <a:bodyPr wrap="square" rtlCol="0">
            <a:noAutofit/>
          </a:bodyPr>
          <a:p>
            <a:pPr algn="just"/>
            <a:r>
              <a:rPr lang="en-US" sz="2400">
                <a:latin typeface="Times New Roman" panose="02020603050405020304" pitchFamily="18" charset="0"/>
                <a:cs typeface="Times New Roman" panose="02020603050405020304" pitchFamily="18" charset="0"/>
                <a:sym typeface="+mn-ea"/>
              </a:rPr>
              <a:t>New Formula Used : IFS </a:t>
            </a:r>
            <a:endParaRPr lang="en-US" sz="2400">
              <a:latin typeface="Times New Roman" panose="02020603050405020304" pitchFamily="18" charset="0"/>
              <a:cs typeface="Times New Roman" panose="02020603050405020304" pitchFamily="18" charset="0"/>
            </a:endParaRPr>
          </a:p>
          <a:p>
            <a:pPr algn="just"/>
            <a:endParaRPr lang="en-US" sz="2400">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sym typeface="+mn-ea"/>
              </a:rPr>
              <a:t>To Find out the Feedback for Employees Performance by Analysing  the Current Employee Rating and Evaluating it.</a:t>
            </a:r>
            <a:endParaRPr lang="en-US" sz="240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2785</Words>
  <Application>WPS Presentation</Application>
  <PresentationFormat>Widescreen</PresentationFormat>
  <Paragraphs>114</Paragraphs>
  <Slides>12</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Trebuchet MS</vt:lpstr>
      <vt:lpstr>Times New Roman</vt:lpstr>
      <vt:lpstr>Roboto</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sowmy</cp:lastModifiedBy>
  <cp:revision>15</cp:revision>
  <dcterms:created xsi:type="dcterms:W3CDTF">2024-03-29T15:07:00Z</dcterms:created>
  <dcterms:modified xsi:type="dcterms:W3CDTF">2024-08-30T07:18:36Z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F64B4B59E8A14952AF9DCD68B2613518_13</vt:lpwstr>
  </property>
  <property fmtid="{D5CDD505-2E9C-101B-9397-08002B2CF9AE}" pid="5" name="KSOProductBuildVer">
    <vt:lpwstr>1033-12.2.0.17562</vt:lpwstr>
  </property>
</Properties>
</file>