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05"/>
  </p:notesMasterIdLst>
  <p:sldIdLst>
    <p:sldId id="256" r:id="rId3"/>
    <p:sldId id="267" r:id="rId4"/>
    <p:sldId id="268" r:id="rId5"/>
    <p:sldId id="289" r:id="rId6"/>
    <p:sldId id="270" r:id="rId7"/>
    <p:sldId id="290" r:id="rId8"/>
    <p:sldId id="317" r:id="rId9"/>
    <p:sldId id="259" r:id="rId10"/>
    <p:sldId id="273" r:id="rId11"/>
    <p:sldId id="260" r:id="rId12"/>
    <p:sldId id="272" r:id="rId13"/>
    <p:sldId id="315" r:id="rId14"/>
    <p:sldId id="327" r:id="rId15"/>
    <p:sldId id="328" r:id="rId16"/>
    <p:sldId id="331" r:id="rId17"/>
    <p:sldId id="332" r:id="rId18"/>
    <p:sldId id="333" r:id="rId19"/>
    <p:sldId id="335" r:id="rId20"/>
    <p:sldId id="329" r:id="rId21"/>
    <p:sldId id="337" r:id="rId22"/>
    <p:sldId id="330" r:id="rId23"/>
    <p:sldId id="336" r:id="rId24"/>
    <p:sldId id="286" r:id="rId25"/>
    <p:sldId id="287" r:id="rId26"/>
    <p:sldId id="299" r:id="rId27"/>
    <p:sldId id="300" r:id="rId28"/>
    <p:sldId id="298" r:id="rId29"/>
    <p:sldId id="301" r:id="rId30"/>
    <p:sldId id="295" r:id="rId31"/>
    <p:sldId id="296" r:id="rId32"/>
    <p:sldId id="297" r:id="rId33"/>
    <p:sldId id="263" r:id="rId34"/>
    <p:sldId id="276" r:id="rId35"/>
    <p:sldId id="264" r:id="rId36"/>
    <p:sldId id="288" r:id="rId37"/>
    <p:sldId id="294" r:id="rId38"/>
    <p:sldId id="302" r:id="rId39"/>
    <p:sldId id="303" r:id="rId40"/>
    <p:sldId id="312" r:id="rId41"/>
    <p:sldId id="308" r:id="rId42"/>
    <p:sldId id="309" r:id="rId43"/>
    <p:sldId id="310" r:id="rId44"/>
    <p:sldId id="311" r:id="rId45"/>
    <p:sldId id="314" r:id="rId46"/>
    <p:sldId id="313" r:id="rId47"/>
    <p:sldId id="304" r:id="rId48"/>
    <p:sldId id="305" r:id="rId49"/>
    <p:sldId id="307" r:id="rId50"/>
    <p:sldId id="278" r:id="rId51"/>
    <p:sldId id="284" r:id="rId52"/>
    <p:sldId id="277" r:id="rId53"/>
    <p:sldId id="291" r:id="rId54"/>
    <p:sldId id="292" r:id="rId55"/>
    <p:sldId id="265" r:id="rId56"/>
    <p:sldId id="266" r:id="rId57"/>
    <p:sldId id="274" r:id="rId58"/>
    <p:sldId id="275" r:id="rId59"/>
    <p:sldId id="340" r:id="rId60"/>
    <p:sldId id="341" r:id="rId61"/>
    <p:sldId id="343" r:id="rId62"/>
    <p:sldId id="351" r:id="rId63"/>
    <p:sldId id="352" r:id="rId64"/>
    <p:sldId id="342" r:id="rId65"/>
    <p:sldId id="345" r:id="rId66"/>
    <p:sldId id="348" r:id="rId67"/>
    <p:sldId id="368" r:id="rId68"/>
    <p:sldId id="346" r:id="rId69"/>
    <p:sldId id="350" r:id="rId70"/>
    <p:sldId id="344" r:id="rId71"/>
    <p:sldId id="371" r:id="rId72"/>
    <p:sldId id="370" r:id="rId73"/>
    <p:sldId id="372" r:id="rId74"/>
    <p:sldId id="374" r:id="rId75"/>
    <p:sldId id="375" r:id="rId76"/>
    <p:sldId id="347" r:id="rId77"/>
    <p:sldId id="360" r:id="rId78"/>
    <p:sldId id="361" r:id="rId79"/>
    <p:sldId id="363" r:id="rId80"/>
    <p:sldId id="362" r:id="rId81"/>
    <p:sldId id="364" r:id="rId82"/>
    <p:sldId id="365" r:id="rId83"/>
    <p:sldId id="349" r:id="rId84"/>
    <p:sldId id="355" r:id="rId85"/>
    <p:sldId id="356" r:id="rId86"/>
    <p:sldId id="357" r:id="rId87"/>
    <p:sldId id="376" r:id="rId88"/>
    <p:sldId id="358" r:id="rId89"/>
    <p:sldId id="359" r:id="rId90"/>
    <p:sldId id="318" r:id="rId91"/>
    <p:sldId id="319" r:id="rId92"/>
    <p:sldId id="320" r:id="rId93"/>
    <p:sldId id="321" r:id="rId94"/>
    <p:sldId id="322" r:id="rId95"/>
    <p:sldId id="323" r:id="rId96"/>
    <p:sldId id="324" r:id="rId97"/>
    <p:sldId id="325" r:id="rId98"/>
    <p:sldId id="326" r:id="rId99"/>
    <p:sldId id="366" r:id="rId100"/>
    <p:sldId id="367" r:id="rId101"/>
    <p:sldId id="353" r:id="rId102"/>
    <p:sldId id="261" r:id="rId103"/>
    <p:sldId id="334" r:id="rId10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60"/>
  </p:normalViewPr>
  <p:slideViewPr>
    <p:cSldViewPr>
      <p:cViewPr>
        <p:scale>
          <a:sx n="118" d="100"/>
          <a:sy n="118" d="100"/>
        </p:scale>
        <p:origin x="-1416" y="-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07" Type="http://schemas.openxmlformats.org/officeDocument/2006/relationships/viewProps" Target="viewProps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theme" Target="theme/theme1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tableStyles" Target="tableStyles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E03608-1730-477F-B6F8-A966A055263F}" type="datetimeFigureOut">
              <a:rPr lang="pt-BR" smtClean="0"/>
              <a:pPr/>
              <a:t>06/02/2020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A0F10B-955D-4FED-828F-6296DB7CBCD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6151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0F10B-955D-4FED-828F-6296DB7CBCDC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7648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0F10B-955D-4FED-828F-6296DB7CBCDC}" type="slidenum">
              <a:rPr lang="pt-BR" smtClean="0"/>
              <a:pPr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0246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0595" name="Rectangle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925071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876801" y="6381329"/>
            <a:ext cx="3295599" cy="171872"/>
          </a:xfrm>
          <a:prstGeom prst="rect">
            <a:avLst/>
          </a:prstGeom>
        </p:spPr>
        <p:txBody>
          <a:bodyPr/>
          <a:lstStyle/>
          <a:p>
            <a:fld id="{02FA3257-9DD2-48C4-A9CF-4DD980A49F40}" type="datetime1">
              <a:rPr lang="pt-BR" smtClean="0"/>
              <a:pPr/>
              <a:t>06/02/2020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/>
          <a:lstStyle/>
          <a:p>
            <a:fld id="{121CF22B-F942-485E-ADAC-0B0946D26BFB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475656" y="6309320"/>
            <a:ext cx="2133600" cy="365125"/>
          </a:xfrm>
          <a:prstGeom prst="rect">
            <a:avLst/>
          </a:prstGeom>
        </p:spPr>
        <p:txBody>
          <a:bodyPr/>
          <a:lstStyle/>
          <a:p>
            <a:fld id="{6758EBE2-9E72-476B-91B7-966E77652AAD}" type="datetime1">
              <a:rPr lang="pt-BR" smtClean="0"/>
              <a:pPr/>
              <a:t>06/02/2020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809708-2ABD-48BE-8630-93802EDF562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194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475656" y="6309320"/>
            <a:ext cx="2133600" cy="365125"/>
          </a:xfrm>
          <a:prstGeom prst="rect">
            <a:avLst/>
          </a:prstGeom>
        </p:spPr>
        <p:txBody>
          <a:bodyPr/>
          <a:lstStyle/>
          <a:p>
            <a:fld id="{0216D2A9-7A31-4FE3-A181-447FBE927757}" type="datetime1">
              <a:rPr lang="pt-BR" smtClean="0"/>
              <a:pPr/>
              <a:t>06/02/2020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809708-2ABD-48BE-8630-93802EDF562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061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475656" y="6309320"/>
            <a:ext cx="2133600" cy="365125"/>
          </a:xfrm>
          <a:prstGeom prst="rect">
            <a:avLst/>
          </a:prstGeom>
        </p:spPr>
        <p:txBody>
          <a:bodyPr/>
          <a:lstStyle/>
          <a:p>
            <a:fld id="{89636E7A-C569-4F9C-8274-02A9CF221C32}" type="datetime1">
              <a:rPr lang="pt-BR" smtClean="0"/>
              <a:pPr/>
              <a:t>06/02/2020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809708-2ABD-48BE-8630-93802EDF562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5141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475656" y="6309320"/>
            <a:ext cx="2133600" cy="365125"/>
          </a:xfrm>
          <a:prstGeom prst="rect">
            <a:avLst/>
          </a:prstGeom>
        </p:spPr>
        <p:txBody>
          <a:bodyPr/>
          <a:lstStyle/>
          <a:p>
            <a:fld id="{068857BF-9D08-4B04-8561-E8233DC053D7}" type="datetime1">
              <a:rPr lang="pt-BR" smtClean="0"/>
              <a:pPr/>
              <a:t>06/02/2020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809708-2ABD-48BE-8630-93802EDF562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8022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1475656" y="6309320"/>
            <a:ext cx="2133600" cy="365125"/>
          </a:xfrm>
          <a:prstGeom prst="rect">
            <a:avLst/>
          </a:prstGeom>
        </p:spPr>
        <p:txBody>
          <a:bodyPr/>
          <a:lstStyle/>
          <a:p>
            <a:fld id="{C65B1F8D-DD4E-4A24-A4C6-CAF6EEF6B2FF}" type="datetime1">
              <a:rPr lang="pt-BR" smtClean="0"/>
              <a:pPr/>
              <a:t>06/02/2020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809708-2ABD-48BE-8630-93802EDF562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4788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1475656" y="6309320"/>
            <a:ext cx="2133600" cy="365125"/>
          </a:xfrm>
          <a:prstGeom prst="rect">
            <a:avLst/>
          </a:prstGeom>
        </p:spPr>
        <p:txBody>
          <a:bodyPr/>
          <a:lstStyle/>
          <a:p>
            <a:fld id="{D53144E6-7E7B-476B-8035-D22735F9550A}" type="datetime1">
              <a:rPr lang="pt-BR" smtClean="0"/>
              <a:pPr/>
              <a:t>06/02/2020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809708-2ABD-48BE-8630-93802EDF562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364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1475656" y="6309320"/>
            <a:ext cx="2133600" cy="365125"/>
          </a:xfrm>
          <a:prstGeom prst="rect">
            <a:avLst/>
          </a:prstGeom>
        </p:spPr>
        <p:txBody>
          <a:bodyPr/>
          <a:lstStyle/>
          <a:p>
            <a:fld id="{4DB424E8-CAD7-4EBE-9965-6F88CE461911}" type="datetime1">
              <a:rPr lang="pt-BR" smtClean="0"/>
              <a:pPr/>
              <a:t>06/02/2020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809708-2ABD-48BE-8630-93802EDF562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985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475656" y="6309320"/>
            <a:ext cx="2133600" cy="365125"/>
          </a:xfrm>
          <a:prstGeom prst="rect">
            <a:avLst/>
          </a:prstGeom>
        </p:spPr>
        <p:txBody>
          <a:bodyPr/>
          <a:lstStyle/>
          <a:p>
            <a:fld id="{218931EF-E606-467E-8F12-A0869F6AF4C0}" type="datetime1">
              <a:rPr lang="pt-BR" smtClean="0"/>
              <a:pPr/>
              <a:t>06/02/2020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809708-2ABD-48BE-8630-93802EDF562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6135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475656" y="6309320"/>
            <a:ext cx="2133600" cy="365125"/>
          </a:xfrm>
          <a:prstGeom prst="rect">
            <a:avLst/>
          </a:prstGeom>
        </p:spPr>
        <p:txBody>
          <a:bodyPr/>
          <a:lstStyle/>
          <a:p>
            <a:fld id="{483B3AD8-540A-4DF2-A160-68B3858FD236}" type="datetime1">
              <a:rPr lang="pt-BR" smtClean="0"/>
              <a:pPr/>
              <a:t>06/02/2020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809708-2ABD-48BE-8630-93802EDF562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4256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475656" y="6309320"/>
            <a:ext cx="2133600" cy="365125"/>
          </a:xfrm>
          <a:prstGeom prst="rect">
            <a:avLst/>
          </a:prstGeom>
        </p:spPr>
        <p:txBody>
          <a:bodyPr/>
          <a:lstStyle/>
          <a:p>
            <a:fld id="{2BF914AE-A86A-4F56-9EF4-CADE22512A39}" type="datetime1">
              <a:rPr lang="pt-BR" smtClean="0"/>
              <a:pPr/>
              <a:t>06/02/2020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809708-2ABD-48BE-8630-93802EDF562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8778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4876801" y="6381329"/>
            <a:ext cx="3295599" cy="171872"/>
          </a:xfrm>
          <a:prstGeom prst="rect">
            <a:avLst/>
          </a:prstGeom>
        </p:spPr>
        <p:txBody>
          <a:bodyPr/>
          <a:lstStyle/>
          <a:p>
            <a:fld id="{6F5A6CDE-A270-4199-81B1-D5A41E8E045B}" type="datetime1">
              <a:rPr lang="pt-BR" smtClean="0"/>
              <a:pPr/>
              <a:t>06/02/2020</a:t>
            </a:fld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/>
          <a:lstStyle/>
          <a:p>
            <a:fld id="{121CF22B-F942-485E-ADAC-0B0946D26BFB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475656" y="6309320"/>
            <a:ext cx="2133600" cy="365125"/>
          </a:xfrm>
          <a:prstGeom prst="rect">
            <a:avLst/>
          </a:prstGeom>
        </p:spPr>
        <p:txBody>
          <a:bodyPr/>
          <a:lstStyle/>
          <a:p>
            <a:fld id="{8670AE7D-C27A-4674-AD70-E5D7D995C0BA}" type="datetime1">
              <a:rPr lang="pt-BR" smtClean="0"/>
              <a:pPr/>
              <a:t>06/02/2020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809708-2ABD-48BE-8630-93802EDF562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346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876801" y="6381329"/>
            <a:ext cx="3295599" cy="171872"/>
          </a:xfrm>
          <a:prstGeom prst="rect">
            <a:avLst/>
          </a:prstGeom>
        </p:spPr>
        <p:txBody>
          <a:bodyPr/>
          <a:lstStyle/>
          <a:p>
            <a:fld id="{A4A622AF-84A5-4D67-866F-414EAE50F6CD}" type="datetime1">
              <a:rPr lang="pt-BR" smtClean="0"/>
              <a:pPr/>
              <a:t>06/02/2020</a:t>
            </a:fld>
            <a:endParaRPr lang="pt-B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/>
          <a:lstStyle/>
          <a:p>
            <a:fld id="{121CF22B-F942-485E-ADAC-0B0946D26BFB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4876801" y="6381329"/>
            <a:ext cx="3295599" cy="171872"/>
          </a:xfrm>
          <a:prstGeom prst="rect">
            <a:avLst/>
          </a:prstGeom>
        </p:spPr>
        <p:txBody>
          <a:bodyPr/>
          <a:lstStyle/>
          <a:p>
            <a:fld id="{C4381486-876A-4EBC-BBA3-AD92A1582A7E}" type="datetime1">
              <a:rPr lang="pt-BR" smtClean="0"/>
              <a:pPr/>
              <a:t>06/02/2020</a:t>
            </a:fld>
            <a:endParaRPr lang="pt-B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/>
          <a:lstStyle/>
          <a:p>
            <a:fld id="{121CF22B-F942-485E-ADAC-0B0946D26BFB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876801" y="6381329"/>
            <a:ext cx="3295599" cy="171872"/>
          </a:xfrm>
          <a:prstGeom prst="rect">
            <a:avLst/>
          </a:prstGeom>
        </p:spPr>
        <p:txBody>
          <a:bodyPr/>
          <a:lstStyle/>
          <a:p>
            <a:fld id="{AD9C3478-D951-4D5F-8EE1-5B888C557BE0}" type="datetime1">
              <a:rPr lang="pt-BR" smtClean="0"/>
              <a:pPr/>
              <a:t>06/02/2020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/>
          <a:lstStyle/>
          <a:p>
            <a:fld id="{121CF22B-F942-485E-ADAC-0B0946D26BFB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4876801" y="6381329"/>
            <a:ext cx="3295599" cy="171872"/>
          </a:xfrm>
          <a:prstGeom prst="rect">
            <a:avLst/>
          </a:prstGeom>
        </p:spPr>
        <p:txBody>
          <a:bodyPr/>
          <a:lstStyle/>
          <a:p>
            <a:fld id="{C49AE1E0-84FE-4CC3-BD83-4FC8B5356C2D}" type="datetime1">
              <a:rPr lang="pt-BR" smtClean="0"/>
              <a:pPr/>
              <a:t>06/02/2020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/>
          <a:lstStyle/>
          <a:p>
            <a:fld id="{121CF22B-F942-485E-ADAC-0B0946D26BFB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>
          <a:xfrm>
            <a:off x="4876801" y="6381329"/>
            <a:ext cx="3295599" cy="171872"/>
          </a:xfrm>
          <a:prstGeom prst="rect">
            <a:avLst/>
          </a:prstGeom>
        </p:spPr>
        <p:txBody>
          <a:bodyPr/>
          <a:lstStyle/>
          <a:p>
            <a:fld id="{F113F5E7-1B90-4BB3-B88A-460C686FA9BB}" type="datetime1">
              <a:rPr lang="pt-BR" smtClean="0"/>
              <a:pPr/>
              <a:t>06/02/2020</a:t>
            </a:fld>
            <a:endParaRPr lang="pt-B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/>
          <a:lstStyle/>
          <a:p>
            <a:fld id="{121CF22B-F942-485E-ADAC-0B0946D26BFB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>
          <a:xfrm>
            <a:off x="4876801" y="6381329"/>
            <a:ext cx="3295599" cy="171872"/>
          </a:xfrm>
          <a:prstGeom prst="rect">
            <a:avLst/>
          </a:prstGeom>
        </p:spPr>
        <p:txBody>
          <a:bodyPr/>
          <a:lstStyle/>
          <a:p>
            <a:fld id="{8D1D60A7-7208-416F-845E-A92A9DF9D73A}" type="datetime1">
              <a:rPr lang="pt-BR" smtClean="0"/>
              <a:pPr/>
              <a:t>06/02/2020</a:t>
            </a:fld>
            <a:endParaRPr lang="pt-BR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/>
          <a:lstStyle/>
          <a:p>
            <a:fld id="{121CF22B-F942-485E-ADAC-0B0946D26BFB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4876801" y="6381329"/>
            <a:ext cx="3295599" cy="171872"/>
          </a:xfrm>
          <a:prstGeom prst="rect">
            <a:avLst/>
          </a:prstGeom>
        </p:spPr>
        <p:txBody>
          <a:bodyPr/>
          <a:lstStyle/>
          <a:p>
            <a:fld id="{656C6509-FFA2-4193-B02A-CC7D4CB00CE7}" type="datetime1">
              <a:rPr lang="pt-BR" smtClean="0"/>
              <a:pPr/>
              <a:t>06/02/2020</a:t>
            </a:fld>
            <a:endParaRPr lang="pt-B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/>
          <a:lstStyle/>
          <a:p>
            <a:fld id="{121CF22B-F942-485E-ADAC-0B0946D26BFB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3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67544" y="6356350"/>
            <a:ext cx="8280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" y="5150499"/>
            <a:ext cx="1697405" cy="169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43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A-Origem.mp4" TargetMode="Externa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wmf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3.catho.com.br/guia/view.php?id=154" TargetMode="Externa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3.catho.com.br/guia/view.php?id=155" TargetMode="Externa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4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1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1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jpe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2.jpe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jpeg"/><Relationship Id="rId9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36682"/>
            <a:ext cx="6876256" cy="3813143"/>
          </a:xfrm>
          <a:prstGeom prst="rect">
            <a:avLst/>
          </a:prstGeom>
        </p:spPr>
      </p:pic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0" y="0"/>
            <a:ext cx="6876256" cy="6858000"/>
          </a:xfrm>
        </p:spPr>
        <p:txBody>
          <a:bodyPr>
            <a:normAutofit/>
          </a:bodyPr>
          <a:lstStyle/>
          <a:p>
            <a:pPr algn="ctr"/>
            <a:endParaRPr lang="pt-BR" sz="4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r>
              <a:rPr lang="pt-BR" sz="4400" dirty="0" smtClean="0">
                <a:solidFill>
                  <a:schemeClr val="bg1">
                    <a:lumMod val="95000"/>
                  </a:schemeClr>
                </a:solidFill>
              </a:rPr>
              <a:t>Sejam </a:t>
            </a:r>
            <a:r>
              <a:rPr lang="pt-BR" sz="4400" dirty="0">
                <a:solidFill>
                  <a:schemeClr val="bg1">
                    <a:lumMod val="95000"/>
                  </a:schemeClr>
                </a:solidFill>
              </a:rPr>
              <a:t>todos </a:t>
            </a:r>
            <a:r>
              <a:rPr lang="pt-BR" sz="4400" dirty="0" smtClean="0">
                <a:solidFill>
                  <a:schemeClr val="bg1">
                    <a:lumMod val="95000"/>
                  </a:schemeClr>
                </a:solidFill>
              </a:rPr>
              <a:t>bem-vindos</a:t>
            </a:r>
          </a:p>
          <a:p>
            <a:pPr algn="ctr"/>
            <a:r>
              <a:rPr lang="pt-BR" sz="4400" dirty="0" smtClean="0">
                <a:solidFill>
                  <a:schemeClr val="bg1">
                    <a:lumMod val="95000"/>
                  </a:schemeClr>
                </a:solidFill>
              </a:rPr>
              <a:t>Aula de </a:t>
            </a:r>
            <a:r>
              <a:rPr lang="pt-BR" sz="4400" dirty="0" smtClean="0">
                <a:solidFill>
                  <a:schemeClr val="bg1">
                    <a:lumMod val="95000"/>
                  </a:schemeClr>
                </a:solidFill>
              </a:rPr>
              <a:t>06/02/2019</a:t>
            </a:r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pt-BR" sz="28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pt-BR" sz="28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pt-BR" sz="2800" dirty="0" smtClean="0">
                <a:solidFill>
                  <a:schemeClr val="bg1">
                    <a:lumMod val="95000"/>
                  </a:schemeClr>
                </a:solidFill>
              </a:rPr>
              <a:t>Professora </a:t>
            </a:r>
            <a:r>
              <a:rPr lang="pt-BR" sz="2800" dirty="0" err="1" smtClean="0">
                <a:solidFill>
                  <a:schemeClr val="bg1">
                    <a:lumMod val="95000"/>
                  </a:schemeClr>
                </a:solidFill>
              </a:rPr>
              <a:t>MsC</a:t>
            </a:r>
            <a:r>
              <a:rPr lang="pt-BR" sz="2800" dirty="0" smtClean="0">
                <a:solidFill>
                  <a:schemeClr val="bg1">
                    <a:lumMod val="95000"/>
                  </a:schemeClr>
                </a:solidFill>
              </a:rPr>
              <a:t>. Érica B. Figueiredo</a:t>
            </a:r>
            <a:r>
              <a:rPr lang="pt-BR" sz="2800" dirty="0"/>
              <a:t/>
            </a:r>
            <a:br>
              <a:rPr lang="pt-BR" sz="2800" dirty="0"/>
            </a:br>
            <a:endParaRPr lang="pt-BR" sz="2800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F22B-F942-485E-ADAC-0B0946D26BFB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530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1470025"/>
          </a:xfrm>
        </p:spPr>
        <p:txBody>
          <a:bodyPr/>
          <a:lstStyle/>
          <a:p>
            <a:r>
              <a:rPr lang="pt-BR" dirty="0" smtClean="0"/>
              <a:t>O que é Banco de Dados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9552" y="1340768"/>
            <a:ext cx="8280920" cy="4298032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pt-BR" sz="2400" dirty="0" smtClean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</a:pPr>
            <a:r>
              <a:rPr lang="pt-BR" sz="2800" dirty="0" smtClean="0">
                <a:solidFill>
                  <a:schemeClr val="tx1"/>
                </a:solidFill>
              </a:rPr>
              <a:t>É uma coleção de dados relacionados: (Representa aspectos do mundo real ).</a:t>
            </a:r>
          </a:p>
          <a:p>
            <a:pPr>
              <a:lnSpc>
                <a:spcPct val="80000"/>
              </a:lnSpc>
            </a:pPr>
            <a:endParaRPr lang="pt-BR" sz="2800" dirty="0" smtClean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endParaRPr lang="pt-BR" sz="2800" dirty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</a:pP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Banco 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D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ados 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são coleções de informações que se relacionam de forma que crie um sentido.</a:t>
            </a:r>
            <a:endParaRPr lang="pt-BR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80000"/>
              </a:lnSpc>
            </a:pPr>
            <a:endParaRPr lang="pt-BR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5" name="Imagem 4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4883" y="4467588"/>
            <a:ext cx="2712096" cy="2551774"/>
          </a:xfrm>
          <a:prstGeom prst="rect">
            <a:avLst/>
          </a:prstGeom>
        </p:spPr>
      </p:pic>
      <p:pic>
        <p:nvPicPr>
          <p:cNvPr id="6" name="Picture 7" descr="MCj0307793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32656"/>
            <a:ext cx="885825" cy="96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MCj0307793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5013176"/>
            <a:ext cx="885825" cy="96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MCj0307793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3" y="2132856"/>
            <a:ext cx="885825" cy="96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9708-2ABD-48BE-8630-93802EDF562D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715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5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980728"/>
          </a:xfrm>
        </p:spPr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03244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1 – Histórico;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2 – Desenvolvedores 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3 – Principais características;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4 – Principais aplicações (destinações);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5 – Empresas que utilizam;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9708-2ABD-48BE-8630-93802EDF562D}" type="slidenum">
              <a:rPr lang="pt-BR" smtClean="0"/>
              <a:pPr/>
              <a:t>100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033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2743200" y="125815"/>
            <a:ext cx="434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3200" dirty="0"/>
              <a:t>Principais Funções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533400" y="1052736"/>
            <a:ext cx="8229600" cy="433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pt-BR" sz="2000" dirty="0"/>
              <a:t> </a:t>
            </a:r>
            <a:r>
              <a:rPr lang="pt-BR" sz="2000" b="1" dirty="0"/>
              <a:t>Inclusão (INSERT)</a:t>
            </a:r>
          </a:p>
          <a:p>
            <a:pPr>
              <a:spcBef>
                <a:spcPct val="50000"/>
              </a:spcBef>
            </a:pPr>
            <a:r>
              <a:rPr lang="pt-BR" sz="1600" dirty="0"/>
              <a:t>INSERT INTO clientes (</a:t>
            </a:r>
            <a:r>
              <a:rPr lang="pt-BR" sz="1600" dirty="0" err="1"/>
              <a:t>codigo,nome,valor</a:t>
            </a:r>
            <a:r>
              <a:rPr lang="pt-BR" sz="1600" dirty="0"/>
              <a:t>) VALUES (‘1234’,’José da Silva’,678.55)</a:t>
            </a:r>
          </a:p>
          <a:p>
            <a:pPr>
              <a:spcBef>
                <a:spcPct val="50000"/>
              </a:spcBef>
            </a:pPr>
            <a:endParaRPr lang="pt-BR" sz="1600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pt-BR" sz="2000" b="1" dirty="0"/>
              <a:t> Alteração (UPDATE)</a:t>
            </a:r>
          </a:p>
          <a:p>
            <a:pPr>
              <a:spcBef>
                <a:spcPct val="50000"/>
              </a:spcBef>
            </a:pPr>
            <a:r>
              <a:rPr lang="pt-BR" sz="1600" dirty="0"/>
              <a:t>UPDATE clientes SET nome = ‘</a:t>
            </a:r>
            <a:r>
              <a:rPr lang="pt-BR" sz="1600" dirty="0" err="1"/>
              <a:t>Antonio</a:t>
            </a:r>
            <a:r>
              <a:rPr lang="pt-BR" sz="1600" dirty="0"/>
              <a:t> da Silva’ WHERE </a:t>
            </a:r>
            <a:r>
              <a:rPr lang="pt-BR" sz="1600" dirty="0" err="1"/>
              <a:t>codigo</a:t>
            </a:r>
            <a:r>
              <a:rPr lang="pt-BR" sz="1600" dirty="0"/>
              <a:t> = ‘1234’</a:t>
            </a:r>
          </a:p>
          <a:p>
            <a:pPr>
              <a:spcBef>
                <a:spcPct val="50000"/>
              </a:spcBef>
            </a:pPr>
            <a:endParaRPr lang="pt-BR" sz="1600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pt-BR" sz="2000" b="1" dirty="0"/>
              <a:t> Exclusão (DELETE)</a:t>
            </a:r>
          </a:p>
          <a:p>
            <a:pPr>
              <a:spcBef>
                <a:spcPct val="50000"/>
              </a:spcBef>
            </a:pPr>
            <a:r>
              <a:rPr lang="pt-BR" sz="1600" dirty="0"/>
              <a:t>DELETE FROM clientes WHERE </a:t>
            </a:r>
            <a:r>
              <a:rPr lang="pt-BR" sz="1600" dirty="0" err="1"/>
              <a:t>codigo</a:t>
            </a:r>
            <a:r>
              <a:rPr lang="pt-BR" sz="1600" dirty="0"/>
              <a:t> = ‘1234’</a:t>
            </a:r>
          </a:p>
          <a:p>
            <a:pPr>
              <a:spcBef>
                <a:spcPct val="50000"/>
              </a:spcBef>
            </a:pPr>
            <a:endParaRPr lang="pt-BR" sz="1600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pt-BR" b="1" dirty="0"/>
              <a:t> </a:t>
            </a:r>
            <a:r>
              <a:rPr lang="pt-BR" sz="2000" b="1" dirty="0"/>
              <a:t>Consulta (SELECT)</a:t>
            </a:r>
          </a:p>
          <a:p>
            <a:pPr>
              <a:spcBef>
                <a:spcPct val="50000"/>
              </a:spcBef>
            </a:pPr>
            <a:r>
              <a:rPr lang="pt-BR" sz="1600" dirty="0"/>
              <a:t>SELECT * FROM clientes WHERE </a:t>
            </a:r>
            <a:r>
              <a:rPr lang="pt-BR" sz="1600" dirty="0" err="1"/>
              <a:t>codigo</a:t>
            </a:r>
            <a:r>
              <a:rPr lang="pt-BR" sz="1600" dirty="0"/>
              <a:t> = ‘1234’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9708-2ABD-48BE-8630-93802EDF562D}" type="slidenum">
              <a:rPr lang="pt-BR" smtClean="0"/>
              <a:pPr/>
              <a:t>101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7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</a:t>
            </a:r>
            <a:r>
              <a:rPr lang="pt-BR" dirty="0" smtClean="0"/>
              <a:t>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Sistema de Banco de </a:t>
            </a:r>
            <a:r>
              <a:rPr lang="pt-BR" sz="2400" dirty="0" err="1"/>
              <a:t>Dados,Abraham</a:t>
            </a:r>
            <a:r>
              <a:rPr lang="pt-BR" sz="2400" dirty="0"/>
              <a:t> </a:t>
            </a:r>
            <a:r>
              <a:rPr lang="pt-BR" sz="2400" dirty="0" err="1"/>
              <a:t>Silberschatz,Henry</a:t>
            </a:r>
            <a:r>
              <a:rPr lang="pt-BR" sz="2400" dirty="0"/>
              <a:t> F. </a:t>
            </a:r>
            <a:r>
              <a:rPr lang="pt-BR" sz="2400" dirty="0" err="1"/>
              <a:t>Korth,S.Sudarshan,ELSEVIER</a:t>
            </a:r>
            <a:r>
              <a:rPr lang="pt-BR" sz="2400" dirty="0"/>
              <a:t> </a:t>
            </a:r>
            <a:endParaRPr lang="pt-BR" sz="2400" dirty="0" smtClean="0"/>
          </a:p>
          <a:p>
            <a:endParaRPr lang="pt-BR" sz="2400" dirty="0" smtClean="0"/>
          </a:p>
          <a:p>
            <a:r>
              <a:rPr lang="pt-BR" sz="2400" dirty="0" smtClean="0"/>
              <a:t>(</a:t>
            </a:r>
            <a:r>
              <a:rPr lang="pt-BR" sz="2400" dirty="0"/>
              <a:t>2006).</a:t>
            </a:r>
            <a:r>
              <a:rPr lang="pt-BR" sz="2400" dirty="0" err="1"/>
              <a:t>Tanenbaum</a:t>
            </a:r>
            <a:r>
              <a:rPr lang="pt-BR" sz="2400" dirty="0"/>
              <a:t>, Computer Networks 4º edição, Prentice Hall (2002</a:t>
            </a:r>
            <a:r>
              <a:rPr lang="pt-BR" sz="2400" dirty="0" smtClean="0"/>
              <a:t>).</a:t>
            </a:r>
          </a:p>
          <a:p>
            <a:endParaRPr lang="pt-BR" sz="2400" dirty="0"/>
          </a:p>
          <a:p>
            <a:r>
              <a:rPr lang="pt-BR" sz="2400" dirty="0"/>
              <a:t>Histórico dos Bancos de Dados, Júnior Eduardo, Segundo Alonso,(2008).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9708-2ABD-48BE-8630-93802EDF562D}" type="slidenum">
              <a:rPr lang="pt-BR" smtClean="0"/>
              <a:pPr/>
              <a:t>102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87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0"/>
            <a:ext cx="9157079" cy="1205136"/>
          </a:xfrm>
          <a:prstGeom prst="rect">
            <a:avLst/>
          </a:prstGeom>
          <a:solidFill>
            <a:schemeClr val="tx1">
              <a:lumMod val="95000"/>
              <a:lumOff val="5000"/>
              <a:alpha val="8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6768" y="494051"/>
            <a:ext cx="9144000" cy="486066"/>
          </a:xfrm>
          <a:prstGeom prst="rect">
            <a:avLst/>
          </a:prstGeom>
          <a:gradFill>
            <a:gsLst>
              <a:gs pos="0">
                <a:schemeClr val="tx1"/>
              </a:gs>
              <a:gs pos="13000">
                <a:srgbClr val="5F5F5F"/>
              </a:gs>
              <a:gs pos="21001">
                <a:srgbClr val="5F5F5F"/>
              </a:gs>
              <a:gs pos="63000">
                <a:schemeClr val="tx1"/>
              </a:gs>
              <a:gs pos="67000">
                <a:srgbClr val="B2B2B2"/>
              </a:gs>
              <a:gs pos="69000">
                <a:srgbClr val="292929"/>
              </a:gs>
              <a:gs pos="82001">
                <a:srgbClr val="777777"/>
              </a:gs>
              <a:gs pos="100000">
                <a:srgbClr val="EAEAEA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3803" y="1412776"/>
            <a:ext cx="8229600" cy="936104"/>
          </a:xfrm>
        </p:spPr>
        <p:txBody>
          <a:bodyPr>
            <a:noAutofit/>
          </a:bodyPr>
          <a:lstStyle/>
          <a:p>
            <a:r>
              <a:rPr lang="pt-BR" sz="3200" dirty="0"/>
              <a:t>Software aplicativo que permite ao usuário. </a:t>
            </a:r>
            <a:br>
              <a:rPr lang="pt-BR" sz="3200" dirty="0"/>
            </a:b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>
              <a:buFont typeface="Wingdings" pitchFamily="2" charset="2"/>
              <a:buChar char="ü"/>
            </a:pPr>
            <a:r>
              <a:rPr lang="pt-BR" dirty="0" smtClean="0"/>
              <a:t>Inserir;</a:t>
            </a:r>
          </a:p>
          <a:p>
            <a:pPr>
              <a:buFont typeface="Wingdings" pitchFamily="2" charset="2"/>
              <a:buChar char="ü"/>
            </a:pPr>
            <a:r>
              <a:rPr lang="pt-BR" dirty="0" smtClean="0"/>
              <a:t>Atualizar; </a:t>
            </a:r>
          </a:p>
          <a:p>
            <a:pPr>
              <a:buFont typeface="Wingdings" pitchFamily="2" charset="2"/>
              <a:buChar char="ü"/>
            </a:pPr>
            <a:r>
              <a:rPr lang="pt-BR" dirty="0"/>
              <a:t>R</a:t>
            </a:r>
            <a:r>
              <a:rPr lang="pt-BR" dirty="0" smtClean="0"/>
              <a:t>ecuperar dados; </a:t>
            </a:r>
            <a:endParaRPr lang="pt-BR" dirty="0"/>
          </a:p>
          <a:p>
            <a:pPr>
              <a:buFont typeface="Wingdings" pitchFamily="2" charset="2"/>
              <a:buChar char="ü"/>
            </a:pPr>
            <a:r>
              <a:rPr lang="pt-BR" dirty="0"/>
              <a:t>O</a:t>
            </a:r>
            <a:r>
              <a:rPr lang="pt-BR" dirty="0" smtClean="0"/>
              <a:t>rganizar e;</a:t>
            </a:r>
            <a:endParaRPr lang="pt-BR" dirty="0"/>
          </a:p>
          <a:p>
            <a:pPr>
              <a:buFont typeface="Wingdings" pitchFamily="2" charset="2"/>
              <a:buChar char="ü"/>
            </a:pPr>
            <a:r>
              <a:rPr lang="pt-BR" dirty="0"/>
              <a:t>pesquisar esses dados de várias maneiras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39552" y="269032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1"/>
                </a:solidFill>
              </a:rPr>
              <a:t>O que é Banco de Dados?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9708-2ABD-48BE-8630-93802EDF562D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11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pt-BR" sz="4000" b="1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pt-BR" sz="4000" b="1" dirty="0" smtClean="0">
                <a:solidFill>
                  <a:schemeClr val="bg1"/>
                </a:solidFill>
              </a:rPr>
              <a:t>Conceitos </a:t>
            </a:r>
            <a:r>
              <a:rPr lang="pt-BR" sz="4000" b="1" dirty="0">
                <a:solidFill>
                  <a:schemeClr val="bg1"/>
                </a:solidFill>
              </a:rPr>
              <a:t>Gerais sobre Banco de Dados</a:t>
            </a:r>
          </a:p>
          <a:p>
            <a:endParaRPr lang="pt-BR" sz="4000" b="1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9708-2ABD-48BE-8630-93802EDF562D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722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Histórico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 smtClean="0"/>
              <a:t>Com </a:t>
            </a:r>
            <a:r>
              <a:rPr lang="pt-BR" dirty="0"/>
              <a:t>o crescimento que </a:t>
            </a:r>
            <a:r>
              <a:rPr lang="pt-BR" dirty="0" smtClean="0"/>
              <a:t>a informática impulsionou</a:t>
            </a:r>
            <a:r>
              <a:rPr lang="pt-BR" dirty="0"/>
              <a:t>, o quantitativo de redes </a:t>
            </a:r>
            <a:r>
              <a:rPr lang="pt-BR" dirty="0" smtClean="0"/>
              <a:t>de computadores </a:t>
            </a:r>
            <a:r>
              <a:rPr lang="pt-BR" dirty="0"/>
              <a:t>ocorreu um grande </a:t>
            </a:r>
            <a:r>
              <a:rPr lang="pt-BR" dirty="0" smtClean="0"/>
              <a:t>requisito na </a:t>
            </a:r>
            <a:r>
              <a:rPr lang="pt-BR" dirty="0"/>
              <a:t>quantidade do processamento de </a:t>
            </a:r>
            <a:r>
              <a:rPr lang="pt-BR" dirty="0" smtClean="0"/>
              <a:t>dados criando </a:t>
            </a:r>
            <a:r>
              <a:rPr lang="pt-BR" dirty="0"/>
              <a:t>a necessidade de banco de dados</a:t>
            </a:r>
            <a:r>
              <a:rPr lang="pt-BR" dirty="0" smtClean="0"/>
              <a:t>, enxergando </a:t>
            </a:r>
            <a:r>
              <a:rPr lang="pt-BR" dirty="0"/>
              <a:t>que práticas de </a:t>
            </a:r>
            <a:r>
              <a:rPr lang="pt-BR" dirty="0" smtClean="0"/>
              <a:t>armazenamento o processamento </a:t>
            </a:r>
            <a:r>
              <a:rPr lang="pt-BR" dirty="0"/>
              <a:t>vem ampliando-se ao </a:t>
            </a:r>
            <a:r>
              <a:rPr lang="pt-BR" dirty="0" smtClean="0"/>
              <a:t>longo dos </a:t>
            </a:r>
            <a:r>
              <a:rPr lang="pt-BR" dirty="0"/>
              <a:t>anos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9708-2ABD-48BE-8630-93802EDF562D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439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Histórico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1052736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Década </a:t>
            </a:r>
            <a:r>
              <a:rPr lang="pt-BR" dirty="0" smtClean="0"/>
              <a:t>de</a:t>
            </a:r>
            <a:r>
              <a:rPr lang="pt-BR" b="1" dirty="0" smtClean="0"/>
              <a:t>1950</a:t>
            </a:r>
          </a:p>
          <a:p>
            <a:endParaRPr lang="pt-BR" dirty="0"/>
          </a:p>
          <a:p>
            <a:r>
              <a:rPr lang="pt-BR" dirty="0"/>
              <a:t>iniciando década </a:t>
            </a:r>
            <a:r>
              <a:rPr lang="pt-BR" dirty="0" smtClean="0"/>
              <a:t>de </a:t>
            </a:r>
            <a:r>
              <a:rPr lang="pt-BR" b="1" dirty="0" smtClean="0"/>
              <a:t>1960</a:t>
            </a:r>
          </a:p>
          <a:p>
            <a:endParaRPr lang="pt-BR" dirty="0"/>
          </a:p>
          <a:p>
            <a:r>
              <a:rPr lang="pt-BR" dirty="0"/>
              <a:t>Os dados eram armazenados em </a:t>
            </a:r>
            <a:r>
              <a:rPr lang="pt-BR" dirty="0" smtClean="0"/>
              <a:t>fitas magnéticas </a:t>
            </a:r>
            <a:r>
              <a:rPr lang="pt-BR" dirty="0"/>
              <a:t>e Decks de cartão perfurado.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A leitura era feita </a:t>
            </a:r>
            <a:r>
              <a:rPr lang="pt-BR" dirty="0" smtClean="0"/>
              <a:t>sequencialmente, os programas </a:t>
            </a:r>
            <a:r>
              <a:rPr lang="pt-BR" dirty="0"/>
              <a:t>realizavam seu trabalho de </a:t>
            </a:r>
            <a:r>
              <a:rPr lang="pt-BR" dirty="0" smtClean="0"/>
              <a:t>forma específica.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9708-2ABD-48BE-8630-93802EDF562D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65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Histórico (cont...)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1196753"/>
            <a:ext cx="8229600" cy="4320480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Final </a:t>
            </a:r>
            <a:r>
              <a:rPr lang="pt-BR" dirty="0" smtClean="0"/>
              <a:t>de </a:t>
            </a:r>
            <a:r>
              <a:rPr lang="pt-BR" b="1" dirty="0" smtClean="0"/>
              <a:t>1960</a:t>
            </a:r>
          </a:p>
          <a:p>
            <a:endParaRPr lang="pt-BR" dirty="0"/>
          </a:p>
          <a:p>
            <a:r>
              <a:rPr lang="pt-BR" dirty="0"/>
              <a:t>inicio da década </a:t>
            </a:r>
            <a:r>
              <a:rPr lang="pt-BR" dirty="0" smtClean="0"/>
              <a:t>de </a:t>
            </a:r>
            <a:r>
              <a:rPr lang="pt-BR" b="1" dirty="0" smtClean="0"/>
              <a:t>1970</a:t>
            </a:r>
          </a:p>
          <a:p>
            <a:endParaRPr lang="pt-BR" dirty="0"/>
          </a:p>
          <a:p>
            <a:r>
              <a:rPr lang="pt-BR" dirty="0" smtClean="0"/>
              <a:t>Surgiram </a:t>
            </a:r>
            <a:r>
              <a:rPr lang="pt-BR" dirty="0"/>
              <a:t>os discos rígidos e suas facilidades.</a:t>
            </a:r>
          </a:p>
          <a:p>
            <a:endParaRPr lang="pt-BR" dirty="0"/>
          </a:p>
          <a:p>
            <a:r>
              <a:rPr lang="pt-BR" sz="3100" dirty="0"/>
              <a:t>Os dados não necessitam de </a:t>
            </a:r>
            <a:r>
              <a:rPr lang="pt-BR" sz="3100" dirty="0" smtClean="0"/>
              <a:t>processamento “</a:t>
            </a:r>
            <a:r>
              <a:rPr lang="pt-BR" sz="3100" b="1" dirty="0" smtClean="0"/>
              <a:t>sequencial</a:t>
            </a:r>
            <a:r>
              <a:rPr lang="pt-BR" sz="3100" dirty="0" smtClean="0"/>
              <a:t>”.</a:t>
            </a:r>
            <a:endParaRPr lang="pt-BR" sz="3100" dirty="0"/>
          </a:p>
          <a:p>
            <a:endParaRPr lang="pt-BR" dirty="0"/>
          </a:p>
          <a:p>
            <a:r>
              <a:rPr lang="pt-BR" dirty="0"/>
              <a:t>Nascimento dos banco de dados em rede </a:t>
            </a:r>
            <a:r>
              <a:rPr lang="pt-BR" dirty="0" smtClean="0"/>
              <a:t>e hierárquico.</a:t>
            </a:r>
            <a:endParaRPr lang="pt-BR" dirty="0"/>
          </a:p>
          <a:p>
            <a:r>
              <a:rPr lang="pt-BR" dirty="0"/>
              <a:t>Organização por lista e arvores.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9708-2ABD-48BE-8630-93802EDF562D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197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Histórico (cont...)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Década </a:t>
            </a:r>
            <a:r>
              <a:rPr lang="pt-BR" dirty="0" smtClean="0"/>
              <a:t>de </a:t>
            </a:r>
            <a:r>
              <a:rPr lang="pt-BR" b="1" dirty="0" smtClean="0"/>
              <a:t>1980</a:t>
            </a:r>
            <a:endParaRPr lang="pt-BR" dirty="0"/>
          </a:p>
          <a:p>
            <a:r>
              <a:rPr lang="pt-BR" dirty="0" smtClean="0"/>
              <a:t>Os </a:t>
            </a:r>
            <a:r>
              <a:rPr lang="pt-BR" dirty="0"/>
              <a:t>projetos System R e SQL/DS, banco dedados relacional.</a:t>
            </a:r>
          </a:p>
          <a:p>
            <a:r>
              <a:rPr lang="pt-BR" dirty="0" smtClean="0"/>
              <a:t>DB </a:t>
            </a:r>
            <a:r>
              <a:rPr lang="pt-BR" dirty="0"/>
              <a:t>Relacionais X Rede e Hierárquicos.</a:t>
            </a:r>
          </a:p>
          <a:p>
            <a:r>
              <a:rPr lang="pt-BR" dirty="0" smtClean="0"/>
              <a:t>Durante </a:t>
            </a:r>
            <a:r>
              <a:rPr lang="pt-BR" dirty="0"/>
              <a:t>os anos 80, os DB do tipo </a:t>
            </a:r>
            <a:r>
              <a:rPr lang="pt-BR" dirty="0" smtClean="0"/>
              <a:t>Relacional são </a:t>
            </a:r>
            <a:r>
              <a:rPr lang="pt-BR" dirty="0"/>
              <a:t>absolutos.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9708-2ABD-48BE-8630-93802EDF562D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511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Histórico (cont...)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Década </a:t>
            </a:r>
            <a:r>
              <a:rPr lang="pt-BR" dirty="0" smtClean="0"/>
              <a:t>de</a:t>
            </a:r>
            <a:r>
              <a:rPr lang="pt-BR" b="1" dirty="0" smtClean="0"/>
              <a:t>1990</a:t>
            </a:r>
            <a:endParaRPr lang="pt-BR" dirty="0"/>
          </a:p>
          <a:p>
            <a:r>
              <a:rPr lang="pt-BR" dirty="0" smtClean="0"/>
              <a:t>Explosão </a:t>
            </a:r>
            <a:r>
              <a:rPr lang="pt-BR" dirty="0"/>
              <a:t>da WEB, maior utilização </a:t>
            </a:r>
            <a:r>
              <a:rPr lang="pt-BR" dirty="0" smtClean="0"/>
              <a:t>dos sistemas </a:t>
            </a:r>
            <a:r>
              <a:rPr lang="pt-BR" dirty="0"/>
              <a:t>de DB.</a:t>
            </a:r>
          </a:p>
          <a:p>
            <a:r>
              <a:rPr lang="pt-BR" dirty="0" smtClean="0"/>
              <a:t>Sistemas </a:t>
            </a:r>
            <a:r>
              <a:rPr lang="pt-BR" dirty="0"/>
              <a:t>que aceitam interface para Web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/>
              <a:t>DB voltados para consulta, utilização </a:t>
            </a:r>
            <a:r>
              <a:rPr lang="pt-BR" dirty="0" smtClean="0"/>
              <a:t>da linguagem </a:t>
            </a:r>
            <a:r>
              <a:rPr lang="pt-BR" dirty="0"/>
              <a:t>SQL.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9708-2ABD-48BE-8630-93802EDF562D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60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HISTÓRICO  (CONT...)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Anos </a:t>
            </a:r>
            <a:r>
              <a:rPr lang="pt-BR" b="1" dirty="0" smtClean="0"/>
              <a:t>2000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Surgimento da linguagem XML e XQUERY, </a:t>
            </a:r>
            <a:r>
              <a:rPr lang="pt-BR" dirty="0" smtClean="0"/>
              <a:t>um novo </a:t>
            </a:r>
            <a:r>
              <a:rPr lang="pt-BR" dirty="0"/>
              <a:t>conceito em Banco de Dados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 smtClean="0"/>
              <a:t>A </a:t>
            </a:r>
            <a:r>
              <a:rPr lang="pt-BR" dirty="0"/>
              <a:t>redução </a:t>
            </a:r>
            <a:r>
              <a:rPr lang="pt-BR" dirty="0" smtClean="0"/>
              <a:t>de esforços </a:t>
            </a:r>
            <a:r>
              <a:rPr lang="pt-BR" dirty="0"/>
              <a:t>da administração de sistemas.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9708-2ABD-48BE-8630-93802EDF562D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760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640"/>
            <a:ext cx="9144000" cy="666936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5220072" y="1886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Fita Magnética</a:t>
            </a:r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9708-2ABD-48BE-8630-93802EDF562D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65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Ementa (DBA)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pt-BR" dirty="0">
                <a:solidFill>
                  <a:schemeClr val="bg1"/>
                </a:solidFill>
              </a:rPr>
              <a:t>Conceitos </a:t>
            </a:r>
            <a:r>
              <a:rPr lang="pt-BR" dirty="0" smtClean="0">
                <a:solidFill>
                  <a:schemeClr val="bg1"/>
                </a:solidFill>
              </a:rPr>
              <a:t>Gerais </a:t>
            </a:r>
            <a:r>
              <a:rPr lang="pt-BR" dirty="0">
                <a:solidFill>
                  <a:schemeClr val="bg1"/>
                </a:solidFill>
              </a:rPr>
              <a:t>sobre Banco de </a:t>
            </a:r>
            <a:r>
              <a:rPr lang="pt-BR" dirty="0" smtClean="0">
                <a:solidFill>
                  <a:schemeClr val="bg1"/>
                </a:solidFill>
              </a:rPr>
              <a:t>Dados</a:t>
            </a:r>
          </a:p>
          <a:p>
            <a:pPr>
              <a:buFont typeface="Wingdings" pitchFamily="2" charset="2"/>
              <a:buChar char="ü"/>
            </a:pPr>
            <a:r>
              <a:rPr lang="pt-BR" dirty="0" smtClean="0">
                <a:solidFill>
                  <a:schemeClr val="bg1"/>
                </a:solidFill>
              </a:rPr>
              <a:t>Instalação </a:t>
            </a:r>
            <a:r>
              <a:rPr lang="pt-BR" dirty="0">
                <a:solidFill>
                  <a:schemeClr val="bg1"/>
                </a:solidFill>
              </a:rPr>
              <a:t>e configuração da Ferramenta de Banco de </a:t>
            </a:r>
            <a:r>
              <a:rPr lang="pt-BR" dirty="0" smtClean="0">
                <a:solidFill>
                  <a:schemeClr val="bg1"/>
                </a:solidFill>
              </a:rPr>
              <a:t>Dados.</a:t>
            </a:r>
          </a:p>
          <a:p>
            <a:pPr>
              <a:buFont typeface="Wingdings" pitchFamily="2" charset="2"/>
              <a:buChar char="ü"/>
            </a:pPr>
            <a:r>
              <a:rPr lang="pt-BR" dirty="0">
                <a:solidFill>
                  <a:schemeClr val="bg1"/>
                </a:solidFill>
              </a:rPr>
              <a:t>Elaboração de projeto de Banco de </a:t>
            </a:r>
            <a:r>
              <a:rPr lang="pt-BR" dirty="0" smtClean="0">
                <a:solidFill>
                  <a:schemeClr val="bg1"/>
                </a:solidFill>
              </a:rPr>
              <a:t>Dados.</a:t>
            </a:r>
          </a:p>
          <a:p>
            <a:pPr>
              <a:buFont typeface="Wingdings" pitchFamily="2" charset="2"/>
              <a:buChar char="ü"/>
            </a:pPr>
            <a:r>
              <a:rPr lang="pt-BR" dirty="0">
                <a:solidFill>
                  <a:schemeClr val="bg1"/>
                </a:solidFill>
              </a:rPr>
              <a:t>Implementação do projeto de Banco de </a:t>
            </a:r>
            <a:r>
              <a:rPr lang="pt-BR" dirty="0" smtClean="0">
                <a:solidFill>
                  <a:schemeClr val="bg1"/>
                </a:solidFill>
              </a:rPr>
              <a:t>Dados.</a:t>
            </a:r>
          </a:p>
          <a:p>
            <a:pPr>
              <a:buFont typeface="Wingdings" pitchFamily="2" charset="2"/>
              <a:buChar char="ü"/>
            </a:pPr>
            <a:r>
              <a:rPr lang="pt-BR" dirty="0">
                <a:solidFill>
                  <a:schemeClr val="bg1"/>
                </a:solidFill>
              </a:rPr>
              <a:t>Prática de manipulação de Banco de Dados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9708-2ABD-48BE-8630-93802EDF562D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096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Fitas magnéticas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412776"/>
            <a:ext cx="6120680" cy="4032448"/>
          </a:xfrm>
        </p:spPr>
      </p:pic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9708-2ABD-48BE-8630-93802EDF562D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452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12776"/>
            <a:ext cx="8503843" cy="3848869"/>
          </a:xfrm>
        </p:spPr>
      </p:pic>
      <p:sp>
        <p:nvSpPr>
          <p:cNvPr id="5" name="CaixaDeTexto 4"/>
          <p:cNvSpPr txBox="1"/>
          <p:nvPr/>
        </p:nvSpPr>
        <p:spPr>
          <a:xfrm>
            <a:off x="2771800" y="116632"/>
            <a:ext cx="48245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Cartão Perfurado</a:t>
            </a:r>
          </a:p>
          <a:p>
            <a:endParaRPr lang="pt-BR" sz="4000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9708-2ABD-48BE-8630-93802EDF562D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33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 do Histórico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Assim como a informática evolui na parte </a:t>
            </a:r>
            <a:r>
              <a:rPr lang="pt-BR" dirty="0" smtClean="0"/>
              <a:t>de hardware </a:t>
            </a:r>
            <a:r>
              <a:rPr lang="pt-BR" dirty="0"/>
              <a:t>com o </a:t>
            </a:r>
            <a:r>
              <a:rPr lang="pt-BR"/>
              <a:t>software </a:t>
            </a:r>
            <a:r>
              <a:rPr lang="pt-BR" smtClean="0"/>
              <a:t>não </a:t>
            </a:r>
            <a:r>
              <a:rPr lang="pt-BR" dirty="0"/>
              <a:t>é diferente isso </a:t>
            </a:r>
            <a:r>
              <a:rPr lang="pt-BR" dirty="0" smtClean="0"/>
              <a:t>e bem </a:t>
            </a:r>
            <a:r>
              <a:rPr lang="pt-BR" dirty="0"/>
              <a:t>mais rápido</a:t>
            </a:r>
            <a:r>
              <a:rPr lang="pt-BR" dirty="0" smtClean="0"/>
              <a:t>, é </a:t>
            </a:r>
            <a:r>
              <a:rPr lang="pt-BR" dirty="0"/>
              <a:t>perceptível como </a:t>
            </a:r>
            <a:r>
              <a:rPr lang="pt-BR" dirty="0" smtClean="0"/>
              <a:t>a necessidade </a:t>
            </a:r>
            <a:r>
              <a:rPr lang="pt-BR" dirty="0"/>
              <a:t>das pessoas determina </a:t>
            </a:r>
            <a:r>
              <a:rPr lang="pt-BR" dirty="0" smtClean="0"/>
              <a:t>a operabilidade </a:t>
            </a:r>
            <a:r>
              <a:rPr lang="pt-BR" dirty="0"/>
              <a:t>dos sistemas de banco de </a:t>
            </a:r>
            <a:r>
              <a:rPr lang="pt-BR" dirty="0" smtClean="0"/>
              <a:t>dados pois </a:t>
            </a:r>
            <a:r>
              <a:rPr lang="pt-BR" dirty="0"/>
              <a:t>cada um possui sua funcionalidade </a:t>
            </a:r>
            <a:r>
              <a:rPr lang="pt-BR" dirty="0" smtClean="0"/>
              <a:t>e peculiaridade </a:t>
            </a:r>
            <a:r>
              <a:rPr lang="pt-BR" dirty="0"/>
              <a:t>de forma que torna cada vez </a:t>
            </a:r>
            <a:r>
              <a:rPr lang="pt-BR" dirty="0" smtClean="0"/>
              <a:t>mais amplo </a:t>
            </a:r>
            <a:r>
              <a:rPr lang="pt-BR" dirty="0"/>
              <a:t>o campo de atuação do profissional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9708-2ABD-48BE-8630-93802EDF562D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510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Os salários dos </a:t>
            </a:r>
            <a:r>
              <a:rPr lang="pt-BR" dirty="0" err="1" smtClean="0"/>
              <a:t>DBAs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772816"/>
            <a:ext cx="8712968" cy="259228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odem </a:t>
            </a: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variar </a:t>
            </a:r>
            <a:r>
              <a:rPr lang="pt-BR" sz="2400" b="1" dirty="0">
                <a:latin typeface="Times New Roman" pitchFamily="18" charset="0"/>
                <a:cs typeface="Times New Roman" pitchFamily="18" charset="0"/>
              </a:rPr>
              <a:t>963,52%, </a:t>
            </a: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de R$</a:t>
            </a:r>
            <a:r>
              <a:rPr lang="pt-BR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762,00 </a:t>
            </a: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a R$ </a:t>
            </a:r>
            <a:r>
              <a:rPr lang="pt-BR" sz="2400" b="1" dirty="0" smtClean="0">
                <a:latin typeface="Times New Roman" pitchFamily="18" charset="0"/>
                <a:cs typeface="Times New Roman" pitchFamily="18" charset="0"/>
              </a:rPr>
              <a:t>8.104</a:t>
            </a: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pt-BR" sz="2400" b="1" dirty="0" smtClean="0">
                <a:latin typeface="Times New Roman" pitchFamily="18" charset="0"/>
                <a:cs typeface="Times New Roman" pitchFamily="18" charset="0"/>
              </a:rPr>
              <a:t>00</a:t>
            </a: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dependo do grau de experiência do profissional. Segundo a tabela salarial da Catho, os profissionais com cargos de gerência ganham, em média, quase R$ 1 mil a mais do que os com cargo de coordenação</a:t>
            </a: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9708-2ABD-48BE-8630-93802EDF562D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266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504" y="836712"/>
            <a:ext cx="8928992" cy="583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/>
          <a:lstStyle/>
          <a:p>
            <a:pPr algn="ctr"/>
            <a:r>
              <a:rPr lang="pt-BR" dirty="0" smtClean="0"/>
              <a:t>Tabela de empregos e Salários</a:t>
            </a:r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1CF22B-F942-485E-ADAC-0B0946D26BFB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684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pt-BR" dirty="0" smtClean="0"/>
              <a:t>Diferentes funções dos </a:t>
            </a:r>
            <a:r>
              <a:rPr lang="pt-BR" b="1" dirty="0" err="1" smtClean="0"/>
              <a:t>DBA</a:t>
            </a:r>
            <a:r>
              <a:rPr lang="pt-BR" dirty="0" err="1" smtClean="0"/>
              <a:t>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1703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dirty="0"/>
              <a:t>O termo "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DBA</a:t>
            </a:r>
            <a:r>
              <a:rPr lang="pt-BR" dirty="0"/>
              <a:t>" significa "DATABASE ADMINISTRATOR", em inglês sigla que traduzida, literalmente, designa o capacitado pela licenciatura de administrar banco de dados </a:t>
            </a:r>
            <a:r>
              <a:rPr lang="pt-BR" dirty="0" smtClean="0"/>
              <a:t>onde </a:t>
            </a:r>
            <a:r>
              <a:rPr lang="pt-BR" dirty="0"/>
              <a:t>estão armazenadas informações.</a:t>
            </a:r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9708-2ABD-48BE-8630-93802EDF562D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773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DBA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dirty="0" smtClean="0"/>
              <a:t>O </a:t>
            </a:r>
            <a:r>
              <a:rPr lang="pt-BR" dirty="0"/>
              <a:t>profissional que atua nesta área pode receber outras nomenclaturas variando pelo grau de conhecimento e tempo na área. </a:t>
            </a:r>
            <a:r>
              <a:rPr lang="pt-BR" b="1" dirty="0"/>
              <a:t>Alguns são: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9708-2ABD-48BE-8630-93802EDF562D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58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DBA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45023"/>
          </a:xfrm>
        </p:spPr>
        <p:txBody>
          <a:bodyPr>
            <a:normAutofit fontScale="85000" lnSpcReduction="10000"/>
          </a:bodyPr>
          <a:lstStyle/>
          <a:p>
            <a:pPr algn="just">
              <a:buFont typeface="Wingdings" pitchFamily="2" charset="2"/>
              <a:buChar char="ü"/>
            </a:pPr>
            <a:r>
              <a:rPr lang="pt-BR" sz="3000" b="1" dirty="0" smtClean="0"/>
              <a:t>DBA </a:t>
            </a:r>
            <a:r>
              <a:rPr lang="pt-BR" sz="3000" b="1" dirty="0"/>
              <a:t>JR</a:t>
            </a:r>
            <a:r>
              <a:rPr lang="pt-BR" sz="3000" dirty="0"/>
              <a:t>: os profissionais assim resignados, têm em média dois anos de </a:t>
            </a:r>
            <a:r>
              <a:rPr lang="pt-BR" sz="3000" dirty="0" smtClean="0"/>
              <a:t>experiência </a:t>
            </a:r>
            <a:r>
              <a:rPr lang="pt-BR" sz="3000" dirty="0"/>
              <a:t>com banco de dados</a:t>
            </a:r>
            <a:r>
              <a:rPr lang="pt-BR" sz="3000" dirty="0" smtClean="0"/>
              <a:t>.</a:t>
            </a:r>
          </a:p>
          <a:p>
            <a:pPr algn="just">
              <a:buFont typeface="Wingdings" pitchFamily="2" charset="2"/>
              <a:buChar char="ü"/>
            </a:pPr>
            <a:endParaRPr lang="pt-BR" sz="3000" dirty="0" smtClean="0"/>
          </a:p>
          <a:p>
            <a:pPr algn="just">
              <a:buFont typeface="Wingdings" pitchFamily="2" charset="2"/>
              <a:buChar char="ü"/>
            </a:pPr>
            <a:r>
              <a:rPr lang="pt-BR" sz="2800" b="1" dirty="0" smtClean="0"/>
              <a:t>DBA </a:t>
            </a:r>
            <a:r>
              <a:rPr lang="pt-BR" sz="2800" b="1" dirty="0"/>
              <a:t>PLENO</a:t>
            </a:r>
            <a:r>
              <a:rPr lang="pt-BR" sz="2800" dirty="0"/>
              <a:t>: naturalmente, colaboradores com essa denominação possuem em média de dois a cinco anos de experiência em banco de dados</a:t>
            </a:r>
            <a:r>
              <a:rPr lang="pt-BR" sz="2800" dirty="0" smtClean="0"/>
              <a:t>.</a:t>
            </a:r>
          </a:p>
          <a:p>
            <a:pPr algn="just">
              <a:buFont typeface="Wingdings" pitchFamily="2" charset="2"/>
              <a:buChar char="ü"/>
            </a:pPr>
            <a:endParaRPr lang="pt-BR" sz="2800" dirty="0" smtClean="0"/>
          </a:p>
          <a:p>
            <a:pPr algn="just">
              <a:buFont typeface="Wingdings" pitchFamily="2" charset="2"/>
              <a:buChar char="ü"/>
            </a:pPr>
            <a:r>
              <a:rPr lang="pt-BR" sz="2800" b="1" dirty="0" smtClean="0"/>
              <a:t>DBA </a:t>
            </a:r>
            <a:r>
              <a:rPr lang="pt-BR" sz="2800" b="1" dirty="0"/>
              <a:t>SR.(SENIOR)</a:t>
            </a:r>
            <a:r>
              <a:rPr lang="pt-BR" sz="2800" dirty="0"/>
              <a:t>: profissionais com mais de cinco anos de experiência, geralmente são consultores e atuam de forma independente em empresas próprias e ou em consultorias</a:t>
            </a:r>
            <a:r>
              <a:rPr lang="pt-BR" sz="2800" dirty="0" smtClean="0"/>
              <a:t>.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979712" y="6309320"/>
            <a:ext cx="6912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Fonte </a:t>
            </a:r>
            <a:r>
              <a:rPr lang="pt-BR" sz="1400" dirty="0" smtClean="0"/>
              <a:t>http</a:t>
            </a:r>
            <a:r>
              <a:rPr lang="pt-BR" sz="1400" dirty="0"/>
              <a:t>://pt.wikipedia.org/wiki/Tecnologia_em_bancos_de_dados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9708-2ABD-48BE-8630-93802EDF562D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65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DBA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92500" lnSpcReduction="20000"/>
          </a:bodyPr>
          <a:lstStyle/>
          <a:p>
            <a:endParaRPr lang="pt-BR" dirty="0"/>
          </a:p>
          <a:p>
            <a:pPr algn="just"/>
            <a:r>
              <a:rPr lang="pt-BR" b="1" dirty="0"/>
              <a:t>RACDBA</a:t>
            </a:r>
            <a:r>
              <a:rPr lang="pt-BR" dirty="0"/>
              <a:t>: nomenclatura utilizada por profissionais que trabalham em ambientes </a:t>
            </a:r>
            <a:r>
              <a:rPr lang="pt-BR" dirty="0" err="1"/>
              <a:t>clusterizados</a:t>
            </a:r>
            <a:r>
              <a:rPr lang="pt-BR" dirty="0"/>
              <a:t>, que significa : CLUSTER DATABASE ADMINISTRATOR</a:t>
            </a:r>
            <a:r>
              <a:rPr lang="pt-BR" dirty="0" smtClean="0"/>
              <a:t>.</a:t>
            </a:r>
          </a:p>
          <a:p>
            <a:pPr algn="just"/>
            <a:endParaRPr lang="pt-BR" dirty="0"/>
          </a:p>
          <a:p>
            <a:pPr algn="just"/>
            <a:r>
              <a:rPr lang="pt-BR" b="1" dirty="0"/>
              <a:t>RACHADBA</a:t>
            </a:r>
            <a:r>
              <a:rPr lang="pt-BR" dirty="0"/>
              <a:t>: outra nomenclatura utilizada por profissionais que também trabalham em ambientes </a:t>
            </a:r>
            <a:r>
              <a:rPr lang="pt-BR" dirty="0" err="1"/>
              <a:t>clusterizados</a:t>
            </a:r>
            <a:r>
              <a:rPr lang="pt-BR" dirty="0"/>
              <a:t>, porém, com uma pequena diferença: são responsáveis por montar clusters de backup ou sites de backup, dependendo da configuração do site primário. 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9708-2ABD-48BE-8630-93802EDF562D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855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Gerente</a:t>
            </a:r>
            <a:r>
              <a:rPr lang="pt-BR" dirty="0" smtClean="0"/>
              <a:t> - DBA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buFont typeface="Wingdings" pitchFamily="2" charset="2"/>
              <a:buChar char="ü"/>
            </a:pPr>
            <a:r>
              <a:rPr lang="pt-BR" dirty="0"/>
              <a:t>Responder pela administração dos B</a:t>
            </a:r>
            <a:r>
              <a:rPr lang="pt-BR" dirty="0" smtClean="0"/>
              <a:t>ancos </a:t>
            </a:r>
            <a:r>
              <a:rPr lang="pt-BR" dirty="0"/>
              <a:t>de D</a:t>
            </a:r>
            <a:r>
              <a:rPr lang="pt-BR" dirty="0" smtClean="0"/>
              <a:t>ados </a:t>
            </a:r>
            <a:r>
              <a:rPr lang="pt-BR" dirty="0"/>
              <a:t>existentes na </a:t>
            </a:r>
            <a:r>
              <a:rPr lang="pt-BR" dirty="0" smtClean="0"/>
              <a:t>empresa;</a:t>
            </a:r>
          </a:p>
          <a:p>
            <a:pPr marL="0" indent="0" algn="just">
              <a:buNone/>
            </a:pPr>
            <a:endParaRPr lang="pt-BR" dirty="0" smtClean="0"/>
          </a:p>
          <a:p>
            <a:pPr algn="just">
              <a:buFont typeface="Wingdings" pitchFamily="2" charset="2"/>
              <a:buChar char="ü"/>
            </a:pPr>
            <a:r>
              <a:rPr lang="pt-BR" dirty="0" smtClean="0"/>
              <a:t>Dentro </a:t>
            </a:r>
            <a:r>
              <a:rPr lang="pt-BR" dirty="0"/>
              <a:t>de parâmetros de segurança e integridade, tendo em vista as inovações tecnológicas e as alterações necessárias às aplicações</a:t>
            </a:r>
            <a:r>
              <a:rPr lang="pt-BR" dirty="0" smtClean="0"/>
              <a:t>.</a:t>
            </a:r>
          </a:p>
          <a:p>
            <a:pPr algn="just">
              <a:buFont typeface="Wingdings" pitchFamily="2" charset="2"/>
              <a:buChar char="ü"/>
            </a:pPr>
            <a:endParaRPr lang="pt-BR" dirty="0" smtClean="0"/>
          </a:p>
          <a:p>
            <a:pPr algn="just">
              <a:buFont typeface="Wingdings" pitchFamily="2" charset="2"/>
              <a:buChar char="ü"/>
            </a:pPr>
            <a:r>
              <a:rPr lang="pt-BR" dirty="0" smtClean="0"/>
              <a:t> </a:t>
            </a:r>
            <a:r>
              <a:rPr lang="pt-BR" dirty="0"/>
              <a:t>Projetar estruturas de novos bancos de dados, bem como desenvolver programas utilitários, orientando usuários na utilização do sistema</a:t>
            </a:r>
            <a:r>
              <a:rPr lang="pt-BR" dirty="0" smtClean="0"/>
              <a:t>.</a:t>
            </a:r>
          </a:p>
          <a:p>
            <a:pPr marL="0" indent="0" algn="just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			</a:t>
            </a:r>
            <a:r>
              <a:rPr lang="pt-BR" sz="1400" dirty="0" smtClean="0"/>
              <a:t>Fonte</a:t>
            </a:r>
            <a:r>
              <a:rPr lang="pt-BR" sz="1400" dirty="0"/>
              <a:t>: </a:t>
            </a:r>
            <a:r>
              <a:rPr lang="pt-BR" sz="1400" dirty="0">
                <a:hlinkClick r:id="rId2"/>
              </a:rPr>
              <a:t>Gerente (Administração de Banco de Dados) - descrição de cargo</a:t>
            </a:r>
            <a:r>
              <a:rPr lang="pt-BR" sz="1400" dirty="0"/>
              <a:t> 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9708-2ABD-48BE-8630-93802EDF562D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71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Metodologia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03648" y="1600200"/>
            <a:ext cx="7283152" cy="4525963"/>
          </a:xfrm>
        </p:spPr>
        <p:txBody>
          <a:bodyPr>
            <a:normAutofit fontScale="47500" lnSpcReduction="20000"/>
          </a:bodyPr>
          <a:lstStyle/>
          <a:p>
            <a:pPr>
              <a:spcBef>
                <a:spcPct val="50000"/>
              </a:spcBef>
            </a:pPr>
            <a:r>
              <a:rPr lang="pt-BR" b="1" dirty="0">
                <a:solidFill>
                  <a:schemeClr val="bg1"/>
                </a:solidFill>
              </a:rPr>
              <a:t>AULAS TEÓRICAS;</a:t>
            </a:r>
          </a:p>
          <a:p>
            <a:pPr>
              <a:spcBef>
                <a:spcPct val="50000"/>
              </a:spcBef>
            </a:pP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dirty="0">
                <a:solidFill>
                  <a:schemeClr val="bg1"/>
                </a:solidFill>
              </a:rPr>
              <a:t>- Livros;</a:t>
            </a:r>
          </a:p>
          <a:p>
            <a:pPr>
              <a:spcBef>
                <a:spcPct val="50000"/>
              </a:spcBef>
            </a:pPr>
            <a:r>
              <a:rPr lang="pt-BR" dirty="0">
                <a:solidFill>
                  <a:schemeClr val="bg1"/>
                </a:solidFill>
              </a:rPr>
              <a:t>	- Artigos;</a:t>
            </a:r>
          </a:p>
          <a:p>
            <a:pPr>
              <a:spcBef>
                <a:spcPct val="50000"/>
              </a:spcBef>
            </a:pPr>
            <a:r>
              <a:rPr lang="pt-BR" dirty="0">
                <a:solidFill>
                  <a:schemeClr val="bg1"/>
                </a:solidFill>
              </a:rPr>
              <a:t>	- Apostilas</a:t>
            </a:r>
            <a:r>
              <a:rPr lang="pt-BR" b="1" dirty="0" smtClean="0">
                <a:solidFill>
                  <a:schemeClr val="bg1"/>
                </a:solidFill>
              </a:rPr>
              <a:t>;</a:t>
            </a:r>
          </a:p>
          <a:p>
            <a:pPr marL="914400" lvl="2" indent="0">
              <a:spcBef>
                <a:spcPct val="50000"/>
              </a:spcBef>
              <a:buNone/>
            </a:pPr>
            <a:r>
              <a:rPr lang="pt-BR" sz="3400" b="1" dirty="0" smtClean="0">
                <a:solidFill>
                  <a:schemeClr val="bg1"/>
                </a:solidFill>
              </a:rPr>
              <a:t>- Vídeos</a:t>
            </a:r>
            <a:endParaRPr lang="pt-BR" sz="3400" b="1" dirty="0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r>
              <a:rPr lang="pt-BR" b="1" dirty="0" smtClean="0">
                <a:solidFill>
                  <a:schemeClr val="bg1"/>
                </a:solidFill>
              </a:rPr>
              <a:t>AULAS </a:t>
            </a:r>
            <a:r>
              <a:rPr lang="pt-BR" b="1" dirty="0">
                <a:solidFill>
                  <a:schemeClr val="bg1"/>
                </a:solidFill>
              </a:rPr>
              <a:t>PRÁTICAS;</a:t>
            </a:r>
          </a:p>
          <a:p>
            <a:pPr>
              <a:spcBef>
                <a:spcPct val="50000"/>
              </a:spcBef>
            </a:pP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dirty="0">
                <a:solidFill>
                  <a:schemeClr val="bg1"/>
                </a:solidFill>
              </a:rPr>
              <a:t>- Instalação;</a:t>
            </a:r>
          </a:p>
          <a:p>
            <a:pPr>
              <a:spcBef>
                <a:spcPct val="50000"/>
              </a:spcBef>
            </a:pPr>
            <a:r>
              <a:rPr lang="pt-BR" dirty="0">
                <a:solidFill>
                  <a:schemeClr val="bg1"/>
                </a:solidFill>
              </a:rPr>
              <a:t>	- Configuração;</a:t>
            </a:r>
          </a:p>
          <a:p>
            <a:pPr>
              <a:spcBef>
                <a:spcPct val="50000"/>
              </a:spcBef>
            </a:pPr>
            <a:r>
              <a:rPr lang="pt-BR" dirty="0">
                <a:solidFill>
                  <a:schemeClr val="bg1"/>
                </a:solidFill>
              </a:rPr>
              <a:t>	- </a:t>
            </a:r>
            <a:r>
              <a:rPr lang="pt-BR" dirty="0" smtClean="0">
                <a:solidFill>
                  <a:schemeClr val="bg1"/>
                </a:solidFill>
              </a:rPr>
              <a:t>Consultas;</a:t>
            </a:r>
            <a:endParaRPr lang="pt-BR" dirty="0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r>
              <a:rPr lang="pt-BR" dirty="0">
                <a:solidFill>
                  <a:schemeClr val="bg1"/>
                </a:solidFill>
              </a:rPr>
              <a:t>	- </a:t>
            </a:r>
            <a:r>
              <a:rPr lang="pt-BR" dirty="0" smtClean="0">
                <a:solidFill>
                  <a:schemeClr val="bg1"/>
                </a:solidFill>
              </a:rPr>
              <a:t>Manipulações;</a:t>
            </a:r>
            <a:endParaRPr lang="pt-BR" dirty="0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pt-BR" sz="1200" b="1" dirty="0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r>
              <a:rPr lang="pt-BR" b="1" dirty="0">
                <a:solidFill>
                  <a:schemeClr val="bg1"/>
                </a:solidFill>
              </a:rPr>
              <a:t>TRABALHOS INDIVIDUAIS;</a:t>
            </a:r>
          </a:p>
          <a:p>
            <a:pPr>
              <a:spcBef>
                <a:spcPct val="50000"/>
              </a:spcBef>
            </a:pPr>
            <a:r>
              <a:rPr lang="pt-BR" b="1" dirty="0" smtClean="0">
                <a:solidFill>
                  <a:schemeClr val="bg1"/>
                </a:solidFill>
              </a:rPr>
              <a:t>TRABALHOS </a:t>
            </a:r>
            <a:r>
              <a:rPr lang="pt-BR" b="1" dirty="0">
                <a:solidFill>
                  <a:schemeClr val="bg1"/>
                </a:solidFill>
              </a:rPr>
              <a:t>EM </a:t>
            </a:r>
            <a:r>
              <a:rPr lang="pt-BR" b="1" dirty="0" smtClean="0">
                <a:solidFill>
                  <a:schemeClr val="bg1"/>
                </a:solidFill>
              </a:rPr>
              <a:t>GRUPOS</a:t>
            </a:r>
          </a:p>
          <a:p>
            <a:pPr>
              <a:spcBef>
                <a:spcPct val="50000"/>
              </a:spcBef>
            </a:pPr>
            <a:r>
              <a:rPr lang="pt-BR" b="1" dirty="0" smtClean="0">
                <a:solidFill>
                  <a:schemeClr val="bg1"/>
                </a:solidFill>
              </a:rPr>
              <a:t>PROVAS AVALIATIVAS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9708-2ABD-48BE-8630-93802EDF562D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3297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Coordenador,  Supervisor ou Chefe</a:t>
            </a: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pt-BR" dirty="0">
                <a:solidFill>
                  <a:srgbClr val="000000"/>
                </a:solidFill>
                <a:latin typeface="Arial"/>
              </a:rPr>
              <a:t>Coordena e supervisiona o atendimento dos pedidos, desenvolvendo a modelagem de dados e objetos, gerando os esquemas de banco de dados e padronizando os procedimentos de acesso aos dados</a:t>
            </a:r>
            <a:r>
              <a:rPr lang="pt-BR" dirty="0" smtClean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pt-BR" dirty="0" smtClean="0">
                <a:solidFill>
                  <a:srgbClr val="000000"/>
                </a:solidFill>
                <a:latin typeface="Arial"/>
              </a:rPr>
              <a:t>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pt-BR" sz="1200" dirty="0" smtClean="0">
                <a:solidFill>
                  <a:srgbClr val="000000"/>
                </a:solidFill>
                <a:latin typeface="Arial"/>
              </a:rPr>
              <a:t>		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pt-BR" sz="1200" dirty="0">
                <a:solidFill>
                  <a:srgbClr val="000000"/>
                </a:solidFill>
                <a:latin typeface="Arial"/>
              </a:rPr>
              <a:t>	</a:t>
            </a:r>
            <a:r>
              <a:rPr lang="pt-BR" sz="1200" dirty="0" smtClean="0">
                <a:solidFill>
                  <a:srgbClr val="000000"/>
                </a:solidFill>
                <a:latin typeface="Arial"/>
              </a:rPr>
              <a:t>	Fonte</a:t>
            </a:r>
            <a:r>
              <a:rPr lang="pt-BR" sz="1200" dirty="0">
                <a:solidFill>
                  <a:srgbClr val="000000"/>
                </a:solidFill>
                <a:latin typeface="Arial"/>
              </a:rPr>
              <a:t>: </a:t>
            </a:r>
            <a:r>
              <a:rPr lang="pt-BR" sz="1200" dirty="0">
                <a:solidFill>
                  <a:srgbClr val="003399"/>
                </a:solidFill>
                <a:latin typeface="Arial"/>
                <a:hlinkClick r:id="rId2"/>
              </a:rPr>
              <a:t>Coordenador (Administração de Banco de Dados) - descrição de cargo</a:t>
            </a:r>
            <a:r>
              <a:rPr lang="pt-BR" sz="2400" dirty="0">
                <a:solidFill>
                  <a:srgbClr val="000000"/>
                </a:solidFill>
                <a:latin typeface="Arial"/>
              </a:rPr>
              <a:t> </a:t>
            </a:r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9708-2ABD-48BE-8630-93802EDF562D}" type="slidenum">
              <a:rPr lang="pt-BR" smtClean="0"/>
              <a:pPr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22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Administra os ambientes operacionais designados promovendo as atualizações, avaliando e ponderando os impactos com os responsáveis pelos sistemas. Manter o banco de conhecimento atualizado com as soluções desenvolvidas para os ambientes de sua responsabilidade.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	</a:t>
            </a:r>
            <a:r>
              <a:rPr lang="pt-BR" sz="1600" b="1" dirty="0" smtClean="0"/>
              <a:t>Fonte</a:t>
            </a:r>
            <a:r>
              <a:rPr lang="pt-BR" sz="1600" b="1" dirty="0"/>
              <a:t>:</a:t>
            </a:r>
            <a:r>
              <a:rPr lang="pt-BR" sz="1600" dirty="0"/>
              <a:t> Coordenador (Administração de Banco de Dados) - descrição de cargo </a:t>
            </a:r>
          </a:p>
          <a:p>
            <a:endParaRPr lang="pt-BR" sz="1600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Coordenador,  Supervisor ou Chefe</a:t>
            </a: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9708-2ABD-48BE-8630-93802EDF562D}" type="slidenum">
              <a:rPr lang="pt-BR" smtClean="0"/>
              <a:pPr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9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Qual a necessidade de Um BD?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28" y="0"/>
            <a:ext cx="5280290" cy="4525963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29328"/>
            <a:ext cx="3810000" cy="232067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584" y="188640"/>
            <a:ext cx="3851920" cy="6493443"/>
          </a:xfrm>
          <a:prstGeom prst="rect">
            <a:avLst/>
          </a:prstGeom>
        </p:spPr>
      </p:pic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9708-2ABD-48BE-8630-93802EDF562D}" type="slidenum">
              <a:rPr lang="pt-BR" smtClean="0"/>
              <a:pPr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039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dirty="0" smtClean="0"/>
              <a:t>Como Surgiu o Data Base?</a:t>
            </a:r>
          </a:p>
        </p:txBody>
      </p:sp>
      <p:sp>
        <p:nvSpPr>
          <p:cNvPr id="7" name="Right Arrow 6"/>
          <p:cNvSpPr/>
          <p:nvPr/>
        </p:nvSpPr>
        <p:spPr>
          <a:xfrm>
            <a:off x="3846664" y="2060848"/>
            <a:ext cx="1571625" cy="71437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/>
          </a:p>
        </p:txBody>
      </p:sp>
      <p:sp>
        <p:nvSpPr>
          <p:cNvPr id="10" name="Down Arrow Callout 9"/>
          <p:cNvSpPr/>
          <p:nvPr/>
        </p:nvSpPr>
        <p:spPr>
          <a:xfrm>
            <a:off x="1" y="1484784"/>
            <a:ext cx="9144000" cy="3143250"/>
          </a:xfrm>
          <a:prstGeom prst="downArrowCallou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/>
          </a:p>
        </p:txBody>
      </p:sp>
      <p:sp>
        <p:nvSpPr>
          <p:cNvPr id="2" name="Retângulo 1"/>
          <p:cNvSpPr/>
          <p:nvPr/>
        </p:nvSpPr>
        <p:spPr>
          <a:xfrm>
            <a:off x="314010" y="1633016"/>
            <a:ext cx="2499741" cy="157003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b="1" dirty="0">
                <a:solidFill>
                  <a:schemeClr val="bg1"/>
                </a:solidFill>
              </a:rPr>
              <a:t>Aumento do volume de informação.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6349304" y="1633016"/>
            <a:ext cx="2499741" cy="157003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pt-PT" b="1" dirty="0">
                <a:solidFill>
                  <a:schemeClr val="bg1"/>
                </a:solidFill>
              </a:rPr>
              <a:t>Maiores dificuldades de gestão.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b="1" dirty="0">
              <a:solidFill>
                <a:schemeClr val="bg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336266" y="4725144"/>
            <a:ext cx="2592419" cy="38375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/>
              <a:t>Surge os Banco de Dados</a:t>
            </a:r>
          </a:p>
        </p:txBody>
      </p:sp>
      <p:sp>
        <p:nvSpPr>
          <p:cNvPr id="15" name="Espaço Reservado para Conteúdo 14"/>
          <p:cNvSpPr>
            <a:spLocks noGrp="1"/>
          </p:cNvSpPr>
          <p:nvPr>
            <p:ph idx="1"/>
          </p:nvPr>
        </p:nvSpPr>
        <p:spPr>
          <a:xfrm>
            <a:off x="1" y="1600200"/>
            <a:ext cx="9143999" cy="4637111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9708-2ABD-48BE-8630-93802EDF562D}" type="slidenum">
              <a:rPr lang="pt-BR" smtClean="0"/>
              <a:pPr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180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2" grpId="0" animBg="1"/>
      <p:bldP spid="14" grpId="0" animBg="1"/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343074"/>
            <a:ext cx="2705100" cy="168592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4991024"/>
            <a:ext cx="1981200" cy="1781175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451363"/>
            <a:ext cx="2143125" cy="214312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60648"/>
            <a:ext cx="2505075" cy="18288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621756"/>
            <a:ext cx="2952328" cy="286168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66975" cy="1847850"/>
          </a:xfrm>
          <a:prstGeom prst="rect">
            <a:avLst/>
          </a:prstGeom>
        </p:spPr>
      </p:pic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9708-2ABD-48BE-8630-93802EDF562D}" type="slidenum">
              <a:rPr lang="pt-BR" smtClean="0"/>
              <a:pPr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748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0"/>
                            </p:stCondLst>
                            <p:childTnLst>
                              <p:par>
                                <p:cTn id="2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8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000"/>
                            </p:stCondLst>
                            <p:childTnLst>
                              <p:par>
                                <p:cTn id="37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27584" y="0"/>
            <a:ext cx="7772400" cy="936103"/>
          </a:xfrm>
        </p:spPr>
        <p:txBody>
          <a:bodyPr>
            <a:normAutofit/>
          </a:bodyPr>
          <a:lstStyle/>
          <a:p>
            <a:r>
              <a:rPr lang="pt-BR" b="1" dirty="0" smtClean="0">
                <a:solidFill>
                  <a:srgbClr val="FFC000"/>
                </a:solidFill>
              </a:rPr>
              <a:t>REVISÃO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568" y="980728"/>
            <a:ext cx="7704856" cy="4392488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pt-BR" dirty="0" smtClean="0">
                <a:solidFill>
                  <a:schemeClr val="bg1"/>
                </a:solidFill>
                <a:effectLst/>
              </a:rPr>
              <a:t>Antes de criar um Banco de </a:t>
            </a:r>
            <a:r>
              <a:rPr lang="pt-BR" dirty="0" smtClean="0">
                <a:solidFill>
                  <a:schemeClr val="bg1"/>
                </a:solidFill>
              </a:rPr>
              <a:t>D</a:t>
            </a:r>
            <a:r>
              <a:rPr lang="pt-BR" dirty="0" smtClean="0">
                <a:solidFill>
                  <a:schemeClr val="bg1"/>
                </a:solidFill>
                <a:effectLst/>
              </a:rPr>
              <a:t>ados, você deve responder a </a:t>
            </a:r>
            <a:r>
              <a:rPr lang="pt-BR" dirty="0" smtClean="0">
                <a:solidFill>
                  <a:schemeClr val="bg1"/>
                </a:solidFill>
              </a:rPr>
              <a:t>quais </a:t>
            </a:r>
            <a:r>
              <a:rPr lang="pt-BR" dirty="0" smtClean="0">
                <a:solidFill>
                  <a:schemeClr val="bg1"/>
                </a:solidFill>
                <a:effectLst/>
              </a:rPr>
              <a:t>perguntas?</a:t>
            </a:r>
          </a:p>
          <a:p>
            <a:pPr algn="just"/>
            <a:endParaRPr lang="pt-BR" dirty="0" smtClean="0">
              <a:solidFill>
                <a:schemeClr val="bg1"/>
              </a:solidFill>
              <a:effectLst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pt-BR" dirty="0" smtClean="0">
                <a:solidFill>
                  <a:schemeClr val="bg1"/>
                </a:solidFill>
              </a:rPr>
              <a:t>Qual a finalidade deste Banco de Dados e quem o utilizará?</a:t>
            </a:r>
          </a:p>
          <a:p>
            <a:pPr algn="just"/>
            <a:endParaRPr lang="pt-BR" dirty="0" smtClean="0">
              <a:solidFill>
                <a:schemeClr val="bg1"/>
              </a:solidFill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pt-BR" dirty="0" smtClean="0">
                <a:solidFill>
                  <a:schemeClr val="bg1"/>
                </a:solidFill>
              </a:rPr>
              <a:t>Quais tabelas (dados) este Banco de Dados conterá?</a:t>
            </a:r>
          </a:p>
          <a:p>
            <a:pPr algn="just"/>
            <a:endParaRPr lang="pt-BR" dirty="0" smtClean="0">
              <a:solidFill>
                <a:schemeClr val="bg1"/>
              </a:solidFill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pt-BR" dirty="0" smtClean="0">
                <a:solidFill>
                  <a:schemeClr val="bg1"/>
                </a:solidFill>
              </a:rPr>
              <a:t>De quais consultas e relatórios os usuários deste Banco de Dados precisam?</a:t>
            </a:r>
          </a:p>
          <a:p>
            <a:pPr marL="457200" indent="-457200" algn="just">
              <a:buFont typeface="Wingdings" pitchFamily="2" charset="2"/>
              <a:buChar char="Ø"/>
            </a:pPr>
            <a:endParaRPr lang="pt-BR" dirty="0" smtClean="0">
              <a:solidFill>
                <a:schemeClr val="bg1"/>
              </a:solidFill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pt-BR" dirty="0" smtClean="0">
                <a:solidFill>
                  <a:schemeClr val="bg1"/>
                </a:solidFill>
              </a:rPr>
              <a:t>Que formulários você precisa criar?</a:t>
            </a:r>
          </a:p>
          <a:p>
            <a:pPr algn="just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9708-2ABD-48BE-8630-93802EDF562D}" type="slidenum">
              <a:rPr lang="pt-BR" smtClean="0"/>
              <a:pPr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725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 smtClean="0"/>
          </a:p>
          <a:p>
            <a:pPr marL="0" indent="0">
              <a:buNone/>
            </a:pPr>
            <a:endParaRPr lang="pt-PT" sz="40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pt-PT" sz="6600" dirty="0" smtClean="0">
                <a:solidFill>
                  <a:srgbClr val="FFC000"/>
                </a:solidFill>
              </a:rPr>
              <a:t>Bases </a:t>
            </a:r>
            <a:r>
              <a:rPr lang="pt-PT" sz="6600" dirty="0">
                <a:solidFill>
                  <a:srgbClr val="FFC000"/>
                </a:solidFill>
              </a:rPr>
              <a:t>de Dados</a:t>
            </a:r>
            <a:endParaRPr lang="pt-BR" sz="6600" dirty="0">
              <a:solidFill>
                <a:srgbClr val="FFC000"/>
              </a:solidFill>
            </a:endParaRP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9708-2ABD-48BE-8630-93802EDF562D}" type="slidenum">
              <a:rPr lang="pt-BR" smtClean="0"/>
              <a:pPr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813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Principais </a:t>
            </a:r>
            <a:r>
              <a:rPr lang="pt-PT" dirty="0" smtClean="0">
                <a:solidFill>
                  <a:schemeClr val="bg1"/>
                </a:solidFill>
              </a:rPr>
              <a:t>vantagens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smtClean="0">
                <a:solidFill>
                  <a:schemeClr val="bg1"/>
                </a:solidFill>
              </a:rPr>
              <a:t>DB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endParaRPr lang="pt-PT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pt-PT" dirty="0">
                <a:solidFill>
                  <a:schemeClr val="bg1"/>
                </a:solidFill>
              </a:rPr>
              <a:t>Diminuir o espaço ocupado pela informação;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pt-PT" dirty="0">
                <a:solidFill>
                  <a:schemeClr val="bg1"/>
                </a:solidFill>
              </a:rPr>
              <a:t>Facilitar o acesso e a actualização da informação;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pt-PT" dirty="0">
                <a:solidFill>
                  <a:schemeClr val="bg1"/>
                </a:solidFill>
              </a:rPr>
              <a:t>Aumentar a velocidade da pesquisa;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pt-PT" dirty="0">
                <a:solidFill>
                  <a:schemeClr val="bg1"/>
                </a:solidFill>
              </a:rPr>
              <a:t>Evitar a redundância da informação.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9708-2ABD-48BE-8630-93802EDF562D}" type="slidenum">
              <a:rPr lang="pt-BR" smtClean="0"/>
              <a:pPr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748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>
                <a:solidFill>
                  <a:schemeClr val="bg1"/>
                </a:solidFill>
              </a:rPr>
              <a:t>Base de Dados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pt-PT" dirty="0" smtClean="0">
                <a:solidFill>
                  <a:schemeClr val="bg1"/>
                </a:solidFill>
              </a:rPr>
              <a:t>Todas </a:t>
            </a:r>
            <a:r>
              <a:rPr lang="pt-PT" dirty="0">
                <a:solidFill>
                  <a:schemeClr val="bg1"/>
                </a:solidFill>
              </a:rPr>
              <a:t>as operações realizadas pelo utilizador na base de dados, nunca são realizadas directamente na mesma, mas sim através de uma aplicação especial chamada de </a:t>
            </a:r>
            <a:r>
              <a:rPr lang="pt-PT" b="1" dirty="0">
                <a:solidFill>
                  <a:srgbClr val="FF0000"/>
                </a:solidFill>
              </a:rPr>
              <a:t>Sistema de Gestão de Bases de Dados</a:t>
            </a:r>
            <a:r>
              <a:rPr lang="pt-PT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9708-2ABD-48BE-8630-93802EDF562D}" type="slidenum">
              <a:rPr lang="pt-BR" smtClean="0"/>
              <a:pPr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790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0" r="57381"/>
          <a:stretch/>
        </p:blipFill>
        <p:spPr>
          <a:xfrm>
            <a:off x="377044" y="1413526"/>
            <a:ext cx="3349351" cy="542731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30" t="36994"/>
          <a:stretch/>
        </p:blipFill>
        <p:spPr>
          <a:xfrm>
            <a:off x="3911136" y="3834204"/>
            <a:ext cx="3837276" cy="300664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30" b="62629"/>
          <a:stretch/>
        </p:blipFill>
        <p:spPr>
          <a:xfrm>
            <a:off x="4073236" y="1772816"/>
            <a:ext cx="3837276" cy="178334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0" y="188640"/>
            <a:ext cx="9144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 smtClean="0"/>
              <a:t>S</a:t>
            </a:r>
            <a:r>
              <a:rPr lang="pt-BR" sz="3200" b="1" dirty="0" smtClean="0">
                <a:solidFill>
                  <a:schemeClr val="bg1"/>
                </a:solidFill>
              </a:rPr>
              <a:t>istema de </a:t>
            </a:r>
            <a:r>
              <a:rPr lang="pt-BR" sz="4400" b="1" dirty="0" smtClean="0"/>
              <a:t>G</a:t>
            </a:r>
            <a:r>
              <a:rPr lang="pt-BR" sz="3200" b="1" dirty="0" smtClean="0">
                <a:solidFill>
                  <a:schemeClr val="bg1"/>
                </a:solidFill>
              </a:rPr>
              <a:t>erenciamento de </a:t>
            </a:r>
            <a:r>
              <a:rPr lang="pt-BR" sz="4400" b="1" dirty="0" smtClean="0"/>
              <a:t>B</a:t>
            </a:r>
            <a:r>
              <a:rPr lang="pt-BR" sz="3200" b="1" dirty="0" smtClean="0">
                <a:solidFill>
                  <a:schemeClr val="bg1"/>
                </a:solidFill>
              </a:rPr>
              <a:t>anco de </a:t>
            </a:r>
            <a:r>
              <a:rPr lang="pt-BR" sz="4400" b="1" dirty="0" smtClean="0"/>
              <a:t>D</a:t>
            </a:r>
            <a:r>
              <a:rPr lang="pt-BR" sz="3200" b="1" dirty="0" smtClean="0">
                <a:solidFill>
                  <a:schemeClr val="bg1"/>
                </a:solidFill>
              </a:rPr>
              <a:t>ados</a:t>
            </a:r>
          </a:p>
          <a:p>
            <a:pPr algn="ctr"/>
            <a:endParaRPr lang="pt-BR" sz="3200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9708-2ABD-48BE-8630-93802EDF562D}" type="slidenum">
              <a:rPr lang="pt-BR" smtClean="0"/>
              <a:pPr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629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0" y="1196752"/>
            <a:ext cx="8505328" cy="439668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dirty="0" smtClean="0">
                <a:solidFill>
                  <a:schemeClr val="bg1"/>
                </a:solidFill>
              </a:rPr>
              <a:t>Fornecer conhecimentos sobre a concepção e uso de sistemas de banco de dados, técnicas de estruturação e manipulação de informações, modelos de representação e desenvolvimento, e tópicos emergentes em bancos de dados.</a:t>
            </a: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403920" y="476672"/>
            <a:ext cx="8352928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bg1"/>
                </a:solidFill>
              </a:rPr>
              <a:t>OBJETIVOS GERAIS</a:t>
            </a:r>
          </a:p>
          <a:p>
            <a:endParaRPr lang="pt-BR" dirty="0" smtClean="0">
              <a:solidFill>
                <a:schemeClr val="bg1"/>
              </a:solidFill>
            </a:endParaRP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9708-2ABD-48BE-8630-93802EDF562D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387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pPr algn="l"/>
            <a:r>
              <a:rPr lang="pt-BR" dirty="0" smtClean="0"/>
              <a:t>Conceito  de </a:t>
            </a:r>
            <a:r>
              <a:rPr lang="pt-BR" b="1" dirty="0" smtClean="0"/>
              <a:t>SGBD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 </a:t>
            </a:r>
            <a:r>
              <a:rPr lang="pt-BR" dirty="0" smtClean="0"/>
              <a:t>É um </a:t>
            </a:r>
            <a:r>
              <a:rPr lang="pt-BR" dirty="0"/>
              <a:t>sistema que o gerencia, não é o bastante, pois estamos falando de um grande volume de dados, ou seja, informações que precisam ser armazenadas, acessadas, atualizadas, por um indefinido espaço de tempo, dando aos seus usuários, agilidade e qualidade de resposta no cruzamento das informações</a:t>
            </a:r>
            <a:r>
              <a:rPr lang="pt-BR" dirty="0" smtClean="0"/>
              <a:t>.</a:t>
            </a:r>
          </a:p>
          <a:p>
            <a:pPr algn="just">
              <a:lnSpc>
                <a:spcPct val="80000"/>
              </a:lnSpc>
              <a:buNone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9708-2ABD-48BE-8630-93802EDF562D}" type="slidenum">
              <a:rPr lang="pt-BR" smtClean="0"/>
              <a:pPr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15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  de </a:t>
            </a:r>
            <a:r>
              <a:rPr lang="pt-BR" b="1" dirty="0" smtClean="0"/>
              <a:t>SGBD </a:t>
            </a:r>
            <a:r>
              <a:rPr lang="pt-BR" dirty="0" smtClean="0"/>
              <a:t>(cont...)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Esse armazenamento e gerenciamento, surgiram para deixar de lado os primitivos sistemas de arquivos, que não conseguiam controlar os inúmeros processos e </a:t>
            </a:r>
            <a:r>
              <a:rPr lang="pt-BR" dirty="0" smtClean="0"/>
              <a:t>usuários, que </a:t>
            </a:r>
            <a:r>
              <a:rPr lang="pt-BR" dirty="0"/>
              <a:t>faziam uso de seus pequenos recursos.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9708-2ABD-48BE-8630-93802EDF562D}" type="slidenum">
              <a:rPr lang="pt-BR" smtClean="0"/>
              <a:pPr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00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  de </a:t>
            </a:r>
            <a:r>
              <a:rPr lang="pt-BR" b="1" dirty="0" smtClean="0"/>
              <a:t>SGBD </a:t>
            </a:r>
            <a:r>
              <a:rPr lang="pt-BR" dirty="0" smtClean="0"/>
              <a:t>(cont...)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pt-BR" dirty="0" smtClean="0"/>
              <a:t>   Atualmente</a:t>
            </a:r>
            <a:r>
              <a:rPr lang="pt-BR" dirty="0"/>
              <a:t>, os bancos de dados não impõem limites de armazenamento, em alguns casos não necessita de muito hardware, nos proporcionam segurança e até tem capacidade de nos disponibilizar múltiplas visões dos dados.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9708-2ABD-48BE-8630-93802EDF562D}" type="slidenum">
              <a:rPr lang="pt-BR" smtClean="0"/>
              <a:pPr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6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  de </a:t>
            </a:r>
            <a:r>
              <a:rPr lang="pt-BR" b="1" dirty="0" smtClean="0"/>
              <a:t>SGBD </a:t>
            </a:r>
            <a:r>
              <a:rPr lang="pt-BR" dirty="0" smtClean="0"/>
              <a:t>(cont...)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pt-BR" dirty="0" smtClean="0"/>
              <a:t>	Esses </a:t>
            </a:r>
            <a:r>
              <a:rPr lang="pt-BR" dirty="0"/>
              <a:t>sistemas gerenciadores </a:t>
            </a:r>
            <a:r>
              <a:rPr lang="pt-BR" dirty="0" smtClean="0"/>
              <a:t>(</a:t>
            </a:r>
            <a:r>
              <a:rPr lang="pt-BR" b="1" dirty="0" smtClean="0"/>
              <a:t>SGBD</a:t>
            </a:r>
            <a:r>
              <a:rPr lang="pt-BR" dirty="0" smtClean="0"/>
              <a:t>), </a:t>
            </a:r>
            <a:r>
              <a:rPr lang="pt-BR" dirty="0"/>
              <a:t>seja ele “</a:t>
            </a:r>
            <a:r>
              <a:rPr lang="pt-BR" dirty="0" err="1"/>
              <a:t>free</a:t>
            </a:r>
            <a:r>
              <a:rPr lang="pt-BR" dirty="0"/>
              <a:t>” (gratuito) ou não, ambos tem capacidade de nos trazer ferramentas necessárias para o gerenciamento de qualquer tipo de informações armazenadas, independente de sua representação ou modelo pelo qual as informações estão estruturadas.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9708-2ABD-48BE-8630-93802EDF562D}" type="slidenum">
              <a:rPr lang="pt-BR" smtClean="0"/>
              <a:pPr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19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sz="6600" dirty="0" smtClean="0">
                <a:solidFill>
                  <a:srgbClr val="FFC000"/>
                </a:solidFill>
              </a:rPr>
              <a:t>Revisão de SGBD</a:t>
            </a:r>
            <a:endParaRPr lang="pt-BR" sz="6600" dirty="0">
              <a:solidFill>
                <a:srgbClr val="FFC000"/>
              </a:solidFill>
            </a:endParaRP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9708-2ABD-48BE-8630-93802EDF562D}" type="slidenum">
              <a:rPr lang="pt-BR" smtClean="0"/>
              <a:pPr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011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Line 1029"/>
          <p:cNvSpPr>
            <a:spLocks noChangeShapeType="1"/>
          </p:cNvSpPr>
          <p:nvPr/>
        </p:nvSpPr>
        <p:spPr bwMode="auto">
          <a:xfrm>
            <a:off x="4724400" y="838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5292080" y="222905"/>
            <a:ext cx="2724150" cy="459215"/>
          </a:xfrm>
          <a:prstGeom prst="rect">
            <a:avLst/>
          </a:prstGeom>
          <a:solidFill>
            <a:srgbClr val="FF0000">
              <a:alpha val="6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bg1"/>
                </a:solidFill>
              </a:rPr>
              <a:t>Usuários/Programadores</a:t>
            </a:r>
          </a:p>
        </p:txBody>
      </p:sp>
      <p:sp>
        <p:nvSpPr>
          <p:cNvPr id="61442" name="Rectangle 1026"/>
          <p:cNvSpPr>
            <a:spLocks noChangeArrowheads="1"/>
          </p:cNvSpPr>
          <p:nvPr/>
        </p:nvSpPr>
        <p:spPr bwMode="auto">
          <a:xfrm>
            <a:off x="2209800" y="1447800"/>
            <a:ext cx="5105400" cy="4572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Programas de Aplicações / Consultas </a:t>
            </a:r>
          </a:p>
        </p:txBody>
      </p:sp>
      <p:sp>
        <p:nvSpPr>
          <p:cNvPr id="61447" name="Rectangle 1031"/>
          <p:cNvSpPr>
            <a:spLocks noChangeArrowheads="1"/>
          </p:cNvSpPr>
          <p:nvPr/>
        </p:nvSpPr>
        <p:spPr bwMode="auto">
          <a:xfrm>
            <a:off x="1066800" y="2438400"/>
            <a:ext cx="7391400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1448" name="Line 1032"/>
          <p:cNvSpPr>
            <a:spLocks noChangeShapeType="1"/>
          </p:cNvSpPr>
          <p:nvPr/>
        </p:nvSpPr>
        <p:spPr bwMode="auto">
          <a:xfrm>
            <a:off x="4724400" y="2057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1449" name="Rectangle 1033"/>
          <p:cNvSpPr>
            <a:spLocks noChangeArrowheads="1"/>
          </p:cNvSpPr>
          <p:nvPr/>
        </p:nvSpPr>
        <p:spPr bwMode="auto">
          <a:xfrm>
            <a:off x="2209800" y="2920444"/>
            <a:ext cx="5257800" cy="50855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Programas para Processamento de consultas / </a:t>
            </a:r>
          </a:p>
          <a:p>
            <a:pPr algn="ctr"/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gerenciamento de dados</a:t>
            </a:r>
          </a:p>
        </p:txBody>
      </p:sp>
      <p:sp>
        <p:nvSpPr>
          <p:cNvPr id="61451" name="Rectangle 1035"/>
          <p:cNvSpPr>
            <a:spLocks noChangeArrowheads="1"/>
          </p:cNvSpPr>
          <p:nvPr/>
        </p:nvSpPr>
        <p:spPr bwMode="auto">
          <a:xfrm>
            <a:off x="2209800" y="4038600"/>
            <a:ext cx="5257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>
                <a:solidFill>
                  <a:schemeClr val="tx1">
                    <a:lumMod val="95000"/>
                    <a:lumOff val="5000"/>
                  </a:schemeClr>
                </a:solidFill>
              </a:rPr>
              <a:t>Software para Acesso aos Dados Armazenados</a:t>
            </a:r>
          </a:p>
        </p:txBody>
      </p:sp>
      <p:sp>
        <p:nvSpPr>
          <p:cNvPr id="61453" name="Line 1037"/>
          <p:cNvSpPr>
            <a:spLocks noChangeShapeType="1"/>
          </p:cNvSpPr>
          <p:nvPr/>
        </p:nvSpPr>
        <p:spPr bwMode="auto">
          <a:xfrm>
            <a:off x="4724400" y="3429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1454" name="AutoShape 1038"/>
          <p:cNvSpPr>
            <a:spLocks noChangeArrowheads="1"/>
          </p:cNvSpPr>
          <p:nvPr/>
        </p:nvSpPr>
        <p:spPr bwMode="auto">
          <a:xfrm>
            <a:off x="2580037" y="5280248"/>
            <a:ext cx="2133600" cy="13716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dirty="0"/>
              <a:t>Definição dos dados</a:t>
            </a:r>
          </a:p>
        </p:txBody>
      </p:sp>
      <p:sp>
        <p:nvSpPr>
          <p:cNvPr id="61456" name="AutoShape 1040"/>
          <p:cNvSpPr>
            <a:spLocks noChangeArrowheads="1"/>
          </p:cNvSpPr>
          <p:nvPr/>
        </p:nvSpPr>
        <p:spPr bwMode="auto">
          <a:xfrm>
            <a:off x="5105400" y="5252539"/>
            <a:ext cx="2133600" cy="13716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dirty="0"/>
              <a:t>Banco de dados</a:t>
            </a:r>
          </a:p>
          <a:p>
            <a:pPr algn="ctr"/>
            <a:r>
              <a:rPr lang="pt-BR" dirty="0"/>
              <a:t>armazenados</a:t>
            </a:r>
          </a:p>
        </p:txBody>
      </p:sp>
      <p:sp>
        <p:nvSpPr>
          <p:cNvPr id="61458" name="Line 1042"/>
          <p:cNvSpPr>
            <a:spLocks noChangeShapeType="1"/>
          </p:cNvSpPr>
          <p:nvPr/>
        </p:nvSpPr>
        <p:spPr bwMode="auto">
          <a:xfrm flipV="1">
            <a:off x="3429000" y="4572000"/>
            <a:ext cx="609600" cy="8012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1459" name="Line 1043"/>
          <p:cNvSpPr>
            <a:spLocks noChangeShapeType="1"/>
          </p:cNvSpPr>
          <p:nvPr/>
        </p:nvSpPr>
        <p:spPr bwMode="auto">
          <a:xfrm flipH="1" flipV="1">
            <a:off x="5105400" y="4572000"/>
            <a:ext cx="723900" cy="7082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1460" name="Text Box 1044"/>
          <p:cNvSpPr txBox="1">
            <a:spLocks noChangeArrowheads="1"/>
          </p:cNvSpPr>
          <p:nvPr/>
        </p:nvSpPr>
        <p:spPr bwMode="auto">
          <a:xfrm>
            <a:off x="1127125" y="2551113"/>
            <a:ext cx="7168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b="1" dirty="0"/>
              <a:t>SGBD</a:t>
            </a:r>
          </a:p>
        </p:txBody>
      </p:sp>
      <p:pic>
        <p:nvPicPr>
          <p:cNvPr id="15" name="Espaço Reservado para Conteúdo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6" t="36776" r="82407" b="55395"/>
          <a:stretch/>
        </p:blipFill>
        <p:spPr>
          <a:xfrm>
            <a:off x="4463081" y="222905"/>
            <a:ext cx="598837" cy="1029266"/>
          </a:xfrm>
          <a:prstGeom prst="rect">
            <a:avLst/>
          </a:prstGeom>
        </p:spPr>
      </p:pic>
      <p:cxnSp>
        <p:nvCxnSpPr>
          <p:cNvPr id="5" name="Conector reto 4"/>
          <p:cNvCxnSpPr>
            <a:stCxn id="15" idx="3"/>
            <a:endCxn id="2" idx="1"/>
          </p:cNvCxnSpPr>
          <p:nvPr/>
        </p:nvCxnSpPr>
        <p:spPr>
          <a:xfrm flipV="1">
            <a:off x="5061918" y="452513"/>
            <a:ext cx="230162" cy="285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1691680" y="59660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DDL</a:t>
            </a:r>
            <a:endParaRPr lang="pt-BR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7315200" y="5938339"/>
            <a:ext cx="100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DML</a:t>
            </a:r>
            <a:endParaRPr lang="pt-BR" b="1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9708-2ABD-48BE-8630-93802EDF562D}" type="slidenum">
              <a:rPr lang="pt-BR" smtClean="0"/>
              <a:pPr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430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1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14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1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1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14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1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1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14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1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1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14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1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1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614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1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1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000"/>
                            </p:stCondLst>
                            <p:childTnLst>
                              <p:par>
                                <p:cTn id="7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614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1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1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6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500"/>
                            </p:stCondLst>
                            <p:childTnLst>
                              <p:par>
                                <p:cTn id="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500"/>
                            </p:stCondLst>
                            <p:childTnLst>
                              <p:par>
                                <p:cTn id="9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5" grpId="0" animBg="1"/>
      <p:bldP spid="2" grpId="0" animBg="1"/>
      <p:bldP spid="61442" grpId="0" animBg="1"/>
      <p:bldP spid="61447" grpId="0" animBg="1"/>
      <p:bldP spid="61448" grpId="0" animBg="1"/>
      <p:bldP spid="61449" grpId="0" animBg="1"/>
      <p:bldP spid="61451" grpId="0" animBg="1"/>
      <p:bldP spid="61453" grpId="0" animBg="1"/>
      <p:bldP spid="61454" grpId="0" animBg="1"/>
      <p:bldP spid="61456" grpId="0" animBg="1"/>
      <p:bldP spid="61458" grpId="0" animBg="1"/>
      <p:bldP spid="61459" grpId="0" animBg="1"/>
      <p:bldP spid="61460" grpId="0"/>
      <p:bldP spid="6" grpId="0"/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t-PT" dirty="0" smtClean="0"/>
              <a:t>Sistemas de Gestão de Bases de Dados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2963863"/>
            <a:ext cx="8229600" cy="2108200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pt-PT" dirty="0" smtClean="0"/>
              <a:t>O SGBD gere toda a informação contida na base de dados e constitui a interface entre esta e o utilizador.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9708-2ABD-48BE-8630-93802EDF562D}" type="slidenum">
              <a:rPr lang="pt-BR" smtClean="0"/>
              <a:pPr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63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t-PT" smtClean="0"/>
              <a:t>4 – Sistemas de Gestão de Bases de Dados</a:t>
            </a:r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533"/>
          <a:stretch/>
        </p:blipFill>
        <p:spPr bwMode="auto">
          <a:xfrm>
            <a:off x="638174" y="2636912"/>
            <a:ext cx="2118881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67" r="29057"/>
          <a:stretch/>
        </p:blipFill>
        <p:spPr bwMode="auto">
          <a:xfrm>
            <a:off x="2757055" y="2544907"/>
            <a:ext cx="3560618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43"/>
          <a:stretch/>
        </p:blipFill>
        <p:spPr bwMode="auto">
          <a:xfrm>
            <a:off x="6317673" y="2636912"/>
            <a:ext cx="2326264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rma livre 1"/>
          <p:cNvSpPr/>
          <p:nvPr/>
        </p:nvSpPr>
        <p:spPr>
          <a:xfrm>
            <a:off x="2202147" y="1649009"/>
            <a:ext cx="2094863" cy="1307004"/>
          </a:xfrm>
          <a:custGeom>
            <a:avLst/>
            <a:gdLst>
              <a:gd name="connsiteX0" fmla="*/ 726 w 2094863"/>
              <a:gd name="connsiteY0" fmla="*/ 1232736 h 1307004"/>
              <a:gd name="connsiteX1" fmla="*/ 305526 w 2094863"/>
              <a:gd name="connsiteY1" fmla="*/ 290627 h 1307004"/>
              <a:gd name="connsiteX2" fmla="*/ 1871089 w 2094863"/>
              <a:gd name="connsiteY2" fmla="*/ 55100 h 1307004"/>
              <a:gd name="connsiteX3" fmla="*/ 2078908 w 2094863"/>
              <a:gd name="connsiteY3" fmla="*/ 1205027 h 1307004"/>
              <a:gd name="connsiteX4" fmla="*/ 2065053 w 2094863"/>
              <a:gd name="connsiteY4" fmla="*/ 1177318 h 1307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4863" h="1307004">
                <a:moveTo>
                  <a:pt x="726" y="1232736"/>
                </a:moveTo>
                <a:cubicBezTo>
                  <a:pt x="-2738" y="859818"/>
                  <a:pt x="-6201" y="486900"/>
                  <a:pt x="305526" y="290627"/>
                </a:cubicBezTo>
                <a:cubicBezTo>
                  <a:pt x="617253" y="94354"/>
                  <a:pt x="1575525" y="-97300"/>
                  <a:pt x="1871089" y="55100"/>
                </a:cubicBezTo>
                <a:cubicBezTo>
                  <a:pt x="2166653" y="207500"/>
                  <a:pt x="2046581" y="1017991"/>
                  <a:pt x="2078908" y="1205027"/>
                </a:cubicBezTo>
                <a:cubicBezTo>
                  <a:pt x="2111235" y="1392063"/>
                  <a:pt x="2088144" y="1284690"/>
                  <a:pt x="2065053" y="1177318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Forma livre 2"/>
          <p:cNvSpPr/>
          <p:nvPr/>
        </p:nvSpPr>
        <p:spPr>
          <a:xfrm>
            <a:off x="4649751" y="3906982"/>
            <a:ext cx="2398294" cy="1986886"/>
          </a:xfrm>
          <a:custGeom>
            <a:avLst/>
            <a:gdLst>
              <a:gd name="connsiteX0" fmla="*/ 134651 w 2901641"/>
              <a:gd name="connsiteY0" fmla="*/ 0 h 1986886"/>
              <a:gd name="connsiteX1" fmla="*/ 273196 w 2901641"/>
              <a:gd name="connsiteY1" fmla="*/ 1690254 h 1986886"/>
              <a:gd name="connsiteX2" fmla="*/ 2586905 w 2901641"/>
              <a:gd name="connsiteY2" fmla="*/ 1898073 h 1986886"/>
              <a:gd name="connsiteX3" fmla="*/ 2863996 w 2901641"/>
              <a:gd name="connsiteY3" fmla="*/ 720436 h 1986886"/>
              <a:gd name="connsiteX4" fmla="*/ 2891705 w 2901641"/>
              <a:gd name="connsiteY4" fmla="*/ 692727 h 1986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1641" h="1986886">
                <a:moveTo>
                  <a:pt x="134651" y="0"/>
                </a:moveTo>
                <a:cubicBezTo>
                  <a:pt x="-431" y="686954"/>
                  <a:pt x="-135513" y="1373909"/>
                  <a:pt x="273196" y="1690254"/>
                </a:cubicBezTo>
                <a:cubicBezTo>
                  <a:pt x="681905" y="2006599"/>
                  <a:pt x="2155105" y="2059709"/>
                  <a:pt x="2586905" y="1898073"/>
                </a:cubicBezTo>
                <a:cubicBezTo>
                  <a:pt x="3018705" y="1736437"/>
                  <a:pt x="2813196" y="921327"/>
                  <a:pt x="2863996" y="720436"/>
                </a:cubicBezTo>
                <a:cubicBezTo>
                  <a:pt x="2914796" y="519545"/>
                  <a:pt x="2903250" y="606136"/>
                  <a:pt x="2891705" y="692727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orma livre 5"/>
          <p:cNvSpPr/>
          <p:nvPr/>
        </p:nvSpPr>
        <p:spPr>
          <a:xfrm>
            <a:off x="4649751" y="1288796"/>
            <a:ext cx="3070780" cy="1565240"/>
          </a:xfrm>
          <a:custGeom>
            <a:avLst/>
            <a:gdLst>
              <a:gd name="connsiteX0" fmla="*/ 2790140 w 3070780"/>
              <a:gd name="connsiteY0" fmla="*/ 1523677 h 1565240"/>
              <a:gd name="connsiteX1" fmla="*/ 2845558 w 3070780"/>
              <a:gd name="connsiteY1" fmla="*/ 193640 h 1565240"/>
              <a:gd name="connsiteX2" fmla="*/ 324031 w 3070780"/>
              <a:gd name="connsiteY2" fmla="*/ 152077 h 1565240"/>
              <a:gd name="connsiteX3" fmla="*/ 33085 w 3070780"/>
              <a:gd name="connsiteY3" fmla="*/ 1565240 h 1565240"/>
              <a:gd name="connsiteX4" fmla="*/ 33085 w 3070780"/>
              <a:gd name="connsiteY4" fmla="*/ 1565240 h 1565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0780" h="1565240">
                <a:moveTo>
                  <a:pt x="2790140" y="1523677"/>
                </a:moveTo>
                <a:cubicBezTo>
                  <a:pt x="3023358" y="972958"/>
                  <a:pt x="3256576" y="422240"/>
                  <a:pt x="2845558" y="193640"/>
                </a:cubicBezTo>
                <a:cubicBezTo>
                  <a:pt x="2434540" y="-34960"/>
                  <a:pt x="792776" y="-76523"/>
                  <a:pt x="324031" y="152077"/>
                </a:cubicBezTo>
                <a:cubicBezTo>
                  <a:pt x="-144714" y="380677"/>
                  <a:pt x="33085" y="1565240"/>
                  <a:pt x="33085" y="1565240"/>
                </a:cubicBezTo>
                <a:lnTo>
                  <a:pt x="33085" y="1565240"/>
                </a:ln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orma livre 6"/>
          <p:cNvSpPr/>
          <p:nvPr/>
        </p:nvSpPr>
        <p:spPr>
          <a:xfrm rot="21268173">
            <a:off x="1991626" y="3502204"/>
            <a:ext cx="2280610" cy="2264096"/>
          </a:xfrm>
          <a:custGeom>
            <a:avLst/>
            <a:gdLst>
              <a:gd name="connsiteX0" fmla="*/ 4423114 w 4610885"/>
              <a:gd name="connsiteY0" fmla="*/ 831272 h 2808347"/>
              <a:gd name="connsiteX1" fmla="*/ 4118314 w 4610885"/>
              <a:gd name="connsiteY1" fmla="*/ 2590800 h 2808347"/>
              <a:gd name="connsiteX2" fmla="*/ 197478 w 4610885"/>
              <a:gd name="connsiteY2" fmla="*/ 2493818 h 2808347"/>
              <a:gd name="connsiteX3" fmla="*/ 543842 w 4610885"/>
              <a:gd name="connsiteY3" fmla="*/ 0 h 2808347"/>
              <a:gd name="connsiteX4" fmla="*/ 543842 w 4610885"/>
              <a:gd name="connsiteY4" fmla="*/ 0 h 2808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0885" h="2808347">
                <a:moveTo>
                  <a:pt x="4423114" y="831272"/>
                </a:moveTo>
                <a:cubicBezTo>
                  <a:pt x="4622850" y="1572490"/>
                  <a:pt x="4822587" y="2313709"/>
                  <a:pt x="4118314" y="2590800"/>
                </a:cubicBezTo>
                <a:cubicBezTo>
                  <a:pt x="3414041" y="2867891"/>
                  <a:pt x="793223" y="2925618"/>
                  <a:pt x="197478" y="2493818"/>
                </a:cubicBezTo>
                <a:cubicBezTo>
                  <a:pt x="-398267" y="2062018"/>
                  <a:pt x="543842" y="0"/>
                  <a:pt x="543842" y="0"/>
                </a:cubicBezTo>
                <a:lnTo>
                  <a:pt x="543842" y="0"/>
                </a:ln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9708-2ABD-48BE-8630-93802EDF562D}" type="slidenum">
              <a:rPr lang="pt-BR" smtClean="0"/>
              <a:pPr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527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1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3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1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4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21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5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000"/>
                            </p:stCondLst>
                            <p:childTnLst>
                              <p:par>
                                <p:cTn id="56" presetID="21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5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t-PT" dirty="0" smtClean="0"/>
              <a:t>Sistemas de Gestão de Bases de Dados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67544" y="2132856"/>
            <a:ext cx="8229600" cy="28575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pt-PT" b="1" dirty="0" smtClean="0"/>
              <a:t>Funções e estrutura de um SGBD</a:t>
            </a:r>
          </a:p>
          <a:p>
            <a:pPr lvl="1" eaLnBrk="1" hangingPunct="1">
              <a:lnSpc>
                <a:spcPct val="150000"/>
              </a:lnSpc>
            </a:pPr>
            <a:r>
              <a:rPr lang="pt-PT" dirty="0" smtClean="0"/>
              <a:t>Inserir, editar e eliminar registos;</a:t>
            </a:r>
          </a:p>
          <a:p>
            <a:pPr lvl="1" eaLnBrk="1" hangingPunct="1">
              <a:lnSpc>
                <a:spcPct val="150000"/>
              </a:lnSpc>
            </a:pPr>
            <a:r>
              <a:rPr lang="pt-PT" dirty="0" smtClean="0"/>
              <a:t>Pesquisar nos registos;</a:t>
            </a:r>
          </a:p>
          <a:p>
            <a:pPr lvl="1" eaLnBrk="1" hangingPunct="1">
              <a:lnSpc>
                <a:spcPct val="150000"/>
              </a:lnSpc>
            </a:pPr>
            <a:r>
              <a:rPr lang="pt-PT" dirty="0" smtClean="0"/>
              <a:t>Gerar listagens...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9708-2ABD-48BE-8630-93802EDF562D}" type="slidenum">
              <a:rPr lang="pt-BR" smtClean="0"/>
              <a:pPr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498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4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0389" y="2420888"/>
            <a:ext cx="8229600" cy="1143000"/>
          </a:xfrm>
        </p:spPr>
        <p:txBody>
          <a:bodyPr>
            <a:normAutofit/>
          </a:bodyPr>
          <a:lstStyle/>
          <a:p>
            <a:r>
              <a:rPr lang="pt-BR" sz="5400" dirty="0" smtClean="0">
                <a:solidFill>
                  <a:schemeClr val="bg1"/>
                </a:solidFill>
              </a:rPr>
              <a:t>INFORMAÇÃO </a:t>
            </a:r>
            <a:r>
              <a:rPr lang="pt-BR" sz="5400" b="1" dirty="0" smtClean="0"/>
              <a:t>X</a:t>
            </a:r>
            <a:r>
              <a:rPr lang="pt-BR" sz="5400" dirty="0" smtClean="0">
                <a:solidFill>
                  <a:schemeClr val="bg1"/>
                </a:solidFill>
              </a:rPr>
              <a:t> DADOS</a:t>
            </a:r>
            <a:endParaRPr lang="pt-BR" sz="5400" dirty="0">
              <a:solidFill>
                <a:schemeClr val="bg1"/>
              </a:solidFill>
            </a:endParaRPr>
          </a:p>
        </p:txBody>
      </p:sp>
      <p:pic>
        <p:nvPicPr>
          <p:cNvPr id="7" name="Picture 10" descr="MCj0304831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2564904"/>
            <a:ext cx="90963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9708-2ABD-48BE-8630-93802EDF562D}" type="slidenum">
              <a:rPr lang="pt-BR" smtClean="0"/>
              <a:pPr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058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Objetivos Específico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spcBef>
                <a:spcPct val="50000"/>
              </a:spcBef>
            </a:pPr>
            <a:r>
              <a:rPr lang="pt-BR" dirty="0">
                <a:solidFill>
                  <a:schemeClr val="bg1"/>
                </a:solidFill>
              </a:rPr>
              <a:t>1. Compreender o papel de </a:t>
            </a:r>
            <a:r>
              <a:rPr lang="pt-BR" dirty="0" smtClean="0">
                <a:solidFill>
                  <a:schemeClr val="bg1"/>
                </a:solidFill>
              </a:rPr>
              <a:t>um Administrador de  Banco de Dados</a:t>
            </a:r>
            <a:endParaRPr lang="pt-BR" dirty="0">
              <a:solidFill>
                <a:schemeClr val="bg1"/>
              </a:solidFill>
            </a:endParaRPr>
          </a:p>
          <a:p>
            <a:pPr algn="just">
              <a:spcBef>
                <a:spcPct val="50000"/>
              </a:spcBef>
            </a:pPr>
            <a:endParaRPr lang="pt-BR" sz="1200" dirty="0">
              <a:solidFill>
                <a:schemeClr val="bg1"/>
              </a:solidFill>
            </a:endParaRPr>
          </a:p>
          <a:p>
            <a:pPr algn="just">
              <a:spcBef>
                <a:spcPct val="50000"/>
              </a:spcBef>
            </a:pPr>
            <a:r>
              <a:rPr lang="pt-BR" dirty="0">
                <a:solidFill>
                  <a:schemeClr val="bg1"/>
                </a:solidFill>
              </a:rPr>
              <a:t>2. Discutir conceitos de </a:t>
            </a:r>
            <a:r>
              <a:rPr lang="pt-BR" dirty="0" smtClean="0">
                <a:solidFill>
                  <a:schemeClr val="bg1"/>
                </a:solidFill>
              </a:rPr>
              <a:t> tipos dados, </a:t>
            </a:r>
            <a:r>
              <a:rPr lang="pt-BR" dirty="0">
                <a:solidFill>
                  <a:schemeClr val="bg1"/>
                </a:solidFill>
              </a:rPr>
              <a:t>estruturas, processos, </a:t>
            </a:r>
            <a:r>
              <a:rPr lang="pt-BR" dirty="0" smtClean="0">
                <a:solidFill>
                  <a:schemeClr val="bg1"/>
                </a:solidFill>
              </a:rPr>
              <a:t>dentre outros.</a:t>
            </a:r>
            <a:endParaRPr lang="pt-BR" dirty="0">
              <a:solidFill>
                <a:schemeClr val="bg1"/>
              </a:solidFill>
            </a:endParaRPr>
          </a:p>
          <a:p>
            <a:pPr algn="just">
              <a:spcBef>
                <a:spcPct val="50000"/>
              </a:spcBef>
            </a:pPr>
            <a:endParaRPr lang="pt-BR" sz="1200" dirty="0">
              <a:solidFill>
                <a:schemeClr val="bg1"/>
              </a:solidFill>
            </a:endParaRPr>
          </a:p>
          <a:p>
            <a:pPr algn="just">
              <a:spcBef>
                <a:spcPct val="50000"/>
              </a:spcBef>
            </a:pPr>
            <a:r>
              <a:rPr lang="pt-BR" dirty="0">
                <a:solidFill>
                  <a:schemeClr val="bg1"/>
                </a:solidFill>
              </a:rPr>
              <a:t>3. Conhecer os principais </a:t>
            </a:r>
            <a:r>
              <a:rPr lang="pt-BR" dirty="0" smtClean="0">
                <a:solidFill>
                  <a:schemeClr val="bg1"/>
                </a:solidFill>
              </a:rPr>
              <a:t>Banco de dados </a:t>
            </a:r>
            <a:r>
              <a:rPr lang="pt-BR" dirty="0">
                <a:solidFill>
                  <a:schemeClr val="bg1"/>
                </a:solidFill>
              </a:rPr>
              <a:t>disponíveis no mercado, visualizando as vantagens e desvantagens de cada um.</a:t>
            </a:r>
          </a:p>
          <a:p>
            <a:pPr algn="just">
              <a:spcBef>
                <a:spcPct val="50000"/>
              </a:spcBef>
            </a:pPr>
            <a:endParaRPr lang="pt-BR" sz="1200" dirty="0">
              <a:solidFill>
                <a:schemeClr val="bg1"/>
              </a:solidFill>
            </a:endParaRPr>
          </a:p>
          <a:p>
            <a:pPr algn="just">
              <a:spcBef>
                <a:spcPct val="50000"/>
              </a:spcBef>
            </a:pPr>
            <a:r>
              <a:rPr lang="pt-BR" dirty="0">
                <a:solidFill>
                  <a:schemeClr val="bg1"/>
                </a:solidFill>
              </a:rPr>
              <a:t>4. Inserir conceitos básicos de </a:t>
            </a:r>
            <a:r>
              <a:rPr lang="pt-BR" dirty="0" smtClean="0">
                <a:solidFill>
                  <a:schemeClr val="bg1"/>
                </a:solidFill>
              </a:rPr>
              <a:t>Banco de Dados, até o conceito avançado.</a:t>
            </a:r>
            <a:endParaRPr lang="pt-BR" dirty="0">
              <a:solidFill>
                <a:schemeClr val="bg1"/>
              </a:solidFill>
            </a:endParaRPr>
          </a:p>
          <a:p>
            <a:pPr algn="just">
              <a:spcBef>
                <a:spcPct val="50000"/>
              </a:spcBef>
            </a:pPr>
            <a:endParaRPr lang="pt-BR" sz="1200" dirty="0">
              <a:solidFill>
                <a:schemeClr val="bg1"/>
              </a:solidFill>
            </a:endParaRPr>
          </a:p>
          <a:p>
            <a:pPr algn="just">
              <a:spcBef>
                <a:spcPct val="50000"/>
              </a:spcBef>
            </a:pPr>
            <a:r>
              <a:rPr lang="pt-BR" dirty="0">
                <a:solidFill>
                  <a:schemeClr val="bg1"/>
                </a:solidFill>
              </a:rPr>
              <a:t>5 Ajudar os aprendizes a compreenderem o valor do conhecimento em língua inglesa como ferramenta de inclusão </a:t>
            </a:r>
            <a:r>
              <a:rPr lang="pt-BR" dirty="0" smtClean="0">
                <a:solidFill>
                  <a:schemeClr val="bg1"/>
                </a:solidFill>
              </a:rPr>
              <a:t>social.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9708-2ABD-48BE-8630-93802EDF562D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189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4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D</a:t>
            </a:r>
            <a:r>
              <a:rPr lang="pt-BR" b="1" dirty="0" smtClean="0">
                <a:solidFill>
                  <a:schemeClr val="bg1"/>
                </a:solidFill>
              </a:rPr>
              <a:t>ados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5796136" y="3402013"/>
            <a:ext cx="3168650" cy="3455987"/>
          </a:xfrm>
          <a:prstGeom prst="flowChartMagneticDisk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pic>
        <p:nvPicPr>
          <p:cNvPr id="6" name="Picture 7" descr="MCj0307793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051" y="4571402"/>
            <a:ext cx="885825" cy="96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MCj0307793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113" y="5795365"/>
            <a:ext cx="885825" cy="96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MCj0307793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151" y="4715865"/>
            <a:ext cx="885825" cy="96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MCj0304831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651" y="4787302"/>
            <a:ext cx="90963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9" descr="MCj0307793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645024"/>
            <a:ext cx="885825" cy="944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 descr="MCj0307793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35583">
            <a:off x="7278585" y="3622272"/>
            <a:ext cx="885825" cy="96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" descr="MCj0307793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577653">
            <a:off x="5926051" y="5718205"/>
            <a:ext cx="885825" cy="96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8" descr="MCj0307793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80739">
            <a:off x="7864479" y="5750895"/>
            <a:ext cx="885825" cy="96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539552" y="1484784"/>
            <a:ext cx="821542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800" dirty="0"/>
              <a:t>Dados são </a:t>
            </a:r>
            <a:r>
              <a:rPr lang="pt-PT" sz="2800" dirty="0" smtClean="0"/>
              <a:t>fatos </a:t>
            </a:r>
            <a:r>
              <a:rPr lang="pt-PT" sz="2800" dirty="0"/>
              <a:t>isolados e recolhidos </a:t>
            </a:r>
            <a:r>
              <a:rPr lang="pt-PT" sz="2800" dirty="0" smtClean="0"/>
              <a:t>a. </a:t>
            </a:r>
            <a:r>
              <a:rPr lang="pt-PT" sz="2800" dirty="0"/>
              <a:t>Por </a:t>
            </a:r>
            <a:r>
              <a:rPr lang="pt-PT" sz="2800" dirty="0" smtClean="0"/>
              <a:t>exemplo.</a:t>
            </a:r>
          </a:p>
          <a:p>
            <a:pPr algn="just"/>
            <a:endParaRPr lang="pt-PT" sz="2800" dirty="0" smtClean="0"/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pt-PT" sz="2800" b="1" dirty="0" smtClean="0">
                <a:solidFill>
                  <a:schemeClr val="bg1"/>
                </a:solidFill>
              </a:rPr>
              <a:t>A </a:t>
            </a:r>
            <a:r>
              <a:rPr lang="pt-PT" sz="2800" b="1" dirty="0">
                <a:solidFill>
                  <a:schemeClr val="bg1"/>
                </a:solidFill>
              </a:rPr>
              <a:t>idade e o número de telefone de uma pessoa.</a:t>
            </a:r>
          </a:p>
          <a:p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9708-2ABD-48BE-8630-93802EDF562D}" type="slidenum">
              <a:rPr lang="pt-BR" smtClean="0"/>
              <a:pPr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776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0"/>
                            </p:stCondLst>
                            <p:childTnLst>
                              <p:par>
                                <p:cTn id="7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4000"/>
                            </p:stCondLst>
                            <p:childTnLst>
                              <p:par>
                                <p:cTn id="12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4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2060848"/>
            <a:ext cx="8229600" cy="345638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PT" sz="3600" dirty="0">
                <a:solidFill>
                  <a:schemeClr val="bg1"/>
                </a:solidFill>
              </a:rPr>
              <a:t>Muitas vezes, utiliza-se se forma incorrecta os termos “dados” e “informação”. Quando, na realizade, são conceitos bem distintos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9708-2ABD-48BE-8630-93802EDF562D}" type="slidenum">
              <a:rPr lang="pt-BR" smtClean="0"/>
              <a:pPr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04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I</a:t>
            </a:r>
            <a:r>
              <a:rPr lang="pt-BR" b="1" dirty="0" smtClean="0">
                <a:solidFill>
                  <a:schemeClr val="bg1"/>
                </a:solidFill>
              </a:rPr>
              <a:t>nformação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060847"/>
            <a:ext cx="8229600" cy="3384377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pt-PT" dirty="0"/>
              <a:t>A informação é o resultado da aplicação de um conjunto de operações sobre os dados.</a:t>
            </a:r>
          </a:p>
          <a:p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234173" y="4221088"/>
            <a:ext cx="2428875" cy="369887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38100"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pt-PT" b="1" dirty="0"/>
              <a:t>DADOS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77423" y="4221088"/>
            <a:ext cx="2428875" cy="369887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38100"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pt-PT" b="1" dirty="0"/>
              <a:t>PROCESSAMENTO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20673" y="4221088"/>
            <a:ext cx="2428875" cy="369887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38100"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pt-PT" b="1" dirty="0"/>
              <a:t>INFORMAÇÃO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805923" y="4235375"/>
            <a:ext cx="500062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8" name="Right Arrow 8"/>
          <p:cNvSpPr/>
          <p:nvPr/>
        </p:nvSpPr>
        <p:spPr>
          <a:xfrm>
            <a:off x="5949173" y="4235375"/>
            <a:ext cx="500062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9708-2ABD-48BE-8630-93802EDF562D}" type="slidenum">
              <a:rPr lang="pt-BR" smtClean="0"/>
              <a:pPr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455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I</a:t>
            </a:r>
            <a:r>
              <a:rPr lang="pt-BR" b="1" dirty="0" smtClean="0">
                <a:solidFill>
                  <a:schemeClr val="bg1"/>
                </a:solidFill>
              </a:rPr>
              <a:t>nformação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060847"/>
            <a:ext cx="8229600" cy="2520281"/>
          </a:xfrm>
        </p:spPr>
        <p:txBody>
          <a:bodyPr/>
          <a:lstStyle/>
          <a:p>
            <a:pPr marL="0" indent="0" algn="just">
              <a:buNone/>
            </a:pPr>
            <a:r>
              <a:rPr lang="pt-PT" dirty="0"/>
              <a:t>A informação tem um carácter </a:t>
            </a:r>
            <a:r>
              <a:rPr lang="pt-PT" dirty="0" smtClean="0"/>
              <a:t>subjetivo</a:t>
            </a:r>
            <a:r>
              <a:rPr lang="pt-PT" dirty="0"/>
              <a:t>, aquilo que para uma pessoa poderá ser informação, poderá não o ser para </a:t>
            </a:r>
            <a:r>
              <a:rPr lang="pt-PT" dirty="0" smtClean="0"/>
              <a:t>outra.</a:t>
            </a:r>
          </a:p>
          <a:p>
            <a:pPr marL="0" indent="0" algn="just">
              <a:buNone/>
            </a:pPr>
            <a:r>
              <a:rPr lang="pt-PT" dirty="0" smtClean="0">
                <a:solidFill>
                  <a:srgbClr val="FF0000"/>
                </a:solidFill>
              </a:rPr>
              <a:t>Ex: Escola SENAI/VILHENA-RO</a:t>
            </a:r>
            <a:endParaRPr lang="pt-PT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9708-2ABD-48BE-8630-93802EDF562D}" type="slidenum">
              <a:rPr lang="pt-BR" smtClean="0"/>
              <a:pPr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26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Pirâmide do Conhecimento</a:t>
            </a:r>
            <a:endParaRPr lang="pt-BR" dirty="0"/>
          </a:p>
        </p:txBody>
      </p:sp>
      <p:pic>
        <p:nvPicPr>
          <p:cNvPr id="15" name="Espaço Reservado para Conteúdo 1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728"/>
          <a:stretch/>
        </p:blipFill>
        <p:spPr>
          <a:xfrm>
            <a:off x="1820873" y="5157192"/>
            <a:ext cx="6855583" cy="1080000"/>
          </a:xfrm>
        </p:spPr>
      </p:pic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9" t="50157" r="12256" b="28150"/>
          <a:stretch/>
        </p:blipFill>
        <p:spPr>
          <a:xfrm>
            <a:off x="2411760" y="4064506"/>
            <a:ext cx="5606797" cy="1080000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6" t="27011" r="25589" b="50000"/>
          <a:stretch/>
        </p:blipFill>
        <p:spPr>
          <a:xfrm>
            <a:off x="3275856" y="2912506"/>
            <a:ext cx="3800103" cy="1152000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39" r="37612" b="76933"/>
          <a:stretch/>
        </p:blipFill>
        <p:spPr>
          <a:xfrm>
            <a:off x="4211960" y="1556792"/>
            <a:ext cx="2160240" cy="1332000"/>
          </a:xfrm>
          <a:prstGeom prst="rect">
            <a:avLst/>
          </a:prstGeom>
        </p:spPr>
      </p:pic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9708-2ABD-48BE-8630-93802EDF562D}" type="slidenum">
              <a:rPr lang="pt-BR" smtClean="0"/>
              <a:pPr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849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4716016" y="2006938"/>
            <a:ext cx="4272821" cy="1308148"/>
          </a:xfrm>
          <a:prstGeom prst="rect">
            <a:avLst/>
          </a:prstGeom>
          <a:solidFill>
            <a:schemeClr val="accent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dirty="0">
                <a:solidFill>
                  <a:schemeClr val="tx1"/>
                </a:solidFill>
              </a:rPr>
              <a:t>Concluímos que ele nada mais é que uma habilidade de cada um de nós em representar os objetos que estão a nossa </a:t>
            </a:r>
            <a:r>
              <a:rPr lang="pt-BR" dirty="0" smtClean="0">
                <a:solidFill>
                  <a:schemeClr val="tx1"/>
                </a:solidFill>
              </a:rPr>
              <a:t>volta.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732249" y="3573016"/>
            <a:ext cx="4248471" cy="1224136"/>
          </a:xfrm>
          <a:prstGeom prst="rect">
            <a:avLst/>
          </a:prstGeom>
          <a:solidFill>
            <a:srgbClr val="7030A0">
              <a:alpha val="7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dirty="0">
                <a:solidFill>
                  <a:schemeClr val="tx1"/>
                </a:solidFill>
              </a:rPr>
              <a:t>Consideramos então que informação são dados contextualizados para algum propósito</a:t>
            </a:r>
          </a:p>
        </p:txBody>
      </p:sp>
      <p:sp>
        <p:nvSpPr>
          <p:cNvPr id="2" name="Retângulo 1"/>
          <p:cNvSpPr/>
          <p:nvPr/>
        </p:nvSpPr>
        <p:spPr>
          <a:xfrm>
            <a:off x="4732249" y="5013176"/>
            <a:ext cx="4248472" cy="165618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>
                <a:solidFill>
                  <a:schemeClr val="tx1"/>
                </a:solidFill>
              </a:rPr>
              <a:t>Então podemos resumir dados como sendo a matéria prima da informação a qual deve ser representada de forma a permitir sua manipulação pelo computador.</a:t>
            </a:r>
          </a:p>
          <a:p>
            <a:pPr algn="just"/>
            <a:r>
              <a:rPr lang="pt-BR" dirty="0">
                <a:solidFill>
                  <a:srgbClr val="FF0000"/>
                </a:solidFill>
              </a:rPr>
              <a:t>SOZINHO NÃO TRANSMITE  INFORMAÇÃO</a:t>
            </a:r>
          </a:p>
          <a:p>
            <a:pPr algn="ctr"/>
            <a:endParaRPr lang="pt-BR" dirty="0"/>
          </a:p>
        </p:txBody>
      </p:sp>
      <p:pic>
        <p:nvPicPr>
          <p:cNvPr id="9" name="Espaço Reservado para Conteúdo 1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79512" y="476672"/>
            <a:ext cx="3456384" cy="6192688"/>
          </a:xfrm>
        </p:spPr>
      </p:pic>
      <p:sp>
        <p:nvSpPr>
          <p:cNvPr id="11" name="Retângulo 10"/>
          <p:cNvSpPr/>
          <p:nvPr/>
        </p:nvSpPr>
        <p:spPr>
          <a:xfrm>
            <a:off x="4716016" y="332656"/>
            <a:ext cx="4264704" cy="1440160"/>
          </a:xfrm>
          <a:prstGeom prst="rect">
            <a:avLst/>
          </a:prstGeom>
          <a:solidFill>
            <a:srgbClr val="C00000">
              <a:alpha val="5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Concluímos que Sabedoria nada mais é que a manipulação do conhecimento. 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Seta para a direita 3"/>
          <p:cNvSpPr/>
          <p:nvPr/>
        </p:nvSpPr>
        <p:spPr>
          <a:xfrm>
            <a:off x="3581278" y="5325561"/>
            <a:ext cx="936103" cy="82925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a direita 11"/>
          <p:cNvSpPr/>
          <p:nvPr/>
        </p:nvSpPr>
        <p:spPr>
          <a:xfrm>
            <a:off x="3581278" y="3667090"/>
            <a:ext cx="936103" cy="82925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a direita 12"/>
          <p:cNvSpPr/>
          <p:nvPr/>
        </p:nvSpPr>
        <p:spPr>
          <a:xfrm>
            <a:off x="3581276" y="2060848"/>
            <a:ext cx="936103" cy="82925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a direita 13"/>
          <p:cNvSpPr/>
          <p:nvPr/>
        </p:nvSpPr>
        <p:spPr>
          <a:xfrm>
            <a:off x="3581277" y="638108"/>
            <a:ext cx="936103" cy="82925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1CF22B-F942-485E-ADAC-0B0946D26BFB}" type="slidenum">
              <a:rPr lang="pt-BR" smtClean="0"/>
              <a:pPr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403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2" grpId="0" animBg="1"/>
      <p:bldP spid="11" grpId="0" animBg="1"/>
      <p:bldP spid="4" grpId="0" animBg="1"/>
      <p:bldP spid="12" grpId="0" animBg="1"/>
      <p:bldP spid="13" grpId="0" animBg="1"/>
      <p:bldP spid="1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Banco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pt-BR" dirty="0" smtClean="0"/>
              <a:t> </a:t>
            </a:r>
            <a:r>
              <a:rPr lang="pt-BR" dirty="0"/>
              <a:t>Arquivos </a:t>
            </a:r>
            <a:r>
              <a:rPr lang="pt-BR" dirty="0" smtClean="0"/>
              <a:t>simples.  </a:t>
            </a:r>
            <a:r>
              <a:rPr lang="pt-BR" b="1" dirty="0" smtClean="0"/>
              <a:t>Exemplo: planilhas</a:t>
            </a:r>
          </a:p>
          <a:p>
            <a:pPr>
              <a:buFont typeface="Wingdings" pitchFamily="2" charset="2"/>
              <a:buChar char="Ø"/>
            </a:pPr>
            <a:endParaRPr lang="pt-BR" dirty="0" smtClean="0"/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 Distribuídos. </a:t>
            </a:r>
          </a:p>
          <a:p>
            <a:pPr>
              <a:buFont typeface="Wingdings" pitchFamily="2" charset="2"/>
              <a:buChar char="Ø"/>
            </a:pPr>
            <a:endParaRPr lang="pt-BR" dirty="0"/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 </a:t>
            </a:r>
            <a:r>
              <a:rPr lang="pt-BR" dirty="0"/>
              <a:t>Relacional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9708-2ABD-48BE-8630-93802EDF562D}" type="slidenum">
              <a:rPr lang="pt-BR" smtClean="0"/>
              <a:pPr/>
              <a:t>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707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683568" y="332657"/>
            <a:ext cx="7772400" cy="1152128"/>
          </a:xfrm>
        </p:spPr>
        <p:txBody>
          <a:bodyPr>
            <a:normAutofit fontScale="90000"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Revisão! </a:t>
            </a:r>
            <a:br>
              <a:rPr lang="pt-BR" b="1" dirty="0" smtClean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O</a:t>
            </a:r>
            <a:r>
              <a:rPr lang="pt-BR" dirty="0" smtClean="0">
                <a:solidFill>
                  <a:schemeClr val="bg1"/>
                </a:solidFill>
              </a:rPr>
              <a:t> que é um SGBD?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251101" y="1844824"/>
            <a:ext cx="8856984" cy="3528392"/>
          </a:xfrm>
        </p:spPr>
        <p:txBody>
          <a:bodyPr>
            <a:normAutofit fontScale="92500"/>
          </a:bodyPr>
          <a:lstStyle/>
          <a:p>
            <a:pPr marL="457200" indent="-457200" algn="just">
              <a:buFont typeface="Wingdings" pitchFamily="2" charset="2"/>
              <a:buChar char="ü"/>
            </a:pPr>
            <a:r>
              <a:rPr lang="pt-BR" dirty="0">
                <a:solidFill>
                  <a:schemeClr val="bg1"/>
                </a:solidFill>
              </a:rPr>
              <a:t>Ferramenta para gerenciar o </a:t>
            </a:r>
            <a:r>
              <a:rPr lang="pt-BR" dirty="0" smtClean="0">
                <a:solidFill>
                  <a:schemeClr val="bg1"/>
                </a:solidFill>
              </a:rPr>
              <a:t>Banco </a:t>
            </a:r>
            <a:r>
              <a:rPr lang="pt-BR" dirty="0">
                <a:solidFill>
                  <a:schemeClr val="bg1"/>
                </a:solidFill>
              </a:rPr>
              <a:t>de </a:t>
            </a:r>
            <a:r>
              <a:rPr lang="pt-BR" dirty="0" smtClean="0">
                <a:solidFill>
                  <a:schemeClr val="bg1"/>
                </a:solidFill>
              </a:rPr>
              <a:t>Dados.</a:t>
            </a:r>
          </a:p>
          <a:p>
            <a:pPr marL="457200" indent="-457200" algn="just">
              <a:buFont typeface="Wingdings" pitchFamily="2" charset="2"/>
              <a:buChar char="ü"/>
            </a:pPr>
            <a:endParaRPr lang="pt-BR" dirty="0" smtClean="0">
              <a:solidFill>
                <a:schemeClr val="bg1"/>
              </a:solidFill>
            </a:endParaRPr>
          </a:p>
          <a:p>
            <a:pPr marL="457200" indent="-457200" algn="just">
              <a:buFont typeface="Wingdings" pitchFamily="2" charset="2"/>
              <a:buChar char="ü"/>
            </a:pPr>
            <a:r>
              <a:rPr lang="pt-BR" dirty="0" smtClean="0">
                <a:solidFill>
                  <a:schemeClr val="bg1"/>
                </a:solidFill>
              </a:rPr>
              <a:t> Permite </a:t>
            </a:r>
            <a:r>
              <a:rPr lang="pt-BR" dirty="0">
                <a:solidFill>
                  <a:schemeClr val="bg1"/>
                </a:solidFill>
              </a:rPr>
              <a:t>o acesso aos dados do </a:t>
            </a:r>
            <a:r>
              <a:rPr lang="pt-BR" dirty="0" smtClean="0">
                <a:solidFill>
                  <a:schemeClr val="bg1"/>
                </a:solidFill>
              </a:rPr>
              <a:t>Banco de Dados ( Data Base).</a:t>
            </a:r>
          </a:p>
          <a:p>
            <a:pPr marL="457200" indent="-457200" algn="just">
              <a:buFont typeface="Wingdings" pitchFamily="2" charset="2"/>
              <a:buChar char="ü"/>
            </a:pPr>
            <a:endParaRPr lang="pt-BR" dirty="0" smtClean="0">
              <a:solidFill>
                <a:schemeClr val="bg1"/>
              </a:solidFill>
            </a:endParaRPr>
          </a:p>
          <a:p>
            <a:pPr marL="457200" indent="-457200" algn="just">
              <a:buFont typeface="Wingdings" pitchFamily="2" charset="2"/>
              <a:buChar char="ü"/>
            </a:pPr>
            <a:r>
              <a:rPr lang="pt-BR" dirty="0" smtClean="0">
                <a:solidFill>
                  <a:schemeClr val="bg1"/>
                </a:solidFill>
              </a:rPr>
              <a:t>Estabelece </a:t>
            </a:r>
            <a:r>
              <a:rPr lang="pt-BR" dirty="0">
                <a:solidFill>
                  <a:schemeClr val="bg1"/>
                </a:solidFill>
              </a:rPr>
              <a:t>uma interface com programas e</a:t>
            </a:r>
            <a:r>
              <a:rPr lang="pt-BR" dirty="0" smtClean="0">
                <a:solidFill>
                  <a:schemeClr val="bg1"/>
                </a:solidFill>
              </a:rPr>
              <a:t>xternos.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7" name="Freeform 20"/>
          <p:cNvSpPr>
            <a:spLocks/>
          </p:cNvSpPr>
          <p:nvPr/>
        </p:nvSpPr>
        <p:spPr bwMode="auto">
          <a:xfrm>
            <a:off x="7939520" y="66190"/>
            <a:ext cx="968375" cy="784225"/>
          </a:xfrm>
          <a:custGeom>
            <a:avLst/>
            <a:gdLst>
              <a:gd name="T0" fmla="*/ 506 w 1219"/>
              <a:gd name="T1" fmla="*/ 11 h 988"/>
              <a:gd name="T2" fmla="*/ 462 w 1219"/>
              <a:gd name="T3" fmla="*/ 27 h 988"/>
              <a:gd name="T4" fmla="*/ 432 w 1219"/>
              <a:gd name="T5" fmla="*/ 34 h 988"/>
              <a:gd name="T6" fmla="*/ 411 w 1219"/>
              <a:gd name="T7" fmla="*/ 35 h 988"/>
              <a:gd name="T8" fmla="*/ 392 w 1219"/>
              <a:gd name="T9" fmla="*/ 32 h 988"/>
              <a:gd name="T10" fmla="*/ 362 w 1219"/>
              <a:gd name="T11" fmla="*/ 26 h 988"/>
              <a:gd name="T12" fmla="*/ 332 w 1219"/>
              <a:gd name="T13" fmla="*/ 20 h 988"/>
              <a:gd name="T14" fmla="*/ 305 w 1219"/>
              <a:gd name="T15" fmla="*/ 16 h 988"/>
              <a:gd name="T16" fmla="*/ 287 w 1219"/>
              <a:gd name="T17" fmla="*/ 12 h 988"/>
              <a:gd name="T18" fmla="*/ 268 w 1219"/>
              <a:gd name="T19" fmla="*/ 8 h 988"/>
              <a:gd name="T20" fmla="*/ 249 w 1219"/>
              <a:gd name="T21" fmla="*/ 5 h 988"/>
              <a:gd name="T22" fmla="*/ 229 w 1219"/>
              <a:gd name="T23" fmla="*/ 4 h 988"/>
              <a:gd name="T24" fmla="*/ 208 w 1219"/>
              <a:gd name="T25" fmla="*/ 5 h 988"/>
              <a:gd name="T26" fmla="*/ 186 w 1219"/>
              <a:gd name="T27" fmla="*/ 9 h 988"/>
              <a:gd name="T28" fmla="*/ 164 w 1219"/>
              <a:gd name="T29" fmla="*/ 16 h 988"/>
              <a:gd name="T30" fmla="*/ 139 w 1219"/>
              <a:gd name="T31" fmla="*/ 27 h 988"/>
              <a:gd name="T32" fmla="*/ 104 w 1219"/>
              <a:gd name="T33" fmla="*/ 49 h 988"/>
              <a:gd name="T34" fmla="*/ 67 w 1219"/>
              <a:gd name="T35" fmla="*/ 82 h 988"/>
              <a:gd name="T36" fmla="*/ 37 w 1219"/>
              <a:gd name="T37" fmla="*/ 121 h 988"/>
              <a:gd name="T38" fmla="*/ 16 w 1219"/>
              <a:gd name="T39" fmla="*/ 165 h 988"/>
              <a:gd name="T40" fmla="*/ 3 w 1219"/>
              <a:gd name="T41" fmla="*/ 211 h 988"/>
              <a:gd name="T42" fmla="*/ 0 w 1219"/>
              <a:gd name="T43" fmla="*/ 259 h 988"/>
              <a:gd name="T44" fmla="*/ 6 w 1219"/>
              <a:gd name="T45" fmla="*/ 307 h 988"/>
              <a:gd name="T46" fmla="*/ 23 w 1219"/>
              <a:gd name="T47" fmla="*/ 354 h 988"/>
              <a:gd name="T48" fmla="*/ 49 w 1219"/>
              <a:gd name="T49" fmla="*/ 398 h 988"/>
              <a:gd name="T50" fmla="*/ 83 w 1219"/>
              <a:gd name="T51" fmla="*/ 435 h 988"/>
              <a:gd name="T52" fmla="*/ 123 w 1219"/>
              <a:gd name="T53" fmla="*/ 463 h 988"/>
              <a:gd name="T54" fmla="*/ 167 w 1219"/>
              <a:gd name="T55" fmla="*/ 481 h 988"/>
              <a:gd name="T56" fmla="*/ 214 w 1219"/>
              <a:gd name="T57" fmla="*/ 492 h 988"/>
              <a:gd name="T58" fmla="*/ 263 w 1219"/>
              <a:gd name="T59" fmla="*/ 493 h 988"/>
              <a:gd name="T60" fmla="*/ 311 w 1219"/>
              <a:gd name="T61" fmla="*/ 486 h 988"/>
              <a:gd name="T62" fmla="*/ 359 w 1219"/>
              <a:gd name="T63" fmla="*/ 468 h 988"/>
              <a:gd name="T64" fmla="*/ 396 w 1219"/>
              <a:gd name="T65" fmla="*/ 447 h 988"/>
              <a:gd name="T66" fmla="*/ 420 w 1219"/>
              <a:gd name="T67" fmla="*/ 424 h 988"/>
              <a:gd name="T68" fmla="*/ 440 w 1219"/>
              <a:gd name="T69" fmla="*/ 399 h 988"/>
              <a:gd name="T70" fmla="*/ 455 w 1219"/>
              <a:gd name="T71" fmla="*/ 371 h 988"/>
              <a:gd name="T72" fmla="*/ 464 w 1219"/>
              <a:gd name="T73" fmla="*/ 354 h 988"/>
              <a:gd name="T74" fmla="*/ 474 w 1219"/>
              <a:gd name="T75" fmla="*/ 332 h 988"/>
              <a:gd name="T76" fmla="*/ 490 w 1219"/>
              <a:gd name="T77" fmla="*/ 293 h 988"/>
              <a:gd name="T78" fmla="*/ 507 w 1219"/>
              <a:gd name="T79" fmla="*/ 246 h 988"/>
              <a:gd name="T80" fmla="*/ 518 w 1219"/>
              <a:gd name="T81" fmla="*/ 213 h 988"/>
              <a:gd name="T82" fmla="*/ 529 w 1219"/>
              <a:gd name="T83" fmla="*/ 195 h 988"/>
              <a:gd name="T84" fmla="*/ 550 w 1219"/>
              <a:gd name="T85" fmla="*/ 173 h 988"/>
              <a:gd name="T86" fmla="*/ 585 w 1219"/>
              <a:gd name="T87" fmla="*/ 147 h 988"/>
              <a:gd name="T88" fmla="*/ 534 w 1219"/>
              <a:gd name="T89" fmla="*/ 0 h 988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1219" h="988">
                <a:moveTo>
                  <a:pt x="1067" y="0"/>
                </a:moveTo>
                <a:lnTo>
                  <a:pt x="1011" y="22"/>
                </a:lnTo>
                <a:lnTo>
                  <a:pt x="964" y="39"/>
                </a:lnTo>
                <a:lnTo>
                  <a:pt x="924" y="53"/>
                </a:lnTo>
                <a:lnTo>
                  <a:pt x="891" y="61"/>
                </a:lnTo>
                <a:lnTo>
                  <a:pt x="863" y="67"/>
                </a:lnTo>
                <a:lnTo>
                  <a:pt x="841" y="69"/>
                </a:lnTo>
                <a:lnTo>
                  <a:pt x="821" y="69"/>
                </a:lnTo>
                <a:lnTo>
                  <a:pt x="806" y="67"/>
                </a:lnTo>
                <a:lnTo>
                  <a:pt x="784" y="63"/>
                </a:lnTo>
                <a:lnTo>
                  <a:pt x="756" y="57"/>
                </a:lnTo>
                <a:lnTo>
                  <a:pt x="724" y="51"/>
                </a:lnTo>
                <a:lnTo>
                  <a:pt x="693" y="45"/>
                </a:lnTo>
                <a:lnTo>
                  <a:pt x="663" y="39"/>
                </a:lnTo>
                <a:lnTo>
                  <a:pt x="633" y="35"/>
                </a:lnTo>
                <a:lnTo>
                  <a:pt x="610" y="32"/>
                </a:lnTo>
                <a:lnTo>
                  <a:pt x="592" y="28"/>
                </a:lnTo>
                <a:lnTo>
                  <a:pt x="574" y="24"/>
                </a:lnTo>
                <a:lnTo>
                  <a:pt x="554" y="20"/>
                </a:lnTo>
                <a:lnTo>
                  <a:pt x="536" y="16"/>
                </a:lnTo>
                <a:lnTo>
                  <a:pt x="517" y="14"/>
                </a:lnTo>
                <a:lnTo>
                  <a:pt x="497" y="10"/>
                </a:lnTo>
                <a:lnTo>
                  <a:pt x="479" y="8"/>
                </a:lnTo>
                <a:lnTo>
                  <a:pt x="457" y="8"/>
                </a:lnTo>
                <a:lnTo>
                  <a:pt x="437" y="8"/>
                </a:lnTo>
                <a:lnTo>
                  <a:pt x="416" y="10"/>
                </a:lnTo>
                <a:lnTo>
                  <a:pt x="394" y="12"/>
                </a:lnTo>
                <a:lnTo>
                  <a:pt x="372" y="18"/>
                </a:lnTo>
                <a:lnTo>
                  <a:pt x="350" y="24"/>
                </a:lnTo>
                <a:lnTo>
                  <a:pt x="327" y="32"/>
                </a:lnTo>
                <a:lnTo>
                  <a:pt x="301" y="41"/>
                </a:lnTo>
                <a:lnTo>
                  <a:pt x="277" y="53"/>
                </a:lnTo>
                <a:lnTo>
                  <a:pt x="251" y="67"/>
                </a:lnTo>
                <a:lnTo>
                  <a:pt x="208" y="97"/>
                </a:lnTo>
                <a:lnTo>
                  <a:pt x="168" y="129"/>
                </a:lnTo>
                <a:lnTo>
                  <a:pt x="133" y="164"/>
                </a:lnTo>
                <a:lnTo>
                  <a:pt x="101" y="202"/>
                </a:lnTo>
                <a:lnTo>
                  <a:pt x="73" y="241"/>
                </a:lnTo>
                <a:lnTo>
                  <a:pt x="49" y="285"/>
                </a:lnTo>
                <a:lnTo>
                  <a:pt x="32" y="329"/>
                </a:lnTo>
                <a:lnTo>
                  <a:pt x="16" y="374"/>
                </a:lnTo>
                <a:lnTo>
                  <a:pt x="6" y="422"/>
                </a:lnTo>
                <a:lnTo>
                  <a:pt x="0" y="469"/>
                </a:lnTo>
                <a:lnTo>
                  <a:pt x="0" y="517"/>
                </a:lnTo>
                <a:lnTo>
                  <a:pt x="4" y="566"/>
                </a:lnTo>
                <a:lnTo>
                  <a:pt x="12" y="614"/>
                </a:lnTo>
                <a:lnTo>
                  <a:pt x="26" y="661"/>
                </a:lnTo>
                <a:lnTo>
                  <a:pt x="45" y="707"/>
                </a:lnTo>
                <a:lnTo>
                  <a:pt x="69" y="752"/>
                </a:lnTo>
                <a:lnTo>
                  <a:pt x="97" y="796"/>
                </a:lnTo>
                <a:lnTo>
                  <a:pt x="131" y="833"/>
                </a:lnTo>
                <a:lnTo>
                  <a:pt x="166" y="869"/>
                </a:lnTo>
                <a:lnTo>
                  <a:pt x="204" y="899"/>
                </a:lnTo>
                <a:lnTo>
                  <a:pt x="245" y="925"/>
                </a:lnTo>
                <a:lnTo>
                  <a:pt x="289" y="946"/>
                </a:lnTo>
                <a:lnTo>
                  <a:pt x="333" y="962"/>
                </a:lnTo>
                <a:lnTo>
                  <a:pt x="380" y="976"/>
                </a:lnTo>
                <a:lnTo>
                  <a:pt x="428" y="984"/>
                </a:lnTo>
                <a:lnTo>
                  <a:pt x="477" y="988"/>
                </a:lnTo>
                <a:lnTo>
                  <a:pt x="525" y="986"/>
                </a:lnTo>
                <a:lnTo>
                  <a:pt x="574" y="982"/>
                </a:lnTo>
                <a:lnTo>
                  <a:pt x="621" y="972"/>
                </a:lnTo>
                <a:lnTo>
                  <a:pt x="669" y="956"/>
                </a:lnTo>
                <a:lnTo>
                  <a:pt x="717" y="936"/>
                </a:lnTo>
                <a:lnTo>
                  <a:pt x="762" y="913"/>
                </a:lnTo>
                <a:lnTo>
                  <a:pt x="792" y="893"/>
                </a:lnTo>
                <a:lnTo>
                  <a:pt x="815" y="871"/>
                </a:lnTo>
                <a:lnTo>
                  <a:pt x="839" y="847"/>
                </a:lnTo>
                <a:lnTo>
                  <a:pt x="859" y="824"/>
                </a:lnTo>
                <a:lnTo>
                  <a:pt x="879" y="798"/>
                </a:lnTo>
                <a:lnTo>
                  <a:pt x="895" y="770"/>
                </a:lnTo>
                <a:lnTo>
                  <a:pt x="910" y="742"/>
                </a:lnTo>
                <a:lnTo>
                  <a:pt x="926" y="713"/>
                </a:lnTo>
                <a:lnTo>
                  <a:pt x="928" y="707"/>
                </a:lnTo>
                <a:lnTo>
                  <a:pt x="936" y="689"/>
                </a:lnTo>
                <a:lnTo>
                  <a:pt x="948" y="663"/>
                </a:lnTo>
                <a:lnTo>
                  <a:pt x="964" y="628"/>
                </a:lnTo>
                <a:lnTo>
                  <a:pt x="980" y="586"/>
                </a:lnTo>
                <a:lnTo>
                  <a:pt x="996" y="540"/>
                </a:lnTo>
                <a:lnTo>
                  <a:pt x="1013" y="491"/>
                </a:lnTo>
                <a:lnTo>
                  <a:pt x="1029" y="441"/>
                </a:lnTo>
                <a:lnTo>
                  <a:pt x="1035" y="426"/>
                </a:lnTo>
                <a:lnTo>
                  <a:pt x="1043" y="408"/>
                </a:lnTo>
                <a:lnTo>
                  <a:pt x="1057" y="390"/>
                </a:lnTo>
                <a:lnTo>
                  <a:pt x="1075" y="370"/>
                </a:lnTo>
                <a:lnTo>
                  <a:pt x="1099" y="346"/>
                </a:lnTo>
                <a:lnTo>
                  <a:pt x="1130" y="323"/>
                </a:lnTo>
                <a:lnTo>
                  <a:pt x="1170" y="293"/>
                </a:lnTo>
                <a:lnTo>
                  <a:pt x="1219" y="261"/>
                </a:lnTo>
                <a:lnTo>
                  <a:pt x="1067" y="0"/>
                </a:lnTo>
                <a:close/>
              </a:path>
            </a:pathLst>
          </a:custGeom>
          <a:gradFill rotWithShape="1">
            <a:gsLst>
              <a:gs pos="0">
                <a:srgbClr val="767600"/>
              </a:gs>
              <a:gs pos="100000">
                <a:srgbClr val="FFFF00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8" name="Freeform 22"/>
          <p:cNvSpPr>
            <a:spLocks/>
          </p:cNvSpPr>
          <p:nvPr/>
        </p:nvSpPr>
        <p:spPr bwMode="auto">
          <a:xfrm>
            <a:off x="8877733" y="-485"/>
            <a:ext cx="215900" cy="231775"/>
          </a:xfrm>
          <a:custGeom>
            <a:avLst/>
            <a:gdLst>
              <a:gd name="T0" fmla="*/ 79 w 273"/>
              <a:gd name="T1" fmla="*/ 2 h 291"/>
              <a:gd name="T2" fmla="*/ 78 w 273"/>
              <a:gd name="T3" fmla="*/ 7 h 291"/>
              <a:gd name="T4" fmla="*/ 84 w 273"/>
              <a:gd name="T5" fmla="*/ 22 h 291"/>
              <a:gd name="T6" fmla="*/ 99 w 273"/>
              <a:gd name="T7" fmla="*/ 47 h 291"/>
              <a:gd name="T8" fmla="*/ 104 w 273"/>
              <a:gd name="T9" fmla="*/ 59 h 291"/>
              <a:gd name="T10" fmla="*/ 102 w 273"/>
              <a:gd name="T11" fmla="*/ 60 h 291"/>
              <a:gd name="T12" fmla="*/ 90 w 273"/>
              <a:gd name="T13" fmla="*/ 67 h 291"/>
              <a:gd name="T14" fmla="*/ 76 w 273"/>
              <a:gd name="T15" fmla="*/ 44 h 291"/>
              <a:gd name="T16" fmla="*/ 63 w 273"/>
              <a:gd name="T17" fmla="*/ 19 h 291"/>
              <a:gd name="T18" fmla="*/ 59 w 273"/>
              <a:gd name="T19" fmla="*/ 16 h 291"/>
              <a:gd name="T20" fmla="*/ 55 w 273"/>
              <a:gd name="T21" fmla="*/ 16 h 291"/>
              <a:gd name="T22" fmla="*/ 52 w 273"/>
              <a:gd name="T23" fmla="*/ 20 h 291"/>
              <a:gd name="T24" fmla="*/ 52 w 273"/>
              <a:gd name="T25" fmla="*/ 25 h 291"/>
              <a:gd name="T26" fmla="*/ 65 w 273"/>
              <a:gd name="T27" fmla="*/ 50 h 291"/>
              <a:gd name="T28" fmla="*/ 80 w 273"/>
              <a:gd name="T29" fmla="*/ 74 h 291"/>
              <a:gd name="T30" fmla="*/ 57 w 273"/>
              <a:gd name="T31" fmla="*/ 72 h 291"/>
              <a:gd name="T32" fmla="*/ 43 w 273"/>
              <a:gd name="T33" fmla="*/ 48 h 291"/>
              <a:gd name="T34" fmla="*/ 35 w 273"/>
              <a:gd name="T35" fmla="*/ 33 h 291"/>
              <a:gd name="T36" fmla="*/ 30 w 273"/>
              <a:gd name="T37" fmla="*/ 32 h 291"/>
              <a:gd name="T38" fmla="*/ 26 w 273"/>
              <a:gd name="T39" fmla="*/ 34 h 291"/>
              <a:gd name="T40" fmla="*/ 25 w 273"/>
              <a:gd name="T41" fmla="*/ 38 h 291"/>
              <a:gd name="T42" fmla="*/ 32 w 273"/>
              <a:gd name="T43" fmla="*/ 53 h 291"/>
              <a:gd name="T44" fmla="*/ 47 w 273"/>
              <a:gd name="T45" fmla="*/ 78 h 291"/>
              <a:gd name="T46" fmla="*/ 39 w 273"/>
              <a:gd name="T47" fmla="*/ 100 h 291"/>
              <a:gd name="T48" fmla="*/ 23 w 273"/>
              <a:gd name="T49" fmla="*/ 75 h 291"/>
              <a:gd name="T50" fmla="*/ 10 w 273"/>
              <a:gd name="T51" fmla="*/ 51 h 291"/>
              <a:gd name="T52" fmla="*/ 7 w 273"/>
              <a:gd name="T53" fmla="*/ 48 h 291"/>
              <a:gd name="T54" fmla="*/ 3 w 273"/>
              <a:gd name="T55" fmla="*/ 48 h 291"/>
              <a:gd name="T56" fmla="*/ 0 w 273"/>
              <a:gd name="T57" fmla="*/ 51 h 291"/>
              <a:gd name="T58" fmla="*/ 0 w 273"/>
              <a:gd name="T59" fmla="*/ 56 h 291"/>
              <a:gd name="T60" fmla="*/ 7 w 273"/>
              <a:gd name="T61" fmla="*/ 69 h 291"/>
              <a:gd name="T62" fmla="*/ 14 w 273"/>
              <a:gd name="T63" fmla="*/ 82 h 291"/>
              <a:gd name="T64" fmla="*/ 22 w 273"/>
              <a:gd name="T65" fmla="*/ 96 h 291"/>
              <a:gd name="T66" fmla="*/ 30 w 273"/>
              <a:gd name="T67" fmla="*/ 109 h 291"/>
              <a:gd name="T68" fmla="*/ 26 w 273"/>
              <a:gd name="T69" fmla="*/ 121 h 291"/>
              <a:gd name="T70" fmla="*/ 30 w 273"/>
              <a:gd name="T71" fmla="*/ 134 h 291"/>
              <a:gd name="T72" fmla="*/ 37 w 273"/>
              <a:gd name="T73" fmla="*/ 141 h 291"/>
              <a:gd name="T74" fmla="*/ 45 w 273"/>
              <a:gd name="T75" fmla="*/ 145 h 291"/>
              <a:gd name="T76" fmla="*/ 55 w 273"/>
              <a:gd name="T77" fmla="*/ 145 h 291"/>
              <a:gd name="T78" fmla="*/ 64 w 273"/>
              <a:gd name="T79" fmla="*/ 142 h 291"/>
              <a:gd name="T80" fmla="*/ 133 w 273"/>
              <a:gd name="T81" fmla="*/ 95 h 291"/>
              <a:gd name="T82" fmla="*/ 136 w 273"/>
              <a:gd name="T83" fmla="*/ 77 h 291"/>
              <a:gd name="T84" fmla="*/ 130 w 273"/>
              <a:gd name="T85" fmla="*/ 65 h 291"/>
              <a:gd name="T86" fmla="*/ 123 w 273"/>
              <a:gd name="T87" fmla="*/ 60 h 291"/>
              <a:gd name="T88" fmla="*/ 115 w 273"/>
              <a:gd name="T89" fmla="*/ 52 h 291"/>
              <a:gd name="T90" fmla="*/ 107 w 273"/>
              <a:gd name="T91" fmla="*/ 39 h 291"/>
              <a:gd name="T92" fmla="*/ 100 w 273"/>
              <a:gd name="T93" fmla="*/ 25 h 291"/>
              <a:gd name="T94" fmla="*/ 92 w 273"/>
              <a:gd name="T95" fmla="*/ 10 h 291"/>
              <a:gd name="T96" fmla="*/ 88 w 273"/>
              <a:gd name="T97" fmla="*/ 2 h 291"/>
              <a:gd name="T98" fmla="*/ 83 w 273"/>
              <a:gd name="T99" fmla="*/ 0 h 291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73" h="291">
                <a:moveTo>
                  <a:pt x="162" y="2"/>
                </a:moveTo>
                <a:lnTo>
                  <a:pt x="158" y="4"/>
                </a:lnTo>
                <a:lnTo>
                  <a:pt x="156" y="8"/>
                </a:lnTo>
                <a:lnTo>
                  <a:pt x="156" y="14"/>
                </a:lnTo>
                <a:lnTo>
                  <a:pt x="156" y="17"/>
                </a:lnTo>
                <a:lnTo>
                  <a:pt x="168" y="43"/>
                </a:lnTo>
                <a:lnTo>
                  <a:pt x="182" y="67"/>
                </a:lnTo>
                <a:lnTo>
                  <a:pt x="198" y="93"/>
                </a:lnTo>
                <a:lnTo>
                  <a:pt x="211" y="116"/>
                </a:lnTo>
                <a:lnTo>
                  <a:pt x="209" y="118"/>
                </a:lnTo>
                <a:lnTo>
                  <a:pt x="206" y="118"/>
                </a:lnTo>
                <a:lnTo>
                  <a:pt x="204" y="120"/>
                </a:lnTo>
                <a:lnTo>
                  <a:pt x="202" y="122"/>
                </a:lnTo>
                <a:lnTo>
                  <a:pt x="180" y="134"/>
                </a:lnTo>
                <a:lnTo>
                  <a:pt x="166" y="111"/>
                </a:lnTo>
                <a:lnTo>
                  <a:pt x="152" y="87"/>
                </a:lnTo>
                <a:lnTo>
                  <a:pt x="138" y="63"/>
                </a:lnTo>
                <a:lnTo>
                  <a:pt x="126" y="37"/>
                </a:lnTo>
                <a:lnTo>
                  <a:pt x="122" y="33"/>
                </a:lnTo>
                <a:lnTo>
                  <a:pt x="118" y="31"/>
                </a:lnTo>
                <a:lnTo>
                  <a:pt x="114" y="31"/>
                </a:lnTo>
                <a:lnTo>
                  <a:pt x="111" y="31"/>
                </a:lnTo>
                <a:lnTo>
                  <a:pt x="107" y="35"/>
                </a:lnTo>
                <a:lnTo>
                  <a:pt x="105" y="39"/>
                </a:lnTo>
                <a:lnTo>
                  <a:pt x="103" y="45"/>
                </a:lnTo>
                <a:lnTo>
                  <a:pt x="105" y="49"/>
                </a:lnTo>
                <a:lnTo>
                  <a:pt x="116" y="75"/>
                </a:lnTo>
                <a:lnTo>
                  <a:pt x="130" y="99"/>
                </a:lnTo>
                <a:lnTo>
                  <a:pt x="146" y="124"/>
                </a:lnTo>
                <a:lnTo>
                  <a:pt x="160" y="148"/>
                </a:lnTo>
                <a:lnTo>
                  <a:pt x="128" y="168"/>
                </a:lnTo>
                <a:lnTo>
                  <a:pt x="114" y="144"/>
                </a:lnTo>
                <a:lnTo>
                  <a:pt x="99" y="118"/>
                </a:lnTo>
                <a:lnTo>
                  <a:pt x="87" y="95"/>
                </a:lnTo>
                <a:lnTo>
                  <a:pt x="75" y="69"/>
                </a:lnTo>
                <a:lnTo>
                  <a:pt x="71" y="65"/>
                </a:lnTo>
                <a:lnTo>
                  <a:pt x="67" y="63"/>
                </a:lnTo>
                <a:lnTo>
                  <a:pt x="61" y="63"/>
                </a:lnTo>
                <a:lnTo>
                  <a:pt x="57" y="63"/>
                </a:lnTo>
                <a:lnTo>
                  <a:pt x="53" y="67"/>
                </a:lnTo>
                <a:lnTo>
                  <a:pt x="51" y="71"/>
                </a:lnTo>
                <a:lnTo>
                  <a:pt x="51" y="75"/>
                </a:lnTo>
                <a:lnTo>
                  <a:pt x="53" y="79"/>
                </a:lnTo>
                <a:lnTo>
                  <a:pt x="65" y="105"/>
                </a:lnTo>
                <a:lnTo>
                  <a:pt x="79" y="130"/>
                </a:lnTo>
                <a:lnTo>
                  <a:pt x="95" y="156"/>
                </a:lnTo>
                <a:lnTo>
                  <a:pt x="109" y="180"/>
                </a:lnTo>
                <a:lnTo>
                  <a:pt x="79" y="200"/>
                </a:lnTo>
                <a:lnTo>
                  <a:pt x="63" y="176"/>
                </a:lnTo>
                <a:lnTo>
                  <a:pt x="47" y="150"/>
                </a:lnTo>
                <a:lnTo>
                  <a:pt x="33" y="126"/>
                </a:lnTo>
                <a:lnTo>
                  <a:pt x="21" y="101"/>
                </a:lnTo>
                <a:lnTo>
                  <a:pt x="19" y="97"/>
                </a:lnTo>
                <a:lnTo>
                  <a:pt x="15" y="95"/>
                </a:lnTo>
                <a:lnTo>
                  <a:pt x="10" y="93"/>
                </a:lnTo>
                <a:lnTo>
                  <a:pt x="6" y="95"/>
                </a:lnTo>
                <a:lnTo>
                  <a:pt x="2" y="97"/>
                </a:lnTo>
                <a:lnTo>
                  <a:pt x="0" y="101"/>
                </a:lnTo>
                <a:lnTo>
                  <a:pt x="0" y="107"/>
                </a:lnTo>
                <a:lnTo>
                  <a:pt x="0" y="111"/>
                </a:lnTo>
                <a:lnTo>
                  <a:pt x="6" y="124"/>
                </a:lnTo>
                <a:lnTo>
                  <a:pt x="14" y="138"/>
                </a:lnTo>
                <a:lnTo>
                  <a:pt x="21" y="152"/>
                </a:lnTo>
                <a:lnTo>
                  <a:pt x="29" y="164"/>
                </a:lnTo>
                <a:lnTo>
                  <a:pt x="37" y="178"/>
                </a:lnTo>
                <a:lnTo>
                  <a:pt x="45" y="192"/>
                </a:lnTo>
                <a:lnTo>
                  <a:pt x="53" y="204"/>
                </a:lnTo>
                <a:lnTo>
                  <a:pt x="61" y="217"/>
                </a:lnTo>
                <a:lnTo>
                  <a:pt x="55" y="229"/>
                </a:lnTo>
                <a:lnTo>
                  <a:pt x="53" y="241"/>
                </a:lnTo>
                <a:lnTo>
                  <a:pt x="55" y="255"/>
                </a:lnTo>
                <a:lnTo>
                  <a:pt x="61" y="267"/>
                </a:lnTo>
                <a:lnTo>
                  <a:pt x="67" y="275"/>
                </a:lnTo>
                <a:lnTo>
                  <a:pt x="75" y="281"/>
                </a:lnTo>
                <a:lnTo>
                  <a:pt x="83" y="287"/>
                </a:lnTo>
                <a:lnTo>
                  <a:pt x="91" y="289"/>
                </a:lnTo>
                <a:lnTo>
                  <a:pt x="101" y="291"/>
                </a:lnTo>
                <a:lnTo>
                  <a:pt x="111" y="289"/>
                </a:lnTo>
                <a:lnTo>
                  <a:pt x="118" y="287"/>
                </a:lnTo>
                <a:lnTo>
                  <a:pt x="128" y="283"/>
                </a:lnTo>
                <a:lnTo>
                  <a:pt x="253" y="204"/>
                </a:lnTo>
                <a:lnTo>
                  <a:pt x="267" y="190"/>
                </a:lnTo>
                <a:lnTo>
                  <a:pt x="273" y="174"/>
                </a:lnTo>
                <a:lnTo>
                  <a:pt x="273" y="154"/>
                </a:lnTo>
                <a:lnTo>
                  <a:pt x="267" y="136"/>
                </a:lnTo>
                <a:lnTo>
                  <a:pt x="261" y="130"/>
                </a:lnTo>
                <a:lnTo>
                  <a:pt x="255" y="124"/>
                </a:lnTo>
                <a:lnTo>
                  <a:pt x="247" y="120"/>
                </a:lnTo>
                <a:lnTo>
                  <a:pt x="239" y="116"/>
                </a:lnTo>
                <a:lnTo>
                  <a:pt x="231" y="103"/>
                </a:lnTo>
                <a:lnTo>
                  <a:pt x="223" y="89"/>
                </a:lnTo>
                <a:lnTo>
                  <a:pt x="215" y="77"/>
                </a:lnTo>
                <a:lnTo>
                  <a:pt x="208" y="63"/>
                </a:lnTo>
                <a:lnTo>
                  <a:pt x="200" y="49"/>
                </a:lnTo>
                <a:lnTo>
                  <a:pt x="192" y="35"/>
                </a:lnTo>
                <a:lnTo>
                  <a:pt x="184" y="19"/>
                </a:lnTo>
                <a:lnTo>
                  <a:pt x="178" y="6"/>
                </a:lnTo>
                <a:lnTo>
                  <a:pt x="176" y="4"/>
                </a:lnTo>
                <a:lnTo>
                  <a:pt x="172" y="0"/>
                </a:lnTo>
                <a:lnTo>
                  <a:pt x="166" y="0"/>
                </a:lnTo>
                <a:lnTo>
                  <a:pt x="162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9708-2ABD-48BE-8630-93802EDF562D}" type="slidenum">
              <a:rPr lang="pt-BR" smtClean="0"/>
              <a:pPr/>
              <a:t>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925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pPr marL="0" indent="0" algn="ctr">
              <a:buNone/>
            </a:pPr>
            <a:r>
              <a:rPr lang="pt-BR" sz="4400" dirty="0" smtClean="0"/>
              <a:t>AULA DIA 10-10-2013</a:t>
            </a:r>
          </a:p>
          <a:p>
            <a:endParaRPr lang="pt-BR" sz="4400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9708-2ABD-48BE-8630-93802EDF562D}" type="slidenum">
              <a:rPr lang="pt-BR" smtClean="0"/>
              <a:pPr/>
              <a:t>58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27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Revisão da Aula Anterior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>
                <a:solidFill>
                  <a:schemeClr val="bg1"/>
                </a:solidFill>
              </a:rPr>
              <a:t>OQUE É BANCO DE DADOS?</a:t>
            </a:r>
          </a:p>
          <a:p>
            <a:pPr marL="0" indent="0">
              <a:buNone/>
            </a:pPr>
            <a:endParaRPr lang="pt-BR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pt-BR" b="1" dirty="0">
                <a:solidFill>
                  <a:srgbClr val="FF0000"/>
                </a:solidFill>
              </a:rPr>
              <a:t>Bancos de dados</a:t>
            </a:r>
            <a:r>
              <a:rPr lang="pt-BR" dirty="0">
                <a:solidFill>
                  <a:srgbClr val="FF0000"/>
                </a:solidFill>
              </a:rPr>
              <a:t> </a:t>
            </a:r>
            <a:r>
              <a:rPr lang="pt-BR" dirty="0">
                <a:solidFill>
                  <a:schemeClr val="bg1"/>
                </a:solidFill>
              </a:rPr>
              <a:t>ou bases de dados são coleções de </a:t>
            </a:r>
            <a:r>
              <a:rPr lang="pt-BR" dirty="0" smtClean="0">
                <a:solidFill>
                  <a:schemeClr val="bg1"/>
                </a:solidFill>
              </a:rPr>
              <a:t>dados ou informações </a:t>
            </a:r>
            <a:r>
              <a:rPr lang="pt-BR" dirty="0">
                <a:solidFill>
                  <a:schemeClr val="bg1"/>
                </a:solidFill>
              </a:rPr>
              <a:t>que se relacionam de forma que crie um </a:t>
            </a:r>
            <a:r>
              <a:rPr lang="pt-BR" dirty="0" smtClean="0">
                <a:solidFill>
                  <a:schemeClr val="bg1"/>
                </a:solidFill>
              </a:rPr>
              <a:t>sentido.</a:t>
            </a:r>
          </a:p>
          <a:p>
            <a:pPr>
              <a:buFont typeface="Wingdings" pitchFamily="2" charset="2"/>
              <a:buChar char="ü"/>
            </a:pPr>
            <a:endParaRPr lang="pt-BR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pt-BR" dirty="0">
                <a:solidFill>
                  <a:schemeClr val="bg1"/>
                </a:solidFill>
              </a:rPr>
              <a:t>São de vital importância para empresas, e há duas décadas se tornaram a principal peça dos sistemas de informação</a:t>
            </a:r>
            <a:r>
              <a:rPr lang="pt-BR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Wingdings" pitchFamily="2" charset="2"/>
              <a:buChar char="ü"/>
            </a:pP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9708-2ABD-48BE-8630-93802EDF562D}" type="slidenum">
              <a:rPr lang="pt-BR" smtClean="0"/>
              <a:pPr/>
              <a:t>59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040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Objetivos Específicos</a:t>
            </a:r>
            <a:br>
              <a:rPr lang="pt-BR" dirty="0" smtClean="0">
                <a:solidFill>
                  <a:schemeClr val="bg1"/>
                </a:solidFill>
              </a:rPr>
            </a:b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pt-BR" dirty="0" smtClean="0">
                <a:solidFill>
                  <a:schemeClr val="bg1"/>
                </a:solidFill>
              </a:rPr>
              <a:t>Exercitar a aplicação desses conhecimentos, em: </a:t>
            </a:r>
          </a:p>
          <a:p>
            <a:pPr>
              <a:buFont typeface="Wingdings" pitchFamily="2" charset="2"/>
              <a:buChar char="ü"/>
            </a:pPr>
            <a:r>
              <a:rPr lang="pt-BR" dirty="0" smtClean="0">
                <a:solidFill>
                  <a:schemeClr val="bg1"/>
                </a:solidFill>
              </a:rPr>
              <a:t>Desenvolvimento de pequenas aplicações.</a:t>
            </a:r>
          </a:p>
          <a:p>
            <a:pPr marL="0" indent="0">
              <a:buNone/>
            </a:pPr>
            <a:endParaRPr lang="pt-BR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pt-BR" dirty="0">
                <a:solidFill>
                  <a:schemeClr val="bg1"/>
                </a:solidFill>
              </a:rPr>
              <a:t>E</a:t>
            </a:r>
            <a:r>
              <a:rPr lang="pt-BR" dirty="0" smtClean="0">
                <a:solidFill>
                  <a:schemeClr val="bg1"/>
                </a:solidFill>
              </a:rPr>
              <a:t>xecução de consultas em SQL sobre um sistema de gerenciamento de Bancos de Dados;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9708-2ABD-48BE-8630-93802EDF562D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43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Revisão da Aula Anterior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pt-BR" dirty="0" smtClean="0">
                <a:solidFill>
                  <a:schemeClr val="bg1"/>
                </a:solidFill>
              </a:rPr>
              <a:t>São </a:t>
            </a:r>
            <a:r>
              <a:rPr lang="pt-BR" dirty="0">
                <a:solidFill>
                  <a:schemeClr val="bg1"/>
                </a:solidFill>
              </a:rPr>
              <a:t>operados pelos Sistemas Gerenciadores de Bancos de Dados (</a:t>
            </a:r>
            <a:r>
              <a:rPr lang="pt-BR" b="1" dirty="0">
                <a:solidFill>
                  <a:schemeClr val="bg1"/>
                </a:solidFill>
              </a:rPr>
              <a:t>SGBD</a:t>
            </a:r>
            <a:r>
              <a:rPr lang="pt-BR" dirty="0">
                <a:solidFill>
                  <a:schemeClr val="bg1"/>
                </a:solidFill>
              </a:rPr>
              <a:t>), que surgiram na década de 70</a:t>
            </a:r>
          </a:p>
          <a:p>
            <a:pPr>
              <a:buFont typeface="Wingdings" pitchFamily="2" charset="2"/>
              <a:buChar char="ü"/>
            </a:pP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9708-2ABD-48BE-8630-93802EDF562D}" type="slidenum">
              <a:rPr lang="pt-BR" smtClean="0"/>
              <a:pPr/>
              <a:t>60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94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Revisão da Aula Anterior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 smtClean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Exemplos de Banco de Dados.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Access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Oracle</a:t>
            </a:r>
          </a:p>
          <a:p>
            <a:r>
              <a:rPr lang="pt-BR" dirty="0" err="1" smtClean="0">
                <a:solidFill>
                  <a:schemeClr val="bg1"/>
                </a:solidFill>
              </a:rPr>
              <a:t>Postgres</a:t>
            </a:r>
            <a:endParaRPr lang="pt-BR" dirty="0" smtClean="0">
              <a:solidFill>
                <a:schemeClr val="bg1"/>
              </a:solidFill>
            </a:endParaRPr>
          </a:p>
          <a:p>
            <a:r>
              <a:rPr lang="pt-BR" dirty="0" err="1" smtClean="0">
                <a:solidFill>
                  <a:schemeClr val="bg1"/>
                </a:solidFill>
              </a:rPr>
              <a:t>My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Sql</a:t>
            </a:r>
            <a:r>
              <a:rPr lang="pt-BR" dirty="0" smtClean="0">
                <a:solidFill>
                  <a:schemeClr val="bg1"/>
                </a:solidFill>
              </a:rPr>
              <a:t>.</a:t>
            </a:r>
          </a:p>
          <a:p>
            <a:r>
              <a:rPr lang="pt-BR" dirty="0" err="1" smtClean="0">
                <a:solidFill>
                  <a:schemeClr val="bg1"/>
                </a:solidFill>
              </a:rPr>
              <a:t>Sql</a:t>
            </a:r>
            <a:r>
              <a:rPr lang="pt-BR" dirty="0" smtClean="0">
                <a:solidFill>
                  <a:schemeClr val="bg1"/>
                </a:solidFill>
              </a:rPr>
              <a:t> Serve.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9708-2ABD-48BE-8630-93802EDF562D}" type="slidenum">
              <a:rPr lang="pt-BR" smtClean="0"/>
              <a:pPr/>
              <a:t>61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876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Revisão da Aula Anterior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b="1" dirty="0" smtClean="0">
                <a:solidFill>
                  <a:srgbClr val="FF0000"/>
                </a:solidFill>
              </a:rPr>
              <a:t>Diferença</a:t>
            </a:r>
            <a:r>
              <a:rPr lang="pt-BR" dirty="0" smtClean="0">
                <a:solidFill>
                  <a:schemeClr val="bg1"/>
                </a:solidFill>
              </a:rPr>
              <a:t> entre Dados, Informações e Conhecimento.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pt-BR" b="1" dirty="0" smtClean="0">
                <a:solidFill>
                  <a:schemeClr val="bg1"/>
                </a:solidFill>
              </a:rPr>
              <a:t>Dados: </a:t>
            </a:r>
            <a:r>
              <a:rPr lang="pt-BR" dirty="0" smtClean="0">
                <a:solidFill>
                  <a:schemeClr val="bg1"/>
                </a:solidFill>
              </a:rPr>
              <a:t>Os </a:t>
            </a:r>
            <a:r>
              <a:rPr lang="pt-BR" dirty="0">
                <a:solidFill>
                  <a:schemeClr val="bg1"/>
                </a:solidFill>
              </a:rPr>
              <a:t>dados </a:t>
            </a:r>
            <a:r>
              <a:rPr lang="pt-BR" dirty="0" smtClean="0">
                <a:solidFill>
                  <a:schemeClr val="bg1"/>
                </a:solidFill>
              </a:rPr>
              <a:t>são descrições</a:t>
            </a:r>
            <a:r>
              <a:rPr lang="pt-BR" dirty="0" smtClean="0"/>
              <a:t> </a:t>
            </a:r>
            <a:r>
              <a:rPr lang="pt-BR" dirty="0">
                <a:solidFill>
                  <a:schemeClr val="bg1"/>
                </a:solidFill>
              </a:rPr>
              <a:t>atividades os quais sozinhos não conseguem se unir e representar algum significado</a:t>
            </a:r>
            <a:endParaRPr lang="pt-BR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t-BR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"</a:t>
            </a:r>
            <a:r>
              <a:rPr lang="pt-BR" i="1" dirty="0">
                <a:solidFill>
                  <a:schemeClr val="bg1"/>
                </a:solidFill>
              </a:rPr>
              <a:t>Dados, quando organizados, viram informação. Essas, quando organizadas, viram conhecimento"</a:t>
            </a:r>
            <a:r>
              <a:rPr lang="pt-BR" dirty="0">
                <a:solidFill>
                  <a:schemeClr val="bg1"/>
                </a:solidFill>
              </a:rPr>
              <a:t>.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9708-2ABD-48BE-8630-93802EDF562D}" type="slidenum">
              <a:rPr lang="pt-BR" smtClean="0"/>
              <a:pPr/>
              <a:t>62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28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Revisão da Aula Anterior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pt-BR" dirty="0" smtClean="0">
                <a:solidFill>
                  <a:schemeClr val="bg1"/>
                </a:solidFill>
              </a:rPr>
              <a:t>Oque é SGBD?</a:t>
            </a:r>
          </a:p>
          <a:p>
            <a:pPr marL="0" indent="0">
              <a:buNone/>
            </a:pPr>
            <a:endParaRPr lang="pt-BR" dirty="0" smtClean="0">
              <a:solidFill>
                <a:schemeClr val="bg1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pt-BR" dirty="0">
                <a:solidFill>
                  <a:schemeClr val="bg1"/>
                </a:solidFill>
              </a:rPr>
              <a:t>Um SGBD </a:t>
            </a:r>
            <a:r>
              <a:rPr lang="pt-BR" dirty="0" smtClean="0">
                <a:solidFill>
                  <a:schemeClr val="bg1"/>
                </a:solidFill>
              </a:rPr>
              <a:t>- </a:t>
            </a:r>
            <a:r>
              <a:rPr lang="pt-BR" dirty="0">
                <a:solidFill>
                  <a:schemeClr val="bg1"/>
                </a:solidFill>
              </a:rPr>
              <a:t>é uma coleção de </a:t>
            </a:r>
            <a:r>
              <a:rPr lang="pt-BR" dirty="0" smtClean="0">
                <a:solidFill>
                  <a:schemeClr val="bg1"/>
                </a:solidFill>
              </a:rPr>
              <a:t>programas (ferramentas), </a:t>
            </a:r>
            <a:r>
              <a:rPr lang="pt-BR" dirty="0">
                <a:solidFill>
                  <a:schemeClr val="bg1"/>
                </a:solidFill>
              </a:rPr>
              <a:t>que permitem ao usuário definir, construir e manipular Bases de Dados para as mais diversas </a:t>
            </a:r>
            <a:r>
              <a:rPr lang="pt-BR" dirty="0" smtClean="0">
                <a:solidFill>
                  <a:schemeClr val="bg1"/>
                </a:solidFill>
              </a:rPr>
              <a:t>finalidades.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9708-2ABD-48BE-8630-93802EDF562D}" type="slidenum">
              <a:rPr lang="pt-BR" smtClean="0"/>
              <a:pPr/>
              <a:t>63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02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Revisão da Aula Anterior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  <a:solidFill>
            <a:schemeClr val="tx1"/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 smtClean="0">
                <a:solidFill>
                  <a:schemeClr val="bg1"/>
                </a:solidFill>
              </a:rPr>
              <a:t>Através do SGBD você pode?</a:t>
            </a:r>
          </a:p>
          <a:p>
            <a:r>
              <a:rPr lang="pt-BR" dirty="0">
                <a:solidFill>
                  <a:schemeClr val="bg1"/>
                </a:solidFill>
              </a:rPr>
              <a:t>d</a:t>
            </a:r>
            <a:r>
              <a:rPr lang="pt-BR" dirty="0" smtClean="0">
                <a:solidFill>
                  <a:schemeClr val="bg1"/>
                </a:solidFill>
              </a:rPr>
              <a:t>efinir </a:t>
            </a:r>
            <a:r>
              <a:rPr lang="pt-BR" dirty="0">
                <a:solidFill>
                  <a:schemeClr val="bg1"/>
                </a:solidFill>
              </a:rPr>
              <a:t>um Modelo de Dados</a:t>
            </a:r>
          </a:p>
          <a:p>
            <a:r>
              <a:rPr lang="pt-BR" dirty="0">
                <a:solidFill>
                  <a:schemeClr val="bg1"/>
                </a:solidFill>
              </a:rPr>
              <a:t> Inserir novos registos</a:t>
            </a:r>
          </a:p>
          <a:p>
            <a:r>
              <a:rPr lang="pt-BR" dirty="0">
                <a:solidFill>
                  <a:schemeClr val="bg1"/>
                </a:solidFill>
              </a:rPr>
              <a:t> Procurar e visualizar registos</a:t>
            </a:r>
          </a:p>
          <a:p>
            <a:r>
              <a:rPr lang="pt-BR" dirty="0">
                <a:solidFill>
                  <a:schemeClr val="bg1"/>
                </a:solidFill>
              </a:rPr>
              <a:t> Eliminar registos existentes</a:t>
            </a:r>
          </a:p>
          <a:p>
            <a:r>
              <a:rPr lang="pt-BR" dirty="0">
                <a:solidFill>
                  <a:schemeClr val="bg1"/>
                </a:solidFill>
              </a:rPr>
              <a:t> </a:t>
            </a:r>
            <a:r>
              <a:rPr lang="pt-BR" dirty="0" smtClean="0">
                <a:solidFill>
                  <a:schemeClr val="bg1"/>
                </a:solidFill>
              </a:rPr>
              <a:t>Selecionar </a:t>
            </a:r>
            <a:r>
              <a:rPr lang="pt-BR" dirty="0">
                <a:solidFill>
                  <a:schemeClr val="bg1"/>
                </a:solidFill>
              </a:rPr>
              <a:t>registos ou campos</a:t>
            </a:r>
          </a:p>
          <a:p>
            <a:r>
              <a:rPr lang="pt-BR" dirty="0">
                <a:solidFill>
                  <a:schemeClr val="bg1"/>
                </a:solidFill>
              </a:rPr>
              <a:t> Ordenar registos</a:t>
            </a:r>
          </a:p>
          <a:p>
            <a:r>
              <a:rPr lang="pt-BR" dirty="0">
                <a:solidFill>
                  <a:schemeClr val="bg1"/>
                </a:solidFill>
              </a:rPr>
              <a:t> Juntar ou intercalar registos</a:t>
            </a:r>
          </a:p>
          <a:p>
            <a:r>
              <a:rPr lang="pt-BR" dirty="0">
                <a:solidFill>
                  <a:schemeClr val="bg1"/>
                </a:solidFill>
              </a:rPr>
              <a:t> Copiar ou duplicar ficheiros</a:t>
            </a:r>
          </a:p>
          <a:p>
            <a:r>
              <a:rPr lang="pt-BR" dirty="0">
                <a:solidFill>
                  <a:schemeClr val="bg1"/>
                </a:solidFill>
              </a:rPr>
              <a:t> Alterar a estrutura de campos</a:t>
            </a:r>
          </a:p>
          <a:p>
            <a:r>
              <a:rPr lang="pt-BR" dirty="0">
                <a:solidFill>
                  <a:schemeClr val="bg1"/>
                </a:solidFill>
              </a:rPr>
              <a:t> Eliminar ficheiros</a:t>
            </a:r>
          </a:p>
          <a:p>
            <a:r>
              <a:rPr lang="pt-BR" dirty="0">
                <a:solidFill>
                  <a:schemeClr val="bg1"/>
                </a:solidFill>
              </a:rPr>
              <a:t> Estabelecer relações entre tabelas</a:t>
            </a:r>
          </a:p>
          <a:p>
            <a:r>
              <a:rPr lang="pt-BR" dirty="0">
                <a:solidFill>
                  <a:schemeClr val="bg1"/>
                </a:solidFill>
              </a:rPr>
              <a:t> Inserir/remover tabelas</a:t>
            </a:r>
          </a:p>
          <a:p>
            <a:r>
              <a:rPr lang="pt-BR" dirty="0">
                <a:solidFill>
                  <a:schemeClr val="bg1"/>
                </a:solidFill>
              </a:rPr>
              <a:t> Importar/exportar dados entre outras bases de dados</a:t>
            </a:r>
          </a:p>
          <a:p>
            <a:r>
              <a:rPr lang="pt-BR" dirty="0">
                <a:solidFill>
                  <a:schemeClr val="bg1"/>
                </a:solidFill>
              </a:rPr>
              <a:t> Criação de chaves primárias e chaves externas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9708-2ABD-48BE-8630-93802EDF562D}" type="slidenum">
              <a:rPr lang="pt-BR" smtClean="0"/>
              <a:pPr/>
              <a:t>64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49685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Revisão da Aula Anterior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>
                <a:solidFill>
                  <a:schemeClr val="bg1"/>
                </a:solidFill>
              </a:rPr>
              <a:t>Quais as características do SGBD?</a:t>
            </a:r>
          </a:p>
          <a:p>
            <a:r>
              <a:rPr lang="pt-BR" dirty="0">
                <a:solidFill>
                  <a:schemeClr val="bg1"/>
                </a:solidFill>
              </a:rPr>
              <a:t>Integridade / Consistência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Restrições.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Segurança </a:t>
            </a:r>
            <a:r>
              <a:rPr lang="pt-BR" dirty="0">
                <a:solidFill>
                  <a:schemeClr val="bg1"/>
                </a:solidFill>
              </a:rPr>
              <a:t>/ Privacidade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Reestruturação do Banco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Eficiência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9708-2ABD-48BE-8630-93802EDF562D}" type="slidenum">
              <a:rPr lang="pt-BR" smtClean="0"/>
              <a:pPr/>
              <a:t>65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812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7772400" cy="936104"/>
          </a:xfrm>
        </p:spPr>
        <p:txBody>
          <a:bodyPr>
            <a:noAutofit/>
          </a:bodyPr>
          <a:lstStyle/>
          <a:p>
            <a:pPr marL="0" lvl="0" indent="0"/>
            <a:r>
              <a:rPr lang="pt-BR" sz="3600" dirty="0"/>
              <a:t>Existem 3 funções básicas de um </a:t>
            </a:r>
            <a:r>
              <a:rPr lang="pt-BR" sz="3600" b="1" dirty="0"/>
              <a:t>SGBD</a:t>
            </a:r>
            <a:r>
              <a:rPr lang="pt-BR" sz="3600" dirty="0"/>
              <a:t>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79512" y="764704"/>
            <a:ext cx="8640960" cy="5904656"/>
          </a:xfrm>
        </p:spPr>
        <p:txBody>
          <a:bodyPr>
            <a:normAutofit/>
          </a:bodyPr>
          <a:lstStyle/>
          <a:p>
            <a:pPr lvl="0" algn="just">
              <a:spcBef>
                <a:spcPts val="1200"/>
              </a:spcBef>
              <a:spcAft>
                <a:spcPts val="1200"/>
              </a:spcAft>
            </a:pPr>
            <a:endParaRPr lang="pt-BR" sz="2800" b="1" dirty="0" smtClean="0"/>
          </a:p>
          <a:p>
            <a:pPr lvl="0" algn="just">
              <a:spcBef>
                <a:spcPts val="1200"/>
              </a:spcBef>
              <a:spcAft>
                <a:spcPts val="1200"/>
              </a:spcAft>
            </a:pPr>
            <a:r>
              <a:rPr lang="pt-BR" sz="2800" b="1" dirty="0" smtClean="0"/>
              <a:t>Manipulação </a:t>
            </a:r>
            <a:r>
              <a:rPr lang="pt-BR" sz="2800" b="1" dirty="0"/>
              <a:t>de Dados</a:t>
            </a:r>
            <a:r>
              <a:rPr lang="pt-BR" sz="2800" dirty="0"/>
              <a:t>: organizar o conteúdo dos dados inserindo, atualizando, deletando e recuperando dados; </a:t>
            </a:r>
          </a:p>
          <a:p>
            <a:pPr lvl="0" algn="just">
              <a:spcBef>
                <a:spcPts val="1200"/>
              </a:spcBef>
              <a:spcAft>
                <a:spcPts val="1200"/>
              </a:spcAft>
            </a:pPr>
            <a:r>
              <a:rPr lang="pt-BR" sz="2800" b="1" dirty="0" smtClean="0"/>
              <a:t>Definição </a:t>
            </a:r>
            <a:r>
              <a:rPr lang="pt-BR" sz="2800" b="1" dirty="0"/>
              <a:t>de Dados</a:t>
            </a:r>
            <a:r>
              <a:rPr lang="pt-BR" sz="2800" dirty="0"/>
              <a:t>: estruturar os elementos de dados em esquemas lógicos e </a:t>
            </a:r>
            <a:r>
              <a:rPr lang="pt-BR" sz="2800" dirty="0" smtClean="0"/>
              <a:t>físicos, e</a:t>
            </a:r>
            <a:endParaRPr lang="pt-BR" sz="2800" dirty="0"/>
          </a:p>
          <a:p>
            <a:pPr lvl="0" algn="just">
              <a:spcBef>
                <a:spcPts val="1200"/>
              </a:spcBef>
              <a:spcAft>
                <a:spcPts val="1200"/>
              </a:spcAft>
            </a:pPr>
            <a:r>
              <a:rPr lang="pt-BR" sz="2800" b="1" dirty="0" smtClean="0"/>
              <a:t>Restrições </a:t>
            </a:r>
            <a:r>
              <a:rPr lang="pt-BR" sz="2800" b="1" dirty="0"/>
              <a:t>de Integridade</a:t>
            </a:r>
            <a:r>
              <a:rPr lang="pt-BR" sz="2800" dirty="0"/>
              <a:t>: garantir a segurança, integridade e concorrência dos dados. </a:t>
            </a:r>
          </a:p>
          <a:p>
            <a:pPr marL="0" indent="0" algn="just">
              <a:buNone/>
            </a:pP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2F11EB22-8F2D-495B-9159-B0F5B8157C78}" type="slidenum">
              <a:rPr lang="pt-BR" smtClean="0"/>
              <a:pPr/>
              <a:t>66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71783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Revisão da Aula Anterior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O que são campos de uma tabela?</a:t>
            </a:r>
          </a:p>
          <a:p>
            <a:pPr lvl="1">
              <a:buFont typeface="Wingdings" pitchFamily="2" charset="2"/>
              <a:buChar char="ü"/>
            </a:pPr>
            <a:r>
              <a:rPr lang="pt-BR" dirty="0" smtClean="0">
                <a:solidFill>
                  <a:schemeClr val="bg1"/>
                </a:solidFill>
              </a:rPr>
              <a:t>são as colunas da tabela no Banco de Dados.</a:t>
            </a:r>
          </a:p>
          <a:p>
            <a:endParaRPr lang="pt-BR" dirty="0" smtClean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O que são Registo de Uma tabela?</a:t>
            </a:r>
          </a:p>
          <a:p>
            <a:pPr lvl="1">
              <a:buFont typeface="Wingdings" pitchFamily="2" charset="2"/>
              <a:buChar char="ü"/>
            </a:pPr>
            <a:r>
              <a:rPr lang="pt-BR" dirty="0" smtClean="0">
                <a:solidFill>
                  <a:schemeClr val="bg1"/>
                </a:solidFill>
              </a:rPr>
              <a:t>São as Linhas da tabelas do Banco de Dados.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9708-2ABD-48BE-8630-93802EDF562D}" type="slidenum">
              <a:rPr lang="pt-BR" smtClean="0"/>
              <a:pPr/>
              <a:t>67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389761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94" t="14087" r="14662" b="6250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9708-2ABD-48BE-8630-93802EDF562D}" type="slidenum">
              <a:rPr lang="pt-BR" smtClean="0"/>
              <a:pPr/>
              <a:t>68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54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Os Níveis da arquitetura de um SGBD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617534"/>
            <a:ext cx="9144000" cy="5257800"/>
          </a:xfrm>
          <a:solidFill>
            <a:schemeClr val="tx1"/>
          </a:solidFill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pt-BR" dirty="0" smtClean="0">
              <a:solidFill>
                <a:schemeClr val="bg1"/>
              </a:solidFill>
            </a:endParaRPr>
          </a:p>
          <a:p>
            <a:pPr algn="just"/>
            <a:r>
              <a:rPr lang="pt-BR" b="1" dirty="0" smtClean="0">
                <a:solidFill>
                  <a:schemeClr val="bg1"/>
                </a:solidFill>
              </a:rPr>
              <a:t>Nível </a:t>
            </a:r>
            <a:r>
              <a:rPr lang="pt-BR" b="1" dirty="0">
                <a:solidFill>
                  <a:schemeClr val="bg1"/>
                </a:solidFill>
              </a:rPr>
              <a:t>Físico</a:t>
            </a:r>
            <a:r>
              <a:rPr lang="pt-BR" dirty="0">
                <a:solidFill>
                  <a:schemeClr val="bg1"/>
                </a:solidFill>
              </a:rPr>
              <a:t>: É como os dados estão armazenados e organizados internamente no sistema informático (ficheiros da base de dados</a:t>
            </a:r>
            <a:r>
              <a:rPr lang="pt-BR" dirty="0" smtClean="0">
                <a:solidFill>
                  <a:schemeClr val="bg1"/>
                </a:solidFill>
              </a:rPr>
              <a:t>).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pPr algn="just"/>
            <a:r>
              <a:rPr lang="pt-BR" b="1" dirty="0">
                <a:solidFill>
                  <a:schemeClr val="bg1"/>
                </a:solidFill>
              </a:rPr>
              <a:t>Nível </a:t>
            </a:r>
            <a:r>
              <a:rPr lang="pt-BR" b="1" dirty="0" smtClean="0">
                <a:solidFill>
                  <a:schemeClr val="bg1"/>
                </a:solidFill>
              </a:rPr>
              <a:t>conceitual</a:t>
            </a:r>
            <a:r>
              <a:rPr lang="pt-BR" dirty="0">
                <a:solidFill>
                  <a:schemeClr val="bg1"/>
                </a:solidFill>
              </a:rPr>
              <a:t>: corresponde ao número, tipo de campos e  relacionamentos dos dados (campos, tabelas e relações). </a:t>
            </a:r>
            <a:endParaRPr lang="pt-BR" dirty="0" smtClean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pPr algn="just"/>
            <a:r>
              <a:rPr lang="pt-BR" b="1" dirty="0">
                <a:solidFill>
                  <a:schemeClr val="bg1"/>
                </a:solidFill>
              </a:rPr>
              <a:t>Nível de visualização</a:t>
            </a:r>
            <a:r>
              <a:rPr lang="pt-BR" dirty="0">
                <a:solidFill>
                  <a:schemeClr val="bg1"/>
                </a:solidFill>
              </a:rPr>
              <a:t>: corresponde à forma como os dados são apresentados ao utilizador final através de interfaces gráficos (formulários ou </a:t>
            </a:r>
            <a:r>
              <a:rPr lang="pt-BR" dirty="0" err="1">
                <a:solidFill>
                  <a:schemeClr val="bg1"/>
                </a:solidFill>
              </a:rPr>
              <a:t>ecrãs</a:t>
            </a:r>
            <a:r>
              <a:rPr lang="pt-BR" dirty="0">
                <a:solidFill>
                  <a:schemeClr val="bg1"/>
                </a:solidFill>
              </a:rPr>
              <a:t> com informação).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9708-2ABD-48BE-8630-93802EDF562D}" type="slidenum">
              <a:rPr lang="pt-BR" smtClean="0"/>
              <a:pPr/>
              <a:t>69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75803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159" y="260649"/>
            <a:ext cx="6650258" cy="5472608"/>
          </a:xfrm>
        </p:spPr>
      </p:pic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9708-2ABD-48BE-8630-93802EDF562D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4175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xograma: Disco magnético 4"/>
          <p:cNvSpPr/>
          <p:nvPr/>
        </p:nvSpPr>
        <p:spPr>
          <a:xfrm>
            <a:off x="2267744" y="1844824"/>
            <a:ext cx="4536504" cy="2952328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/>
          </a:p>
        </p:txBody>
      </p:sp>
      <p:sp>
        <p:nvSpPr>
          <p:cNvPr id="19" name="Título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7772400" cy="432048"/>
          </a:xfrm>
        </p:spPr>
        <p:txBody>
          <a:bodyPr>
            <a:no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Níveis de Abstração de Dados</a:t>
            </a:r>
          </a:p>
        </p:txBody>
      </p:sp>
      <p:sp>
        <p:nvSpPr>
          <p:cNvPr id="4" name="Retângulo de cantos arredondados 3"/>
          <p:cNvSpPr/>
          <p:nvPr/>
        </p:nvSpPr>
        <p:spPr>
          <a:xfrm>
            <a:off x="2277143" y="3046222"/>
            <a:ext cx="1115375" cy="49044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Texto</a:t>
            </a:r>
            <a:endParaRPr lang="pt-BR" dirty="0"/>
          </a:p>
        </p:txBody>
      </p:sp>
      <p:sp>
        <p:nvSpPr>
          <p:cNvPr id="40" name="Retângulo de cantos arredondados 39"/>
          <p:cNvSpPr/>
          <p:nvPr/>
        </p:nvSpPr>
        <p:spPr>
          <a:xfrm>
            <a:off x="3059832" y="3811913"/>
            <a:ext cx="1115375" cy="490442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Inteiro</a:t>
            </a:r>
            <a:endParaRPr lang="pt-BR" dirty="0"/>
          </a:p>
        </p:txBody>
      </p:sp>
      <p:sp>
        <p:nvSpPr>
          <p:cNvPr id="41" name="Retângulo de cantos arredondados 40"/>
          <p:cNvSpPr/>
          <p:nvPr/>
        </p:nvSpPr>
        <p:spPr>
          <a:xfrm>
            <a:off x="4587531" y="4051087"/>
            <a:ext cx="1115375" cy="49044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Real</a:t>
            </a:r>
            <a:endParaRPr lang="pt-BR" dirty="0"/>
          </a:p>
        </p:txBody>
      </p:sp>
      <p:sp>
        <p:nvSpPr>
          <p:cNvPr id="43" name="Retângulo de cantos arredondados 42"/>
          <p:cNvSpPr/>
          <p:nvPr/>
        </p:nvSpPr>
        <p:spPr>
          <a:xfrm>
            <a:off x="5688873" y="3046221"/>
            <a:ext cx="1115375" cy="490442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Data</a:t>
            </a:r>
            <a:endParaRPr lang="pt-BR" dirty="0"/>
          </a:p>
        </p:txBody>
      </p:sp>
      <p:sp>
        <p:nvSpPr>
          <p:cNvPr id="44" name="Retângulo de cantos arredondados 43"/>
          <p:cNvSpPr/>
          <p:nvPr/>
        </p:nvSpPr>
        <p:spPr>
          <a:xfrm>
            <a:off x="3978308" y="3046221"/>
            <a:ext cx="1115375" cy="490442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Numero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741417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40" grpId="0" animBg="1"/>
      <p:bldP spid="41" grpId="0" animBg="1"/>
      <p:bldP spid="43" grpId="0" animBg="1"/>
      <p:bldP spid="4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/>
          <p:nvPr/>
        </p:nvSpPr>
        <p:spPr>
          <a:xfrm>
            <a:off x="124691" y="2454314"/>
            <a:ext cx="8877624" cy="20162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000" dirty="0"/>
          </a:p>
        </p:txBody>
      </p:sp>
      <p:sp>
        <p:nvSpPr>
          <p:cNvPr id="21" name="Retângulo 20"/>
          <p:cNvSpPr/>
          <p:nvPr/>
        </p:nvSpPr>
        <p:spPr>
          <a:xfrm>
            <a:off x="374267" y="2996952"/>
            <a:ext cx="1656184" cy="960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 smtClean="0"/>
              <a:t>Cadastro de Fornecedores</a:t>
            </a:r>
            <a:endParaRPr lang="pt-BR" sz="2000" dirty="0"/>
          </a:p>
        </p:txBody>
      </p:sp>
      <p:sp>
        <p:nvSpPr>
          <p:cNvPr id="22" name="Retângulo 21"/>
          <p:cNvSpPr/>
          <p:nvPr/>
        </p:nvSpPr>
        <p:spPr>
          <a:xfrm>
            <a:off x="2338933" y="2996952"/>
            <a:ext cx="1911656" cy="9601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 smtClean="0"/>
              <a:t>Relatório de Produtos</a:t>
            </a:r>
            <a:endParaRPr lang="pt-BR" sz="2000" dirty="0"/>
          </a:p>
        </p:txBody>
      </p:sp>
      <p:sp>
        <p:nvSpPr>
          <p:cNvPr id="23" name="Retângulo 22"/>
          <p:cNvSpPr/>
          <p:nvPr/>
        </p:nvSpPr>
        <p:spPr>
          <a:xfrm>
            <a:off x="4572237" y="2996952"/>
            <a:ext cx="1911656" cy="960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 smtClean="0"/>
              <a:t>Listagem de  Pagamentos</a:t>
            </a:r>
            <a:endParaRPr lang="pt-BR" sz="2000" dirty="0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7772400" cy="432048"/>
          </a:xfrm>
        </p:spPr>
        <p:txBody>
          <a:bodyPr>
            <a:no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Níveis de Abstração de Dados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3197939" y="1830014"/>
            <a:ext cx="2295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</a:rPr>
              <a:t>Nível de Visão</a:t>
            </a:r>
            <a:endParaRPr lang="pt-BR" sz="2800" b="1" dirty="0">
              <a:solidFill>
                <a:schemeClr val="bg1"/>
              </a:solidFill>
            </a:endParaRPr>
          </a:p>
        </p:txBody>
      </p:sp>
      <p:sp>
        <p:nvSpPr>
          <p:cNvPr id="3" name="Retângulo de cantos arredondados 2"/>
          <p:cNvSpPr/>
          <p:nvPr/>
        </p:nvSpPr>
        <p:spPr>
          <a:xfrm>
            <a:off x="2955990" y="5229200"/>
            <a:ext cx="2729019" cy="1368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Qual nível as imagens acima representam?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2F11EB22-8F2D-495B-9159-B0F5B8157C78}" type="slidenum">
              <a:rPr lang="pt-BR" smtClean="0"/>
              <a:pPr/>
              <a:t>71</a:t>
            </a:fld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6782979" y="2996952"/>
            <a:ext cx="1911656" cy="960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 smtClean="0"/>
              <a:t>Cadastro de Clientes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6430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  <p:bldP spid="23" grpId="0" animBg="1"/>
      <p:bldP spid="2" grpId="0"/>
      <p:bldP spid="3" grpId="0" animBg="1"/>
      <p:bldP spid="10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314210" y="77625"/>
            <a:ext cx="7772400" cy="432048"/>
          </a:xfrm>
        </p:spPr>
        <p:txBody>
          <a:bodyPr>
            <a:no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Níveis de Abstração de Dados</a:t>
            </a:r>
          </a:p>
        </p:txBody>
      </p:sp>
      <p:sp>
        <p:nvSpPr>
          <p:cNvPr id="5" name="Retângulo de cantos arredondados 4"/>
          <p:cNvSpPr/>
          <p:nvPr/>
        </p:nvSpPr>
        <p:spPr>
          <a:xfrm>
            <a:off x="18256" y="4132920"/>
            <a:ext cx="3916128" cy="836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Qual nível as imagens acima representam?</a:t>
            </a:r>
            <a:endParaRPr lang="pt-BR" sz="24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3237674" y="548680"/>
            <a:ext cx="1941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Nível Lógico</a:t>
            </a:r>
            <a:endParaRPr lang="pt-BR" sz="24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2F11EB22-8F2D-495B-9159-B0F5B8157C78}" type="slidenum">
              <a:rPr lang="pt-BR" smtClean="0"/>
              <a:pPr/>
              <a:t>72</a:t>
            </a:fld>
            <a:endParaRPr lang="pt-BR"/>
          </a:p>
        </p:txBody>
      </p:sp>
      <p:sp>
        <p:nvSpPr>
          <p:cNvPr id="3" name="Retângulo de cantos arredondados 2"/>
          <p:cNvSpPr/>
          <p:nvPr/>
        </p:nvSpPr>
        <p:spPr>
          <a:xfrm>
            <a:off x="323528" y="1412776"/>
            <a:ext cx="1584176" cy="43204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 smtClean="0"/>
              <a:t>Faturamento</a:t>
            </a:r>
            <a:endParaRPr lang="pt-BR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3751161" y="2099859"/>
            <a:ext cx="1584176" cy="43204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 smtClean="0"/>
              <a:t>Fornecedores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15279" y="2420888"/>
            <a:ext cx="1584176" cy="43204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 err="1" smtClean="0"/>
              <a:t>Contas_Pagar</a:t>
            </a:r>
            <a:endParaRPr lang="pt-BR" dirty="0" smtClean="0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80566" y="3529473"/>
            <a:ext cx="2775424" cy="43204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 err="1" smtClean="0"/>
              <a:t>Contas_Pagar_Parcelas</a:t>
            </a:r>
            <a:endParaRPr lang="pt-BR" dirty="0" smtClean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3211101" y="3501437"/>
            <a:ext cx="2664297" cy="43204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 err="1" smtClean="0"/>
              <a:t>Faturamento_Produtos</a:t>
            </a:r>
            <a:endParaRPr lang="pt-BR" dirty="0" smtClean="0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5755886" y="1412843"/>
            <a:ext cx="1584176" cy="43204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 smtClean="0"/>
              <a:t>Cidades</a:t>
            </a: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5755886" y="2708920"/>
            <a:ext cx="1584176" cy="43204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 smtClean="0"/>
              <a:t>Ruas</a:t>
            </a: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5755886" y="2100198"/>
            <a:ext cx="1584176" cy="43204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 smtClean="0"/>
              <a:t>Bairros</a:t>
            </a: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3751161" y="4761047"/>
            <a:ext cx="1584176" cy="43204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 smtClean="0"/>
              <a:t>Produtos</a:t>
            </a: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6549462" y="4753608"/>
            <a:ext cx="2160240" cy="43204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 err="1" smtClean="0"/>
              <a:t>Produtos_Grupos</a:t>
            </a:r>
            <a:endParaRPr lang="pt-BR" dirty="0" smtClean="0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6549462" y="5301208"/>
            <a:ext cx="2160240" cy="43204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 err="1" smtClean="0"/>
              <a:t>Produtos_Marcas</a:t>
            </a:r>
            <a:endParaRPr lang="pt-BR" dirty="0" smtClean="0"/>
          </a:p>
        </p:txBody>
      </p:sp>
      <p:cxnSp>
        <p:nvCxnSpPr>
          <p:cNvPr id="25" name="Conector angulado 24"/>
          <p:cNvCxnSpPr>
            <a:stCxn id="12" idx="0"/>
            <a:endCxn id="11" idx="2"/>
          </p:cNvCxnSpPr>
          <p:nvPr/>
        </p:nvCxnSpPr>
        <p:spPr>
          <a:xfrm rot="16200000" flipV="1">
            <a:off x="999555" y="2960749"/>
            <a:ext cx="676537" cy="46091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Conector angulado 26"/>
          <p:cNvCxnSpPr>
            <a:stCxn id="9" idx="2"/>
            <a:endCxn id="15" idx="1"/>
          </p:cNvCxnSpPr>
          <p:nvPr/>
        </p:nvCxnSpPr>
        <p:spPr>
          <a:xfrm rot="16200000" flipH="1">
            <a:off x="4953049" y="2122106"/>
            <a:ext cx="393037" cy="1212637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11" idx="0"/>
            <a:endCxn id="3" idx="2"/>
          </p:cNvCxnSpPr>
          <p:nvPr/>
        </p:nvCxnSpPr>
        <p:spPr>
          <a:xfrm flipV="1">
            <a:off x="1107367" y="1844824"/>
            <a:ext cx="8249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Conector angulado 37"/>
          <p:cNvCxnSpPr>
            <a:endCxn id="3" idx="3"/>
          </p:cNvCxnSpPr>
          <p:nvPr/>
        </p:nvCxnSpPr>
        <p:spPr>
          <a:xfrm rot="16200000" flipV="1">
            <a:off x="1821465" y="1715040"/>
            <a:ext cx="1900673" cy="1728194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>
            <a:stCxn id="13" idx="2"/>
            <a:endCxn id="17" idx="0"/>
          </p:cNvCxnSpPr>
          <p:nvPr/>
        </p:nvCxnSpPr>
        <p:spPr>
          <a:xfrm flipH="1">
            <a:off x="4543249" y="3933485"/>
            <a:ext cx="1" cy="8275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Conector angulado 45"/>
          <p:cNvCxnSpPr>
            <a:stCxn id="17" idx="3"/>
            <a:endCxn id="18" idx="1"/>
          </p:cNvCxnSpPr>
          <p:nvPr/>
        </p:nvCxnSpPr>
        <p:spPr>
          <a:xfrm flipV="1">
            <a:off x="5335337" y="4969632"/>
            <a:ext cx="1214125" cy="7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Conector angulado 50"/>
          <p:cNvCxnSpPr>
            <a:stCxn id="17" idx="2"/>
            <a:endCxn id="19" idx="1"/>
          </p:cNvCxnSpPr>
          <p:nvPr/>
        </p:nvCxnSpPr>
        <p:spPr>
          <a:xfrm rot="16200000" flipH="1">
            <a:off x="5384287" y="4352056"/>
            <a:ext cx="324137" cy="2006213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Conector angulado 60"/>
          <p:cNvCxnSpPr>
            <a:stCxn id="3" idx="0"/>
            <a:endCxn id="9" idx="0"/>
          </p:cNvCxnSpPr>
          <p:nvPr/>
        </p:nvCxnSpPr>
        <p:spPr>
          <a:xfrm rot="16200000" flipH="1">
            <a:off x="2392074" y="136317"/>
            <a:ext cx="687083" cy="3240000"/>
          </a:xfrm>
          <a:prstGeom prst="bentConnector3">
            <a:avLst>
              <a:gd name="adj1" fmla="val -33271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Conector angulado 45"/>
          <p:cNvCxnSpPr>
            <a:stCxn id="9" idx="3"/>
            <a:endCxn id="16" idx="1"/>
          </p:cNvCxnSpPr>
          <p:nvPr/>
        </p:nvCxnSpPr>
        <p:spPr>
          <a:xfrm>
            <a:off x="5335337" y="2315883"/>
            <a:ext cx="420549" cy="3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Conector angulado 71"/>
          <p:cNvCxnSpPr>
            <a:stCxn id="9" idx="0"/>
            <a:endCxn id="14" idx="1"/>
          </p:cNvCxnSpPr>
          <p:nvPr/>
        </p:nvCxnSpPr>
        <p:spPr>
          <a:xfrm rot="5400000" flipH="1" flipV="1">
            <a:off x="4914071" y="1258045"/>
            <a:ext cx="470992" cy="1212637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97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500"/>
                            </p:stCondLst>
                            <p:childTnLst>
                              <p:par>
                                <p:cTn id="10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000"/>
                            </p:stCondLst>
                            <p:childTnLst>
                              <p:par>
                                <p:cTn id="1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500"/>
                            </p:stCondLst>
                            <p:childTnLst>
                              <p:par>
                                <p:cTn id="1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3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7772400" cy="432048"/>
          </a:xfrm>
        </p:spPr>
        <p:txBody>
          <a:bodyPr>
            <a:noAutofit/>
          </a:bodyPr>
          <a:lstStyle/>
          <a:p>
            <a:r>
              <a:rPr lang="pt-BR" sz="2700" dirty="0" smtClean="0"/>
              <a:t>Componentes de um SGBD</a:t>
            </a:r>
            <a:endParaRPr lang="pt-BR" sz="27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79512" y="764704"/>
            <a:ext cx="8640960" cy="590465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smtClean="0"/>
              <a:t>Um SGBD </a:t>
            </a:r>
            <a:r>
              <a:rPr lang="pt-BR" sz="2400" dirty="0" smtClean="0"/>
              <a:t>é composto de 4 componentes: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71" y="1654269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026" y="1617256"/>
            <a:ext cx="2985442" cy="223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763" y="4626097"/>
            <a:ext cx="2979705" cy="2231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67" y="4581128"/>
            <a:ext cx="1925935" cy="1925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2250629" y="2276872"/>
            <a:ext cx="1313259" cy="46166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flat">
            <a:bevelB/>
          </a:sp3d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Dados</a:t>
            </a:r>
            <a:endParaRPr lang="pt-BR" sz="24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4155142" y="2276872"/>
            <a:ext cx="1802126" cy="46166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flat">
            <a:bevelB/>
          </a:sp3d>
        </p:spPr>
        <p:txBody>
          <a:bodyPr wrap="square" rtlCol="0">
            <a:spAutoFit/>
          </a:bodyPr>
          <a:lstStyle/>
          <a:p>
            <a:pPr algn="r"/>
            <a:r>
              <a:rPr lang="pt-BR" sz="2400" dirty="0" smtClean="0"/>
              <a:t>Hardware</a:t>
            </a:r>
            <a:endParaRPr lang="pt-BR" sz="24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4155142" y="5703242"/>
            <a:ext cx="1802126" cy="46166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flat">
            <a:bevelB/>
          </a:sp3d>
        </p:spPr>
        <p:txBody>
          <a:bodyPr wrap="square" rtlCol="0">
            <a:spAutoFit/>
          </a:bodyPr>
          <a:lstStyle/>
          <a:p>
            <a:pPr algn="r"/>
            <a:r>
              <a:rPr lang="pt-BR" sz="2400" dirty="0" smtClean="0"/>
              <a:t>Software</a:t>
            </a:r>
            <a:endParaRPr lang="pt-BR" sz="24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2410902" y="5703242"/>
            <a:ext cx="1802126" cy="46166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flat">
            <a:bevelB/>
          </a:sp3d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Usuários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2F11EB22-8F2D-495B-9159-B0F5B8157C78}" type="slidenum">
              <a:rPr lang="pt-BR" smtClean="0"/>
              <a:pPr/>
              <a:t>73</a:t>
            </a:fld>
            <a:endParaRPr lang="pt-BR"/>
          </a:p>
        </p:txBody>
      </p:sp>
      <p:sp>
        <p:nvSpPr>
          <p:cNvPr id="5" name="Retângulo de cantos arredondados 4"/>
          <p:cNvSpPr/>
          <p:nvPr/>
        </p:nvSpPr>
        <p:spPr>
          <a:xfrm>
            <a:off x="2895440" y="2996952"/>
            <a:ext cx="3392934" cy="20882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Informações Armazenadas</a:t>
            </a:r>
            <a:endParaRPr lang="pt-BR" sz="3200" dirty="0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2890557" y="2996952"/>
            <a:ext cx="3392934" cy="20882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Equipamentos que dão suporte</a:t>
            </a:r>
            <a:endParaRPr lang="pt-BR" sz="3200" dirty="0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2890557" y="3007838"/>
            <a:ext cx="3392934" cy="2088232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Programas para acesso e gerenciamento. </a:t>
            </a:r>
            <a:endParaRPr lang="pt-BR" sz="2800" dirty="0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2907258" y="3007838"/>
            <a:ext cx="3392934" cy="2088232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err="1" smtClean="0"/>
              <a:t>DBAs</a:t>
            </a:r>
            <a:r>
              <a:rPr lang="pt-BR" sz="2800" dirty="0" smtClean="0"/>
              <a:t>, Programadores e Usuários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97851112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2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  <p:bldP spid="17" grpId="0"/>
      <p:bldP spid="18" grpId="0"/>
      <p:bldP spid="5" grpId="0" animBg="1"/>
      <p:bldP spid="5" grpId="1" animBg="1"/>
      <p:bldP spid="14" grpId="0" animBg="1"/>
      <p:bldP spid="14" grpId="1" animBg="1"/>
      <p:bldP spid="15" grpId="0" animBg="1"/>
      <p:bldP spid="15" grpId="1" animBg="1"/>
      <p:bldP spid="19" grpId="0" animBg="1"/>
      <p:bldP spid="19" grpId="1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1043608" y="881373"/>
            <a:ext cx="7704856" cy="5924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40000"/>
              </a:lnSpc>
              <a:buClr>
                <a:schemeClr val="bg1"/>
              </a:buClr>
            </a:pPr>
            <a:r>
              <a:rPr lang="pt-BR" sz="2500" b="1" dirty="0" smtClean="0">
                <a:latin typeface="+mj-lt"/>
              </a:rPr>
              <a:t>Programadores:</a:t>
            </a:r>
          </a:p>
          <a:p>
            <a:pPr algn="just" eaLnBrk="1" hangingPunct="1">
              <a:lnSpc>
                <a:spcPct val="140000"/>
              </a:lnSpc>
              <a:buClr>
                <a:schemeClr val="bg1"/>
              </a:buClr>
            </a:pPr>
            <a:r>
              <a:rPr lang="pt-BR" sz="2500" dirty="0" smtClean="0">
                <a:latin typeface="+mj-lt"/>
              </a:rPr>
              <a:t>Profissionais da área da informática que interagem com o sistema por meio de chamadas </a:t>
            </a:r>
            <a:r>
              <a:rPr lang="pt-BR" sz="2500" b="1" dirty="0" smtClean="0">
                <a:latin typeface="+mj-lt"/>
              </a:rPr>
              <a:t>DML</a:t>
            </a:r>
            <a:r>
              <a:rPr lang="pt-BR" sz="2500" dirty="0" smtClean="0">
                <a:latin typeface="+mj-lt"/>
              </a:rPr>
              <a:t> que são embutidas em um programa aplicativo escrito em uma determinada linguagem de programação;</a:t>
            </a:r>
          </a:p>
          <a:p>
            <a:pPr algn="just" eaLnBrk="1" hangingPunct="1">
              <a:lnSpc>
                <a:spcPct val="140000"/>
              </a:lnSpc>
              <a:buClr>
                <a:schemeClr val="bg1"/>
              </a:buClr>
              <a:buFont typeface="Wingdings" pitchFamily="2" charset="2"/>
              <a:buChar char="v"/>
            </a:pPr>
            <a:endParaRPr lang="pt-BR" sz="2500" dirty="0" smtClean="0">
              <a:latin typeface="+mj-lt"/>
            </a:endParaRPr>
          </a:p>
          <a:p>
            <a:pPr algn="just" eaLnBrk="1" hangingPunct="1">
              <a:lnSpc>
                <a:spcPct val="140000"/>
              </a:lnSpc>
              <a:buClr>
                <a:schemeClr val="bg1"/>
              </a:buClr>
            </a:pPr>
            <a:r>
              <a:rPr lang="pt-BR" sz="2500" b="1" dirty="0" smtClean="0">
                <a:latin typeface="+mj-lt"/>
              </a:rPr>
              <a:t>Usuários de Alto Nível:</a:t>
            </a:r>
          </a:p>
          <a:p>
            <a:pPr algn="just" eaLnBrk="1" hangingPunct="1">
              <a:lnSpc>
                <a:spcPct val="140000"/>
              </a:lnSpc>
              <a:buClr>
                <a:schemeClr val="bg1"/>
              </a:buClr>
            </a:pPr>
            <a:r>
              <a:rPr lang="pt-BR" sz="2500" dirty="0" smtClean="0">
                <a:latin typeface="+mj-lt"/>
              </a:rPr>
              <a:t> Interagem com o sistema formulando consultas;</a:t>
            </a:r>
          </a:p>
          <a:p>
            <a:pPr lvl="1" algn="just" eaLnBrk="1" hangingPunct="1">
              <a:lnSpc>
                <a:spcPct val="140000"/>
              </a:lnSpc>
              <a:buClr>
                <a:schemeClr val="bg1"/>
              </a:buClr>
              <a:buFont typeface="Wingdings" pitchFamily="2" charset="2"/>
              <a:buNone/>
            </a:pPr>
            <a:endParaRPr lang="pt-BR" sz="2500" dirty="0" smtClean="0">
              <a:latin typeface="+mj-lt"/>
            </a:endParaRPr>
          </a:p>
          <a:p>
            <a:pPr algn="just" eaLnBrk="1" hangingPunct="1">
              <a:lnSpc>
                <a:spcPct val="140000"/>
              </a:lnSpc>
              <a:buClr>
                <a:schemeClr val="bg1"/>
              </a:buClr>
            </a:pPr>
            <a:r>
              <a:rPr lang="pt-BR" sz="2500" b="1" dirty="0" smtClean="0">
                <a:latin typeface="+mj-lt"/>
              </a:rPr>
              <a:t>	                           Usuários ingênuos:</a:t>
            </a:r>
          </a:p>
          <a:p>
            <a:pPr algn="just" eaLnBrk="1" hangingPunct="1">
              <a:lnSpc>
                <a:spcPct val="140000"/>
              </a:lnSpc>
              <a:buClr>
                <a:schemeClr val="bg1"/>
              </a:buClr>
            </a:pPr>
            <a:r>
              <a:rPr lang="pt-BR" sz="2500" dirty="0" smtClean="0">
                <a:latin typeface="+mj-lt"/>
              </a:rPr>
              <a:t>                          Interagem com o sistema;</a:t>
            </a:r>
            <a:endParaRPr lang="pt-BR" b="1" dirty="0">
              <a:latin typeface="+mj-lt"/>
            </a:endParaRPr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title"/>
          </p:nvPr>
        </p:nvSpPr>
        <p:spPr>
          <a:xfrm>
            <a:off x="672480" y="31683"/>
            <a:ext cx="7809120" cy="681192"/>
          </a:xfrm>
          <a:ln/>
        </p:spPr>
        <p:txBody>
          <a:bodyPr lIns="0" tIns="0" rIns="0" bIns="0"/>
          <a:lstStyle/>
          <a:p>
            <a:pPr marL="174243" indent="-174243" algn="ctr">
              <a:tabLst>
                <a:tab pos="174243" algn="l"/>
                <a:tab pos="580329" algn="l"/>
                <a:tab pos="987855" algn="l"/>
                <a:tab pos="1395381" algn="l"/>
                <a:tab pos="1802907" algn="l"/>
                <a:tab pos="2210433" algn="l"/>
                <a:tab pos="2617959" algn="l"/>
                <a:tab pos="3025485" algn="l"/>
                <a:tab pos="3433011" algn="l"/>
                <a:tab pos="3840537" algn="l"/>
                <a:tab pos="4248063" algn="l"/>
                <a:tab pos="4655589" algn="l"/>
                <a:tab pos="5063115" algn="l"/>
                <a:tab pos="5470641" algn="l"/>
                <a:tab pos="5878167" algn="l"/>
                <a:tab pos="6285693" algn="l"/>
                <a:tab pos="6693219" algn="l"/>
                <a:tab pos="7100745" algn="l"/>
                <a:tab pos="7508271" algn="l"/>
                <a:tab pos="7915797" algn="l"/>
                <a:tab pos="8323323" algn="l"/>
              </a:tabLst>
            </a:pPr>
            <a:r>
              <a:rPr lang="en-GB" dirty="0" err="1" smtClean="0"/>
              <a:t>Usuários</a:t>
            </a:r>
            <a:r>
              <a:rPr lang="en-GB" dirty="0" smtClean="0"/>
              <a:t> </a:t>
            </a:r>
            <a:r>
              <a:rPr lang="en-GB" dirty="0"/>
              <a:t>de um SGBD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2F11EB22-8F2D-495B-9159-B0F5B8157C78}" type="slidenum">
              <a:rPr lang="pt-BR" smtClean="0"/>
              <a:pPr/>
              <a:t>74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680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4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4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4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4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4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4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4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4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49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49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49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49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49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49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49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49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49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Principais Objetos do SGBD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617534"/>
            <a:ext cx="9144000" cy="52578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 smtClean="0">
              <a:solidFill>
                <a:schemeClr val="bg1"/>
              </a:solidFill>
            </a:endParaRPr>
          </a:p>
          <a:p>
            <a:pPr algn="just"/>
            <a:r>
              <a:rPr lang="pt-BR" b="1" dirty="0">
                <a:solidFill>
                  <a:schemeClr val="bg1"/>
                </a:solidFill>
              </a:rPr>
              <a:t>Tabelas</a:t>
            </a:r>
          </a:p>
          <a:p>
            <a:pPr algn="just"/>
            <a:r>
              <a:rPr lang="pt-BR" b="1" dirty="0" smtClean="0">
                <a:solidFill>
                  <a:schemeClr val="bg1"/>
                </a:solidFill>
              </a:rPr>
              <a:t>Visões</a:t>
            </a:r>
            <a:endParaRPr lang="pt-BR" b="1" dirty="0">
              <a:solidFill>
                <a:schemeClr val="bg1"/>
              </a:solidFill>
            </a:endParaRPr>
          </a:p>
          <a:p>
            <a:pPr algn="just"/>
            <a:r>
              <a:rPr lang="pt-BR" b="1" dirty="0" smtClean="0">
                <a:solidFill>
                  <a:schemeClr val="bg1"/>
                </a:solidFill>
              </a:rPr>
              <a:t>Índices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9708-2ABD-48BE-8630-93802EDF562D}" type="slidenum">
              <a:rPr lang="pt-BR" smtClean="0"/>
              <a:pPr/>
              <a:t>75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99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1340768"/>
            <a:ext cx="8208912" cy="3888431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7200" dirty="0" smtClean="0">
                <a:solidFill>
                  <a:schemeClr val="bg1"/>
                </a:solidFill>
              </a:rPr>
              <a:t>	</a:t>
            </a:r>
          </a:p>
          <a:p>
            <a:pPr marL="0" indent="0" algn="ctr">
              <a:buNone/>
            </a:pPr>
            <a:r>
              <a:rPr lang="pt-BR" sz="7200" dirty="0" smtClean="0">
                <a:solidFill>
                  <a:schemeClr val="bg1"/>
                </a:solidFill>
              </a:rPr>
              <a:t>SGBD </a:t>
            </a:r>
            <a:r>
              <a:rPr lang="pt-BR" sz="7200" b="1" dirty="0" smtClean="0">
                <a:solidFill>
                  <a:srgbClr val="FF0000"/>
                </a:solidFill>
              </a:rPr>
              <a:t>X</a:t>
            </a:r>
            <a:r>
              <a:rPr lang="pt-BR" sz="7200" dirty="0" smtClean="0">
                <a:solidFill>
                  <a:schemeClr val="bg1"/>
                </a:solidFill>
              </a:rPr>
              <a:t> DB</a:t>
            </a:r>
            <a:endParaRPr lang="pt-BR" sz="7200" dirty="0">
              <a:solidFill>
                <a:schemeClr val="bg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572000" y="5373216"/>
            <a:ext cx="3531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/>
              <a:t>Qual a diferença?</a:t>
            </a:r>
            <a:endParaRPr lang="pt-BR" sz="3600" b="1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9708-2ABD-48BE-8630-93802EDF562D}" type="slidenum">
              <a:rPr lang="pt-BR" smtClean="0"/>
              <a:pPr/>
              <a:t>76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901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1340768"/>
            <a:ext cx="8208912" cy="3888431"/>
          </a:xfrm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pt-BR" sz="7200" b="1" dirty="0">
                <a:solidFill>
                  <a:srgbClr val="FF0000"/>
                </a:solidFill>
              </a:rPr>
              <a:t>Banco de </a:t>
            </a:r>
            <a:r>
              <a:rPr lang="pt-BR" sz="7200" b="1" dirty="0" smtClean="0">
                <a:solidFill>
                  <a:srgbClr val="FF0000"/>
                </a:solidFill>
              </a:rPr>
              <a:t>dados</a:t>
            </a:r>
            <a:r>
              <a:rPr lang="pt-BR" sz="7200" dirty="0" smtClean="0">
                <a:solidFill>
                  <a:schemeClr val="bg1"/>
                </a:solidFill>
              </a:rPr>
              <a:t>, </a:t>
            </a:r>
            <a:r>
              <a:rPr lang="pt-BR" sz="5700" dirty="0">
                <a:solidFill>
                  <a:schemeClr val="bg1"/>
                </a:solidFill>
              </a:rPr>
              <a:t>é um conjunto de registros </a:t>
            </a:r>
            <a:r>
              <a:rPr lang="pt-BR" sz="5700" dirty="0" smtClean="0">
                <a:solidFill>
                  <a:schemeClr val="bg1"/>
                </a:solidFill>
              </a:rPr>
              <a:t>ou dados dispostos </a:t>
            </a:r>
            <a:r>
              <a:rPr lang="pt-BR" sz="5700" dirty="0">
                <a:solidFill>
                  <a:schemeClr val="bg1"/>
                </a:solidFill>
              </a:rPr>
              <a:t>em estrutura regular que possibilita a reorganização dos mesmos e produção de informação. </a:t>
            </a:r>
            <a:r>
              <a:rPr lang="pt-BR" sz="5700" dirty="0" smtClean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9708-2ABD-48BE-8630-93802EDF562D}" type="slidenum">
              <a:rPr lang="pt-BR" smtClean="0"/>
              <a:pPr/>
              <a:t>77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9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620688"/>
            <a:ext cx="8208912" cy="4608511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pt-BR" sz="36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pt-BR" sz="3600" dirty="0" smtClean="0">
                <a:solidFill>
                  <a:schemeClr val="bg1"/>
                </a:solidFill>
              </a:rPr>
              <a:t>Um </a:t>
            </a:r>
            <a:r>
              <a:rPr lang="pt-BR" sz="3600" dirty="0">
                <a:solidFill>
                  <a:schemeClr val="bg1"/>
                </a:solidFill>
              </a:rPr>
              <a:t>Sistema Gestor de Base de Dados (SGBD) é o conjunto de programas de computador (softwares) responsáveis pelo gerenciamento de uma base de dados. </a:t>
            </a:r>
            <a:endParaRPr lang="pt-BR" dirty="0" smtClean="0">
              <a:solidFill>
                <a:schemeClr val="bg1"/>
              </a:solidFill>
            </a:endParaRP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9708-2ABD-48BE-8630-93802EDF562D}" type="slidenum">
              <a:rPr lang="pt-BR" smtClean="0"/>
              <a:pPr/>
              <a:t>78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201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620688"/>
            <a:ext cx="8208912" cy="4608511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36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pt-BR" sz="3600" b="1" dirty="0" smtClean="0">
                <a:solidFill>
                  <a:srgbClr val="FF0000"/>
                </a:solidFill>
              </a:rPr>
              <a:t>O </a:t>
            </a:r>
            <a:r>
              <a:rPr lang="pt-BR" sz="3600" b="1" dirty="0">
                <a:solidFill>
                  <a:srgbClr val="FF0000"/>
                </a:solidFill>
              </a:rPr>
              <a:t>principal objetivo </a:t>
            </a:r>
            <a:r>
              <a:rPr lang="pt-BR" sz="3600" dirty="0">
                <a:solidFill>
                  <a:schemeClr val="bg1"/>
                </a:solidFill>
              </a:rPr>
              <a:t>é retirar da aplicação cliente a responsabilidade de gerenciar o acesso, manipulação e organização dos </a:t>
            </a:r>
            <a:r>
              <a:rPr lang="pt-BR" sz="3600" dirty="0" smtClean="0">
                <a:solidFill>
                  <a:schemeClr val="bg1"/>
                </a:solidFill>
              </a:rPr>
              <a:t>dados.</a:t>
            </a:r>
            <a:endParaRPr lang="pt-BR" dirty="0" smtClean="0">
              <a:solidFill>
                <a:schemeClr val="bg1"/>
              </a:solidFill>
            </a:endParaRP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9708-2ABD-48BE-8630-93802EDF562D}" type="slidenum">
              <a:rPr lang="pt-BR" smtClean="0"/>
              <a:pPr/>
              <a:t>79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46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54"/>
          <a:stretch/>
        </p:blipFill>
        <p:spPr>
          <a:xfrm>
            <a:off x="28736" y="1260764"/>
            <a:ext cx="9115264" cy="559723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0" y="61455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O que é Banco de Dados?</a:t>
            </a:r>
            <a:endParaRPr lang="pt-BR" sz="4000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1CF22B-F942-485E-ADAC-0B0946D26BFB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152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620688"/>
            <a:ext cx="8208912" cy="4608511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36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sz="36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pt-BR" sz="3600" b="1" dirty="0" smtClean="0">
                <a:solidFill>
                  <a:srgbClr val="FF0000"/>
                </a:solidFill>
              </a:rPr>
              <a:t>O </a:t>
            </a:r>
            <a:r>
              <a:rPr lang="pt-BR" sz="3600" b="1" dirty="0">
                <a:solidFill>
                  <a:srgbClr val="FF0000"/>
                </a:solidFill>
              </a:rPr>
              <a:t>SGBD </a:t>
            </a:r>
            <a:r>
              <a:rPr lang="pt-BR" sz="3600" dirty="0">
                <a:solidFill>
                  <a:schemeClr val="bg1"/>
                </a:solidFill>
              </a:rPr>
              <a:t>disponibiliza uma interface para que os seus clientes possam incluir, alterar ou consultar dados</a:t>
            </a:r>
            <a:r>
              <a:rPr lang="pt-BR" sz="3600" dirty="0" smtClean="0">
                <a:solidFill>
                  <a:schemeClr val="bg1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pt-BR" sz="3600" dirty="0">
                <a:solidFill>
                  <a:schemeClr val="bg1"/>
                </a:solidFill>
              </a:rPr>
              <a:t/>
            </a:r>
            <a:br>
              <a:rPr lang="pt-BR" sz="3600" dirty="0">
                <a:solidFill>
                  <a:schemeClr val="bg1"/>
                </a:solidFill>
              </a:rPr>
            </a:br>
            <a:r>
              <a:rPr lang="pt-BR" sz="360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9708-2ABD-48BE-8630-93802EDF562D}" type="slidenum">
              <a:rPr lang="pt-BR" smtClean="0"/>
              <a:pPr/>
              <a:t>80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02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</a:rPr>
              <a:t>Duvidas nas diferença entre SGBD X DB?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3568" y="1268760"/>
            <a:ext cx="8229600" cy="439248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dirty="0">
                <a:solidFill>
                  <a:schemeClr val="bg1"/>
                </a:solidFill>
              </a:rPr>
              <a:t/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Usando um exemplo bem </a:t>
            </a:r>
            <a:r>
              <a:rPr lang="pt-BR" dirty="0" smtClean="0">
                <a:solidFill>
                  <a:schemeClr val="bg1"/>
                </a:solidFill>
              </a:rPr>
              <a:t>“SIMPLES”;</a:t>
            </a:r>
          </a:p>
          <a:p>
            <a:pPr algn="just"/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>
                <a:solidFill>
                  <a:schemeClr val="bg1"/>
                </a:solidFill>
              </a:rPr>
              <a:t>você tem o chip do seu celular que tem os seus </a:t>
            </a:r>
            <a:r>
              <a:rPr lang="pt-BR" dirty="0" smtClean="0">
                <a:solidFill>
                  <a:schemeClr val="bg1"/>
                </a:solidFill>
              </a:rPr>
              <a:t>contatos: </a:t>
            </a:r>
          </a:p>
          <a:p>
            <a:pPr lvl="3" algn="just">
              <a:buFont typeface="Wingdings" pitchFamily="2" charset="2"/>
              <a:buChar char="ü"/>
            </a:pPr>
            <a:r>
              <a:rPr lang="pt-BR" sz="2600" dirty="0" smtClean="0">
                <a:solidFill>
                  <a:schemeClr val="bg1"/>
                </a:solidFill>
              </a:rPr>
              <a:t>( </a:t>
            </a:r>
            <a:r>
              <a:rPr lang="pt-BR" sz="2600" dirty="0">
                <a:solidFill>
                  <a:schemeClr val="bg1"/>
                </a:solidFill>
              </a:rPr>
              <a:t>seria o banco de dados</a:t>
            </a:r>
            <a:r>
              <a:rPr lang="pt-BR" sz="2600" dirty="0" smtClean="0">
                <a:solidFill>
                  <a:schemeClr val="bg1"/>
                </a:solidFill>
              </a:rPr>
              <a:t>)</a:t>
            </a:r>
          </a:p>
          <a:p>
            <a:pPr algn="just"/>
            <a:r>
              <a:rPr lang="pt-BR" dirty="0" smtClean="0">
                <a:solidFill>
                  <a:schemeClr val="bg1"/>
                </a:solidFill>
              </a:rPr>
              <a:t> Você tem </a:t>
            </a:r>
            <a:r>
              <a:rPr lang="pt-BR" dirty="0">
                <a:solidFill>
                  <a:schemeClr val="bg1"/>
                </a:solidFill>
              </a:rPr>
              <a:t>o seu </a:t>
            </a:r>
            <a:r>
              <a:rPr lang="pt-BR" dirty="0" smtClean="0">
                <a:solidFill>
                  <a:schemeClr val="bg1"/>
                </a:solidFill>
              </a:rPr>
              <a:t>celular</a:t>
            </a:r>
          </a:p>
          <a:p>
            <a:pPr lvl="3" algn="just">
              <a:buFont typeface="Wingdings" pitchFamily="2" charset="2"/>
              <a:buChar char="ü"/>
            </a:pPr>
            <a:r>
              <a:rPr lang="pt-BR" sz="2600" dirty="0" smtClean="0">
                <a:solidFill>
                  <a:schemeClr val="bg1"/>
                </a:solidFill>
              </a:rPr>
              <a:t> (seria </a:t>
            </a:r>
            <a:r>
              <a:rPr lang="pt-BR" sz="2600" dirty="0">
                <a:solidFill>
                  <a:schemeClr val="bg1"/>
                </a:solidFill>
              </a:rPr>
              <a:t>o SGDB) </a:t>
            </a:r>
            <a:endParaRPr lang="pt-BR" sz="2600" dirty="0" smtClean="0">
              <a:solidFill>
                <a:schemeClr val="bg1"/>
              </a:solidFill>
            </a:endParaRPr>
          </a:p>
          <a:p>
            <a:pPr algn="just"/>
            <a:r>
              <a:rPr lang="pt-BR" dirty="0" smtClean="0">
                <a:solidFill>
                  <a:schemeClr val="bg1"/>
                </a:solidFill>
              </a:rPr>
              <a:t>pois </a:t>
            </a:r>
            <a:r>
              <a:rPr lang="pt-BR" dirty="0">
                <a:solidFill>
                  <a:schemeClr val="bg1"/>
                </a:solidFill>
              </a:rPr>
              <a:t>permite que você inclua contatos, exclua, </a:t>
            </a:r>
            <a:r>
              <a:rPr lang="pt-BR" dirty="0" smtClean="0">
                <a:solidFill>
                  <a:schemeClr val="bg1"/>
                </a:solidFill>
              </a:rPr>
              <a:t>altere.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9708-2ABD-48BE-8630-93802EDF562D}" type="slidenum">
              <a:rPr lang="pt-BR" smtClean="0"/>
              <a:pPr/>
              <a:t>81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15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ÍNDICE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617534"/>
            <a:ext cx="9144000" cy="52578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pt-BR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pt-BR" dirty="0" smtClean="0">
                <a:solidFill>
                  <a:schemeClr val="bg1"/>
                </a:solidFill>
              </a:rPr>
              <a:t>No </a:t>
            </a:r>
            <a:r>
              <a:rPr lang="pt-BR" dirty="0">
                <a:solidFill>
                  <a:schemeClr val="bg1"/>
                </a:solidFill>
              </a:rPr>
              <a:t>contexto da estrutura de dados, é uma referência associada a uma chave, que é utilizada para fins de otimização, permitindo uma localização mais rápida de um registro quando efetuada uma consulta.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9708-2ABD-48BE-8630-93802EDF562D}" type="slidenum">
              <a:rPr lang="pt-BR" smtClean="0"/>
              <a:pPr/>
              <a:t>82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966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Principais tipos de índices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Índices </a:t>
            </a:r>
            <a:r>
              <a:rPr lang="pt-BR" b="1" dirty="0"/>
              <a:t>compostos x Índices </a:t>
            </a:r>
            <a:r>
              <a:rPr lang="pt-BR" b="1" dirty="0" smtClean="0"/>
              <a:t>simples</a:t>
            </a:r>
          </a:p>
          <a:p>
            <a:pPr marL="0" indent="0">
              <a:buNone/>
            </a:pPr>
            <a:endParaRPr lang="pt-BR" b="1" dirty="0"/>
          </a:p>
          <a:p>
            <a:r>
              <a:rPr lang="pt-BR" b="1" dirty="0"/>
              <a:t>Índices Compostos</a:t>
            </a:r>
            <a:r>
              <a:rPr lang="pt-BR" dirty="0"/>
              <a:t>: fazem referência a mais de uma coluna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b="1" dirty="0"/>
              <a:t>Índices Simples</a:t>
            </a:r>
            <a:r>
              <a:rPr lang="pt-BR" dirty="0"/>
              <a:t>: fazem referência a uma única coluna.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9708-2ABD-48BE-8630-93802EDF562D}" type="slidenum">
              <a:rPr lang="pt-BR" smtClean="0"/>
              <a:pPr/>
              <a:t>83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22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Índice Composto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700808"/>
            <a:ext cx="5616624" cy="3960440"/>
          </a:xfrm>
        </p:spPr>
      </p:pic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9708-2ABD-48BE-8630-93802EDF562D}" type="slidenum">
              <a:rPr lang="pt-BR" smtClean="0"/>
              <a:pPr/>
              <a:t>84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572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Índice Simples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662"/>
          <a:stretch/>
        </p:blipFill>
        <p:spPr>
          <a:xfrm>
            <a:off x="1619672" y="1700808"/>
            <a:ext cx="3894437" cy="3960440"/>
          </a:xfrm>
        </p:spPr>
      </p:pic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9708-2ABD-48BE-8630-93802EDF562D}" type="slidenum">
              <a:rPr lang="pt-BR" smtClean="0"/>
              <a:pPr/>
              <a:t>85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056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pt-BR" sz="5400" dirty="0" smtClean="0"/>
              <a:t/>
            </a:r>
            <a:br>
              <a:rPr lang="pt-BR" sz="5400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2348879"/>
            <a:ext cx="9144000" cy="2088233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pt-BR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pt-BR" dirty="0" smtClean="0">
                <a:solidFill>
                  <a:schemeClr val="bg1"/>
                </a:solidFill>
              </a:rPr>
              <a:t>“</a:t>
            </a:r>
            <a:r>
              <a:rPr lang="pt-BR" dirty="0">
                <a:solidFill>
                  <a:schemeClr val="bg1"/>
                </a:solidFill>
              </a:rPr>
              <a:t>Ninguém conhece as suas próprias capacidades enquanto não as colocar à prova”. </a:t>
            </a:r>
            <a:r>
              <a:rPr lang="pt-BR" i="1" dirty="0" err="1">
                <a:solidFill>
                  <a:schemeClr val="bg1"/>
                </a:solidFill>
              </a:rPr>
              <a:t>Públio</a:t>
            </a:r>
            <a:r>
              <a:rPr lang="pt-BR" i="1" dirty="0">
                <a:solidFill>
                  <a:schemeClr val="bg1"/>
                </a:solidFill>
              </a:rPr>
              <a:t> Siro</a:t>
            </a:r>
            <a:r>
              <a:rPr lang="pt-BR" i="1" dirty="0"/>
              <a:t>.</a:t>
            </a:r>
            <a:endParaRPr lang="pt-BR" dirty="0"/>
          </a:p>
          <a:p>
            <a:pPr algn="just"/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9708-2ABD-48BE-8630-93802EDF562D}" type="slidenum">
              <a:rPr lang="pt-BR" smtClean="0"/>
              <a:pPr/>
              <a:t>86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07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Índices internos x Índices externos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Índices </a:t>
            </a:r>
            <a:r>
              <a:rPr lang="pt-BR" b="1" dirty="0"/>
              <a:t>internos</a:t>
            </a:r>
            <a:r>
              <a:rPr lang="pt-BR" dirty="0"/>
              <a:t>: a chave está contida dentro da tabela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b="1" dirty="0"/>
              <a:t>Índices externos</a:t>
            </a:r>
            <a:r>
              <a:rPr lang="pt-BR" dirty="0"/>
              <a:t>: quando existe uma tabela de chaves separada que associa ponteiros à registros de uma tabela.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9708-2ABD-48BE-8630-93802EDF562D}" type="slidenum">
              <a:rPr lang="pt-BR" smtClean="0"/>
              <a:pPr/>
              <a:t>87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283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Índices primários x Chaves primárias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Índice </a:t>
            </a:r>
            <a:r>
              <a:rPr lang="pt-BR" b="1" dirty="0"/>
              <a:t>Primário</a:t>
            </a:r>
            <a:r>
              <a:rPr lang="pt-BR" dirty="0"/>
              <a:t>: associado a uma chave primária (</a:t>
            </a:r>
            <a:r>
              <a:rPr lang="pt-BR" dirty="0" err="1"/>
              <a:t>Primary</a:t>
            </a:r>
            <a:r>
              <a:rPr lang="pt-BR" dirty="0"/>
              <a:t> Key) de um arquivo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b="1" dirty="0"/>
              <a:t>Chave Primária</a:t>
            </a:r>
            <a:r>
              <a:rPr lang="pt-BR" dirty="0"/>
              <a:t>: identificador único de um tabela, utilizado para distinguir um registro de outro.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9708-2ABD-48BE-8630-93802EDF562D}" type="slidenum">
              <a:rPr lang="pt-BR" smtClean="0"/>
              <a:pPr/>
              <a:t>88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765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Conceitos Importantes</a:t>
            </a:r>
            <a:br>
              <a:rPr lang="pt-BR" dirty="0" smtClean="0">
                <a:solidFill>
                  <a:schemeClr val="bg1"/>
                </a:solidFill>
              </a:rPr>
            </a:b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pt-BR" sz="3600" dirty="0" smtClean="0">
                <a:solidFill>
                  <a:schemeClr val="bg1"/>
                </a:solidFill>
              </a:rPr>
              <a:t>O </a:t>
            </a:r>
            <a:r>
              <a:rPr lang="pt-BR" sz="3600" dirty="0">
                <a:solidFill>
                  <a:schemeClr val="bg1"/>
                </a:solidFill>
              </a:rPr>
              <a:t>gerenciamento de </a:t>
            </a:r>
            <a:r>
              <a:rPr lang="pt-BR" sz="3600" dirty="0" smtClean="0">
                <a:solidFill>
                  <a:schemeClr val="bg1"/>
                </a:solidFill>
              </a:rPr>
              <a:t>Bancos </a:t>
            </a:r>
            <a:r>
              <a:rPr lang="pt-BR" sz="3600" dirty="0">
                <a:solidFill>
                  <a:schemeClr val="bg1"/>
                </a:solidFill>
              </a:rPr>
              <a:t>de </a:t>
            </a:r>
            <a:r>
              <a:rPr lang="pt-BR" sz="3600" dirty="0" smtClean="0">
                <a:solidFill>
                  <a:schemeClr val="bg1"/>
                </a:solidFill>
              </a:rPr>
              <a:t>Dados </a:t>
            </a:r>
            <a:r>
              <a:rPr lang="pt-BR" sz="3600" dirty="0">
                <a:solidFill>
                  <a:schemeClr val="bg1"/>
                </a:solidFill>
              </a:rPr>
              <a:t>é essencial para o desenvolvimento </a:t>
            </a:r>
            <a:r>
              <a:rPr lang="pt-BR" sz="3600" dirty="0" smtClean="0">
                <a:solidFill>
                  <a:schemeClr val="bg1"/>
                </a:solidFill>
              </a:rPr>
              <a:t>comercial.</a:t>
            </a:r>
          </a:p>
          <a:p>
            <a:pPr algn="just">
              <a:buFont typeface="Wingdings" pitchFamily="2" charset="2"/>
              <a:buChar char="ü"/>
            </a:pPr>
            <a:r>
              <a:rPr lang="pt-BR" sz="3600" dirty="0" smtClean="0">
                <a:solidFill>
                  <a:schemeClr val="bg1"/>
                </a:solidFill>
              </a:rPr>
              <a:t>Para </a:t>
            </a:r>
            <a:r>
              <a:rPr lang="pt-BR" sz="3600" dirty="0">
                <a:solidFill>
                  <a:schemeClr val="bg1"/>
                </a:solidFill>
              </a:rPr>
              <a:t>criar um banco de dados eficiente é necessário o conhecimento prévio de modelagem de bancos de dados relacionais. 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9708-2ABD-48BE-8630-93802EDF562D}" type="slidenum">
              <a:rPr lang="pt-BR" smtClean="0"/>
              <a:pPr/>
              <a:t>89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04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425" y="1636089"/>
            <a:ext cx="6876256" cy="4320480"/>
          </a:xfrm>
        </p:spPr>
        <p:txBody>
          <a:bodyPr>
            <a:no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pt-BR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 que são </a:t>
            </a:r>
            <a:r>
              <a:rPr lang="pt-BR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Bancos </a:t>
            </a:r>
            <a:r>
              <a:rPr lang="pt-BR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 </a:t>
            </a:r>
            <a:r>
              <a:rPr lang="pt-BR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Dados?</a:t>
            </a:r>
          </a:p>
          <a:p>
            <a:pPr marL="457200" indent="-457200" algn="just">
              <a:buFont typeface="Wingdings" pitchFamily="2" charset="2"/>
              <a:buChar char="Ø"/>
            </a:pPr>
            <a:endParaRPr lang="pt-BR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pt-BR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Por que utilizar </a:t>
            </a:r>
            <a:r>
              <a:rPr lang="pt-BR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Bancos </a:t>
            </a:r>
            <a:r>
              <a:rPr lang="pt-BR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 </a:t>
            </a:r>
            <a:r>
              <a:rPr lang="pt-BR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Dados?</a:t>
            </a:r>
          </a:p>
          <a:p>
            <a:pPr marL="457200" indent="-457200" algn="just">
              <a:buFont typeface="Wingdings" pitchFamily="2" charset="2"/>
              <a:buChar char="Ø"/>
            </a:pPr>
            <a:endParaRPr lang="pt-BR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pt-BR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Onde se utilizam os </a:t>
            </a:r>
            <a:r>
              <a:rPr lang="pt-BR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Bancos </a:t>
            </a:r>
            <a:r>
              <a:rPr lang="pt-BR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 </a:t>
            </a:r>
            <a:r>
              <a:rPr lang="pt-BR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Dados</a:t>
            </a:r>
            <a:r>
              <a:rPr lang="pt-BR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?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0" y="188640"/>
            <a:ext cx="6732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Bancos de Dados</a:t>
            </a:r>
          </a:p>
          <a:p>
            <a:pPr algn="ctr"/>
            <a:endParaRPr lang="pt-BR" sz="3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78"/>
          <a:stretch/>
        </p:blipFill>
        <p:spPr>
          <a:xfrm>
            <a:off x="9275" y="4987636"/>
            <a:ext cx="4922766" cy="1883936"/>
          </a:xfrm>
          <a:prstGeom prst="rect">
            <a:avLst/>
          </a:prstGeom>
        </p:spPr>
      </p:pic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F22B-F942-485E-ADAC-0B0946D26BFB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436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como B</a:t>
            </a:r>
            <a:r>
              <a:rPr lang="pt-BR" dirty="0" smtClean="0"/>
              <a:t>anco </a:t>
            </a:r>
            <a:r>
              <a:rPr lang="pt-BR" dirty="0"/>
              <a:t>de </a:t>
            </a:r>
            <a:r>
              <a:rPr lang="pt-BR" dirty="0" smtClean="0"/>
              <a:t>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268761"/>
            <a:ext cx="8229600" cy="4104456"/>
          </a:xfrm>
        </p:spPr>
        <p:txBody>
          <a:bodyPr>
            <a:normAutofit fontScale="925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Tabelas,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 Campos,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 Registros,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 Índices,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 Chaves,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 Relacionamentos,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 Normalização,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Dentre </a:t>
            </a:r>
            <a:r>
              <a:rPr lang="pt-BR" dirty="0"/>
              <a:t>outros são pré-requisitos básicos para o desenvolvimento desse conteúdo.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9708-2ABD-48BE-8630-93802EDF562D}" type="slidenum">
              <a:rPr lang="pt-BR" smtClean="0"/>
              <a:pPr/>
              <a:t>90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691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556792"/>
            <a:ext cx="6696743" cy="4514850"/>
          </a:xfrm>
        </p:spPr>
      </p:pic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9708-2ABD-48BE-8630-93802EDF562D}" type="slidenum">
              <a:rPr lang="pt-BR" smtClean="0"/>
              <a:pPr/>
              <a:t>91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06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CAMPOS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" t="15765"/>
          <a:stretch/>
        </p:blipFill>
        <p:spPr>
          <a:xfrm>
            <a:off x="0" y="1268760"/>
            <a:ext cx="9144000" cy="5589240"/>
          </a:xfrm>
        </p:spPr>
      </p:pic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9708-2ABD-48BE-8630-93802EDF562D}" type="slidenum">
              <a:rPr lang="pt-BR" smtClean="0"/>
              <a:pPr/>
              <a:t>92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585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REGISTRO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760"/>
            <a:ext cx="9248062" cy="4248472"/>
          </a:xfrm>
        </p:spPr>
      </p:pic>
      <p:sp>
        <p:nvSpPr>
          <p:cNvPr id="10" name="Forma livre 9"/>
          <p:cNvSpPr/>
          <p:nvPr/>
        </p:nvSpPr>
        <p:spPr>
          <a:xfrm>
            <a:off x="2233532" y="1883713"/>
            <a:ext cx="5871377" cy="402287"/>
          </a:xfrm>
          <a:custGeom>
            <a:avLst/>
            <a:gdLst>
              <a:gd name="connsiteX0" fmla="*/ 1008432 w 5871377"/>
              <a:gd name="connsiteY0" fmla="*/ 111342 h 402287"/>
              <a:gd name="connsiteX1" fmla="*/ 592795 w 5871377"/>
              <a:gd name="connsiteY1" fmla="*/ 97487 h 402287"/>
              <a:gd name="connsiteX2" fmla="*/ 537377 w 5871377"/>
              <a:gd name="connsiteY2" fmla="*/ 83632 h 402287"/>
              <a:gd name="connsiteX3" fmla="*/ 121741 w 5871377"/>
              <a:gd name="connsiteY3" fmla="*/ 97487 h 402287"/>
              <a:gd name="connsiteX4" fmla="*/ 52468 w 5871377"/>
              <a:gd name="connsiteY4" fmla="*/ 111342 h 402287"/>
              <a:gd name="connsiteX5" fmla="*/ 24759 w 5871377"/>
              <a:gd name="connsiteY5" fmla="*/ 222178 h 402287"/>
              <a:gd name="connsiteX6" fmla="*/ 107886 w 5871377"/>
              <a:gd name="connsiteY6" fmla="*/ 249887 h 402287"/>
              <a:gd name="connsiteX7" fmla="*/ 218723 w 5871377"/>
              <a:gd name="connsiteY7" fmla="*/ 277596 h 402287"/>
              <a:gd name="connsiteX8" fmla="*/ 274141 w 5871377"/>
              <a:gd name="connsiteY8" fmla="*/ 291451 h 402287"/>
              <a:gd name="connsiteX9" fmla="*/ 357268 w 5871377"/>
              <a:gd name="connsiteY9" fmla="*/ 319160 h 402287"/>
              <a:gd name="connsiteX10" fmla="*/ 509668 w 5871377"/>
              <a:gd name="connsiteY10" fmla="*/ 333014 h 402287"/>
              <a:gd name="connsiteX11" fmla="*/ 1521050 w 5871377"/>
              <a:gd name="connsiteY11" fmla="*/ 346869 h 402287"/>
              <a:gd name="connsiteX12" fmla="*/ 2186068 w 5871377"/>
              <a:gd name="connsiteY12" fmla="*/ 360723 h 402287"/>
              <a:gd name="connsiteX13" fmla="*/ 2892650 w 5871377"/>
              <a:gd name="connsiteY13" fmla="*/ 388432 h 402287"/>
              <a:gd name="connsiteX14" fmla="*/ 3239013 w 5871377"/>
              <a:gd name="connsiteY14" fmla="*/ 402287 h 402287"/>
              <a:gd name="connsiteX15" fmla="*/ 4513632 w 5871377"/>
              <a:gd name="connsiteY15" fmla="*/ 374578 h 402287"/>
              <a:gd name="connsiteX16" fmla="*/ 4555195 w 5871377"/>
              <a:gd name="connsiteY16" fmla="*/ 360723 h 402287"/>
              <a:gd name="connsiteX17" fmla="*/ 5732832 w 5871377"/>
              <a:gd name="connsiteY17" fmla="*/ 346869 h 402287"/>
              <a:gd name="connsiteX18" fmla="*/ 5843668 w 5871377"/>
              <a:gd name="connsiteY18" fmla="*/ 263742 h 402287"/>
              <a:gd name="connsiteX19" fmla="*/ 5871377 w 5871377"/>
              <a:gd name="connsiteY19" fmla="*/ 180614 h 402287"/>
              <a:gd name="connsiteX20" fmla="*/ 5857523 w 5871377"/>
              <a:gd name="connsiteY20" fmla="*/ 125196 h 402287"/>
              <a:gd name="connsiteX21" fmla="*/ 5802104 w 5871377"/>
              <a:gd name="connsiteY21" fmla="*/ 111342 h 402287"/>
              <a:gd name="connsiteX22" fmla="*/ 5511159 w 5871377"/>
              <a:gd name="connsiteY22" fmla="*/ 69778 h 402287"/>
              <a:gd name="connsiteX23" fmla="*/ 5372613 w 5871377"/>
              <a:gd name="connsiteY23" fmla="*/ 55923 h 402287"/>
              <a:gd name="connsiteX24" fmla="*/ 4859995 w 5871377"/>
              <a:gd name="connsiteY24" fmla="*/ 69778 h 402287"/>
              <a:gd name="connsiteX25" fmla="*/ 4707595 w 5871377"/>
              <a:gd name="connsiteY25" fmla="*/ 97487 h 402287"/>
              <a:gd name="connsiteX26" fmla="*/ 4555195 w 5871377"/>
              <a:gd name="connsiteY26" fmla="*/ 111342 h 402287"/>
              <a:gd name="connsiteX27" fmla="*/ 4194977 w 5871377"/>
              <a:gd name="connsiteY27" fmla="*/ 139051 h 402287"/>
              <a:gd name="connsiteX28" fmla="*/ 4001013 w 5871377"/>
              <a:gd name="connsiteY28" fmla="*/ 152905 h 402287"/>
              <a:gd name="connsiteX29" fmla="*/ 3460686 w 5871377"/>
              <a:gd name="connsiteY29" fmla="*/ 152905 h 402287"/>
              <a:gd name="connsiteX30" fmla="*/ 3280577 w 5871377"/>
              <a:gd name="connsiteY30" fmla="*/ 139051 h 402287"/>
              <a:gd name="connsiteX31" fmla="*/ 3086613 w 5871377"/>
              <a:gd name="connsiteY31" fmla="*/ 111342 h 402287"/>
              <a:gd name="connsiteX32" fmla="*/ 3003486 w 5871377"/>
              <a:gd name="connsiteY32" fmla="*/ 97487 h 402287"/>
              <a:gd name="connsiteX33" fmla="*/ 2892650 w 5871377"/>
              <a:gd name="connsiteY33" fmla="*/ 83632 h 402287"/>
              <a:gd name="connsiteX34" fmla="*/ 2712541 w 5871377"/>
              <a:gd name="connsiteY34" fmla="*/ 55923 h 402287"/>
              <a:gd name="connsiteX35" fmla="*/ 2546286 w 5871377"/>
              <a:gd name="connsiteY35" fmla="*/ 42069 h 402287"/>
              <a:gd name="connsiteX36" fmla="*/ 2421595 w 5871377"/>
              <a:gd name="connsiteY36" fmla="*/ 28214 h 402287"/>
              <a:gd name="connsiteX37" fmla="*/ 1964395 w 5871377"/>
              <a:gd name="connsiteY37" fmla="*/ 28214 h 402287"/>
              <a:gd name="connsiteX38" fmla="*/ 1881268 w 5871377"/>
              <a:gd name="connsiteY38" fmla="*/ 55923 h 402287"/>
              <a:gd name="connsiteX39" fmla="*/ 1825850 w 5871377"/>
              <a:gd name="connsiteY39" fmla="*/ 69778 h 402287"/>
              <a:gd name="connsiteX40" fmla="*/ 1784286 w 5871377"/>
              <a:gd name="connsiteY40" fmla="*/ 83632 h 402287"/>
              <a:gd name="connsiteX41" fmla="*/ 1701159 w 5871377"/>
              <a:gd name="connsiteY41" fmla="*/ 97487 h 402287"/>
              <a:gd name="connsiteX42" fmla="*/ 1548759 w 5871377"/>
              <a:gd name="connsiteY42" fmla="*/ 125196 h 402287"/>
              <a:gd name="connsiteX43" fmla="*/ 911450 w 5871377"/>
              <a:gd name="connsiteY43" fmla="*/ 125196 h 402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871377" h="402287">
                <a:moveTo>
                  <a:pt x="1008432" y="111342"/>
                </a:moveTo>
                <a:cubicBezTo>
                  <a:pt x="869886" y="106724"/>
                  <a:pt x="731178" y="105627"/>
                  <a:pt x="592795" y="97487"/>
                </a:cubicBezTo>
                <a:cubicBezTo>
                  <a:pt x="573787" y="96369"/>
                  <a:pt x="556418" y="83632"/>
                  <a:pt x="537377" y="83632"/>
                </a:cubicBezTo>
                <a:cubicBezTo>
                  <a:pt x="398755" y="83632"/>
                  <a:pt x="260286" y="92869"/>
                  <a:pt x="121741" y="97487"/>
                </a:cubicBezTo>
                <a:cubicBezTo>
                  <a:pt x="98650" y="102105"/>
                  <a:pt x="74517" y="103074"/>
                  <a:pt x="52468" y="111342"/>
                </a:cubicBezTo>
                <a:cubicBezTo>
                  <a:pt x="6524" y="128571"/>
                  <a:pt x="-23877" y="166594"/>
                  <a:pt x="24759" y="222178"/>
                </a:cubicBezTo>
                <a:cubicBezTo>
                  <a:pt x="43993" y="244159"/>
                  <a:pt x="79550" y="242803"/>
                  <a:pt x="107886" y="249887"/>
                </a:cubicBezTo>
                <a:lnTo>
                  <a:pt x="218723" y="277596"/>
                </a:lnTo>
                <a:cubicBezTo>
                  <a:pt x="237196" y="282214"/>
                  <a:pt x="256077" y="285430"/>
                  <a:pt x="274141" y="291451"/>
                </a:cubicBezTo>
                <a:cubicBezTo>
                  <a:pt x="301850" y="300687"/>
                  <a:pt x="328180" y="316516"/>
                  <a:pt x="357268" y="319160"/>
                </a:cubicBezTo>
                <a:cubicBezTo>
                  <a:pt x="408068" y="323778"/>
                  <a:pt x="458673" y="331800"/>
                  <a:pt x="509668" y="333014"/>
                </a:cubicBezTo>
                <a:cubicBezTo>
                  <a:pt x="846731" y="341039"/>
                  <a:pt x="1183937" y="341297"/>
                  <a:pt x="1521050" y="346869"/>
                </a:cubicBezTo>
                <a:lnTo>
                  <a:pt x="2186068" y="360723"/>
                </a:lnTo>
                <a:cubicBezTo>
                  <a:pt x="2565401" y="389903"/>
                  <a:pt x="2235459" y="367569"/>
                  <a:pt x="2892650" y="388432"/>
                </a:cubicBezTo>
                <a:lnTo>
                  <a:pt x="3239013" y="402287"/>
                </a:lnTo>
                <a:lnTo>
                  <a:pt x="4513632" y="374578"/>
                </a:lnTo>
                <a:cubicBezTo>
                  <a:pt x="4528212" y="373745"/>
                  <a:pt x="4540595" y="361055"/>
                  <a:pt x="4555195" y="360723"/>
                </a:cubicBezTo>
                <a:cubicBezTo>
                  <a:pt x="4947666" y="351803"/>
                  <a:pt x="5340286" y="351487"/>
                  <a:pt x="5732832" y="346869"/>
                </a:cubicBezTo>
                <a:cubicBezTo>
                  <a:pt x="5779983" y="323293"/>
                  <a:pt x="5813659" y="313758"/>
                  <a:pt x="5843668" y="263742"/>
                </a:cubicBezTo>
                <a:cubicBezTo>
                  <a:pt x="5858695" y="238696"/>
                  <a:pt x="5871377" y="180614"/>
                  <a:pt x="5871377" y="180614"/>
                </a:cubicBezTo>
                <a:cubicBezTo>
                  <a:pt x="5866759" y="162141"/>
                  <a:pt x="5870987" y="138660"/>
                  <a:pt x="5857523" y="125196"/>
                </a:cubicBezTo>
                <a:cubicBezTo>
                  <a:pt x="5844059" y="111732"/>
                  <a:pt x="5820342" y="116814"/>
                  <a:pt x="5802104" y="111342"/>
                </a:cubicBezTo>
                <a:cubicBezTo>
                  <a:pt x="5624489" y="58057"/>
                  <a:pt x="5816159" y="94178"/>
                  <a:pt x="5511159" y="69778"/>
                </a:cubicBezTo>
                <a:cubicBezTo>
                  <a:pt x="5464894" y="66077"/>
                  <a:pt x="5418795" y="60541"/>
                  <a:pt x="5372613" y="55923"/>
                </a:cubicBezTo>
                <a:lnTo>
                  <a:pt x="4859995" y="69778"/>
                </a:lnTo>
                <a:cubicBezTo>
                  <a:pt x="4806078" y="72286"/>
                  <a:pt x="4760456" y="90879"/>
                  <a:pt x="4707595" y="97487"/>
                </a:cubicBezTo>
                <a:cubicBezTo>
                  <a:pt x="4656979" y="103814"/>
                  <a:pt x="4606038" y="107220"/>
                  <a:pt x="4555195" y="111342"/>
                </a:cubicBezTo>
                <a:lnTo>
                  <a:pt x="4194977" y="139051"/>
                </a:lnTo>
                <a:lnTo>
                  <a:pt x="4001013" y="152905"/>
                </a:lnTo>
                <a:cubicBezTo>
                  <a:pt x="3803238" y="218833"/>
                  <a:pt x="3956160" y="173128"/>
                  <a:pt x="3460686" y="152905"/>
                </a:cubicBezTo>
                <a:cubicBezTo>
                  <a:pt x="3400522" y="150449"/>
                  <a:pt x="3340613" y="143669"/>
                  <a:pt x="3280577" y="139051"/>
                </a:cubicBezTo>
                <a:cubicBezTo>
                  <a:pt x="3082234" y="105993"/>
                  <a:pt x="3329357" y="146020"/>
                  <a:pt x="3086613" y="111342"/>
                </a:cubicBezTo>
                <a:cubicBezTo>
                  <a:pt x="3058804" y="107369"/>
                  <a:pt x="3031295" y="101460"/>
                  <a:pt x="3003486" y="97487"/>
                </a:cubicBezTo>
                <a:cubicBezTo>
                  <a:pt x="2966627" y="92221"/>
                  <a:pt x="2929450" y="89294"/>
                  <a:pt x="2892650" y="83632"/>
                </a:cubicBezTo>
                <a:cubicBezTo>
                  <a:pt x="2735627" y="59475"/>
                  <a:pt x="2927760" y="77445"/>
                  <a:pt x="2712541" y="55923"/>
                </a:cubicBezTo>
                <a:cubicBezTo>
                  <a:pt x="2657207" y="50390"/>
                  <a:pt x="2601646" y="47341"/>
                  <a:pt x="2546286" y="42069"/>
                </a:cubicBezTo>
                <a:cubicBezTo>
                  <a:pt x="2504655" y="38104"/>
                  <a:pt x="2463159" y="32832"/>
                  <a:pt x="2421595" y="28214"/>
                </a:cubicBezTo>
                <a:cubicBezTo>
                  <a:pt x="2245296" y="-15859"/>
                  <a:pt x="2320987" y="-2351"/>
                  <a:pt x="1964395" y="28214"/>
                </a:cubicBezTo>
                <a:cubicBezTo>
                  <a:pt x="1935294" y="30708"/>
                  <a:pt x="1909604" y="48839"/>
                  <a:pt x="1881268" y="55923"/>
                </a:cubicBezTo>
                <a:cubicBezTo>
                  <a:pt x="1862795" y="60541"/>
                  <a:pt x="1844159" y="64547"/>
                  <a:pt x="1825850" y="69778"/>
                </a:cubicBezTo>
                <a:cubicBezTo>
                  <a:pt x="1811808" y="73790"/>
                  <a:pt x="1798542" y="80464"/>
                  <a:pt x="1784286" y="83632"/>
                </a:cubicBezTo>
                <a:cubicBezTo>
                  <a:pt x="1756864" y="89726"/>
                  <a:pt x="1728581" y="91393"/>
                  <a:pt x="1701159" y="97487"/>
                </a:cubicBezTo>
                <a:cubicBezTo>
                  <a:pt x="1608031" y="118183"/>
                  <a:pt x="1715495" y="122108"/>
                  <a:pt x="1548759" y="125196"/>
                </a:cubicBezTo>
                <a:cubicBezTo>
                  <a:pt x="1336359" y="129129"/>
                  <a:pt x="1123886" y="125196"/>
                  <a:pt x="911450" y="12519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9708-2ABD-48BE-8630-93802EDF562D}" type="slidenum">
              <a:rPr lang="pt-BR" smtClean="0"/>
              <a:pPr/>
              <a:t>93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065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</a:t>
            </a:r>
            <a:r>
              <a:rPr lang="pt-BR" dirty="0" smtClean="0"/>
              <a:t>NDICE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124744"/>
            <a:ext cx="6910846" cy="4248472"/>
          </a:xfrm>
        </p:spPr>
      </p:pic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9708-2ABD-48BE-8630-93802EDF562D}" type="slidenum">
              <a:rPr lang="pt-BR" smtClean="0"/>
              <a:pPr/>
              <a:t>94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97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CHAVES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4784"/>
            <a:ext cx="9144000" cy="2808312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 flipH="1">
            <a:off x="3753621" y="5445225"/>
            <a:ext cx="4346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CHAVES PRIMÁRIAS  OU PRIMARY KEY</a:t>
            </a:r>
          </a:p>
          <a:p>
            <a:endParaRPr lang="pt-BR" sz="2000" b="1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9708-2ABD-48BE-8630-93802EDF562D}" type="slidenum">
              <a:rPr lang="pt-BR" smtClean="0"/>
              <a:pPr/>
              <a:t>95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935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688"/>
            <a:ext cx="9144000" cy="4608512"/>
          </a:xfrm>
        </p:spPr>
      </p:pic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9708-2ABD-48BE-8630-93802EDF562D}" type="slidenum">
              <a:rPr lang="pt-BR" smtClean="0"/>
              <a:pPr/>
              <a:t>96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03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987131"/>
          </a:xfrm>
        </p:spPr>
      </p:pic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9708-2ABD-48BE-8630-93802EDF562D}" type="slidenum">
              <a:rPr lang="pt-BR" smtClean="0"/>
              <a:pPr/>
              <a:t>97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067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4525963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sz="4800" b="1" dirty="0" smtClean="0">
              <a:solidFill>
                <a:srgbClr val="FFC000"/>
              </a:solidFill>
            </a:endParaRPr>
          </a:p>
          <a:p>
            <a:pPr marL="0" indent="0" algn="ctr">
              <a:buNone/>
            </a:pPr>
            <a:r>
              <a:rPr lang="pt-BR" sz="4800" b="1" dirty="0" smtClean="0">
                <a:solidFill>
                  <a:srgbClr val="FFC000"/>
                </a:solidFill>
              </a:rPr>
              <a:t>TRABALHO EM SALA DE AULA</a:t>
            </a:r>
            <a:endParaRPr lang="pt-BR" sz="4800" b="1" dirty="0">
              <a:solidFill>
                <a:srgbClr val="FFC000"/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9708-2ABD-48BE-8630-93802EDF562D}" type="slidenum">
              <a:rPr lang="pt-BR" smtClean="0"/>
              <a:pPr/>
              <a:t>98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46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-mysq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1218" y="44352"/>
            <a:ext cx="2016223" cy="147047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5" name="Imagem 4" descr="logo_orac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1219" y="1591839"/>
            <a:ext cx="2016223" cy="15121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6" name="Imagem 5" descr="logo_postgre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7148" y="3429000"/>
            <a:ext cx="2456566" cy="15049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7" name="Imagem 6" descr="access2007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33044" y="2691084"/>
            <a:ext cx="1957868" cy="19078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8" name="Imagem 7" descr="sql2005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676316" y="3429000"/>
            <a:ext cx="2688793" cy="159143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31" y="5621090"/>
            <a:ext cx="298132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912" y="0"/>
            <a:ext cx="3653088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32606"/>
            <a:ext cx="2208786" cy="2733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912" y="1290024"/>
            <a:ext cx="2033416" cy="1813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125" y="4877193"/>
            <a:ext cx="1831044" cy="1954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5154933"/>
            <a:ext cx="16764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tângulo 2"/>
          <p:cNvSpPr/>
          <p:nvPr/>
        </p:nvSpPr>
        <p:spPr>
          <a:xfrm>
            <a:off x="914270" y="1781490"/>
            <a:ext cx="605421" cy="48754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1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308849" y="5796417"/>
            <a:ext cx="605421" cy="48754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/>
              <a:t>3</a:t>
            </a:r>
            <a:endParaRPr lang="pt-BR" sz="2400" b="1" dirty="0"/>
          </a:p>
        </p:txBody>
      </p:sp>
      <p:sp>
        <p:nvSpPr>
          <p:cNvPr id="18" name="Retângulo 17"/>
          <p:cNvSpPr/>
          <p:nvPr/>
        </p:nvSpPr>
        <p:spPr>
          <a:xfrm>
            <a:off x="573908" y="275492"/>
            <a:ext cx="605421" cy="48754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/>
              <a:t>4</a:t>
            </a:r>
            <a:endParaRPr lang="pt-BR" sz="2400" b="1" dirty="0"/>
          </a:p>
        </p:txBody>
      </p:sp>
      <p:sp>
        <p:nvSpPr>
          <p:cNvPr id="19" name="Retângulo 18"/>
          <p:cNvSpPr/>
          <p:nvPr/>
        </p:nvSpPr>
        <p:spPr>
          <a:xfrm>
            <a:off x="7673881" y="3980943"/>
            <a:ext cx="605421" cy="48754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/>
              <a:t>2</a:t>
            </a:r>
            <a:endParaRPr lang="pt-BR" sz="2400" b="1" dirty="0"/>
          </a:p>
        </p:txBody>
      </p:sp>
      <p:sp>
        <p:nvSpPr>
          <p:cNvPr id="20" name="Retângulo 19"/>
          <p:cNvSpPr/>
          <p:nvPr/>
        </p:nvSpPr>
        <p:spPr>
          <a:xfrm>
            <a:off x="7221617" y="132606"/>
            <a:ext cx="605421" cy="48754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/>
              <a:t>5</a:t>
            </a:r>
            <a:endParaRPr lang="pt-BR" sz="2400" b="1" dirty="0"/>
          </a:p>
        </p:txBody>
      </p:sp>
      <p:sp>
        <p:nvSpPr>
          <p:cNvPr id="21" name="Retângulo 20"/>
          <p:cNvSpPr/>
          <p:nvPr/>
        </p:nvSpPr>
        <p:spPr>
          <a:xfrm>
            <a:off x="7068460" y="5243223"/>
            <a:ext cx="605421" cy="48754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/>
              <a:t>6</a:t>
            </a:r>
            <a:endParaRPr lang="pt-BR" sz="2400" b="1" dirty="0"/>
          </a:p>
        </p:txBody>
      </p:sp>
      <p:sp>
        <p:nvSpPr>
          <p:cNvPr id="22" name="Retângulo 21"/>
          <p:cNvSpPr/>
          <p:nvPr/>
        </p:nvSpPr>
        <p:spPr>
          <a:xfrm>
            <a:off x="3843754" y="2941455"/>
            <a:ext cx="605421" cy="48754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/>
              <a:t>7</a:t>
            </a:r>
            <a:endParaRPr lang="pt-BR" sz="2400" b="1" dirty="0"/>
          </a:p>
        </p:txBody>
      </p:sp>
      <p:sp>
        <p:nvSpPr>
          <p:cNvPr id="23" name="Retângulo 22"/>
          <p:cNvSpPr/>
          <p:nvPr/>
        </p:nvSpPr>
        <p:spPr>
          <a:xfrm>
            <a:off x="395536" y="4176733"/>
            <a:ext cx="605421" cy="48754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/>
              <a:t>8</a:t>
            </a:r>
            <a:endParaRPr lang="pt-BR" sz="2400" b="1" dirty="0"/>
          </a:p>
        </p:txBody>
      </p:sp>
      <p:sp>
        <p:nvSpPr>
          <p:cNvPr id="24" name="Retângulo 23"/>
          <p:cNvSpPr/>
          <p:nvPr/>
        </p:nvSpPr>
        <p:spPr>
          <a:xfrm>
            <a:off x="3419872" y="1591839"/>
            <a:ext cx="605421" cy="48754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/>
              <a:t>9</a:t>
            </a:r>
            <a:endParaRPr lang="pt-BR" sz="2400" b="1" dirty="0"/>
          </a:p>
        </p:txBody>
      </p:sp>
      <p:sp>
        <p:nvSpPr>
          <p:cNvPr id="25" name="Retângulo 24"/>
          <p:cNvSpPr/>
          <p:nvPr/>
        </p:nvSpPr>
        <p:spPr>
          <a:xfrm>
            <a:off x="4228054" y="6040190"/>
            <a:ext cx="605421" cy="48754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/>
              <a:t>10</a:t>
            </a:r>
            <a:endParaRPr lang="pt-BR" sz="2400" b="1" dirty="0"/>
          </a:p>
        </p:txBody>
      </p:sp>
      <p:sp>
        <p:nvSpPr>
          <p:cNvPr id="26" name="Retângulo 25"/>
          <p:cNvSpPr/>
          <p:nvPr/>
        </p:nvSpPr>
        <p:spPr>
          <a:xfrm>
            <a:off x="5902199" y="1781490"/>
            <a:ext cx="605421" cy="48754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/>
              <a:t>11</a:t>
            </a:r>
            <a:endParaRPr lang="pt-BR" sz="2400" b="1" dirty="0"/>
          </a:p>
        </p:txBody>
      </p:sp>
      <p:sp>
        <p:nvSpPr>
          <p:cNvPr id="9" name="Retângulo 8"/>
          <p:cNvSpPr/>
          <p:nvPr/>
        </p:nvSpPr>
        <p:spPr>
          <a:xfrm>
            <a:off x="39126" y="0"/>
            <a:ext cx="4968833" cy="178149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Cada Aluno selecionará um número de 1 a 11</a:t>
            </a:r>
            <a:endParaRPr lang="pt-BR" sz="3200" dirty="0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9708-2ABD-48BE-8630-93802EDF562D}" type="slidenum">
              <a:rPr lang="pt-BR" smtClean="0"/>
              <a:pPr/>
              <a:t>99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39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9" grpId="0" animBg="1"/>
      <p:bldP spid="9" grpId="1" animBg="1"/>
    </p:bldLst>
  </p:timing>
</p:sld>
</file>

<file path=ppt/theme/theme1.xml><?xml version="1.0" encoding="utf-8"?>
<a:theme xmlns:a="http://schemas.openxmlformats.org/drawingml/2006/main" name="Rodape">
  <a:themeElements>
    <a:clrScheme name="Composto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t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p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Â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4202</TotalTime>
  <Words>2523</Words>
  <Application>Microsoft Office PowerPoint</Application>
  <PresentationFormat>Apresentação na tela (4:3)</PresentationFormat>
  <Paragraphs>557</Paragraphs>
  <Slides>102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102</vt:i4>
      </vt:variant>
    </vt:vector>
  </HeadingPairs>
  <TitlesOfParts>
    <vt:vector size="104" baseType="lpstr">
      <vt:lpstr>Rodape</vt:lpstr>
      <vt:lpstr>Personalizar design</vt:lpstr>
      <vt:lpstr>Apresentação do PowerPoint</vt:lpstr>
      <vt:lpstr>Ementa (DBA)</vt:lpstr>
      <vt:lpstr>Metodologia</vt:lpstr>
      <vt:lpstr>Apresentação do PowerPoint</vt:lpstr>
      <vt:lpstr>Objetivos Específico</vt:lpstr>
      <vt:lpstr>Objetivos Específicos </vt:lpstr>
      <vt:lpstr>Apresentação do PowerPoint</vt:lpstr>
      <vt:lpstr>Apresentação do PowerPoint</vt:lpstr>
      <vt:lpstr>Apresentação do PowerPoint</vt:lpstr>
      <vt:lpstr>O que é Banco de Dados </vt:lpstr>
      <vt:lpstr>Software aplicativo que permite ao usuário.  </vt:lpstr>
      <vt:lpstr>Apresentação do PowerPoint</vt:lpstr>
      <vt:lpstr>Histórico </vt:lpstr>
      <vt:lpstr>Histórico </vt:lpstr>
      <vt:lpstr>Histórico (cont...)</vt:lpstr>
      <vt:lpstr>Histórico (cont...)</vt:lpstr>
      <vt:lpstr>Histórico (cont...)</vt:lpstr>
      <vt:lpstr>HISTÓRICO  (CONT...)</vt:lpstr>
      <vt:lpstr>Apresentação do PowerPoint</vt:lpstr>
      <vt:lpstr>Fitas magnéticas</vt:lpstr>
      <vt:lpstr>Apresentação do PowerPoint</vt:lpstr>
      <vt:lpstr>Conclusão do Histórico</vt:lpstr>
      <vt:lpstr>Os salários dos DBAs</vt:lpstr>
      <vt:lpstr>Tabela de empregos e Salários</vt:lpstr>
      <vt:lpstr>Diferentes funções dos DBAs</vt:lpstr>
      <vt:lpstr>DBA</vt:lpstr>
      <vt:lpstr>DBA</vt:lpstr>
      <vt:lpstr>DBA</vt:lpstr>
      <vt:lpstr>Gerente - DBA</vt:lpstr>
      <vt:lpstr>Coordenador,  Supervisor ou Chefe</vt:lpstr>
      <vt:lpstr>Coordenador,  Supervisor ou Chefe</vt:lpstr>
      <vt:lpstr>Qual a necessidade de Um BD?</vt:lpstr>
      <vt:lpstr>Como Surgiu o Data Base?</vt:lpstr>
      <vt:lpstr>Apresentação do PowerPoint</vt:lpstr>
      <vt:lpstr>REVISÃO</vt:lpstr>
      <vt:lpstr>Apresentação do PowerPoint</vt:lpstr>
      <vt:lpstr>Principais vantagens DB</vt:lpstr>
      <vt:lpstr>Base de Dados</vt:lpstr>
      <vt:lpstr>Apresentação do PowerPoint</vt:lpstr>
      <vt:lpstr>Conceito  de SGBD</vt:lpstr>
      <vt:lpstr>Conceito  de SGBD (cont...)</vt:lpstr>
      <vt:lpstr>Conceito  de SGBD (cont...)</vt:lpstr>
      <vt:lpstr>Conceito  de SGBD (cont...)</vt:lpstr>
      <vt:lpstr>Apresentação do PowerPoint</vt:lpstr>
      <vt:lpstr>Apresentação do PowerPoint</vt:lpstr>
      <vt:lpstr>Sistemas de Gestão de Bases de Dados</vt:lpstr>
      <vt:lpstr>4 – Sistemas de Gestão de Bases de Dados</vt:lpstr>
      <vt:lpstr>Sistemas de Gestão de Bases de Dados</vt:lpstr>
      <vt:lpstr>INFORMAÇÃO X DADOS</vt:lpstr>
      <vt:lpstr>Dados</vt:lpstr>
      <vt:lpstr>Apresentação do PowerPoint</vt:lpstr>
      <vt:lpstr>Informação</vt:lpstr>
      <vt:lpstr>Informação</vt:lpstr>
      <vt:lpstr>Pirâmide do Conhecimento</vt:lpstr>
      <vt:lpstr>Apresentação do PowerPoint</vt:lpstr>
      <vt:lpstr>Tipos de Banco de Dados</vt:lpstr>
      <vt:lpstr>Revisão!  O que é um SGBD?</vt:lpstr>
      <vt:lpstr>Apresentação do PowerPoint</vt:lpstr>
      <vt:lpstr>Revisão da Aula Anterior</vt:lpstr>
      <vt:lpstr>Revisão da Aula Anterior</vt:lpstr>
      <vt:lpstr>Revisão da Aula Anterior</vt:lpstr>
      <vt:lpstr>Revisão da Aula Anterior</vt:lpstr>
      <vt:lpstr>Revisão da Aula Anterior</vt:lpstr>
      <vt:lpstr>Revisão da Aula Anterior</vt:lpstr>
      <vt:lpstr>Revisão da Aula Anterior</vt:lpstr>
      <vt:lpstr>Existem 3 funções básicas de um SGBD:</vt:lpstr>
      <vt:lpstr>Revisão da Aula Anterior</vt:lpstr>
      <vt:lpstr>Apresentação do PowerPoint</vt:lpstr>
      <vt:lpstr>Os Níveis da arquitetura de um SGBD</vt:lpstr>
      <vt:lpstr>Níveis de Abstração de Dados</vt:lpstr>
      <vt:lpstr>Níveis de Abstração de Dados</vt:lpstr>
      <vt:lpstr>Níveis de Abstração de Dados</vt:lpstr>
      <vt:lpstr>Componentes de um SGBD</vt:lpstr>
      <vt:lpstr>Usuários de um SGBD</vt:lpstr>
      <vt:lpstr>Principais Objetos do SGBD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Duvidas nas diferença entre SGBD X DB?</vt:lpstr>
      <vt:lpstr>ÍNDICE</vt:lpstr>
      <vt:lpstr>Principais tipos de índices </vt:lpstr>
      <vt:lpstr>Índice Composto</vt:lpstr>
      <vt:lpstr>Índice Simples</vt:lpstr>
      <vt:lpstr> </vt:lpstr>
      <vt:lpstr>Índices internos x Índices externos </vt:lpstr>
      <vt:lpstr>Índices primários x Chaves primárias </vt:lpstr>
      <vt:lpstr>Conceitos Importantes </vt:lpstr>
      <vt:lpstr>Conceitos como Banco de Dados</vt:lpstr>
      <vt:lpstr>TABELA</vt:lpstr>
      <vt:lpstr>CAMPOS</vt:lpstr>
      <vt:lpstr>REGISTRO</vt:lpstr>
      <vt:lpstr>ÍNDICE</vt:lpstr>
      <vt:lpstr>CHAVES</vt:lpstr>
      <vt:lpstr>Apresentação do PowerPoint</vt:lpstr>
      <vt:lpstr>Apresentação do PowerPoint</vt:lpstr>
      <vt:lpstr>Apresentação do PowerPoint</vt:lpstr>
      <vt:lpstr>Apresentação do PowerPoint</vt:lpstr>
      <vt:lpstr>Exercício</vt:lpstr>
      <vt:lpstr>Apresentação do PowerPoint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Sejam todos bem-vindos  Curso   Administrador de Banco de Dados</dc:title>
  <dc:creator>RAMOS</dc:creator>
  <cp:lastModifiedBy>Érica Figueiredo</cp:lastModifiedBy>
  <cp:revision>126</cp:revision>
  <dcterms:created xsi:type="dcterms:W3CDTF">2013-01-31T22:06:53Z</dcterms:created>
  <dcterms:modified xsi:type="dcterms:W3CDTF">2020-02-06T20:50:45Z</dcterms:modified>
</cp:coreProperties>
</file>