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7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62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7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1599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897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0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FEF9-69D0-4F8C-A336-59491FBEDC4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2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 Érica</a:t>
            </a:r>
          </a:p>
          <a:p>
            <a:r>
              <a:rPr lang="pt-BR" dirty="0" smtClean="0"/>
              <a:t>Turma Redes – ano 2020-1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6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CLIENTE(NOME, RG, </a:t>
            </a:r>
            <a:r>
              <a:rPr lang="pt-BR" u="sng" dirty="0" smtClean="0"/>
              <a:t>CPF</a:t>
            </a:r>
            <a:r>
              <a:rPr lang="pt-BR" dirty="0" smtClean="0"/>
              <a:t>, ENDEREÇO, NRO-CONTA)</a:t>
            </a:r>
          </a:p>
          <a:p>
            <a:r>
              <a:rPr lang="pt-BR" dirty="0" smtClean="0"/>
              <a:t>CONTA (</a:t>
            </a:r>
            <a:r>
              <a:rPr lang="pt-BR" u="sng" dirty="0" smtClean="0"/>
              <a:t>NRO-CONTA</a:t>
            </a:r>
            <a:r>
              <a:rPr lang="pt-BR" dirty="0" smtClean="0"/>
              <a:t>, SALDO)</a:t>
            </a:r>
          </a:p>
          <a:p>
            <a:r>
              <a:rPr lang="pt-BR" dirty="0" smtClean="0"/>
              <a:t>CLIENTE-CONTA (</a:t>
            </a:r>
            <a:r>
              <a:rPr lang="pt-BR" u="sng" dirty="0" smtClean="0"/>
              <a:t>CPF, NRO-CONTA</a:t>
            </a:r>
            <a:r>
              <a:rPr lang="pt-BR" dirty="0" smtClean="0"/>
              <a:t>)</a:t>
            </a:r>
          </a:p>
          <a:p>
            <a:r>
              <a:rPr lang="pt-BR" dirty="0" smtClean="0"/>
              <a:t>Os atributos do relacionamento devem ser incluídos na tabela de relacionamento, portanto, o atributo DATA seria incluído na tabela CLIENTE-CONTA.</a:t>
            </a:r>
          </a:p>
          <a:p>
            <a:r>
              <a:rPr lang="pt-BR" dirty="0"/>
              <a:t>CLIENTE-CONTA (</a:t>
            </a:r>
            <a:r>
              <a:rPr lang="pt-BR" u="sng" dirty="0"/>
              <a:t>RG, </a:t>
            </a:r>
            <a:r>
              <a:rPr lang="pt-BR" u="sng" dirty="0" smtClean="0"/>
              <a:t>NRO-CONTA</a:t>
            </a:r>
            <a:r>
              <a:rPr lang="pt-BR" dirty="0" smtClean="0"/>
              <a:t>,DATA)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7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91865"/>
            <a:ext cx="10921285" cy="1080938"/>
          </a:xfrm>
        </p:spPr>
        <p:txBody>
          <a:bodyPr/>
          <a:lstStyle/>
          <a:p>
            <a:r>
              <a:rPr lang="pt-BR" dirty="0" smtClean="0"/>
              <a:t>Atividade para fazer no </a:t>
            </a:r>
            <a:r>
              <a:rPr lang="pt-BR" dirty="0" err="1" smtClean="0"/>
              <a:t>Br</a:t>
            </a:r>
            <a:r>
              <a:rPr lang="pt-BR" dirty="0" smtClean="0"/>
              <a:t> Office ou no caderno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153" y="2020910"/>
            <a:ext cx="11758410" cy="4837090"/>
          </a:xfrm>
        </p:spPr>
        <p:txBody>
          <a:bodyPr/>
          <a:lstStyle/>
          <a:p>
            <a:r>
              <a:rPr lang="pt-BR" dirty="0" smtClean="0"/>
              <a:t>Uma seguradora de carros deseja informatizar-se.</a:t>
            </a:r>
          </a:p>
          <a:p>
            <a:r>
              <a:rPr lang="pt-BR" dirty="0" smtClean="0"/>
              <a:t>Convidou você para construir seu banco de dados. As informações são as seguintes:</a:t>
            </a:r>
          </a:p>
          <a:p>
            <a:r>
              <a:rPr lang="pt-BR" dirty="0" smtClean="0"/>
              <a:t>Dados do carro: ano de fabricação, ano do modelo, marca, nome, placa, chassi, documento do ano, potência.</a:t>
            </a:r>
          </a:p>
          <a:p>
            <a:r>
              <a:rPr lang="pt-BR" dirty="0" smtClean="0"/>
              <a:t>Dados da vistoria: qualidade da lataria, situação do motor, situação dos pneus, suspensão.</a:t>
            </a:r>
          </a:p>
          <a:p>
            <a:r>
              <a:rPr lang="pt-BR" dirty="0" smtClean="0"/>
              <a:t>Dados do cliente: CNH, nome, rua, </a:t>
            </a:r>
            <a:r>
              <a:rPr lang="pt-BR" dirty="0" err="1" smtClean="0"/>
              <a:t>nro</a:t>
            </a:r>
            <a:r>
              <a:rPr lang="pt-BR" dirty="0" smtClean="0"/>
              <a:t>, cidade, estado, celular, e-mail, telefone, RG, CPF, renda mensal.</a:t>
            </a:r>
          </a:p>
          <a:p>
            <a:r>
              <a:rPr lang="pt-BR" dirty="0" smtClean="0"/>
              <a:t>Dados do seguro: cobertura de lataria, vidros, colisão, morte, morte de terceiros, invalidez, invalidez de terceiro, carro reserva</a:t>
            </a:r>
            <a:r>
              <a:rPr lang="pt-BR" smtClean="0"/>
              <a:t>, apólice.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1ª avaliação de Banco de dados dia 12/03/20    				5ª feira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7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obtermos uma estrutura eficiente na representação de um problema do mundo real, devemos NORMALIZAR as relações – faz parte do MODELO RELACIONAL – MER.</a:t>
            </a:r>
          </a:p>
          <a:p>
            <a:r>
              <a:rPr lang="pt-BR" dirty="0" smtClean="0"/>
              <a:t>Normalizar é substituir um conjunto de relações por outros, cujas relações tenham formas mais simples, passando pelas:</a:t>
            </a:r>
          </a:p>
          <a:p>
            <a:r>
              <a:rPr lang="pt-BR" dirty="0" smtClean="0"/>
              <a:t>1ª FORMA NORMAL (1FN)</a:t>
            </a:r>
          </a:p>
          <a:p>
            <a:r>
              <a:rPr lang="pt-BR" dirty="0" smtClean="0"/>
              <a:t>2ª </a:t>
            </a:r>
            <a:r>
              <a:rPr lang="pt-BR" dirty="0"/>
              <a:t>FORMA NORMAL </a:t>
            </a:r>
            <a:r>
              <a:rPr lang="pt-BR" dirty="0" smtClean="0"/>
              <a:t>(2FN</a:t>
            </a:r>
            <a:r>
              <a:rPr lang="pt-BR" dirty="0"/>
              <a:t>)</a:t>
            </a:r>
          </a:p>
          <a:p>
            <a:r>
              <a:rPr lang="pt-BR" dirty="0" smtClean="0"/>
              <a:t>3ª </a:t>
            </a:r>
            <a:r>
              <a:rPr lang="pt-BR" dirty="0"/>
              <a:t>FORMA NORMAL </a:t>
            </a:r>
            <a:r>
              <a:rPr lang="pt-BR" dirty="0" smtClean="0"/>
              <a:t>(3FN</a:t>
            </a:r>
            <a:r>
              <a:rPr lang="pt-BR" dirty="0"/>
              <a:t>)</a:t>
            </a:r>
          </a:p>
          <a:p>
            <a:r>
              <a:rPr lang="pt-BR" dirty="0" smtClean="0"/>
              <a:t>4ª </a:t>
            </a:r>
            <a:r>
              <a:rPr lang="pt-BR" dirty="0"/>
              <a:t>FORMA NORMAL </a:t>
            </a:r>
            <a:r>
              <a:rPr lang="pt-BR" dirty="0" smtClean="0"/>
              <a:t>(4FN</a:t>
            </a:r>
            <a:r>
              <a:rPr lang="pt-BR" dirty="0"/>
              <a:t>)</a:t>
            </a:r>
          </a:p>
          <a:p>
            <a:r>
              <a:rPr lang="pt-BR" dirty="0" smtClean="0"/>
              <a:t>5ª </a:t>
            </a:r>
            <a:r>
              <a:rPr lang="pt-BR" dirty="0"/>
              <a:t>FORMA NORMAL </a:t>
            </a:r>
            <a:r>
              <a:rPr lang="pt-BR" dirty="0" smtClean="0"/>
              <a:t>(5FN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1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relações só estão normalizadas se obedecerem a estas formas normais.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normalização das relações é crescente. A forma mais desejável é a 5ª Forma Normal e para </a:t>
            </a:r>
            <a:r>
              <a:rPr lang="pt-BR" dirty="0" err="1" smtClean="0"/>
              <a:t>atingí-la</a:t>
            </a:r>
            <a:r>
              <a:rPr lang="pt-BR" dirty="0" smtClean="0"/>
              <a:t>, a relação deve passar pelas 1ª FN à 4ª FN.</a:t>
            </a:r>
          </a:p>
          <a:p>
            <a:r>
              <a:rPr lang="pt-BR" dirty="0" smtClean="0"/>
              <a:t>Todas as relações de um nível possuem qualidades do nível inferior. Para estar em 5 FN, está em 4 FN, em 3 FN, em 2 FN e em 1FN.</a:t>
            </a:r>
          </a:p>
          <a:p>
            <a:r>
              <a:rPr lang="pt-BR" dirty="0" smtClean="0"/>
              <a:t>TODAS AS RELAÇÕES DE UM NÍVEL POSSUEM QUALIDADES DO NÍVEL INFERIOR.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3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 PRIMÁRIA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 UNICAMENTE UMA LINHA. Por exemplo, um dado código identifica um cliente específico.</a:t>
            </a:r>
          </a:p>
          <a:p>
            <a:r>
              <a:rPr lang="pt-BR" dirty="0" smtClean="0"/>
              <a:t>Exemplo: COD-CLI é a chave primária da entidade CLIENTE.</a:t>
            </a:r>
          </a:p>
          <a:p>
            <a:r>
              <a:rPr lang="pt-BR" dirty="0"/>
              <a:t> </a:t>
            </a:r>
            <a:r>
              <a:rPr lang="pt-BR" dirty="0" smtClean="0"/>
              <a:t>  COD-CONTA é a chave primária da entidade CONTA CORRENTE.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 ESTRANGEIRA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noção de Chave estrangeira oferece um mecanismo para especificar explicitamente relacionamentos entre duas tabelas diferentes.</a:t>
            </a:r>
          </a:p>
          <a:p>
            <a:r>
              <a:rPr lang="pt-BR" dirty="0" smtClean="0"/>
              <a:t>Consistem em incluir a chave primária de uma relação como atributo de outra.</a:t>
            </a:r>
          </a:p>
          <a:p>
            <a:r>
              <a:rPr lang="pt-BR" dirty="0" smtClean="0"/>
              <a:t>Exemplo: COD-CONTA na entidade CONTA CORRENTE é chave primária, mas para a entidade CLIENTE, pode vir como uma Chave estrangeira.</a:t>
            </a:r>
          </a:p>
          <a:p>
            <a:r>
              <a:rPr lang="pt-BR" dirty="0" smtClean="0"/>
              <a:t>A presença da chave estrangeira na relação CLIENTE indica que há um relacionamento entre cliente e a conta corrente para atende-lo.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5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REALIZAR O RELACIONAMENTO ENTRE ENTIDADES USANDO AS CHAVES???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/>
          <a:lstStyle/>
          <a:p>
            <a:r>
              <a:rPr lang="pt-BR" dirty="0" smtClean="0"/>
              <a:t>RELACIONAMENTOS 1:N</a:t>
            </a:r>
          </a:p>
          <a:p>
            <a:r>
              <a:rPr lang="pt-BR" dirty="0" smtClean="0"/>
              <a:t>Inclui-se a CHAVE PRIMÁRIA DA PARTE 1 (tabela primária) COMO ATRIBUTO (CHAVE ESTANGEIRA) DA PARTE N (tabela relacionada).</a:t>
            </a:r>
          </a:p>
          <a:p>
            <a:endParaRPr lang="pt-BR" dirty="0"/>
          </a:p>
          <a:p>
            <a:r>
              <a:rPr lang="pt-BR" dirty="0" smtClean="0"/>
              <a:t>CLIENTE (</a:t>
            </a:r>
            <a:r>
              <a:rPr lang="pt-BR" u="sng" dirty="0" smtClean="0"/>
              <a:t>CPF</a:t>
            </a:r>
            <a:r>
              <a:rPr lang="pt-BR" dirty="0" smtClean="0"/>
              <a:t>, RG, NOME)</a:t>
            </a:r>
          </a:p>
          <a:p>
            <a:r>
              <a:rPr lang="pt-BR" dirty="0" smtClean="0"/>
              <a:t>CONTA(</a:t>
            </a:r>
            <a:r>
              <a:rPr lang="pt-BR" u="sng" dirty="0" smtClean="0"/>
              <a:t>NRO CONTA</a:t>
            </a:r>
            <a:r>
              <a:rPr lang="pt-BR" dirty="0" smtClean="0"/>
              <a:t>, CPF, SALDO)</a:t>
            </a:r>
          </a:p>
        </p:txBody>
      </p:sp>
    </p:spTree>
    <p:extLst>
      <p:ext uri="{BB962C8B-B14F-4D97-AF65-F5344CB8AC3E}">
        <p14:creationId xmlns:p14="http://schemas.microsoft.com/office/powerpoint/2010/main" val="16172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1:1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atributos da entidade relacionada (para onde a seta chega) são incluídos como atributos na primeira tabela.</a:t>
            </a:r>
          </a:p>
          <a:p>
            <a:r>
              <a:rPr lang="pt-BR" dirty="0" smtClean="0"/>
              <a:t>Cliente ------</a:t>
            </a:r>
            <a:r>
              <a:rPr lang="pt-BR" dirty="0" smtClean="0">
                <a:sym typeface="Wingdings" panose="05000000000000000000" pitchFamily="2" charset="2"/>
              </a:rPr>
              <a:t> Conta</a:t>
            </a:r>
          </a:p>
          <a:p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      1       :        1  (suponhamos)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Resultaria na seguinte tabela: 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CLIENTE (NOME, RG, </a:t>
            </a:r>
            <a:r>
              <a:rPr lang="pt-BR" u="sng" dirty="0" smtClean="0">
                <a:sym typeface="Wingdings" panose="05000000000000000000" pitchFamily="2" charset="2"/>
              </a:rPr>
              <a:t>CPF,</a:t>
            </a:r>
            <a:r>
              <a:rPr lang="pt-BR" dirty="0" smtClean="0">
                <a:sym typeface="Wingdings" panose="05000000000000000000" pitchFamily="2" charset="2"/>
              </a:rPr>
              <a:t> ENDEREÇO, NRO-CONTA, SALDO, DATA)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8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N:N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66958"/>
          </a:xfrm>
        </p:spPr>
        <p:txBody>
          <a:bodyPr>
            <a:normAutofit/>
          </a:bodyPr>
          <a:lstStyle/>
          <a:p>
            <a:r>
              <a:rPr lang="pt-BR" dirty="0" smtClean="0"/>
              <a:t>CRIA-SE uma tabela de relacionamentos tendo como atributos, como chaves estrangeiras, as chaves primárias das duas entidades relacionadas.</a:t>
            </a:r>
          </a:p>
          <a:p>
            <a:r>
              <a:rPr lang="pt-BR" dirty="0" smtClean="0"/>
              <a:t>A chave primaria dessa nova tabela será a concatenação dessas duas chaves.</a:t>
            </a:r>
          </a:p>
          <a:p>
            <a:r>
              <a:rPr lang="pt-BR" dirty="0"/>
              <a:t>Cliente ------</a:t>
            </a:r>
            <a:r>
              <a:rPr lang="pt-BR" dirty="0">
                <a:sym typeface="Wingdings" panose="05000000000000000000" pitchFamily="2" charset="2"/>
              </a:rPr>
              <a:t> Conta</a:t>
            </a:r>
          </a:p>
          <a:p>
            <a:r>
              <a:rPr lang="pt-BR" dirty="0">
                <a:sym typeface="Wingdings" panose="05000000000000000000" pitchFamily="2" charset="2"/>
              </a:rPr>
              <a:t>       N</a:t>
            </a:r>
            <a:r>
              <a:rPr lang="pt-BR" dirty="0" smtClean="0">
                <a:sym typeface="Wingdings" panose="05000000000000000000" pitchFamily="2" charset="2"/>
              </a:rPr>
              <a:t>       </a:t>
            </a:r>
            <a:r>
              <a:rPr lang="pt-BR" dirty="0">
                <a:sym typeface="Wingdings" panose="05000000000000000000" pitchFamily="2" charset="2"/>
              </a:rPr>
              <a:t>:        </a:t>
            </a:r>
            <a:r>
              <a:rPr lang="pt-BR" dirty="0" smtClean="0">
                <a:sym typeface="Wingdings" panose="05000000000000000000" pitchFamily="2" charset="2"/>
              </a:rPr>
              <a:t>N  </a:t>
            </a:r>
            <a:r>
              <a:rPr lang="pt-BR" dirty="0">
                <a:sym typeface="Wingdings" panose="05000000000000000000" pitchFamily="2" charset="2"/>
              </a:rPr>
              <a:t>(suponhamos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A chave primária dessa nova tabela será a concatenação dessas duas chaves.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Resultaria no seguinte conjunto de tabelas: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6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664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Facetado</vt:lpstr>
      <vt:lpstr>Banco de Dados</vt:lpstr>
      <vt:lpstr>1ª avaliação de Banco de dados dia 12/03/20        5ª feira</vt:lpstr>
      <vt:lpstr>NORMALIZAÇÃO DE BANCO DE DADOS</vt:lpstr>
      <vt:lpstr>As relações só estão normalizadas se obedecerem a estas formas normais.</vt:lpstr>
      <vt:lpstr>CHAVE PRIMÁRIA</vt:lpstr>
      <vt:lpstr>CHAVE ESTRANGEIRA</vt:lpstr>
      <vt:lpstr>COMO REALIZAR O RELACIONAMENTO ENTRE ENTIDADES USANDO AS CHAVES???</vt:lpstr>
      <vt:lpstr>Relacionamentos 1:1</vt:lpstr>
      <vt:lpstr>RELACIONAMENTOS N:N</vt:lpstr>
      <vt:lpstr>Apresentação do PowerPoint</vt:lpstr>
      <vt:lpstr>Atividade para fazer no Br Office ou no caderno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Residencia</dc:creator>
  <cp:lastModifiedBy>Residencia</cp:lastModifiedBy>
  <cp:revision>28</cp:revision>
  <dcterms:created xsi:type="dcterms:W3CDTF">2019-08-20T12:18:52Z</dcterms:created>
  <dcterms:modified xsi:type="dcterms:W3CDTF">2020-02-28T14:37:25Z</dcterms:modified>
</cp:coreProperties>
</file>