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63" r:id="rId4"/>
    <p:sldId id="264" r:id="rId5"/>
    <p:sldId id="265" r:id="rId6"/>
    <p:sldId id="268" r:id="rId7"/>
    <p:sldId id="269" r:id="rId8"/>
    <p:sldId id="273" r:id="rId9"/>
    <p:sldId id="280" r:id="rId10"/>
    <p:sldId id="292" r:id="rId11"/>
    <p:sldId id="294" r:id="rId12"/>
    <p:sldId id="296" r:id="rId13"/>
    <p:sldId id="297" r:id="rId14"/>
    <p:sldId id="299" r:id="rId15"/>
    <p:sldId id="298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3" r:id="rId25"/>
    <p:sldId id="310" r:id="rId26"/>
    <p:sldId id="311" r:id="rId27"/>
    <p:sldId id="3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33CC33"/>
    <a:srgbClr val="FFCC99"/>
    <a:srgbClr val="FFCC66"/>
    <a:srgbClr val="FFCC00"/>
    <a:srgbClr val="FF9933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6" autoAdjust="0"/>
    <p:restoredTop sz="90929"/>
  </p:normalViewPr>
  <p:slideViewPr>
    <p:cSldViewPr snapToGrid="0" snapToObjects="1">
      <p:cViewPr varScale="1">
        <p:scale>
          <a:sx n="69" d="100"/>
          <a:sy n="69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B7B707-0F38-4B08-B431-64279174A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DA8E6B-CF31-4F96-B37D-2980E8959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430-A909-4060-BB1A-C21C80B17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2FE91-561C-4623-BAC2-41B53AC83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8B51F-B186-4B3D-8C61-764021670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0B4FA-3BFC-45A3-9617-B173269EC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91F0-706A-466C-B3D8-31AA4CC3D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0E6AB-561B-4CC4-9E06-623C9A99C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086F-224F-4CAE-91C3-3D06C0339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6286B-8F74-473A-85BB-015CC167E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8ABC6-D41B-479D-BF0D-CC2F6D75C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4429E-E88F-4B18-BEB8-D87AA5EA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0C5AE-7E5B-44C1-A191-10506FD71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5FDDFA-BCE4-4878-BE6F-0037BF99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exe/ShowLogicErrors.bat" TargetMode="External"/><Relationship Id="rId3" Type="http://schemas.openxmlformats.org/officeDocument/2006/relationships/hyperlink" Target="http://www.cs.armstrong.edu/liang/cpp3e/html/ShowSyntaxErrors.html" TargetMode="External"/><Relationship Id="rId7" Type="http://schemas.openxmlformats.org/officeDocument/2006/relationships/hyperlink" Target="html/ShowLogicErrors.html" TargetMode="External"/><Relationship Id="rId2" Type="http://schemas.openxmlformats.org/officeDocument/2006/relationships/hyperlink" Target="html/ShowSyntaxErr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cpp3e/html/ShowRuntimeErrors.html" TargetMode="External"/><Relationship Id="rId5" Type="http://schemas.openxmlformats.org/officeDocument/2006/relationships/hyperlink" Target="exe/ShowRuntimeErrors.bat" TargetMode="External"/><Relationship Id="rId4" Type="http://schemas.openxmlformats.org/officeDocument/2006/relationships/hyperlink" Target="html/ShowRuntimeErrors.html" TargetMode="External"/><Relationship Id="rId9" Type="http://schemas.openxmlformats.org/officeDocument/2006/relationships/hyperlink" Target="http://www.cs.armstrong.edu/liang/cpp3e/html/ShowLogicError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8CCFD-3D0F-48DA-A955-2B007B7604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2000" b="1" dirty="0">
                <a:solidFill>
                  <a:srgbClr val="0000FF"/>
                </a:solidFill>
              </a:rPr>
              <a:t>Welcome to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3600" b="1" dirty="0">
                <a:solidFill>
                  <a:srgbClr val="0000FF"/>
                </a:solidFill>
              </a:rPr>
              <a:t>EGR 125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3600" b="1" dirty="0">
                <a:solidFill>
                  <a:srgbClr val="0000FF"/>
                </a:solidFill>
              </a:rPr>
              <a:t>Introduction to Engineering Methods (C++ Programming for Engineers)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3241964"/>
            <a:ext cx="5565343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 u="sng" dirty="0">
                <a:solidFill>
                  <a:srgbClr val="FF3300"/>
                </a:solidFill>
                <a:cs typeface="Times New Roman" pitchFamily="18" charset="0"/>
              </a:rPr>
              <a:t>Reading Assignment:</a:t>
            </a:r>
            <a:r>
              <a:rPr lang="en-US" b="1" dirty="0">
                <a:solidFill>
                  <a:srgbClr val="FF3300"/>
                </a:solidFill>
                <a:cs typeface="Times New Roman" pitchFamily="18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FF3300"/>
                </a:solidFill>
                <a:cs typeface="Times New Roman" pitchFamily="18" charset="0"/>
              </a:rPr>
              <a:t>Chapter 1 (read lightly) in </a:t>
            </a:r>
            <a:r>
              <a:rPr lang="en-US" b="1" i="1" u="sng" dirty="0" smtClean="0">
                <a:solidFill>
                  <a:srgbClr val="FF3300"/>
                </a:solidFill>
                <a:cs typeface="Times New Roman" pitchFamily="18" charset="0"/>
              </a:rPr>
              <a:t>Introduction to Programming with C++, 3</a:t>
            </a:r>
            <a:r>
              <a:rPr lang="en-US" b="1" i="1" u="sng" baseline="30000" dirty="0" smtClean="0">
                <a:solidFill>
                  <a:srgbClr val="FF3300"/>
                </a:solidFill>
                <a:cs typeface="Times New Roman" pitchFamily="18" charset="0"/>
              </a:rPr>
              <a:t>rd</a:t>
            </a:r>
            <a:r>
              <a:rPr lang="en-US" b="1" i="1" u="sng" dirty="0" smtClean="0">
                <a:solidFill>
                  <a:srgbClr val="FF3300"/>
                </a:solidFill>
                <a:cs typeface="Times New Roman" pitchFamily="18" charset="0"/>
              </a:rPr>
              <a:t> Edition</a:t>
            </a:r>
            <a:r>
              <a:rPr lang="en-US" b="1" dirty="0" smtClean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3300"/>
                </a:solidFill>
                <a:cs typeface="Times New Roman" pitchFamily="18" charset="0"/>
              </a:rPr>
              <a:t>by </a:t>
            </a:r>
            <a:r>
              <a:rPr lang="en-US" b="1" dirty="0" smtClean="0">
                <a:solidFill>
                  <a:srgbClr val="FF3300"/>
                </a:solidFill>
                <a:cs typeface="Times New Roman" pitchFamily="18" charset="0"/>
              </a:rPr>
              <a:t>Y. Daniel Liang </a:t>
            </a:r>
          </a:p>
        </p:txBody>
      </p:sp>
      <p:pic>
        <p:nvPicPr>
          <p:cNvPr id="13314" name="Picture 2" descr="http://ecx.images-amazon.com/images/I/516vxstfV%2B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5343" y="2362200"/>
            <a:ext cx="357865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 txBox="1">
            <a:spLocks noChangeArrowheads="1"/>
          </p:cNvSpPr>
          <p:nvPr/>
        </p:nvSpPr>
        <p:spPr bwMode="auto">
          <a:xfrm>
            <a:off x="0" y="0"/>
            <a:ext cx="8077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Simple C</a:t>
            </a:r>
            <a:r>
              <a:rPr kumimoji="0" lang="en-US" sz="4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++ Program – Example 1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idx="1"/>
          </p:nvPr>
        </p:nvSpPr>
        <p:spPr>
          <a:xfrm>
            <a:off x="1257300" y="1117600"/>
            <a:ext cx="4025900" cy="4572000"/>
          </a:xfrm>
          <a:ln w="28575">
            <a:solidFill>
              <a:srgbClr val="0000FF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#include &lt;iostream&gt;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using namespace std;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int main(  )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	statement1;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	statement2;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	return 0;</a:t>
            </a:r>
          </a:p>
          <a:p>
            <a:pPr lvl="1" indent="-74295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36842" y="1117600"/>
            <a:ext cx="28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Header file (library)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5283201" y="1371600"/>
            <a:ext cx="473549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1719" y="1753493"/>
            <a:ext cx="318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Use the standard (std) namespace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308078" y="2007493"/>
            <a:ext cx="473549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0496" y="2421235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The main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266855" y="2675235"/>
            <a:ext cx="473549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0493" y="3400840"/>
            <a:ext cx="285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Each statement ends with a semicolon (;)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266851" y="3654840"/>
            <a:ext cx="473549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0494" y="4554835"/>
            <a:ext cx="2451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Causes program to end (return is followed by an integer since main has a </a:t>
            </a:r>
            <a:r>
              <a:rPr lang="en-US" b="1" i="1" u="sng" dirty="0" smtClean="0">
                <a:solidFill>
                  <a:srgbClr val="FF0000"/>
                </a:solidFill>
              </a:rPr>
              <a:t>return type</a:t>
            </a:r>
            <a:r>
              <a:rPr lang="en-US" b="1" i="1" dirty="0" smtClean="0">
                <a:solidFill>
                  <a:srgbClr val="FF0000"/>
                </a:solidFill>
              </a:rPr>
              <a:t> of </a:t>
            </a:r>
            <a:r>
              <a:rPr lang="en-US" b="1" i="1" dirty="0" err="1" smtClean="0">
                <a:solidFill>
                  <a:srgbClr val="FF0000"/>
                </a:solidFill>
              </a:rPr>
              <a:t>int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83201" y="4785756"/>
            <a:ext cx="473549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797807" y="2882900"/>
            <a:ext cx="279400" cy="28067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7807" y="6027003"/>
            <a:ext cx="339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Body of the program inside braces   {   }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0107" y="4100512"/>
            <a:ext cx="633645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942093" y="5194300"/>
            <a:ext cx="218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0107" y="6286500"/>
            <a:ext cx="633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 txBox="1">
            <a:spLocks noChangeArrowheads="1"/>
          </p:cNvSpPr>
          <p:nvPr/>
        </p:nvSpPr>
        <p:spPr bwMode="auto">
          <a:xfrm>
            <a:off x="0" y="0"/>
            <a:ext cx="8077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Simple C</a:t>
            </a:r>
            <a:r>
              <a:rPr kumimoji="0" lang="en-US" sz="4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++ Program – Example 2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idx="1"/>
          </p:nvPr>
        </p:nvSpPr>
        <p:spPr>
          <a:xfrm>
            <a:off x="0" y="1198265"/>
            <a:ext cx="8778518" cy="5643265"/>
          </a:xfrm>
          <a:ln w="28575">
            <a:solidFill>
              <a:srgbClr val="0000FF"/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//  EGR 125 – Program to find square root of a number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#include &lt;iostream&gt;		</a:t>
            </a:r>
            <a:r>
              <a:rPr lang="en-US" sz="2400" b="1" dirty="0" smtClean="0">
                <a:solidFill>
                  <a:srgbClr val="FF0000"/>
                </a:solidFill>
              </a:rPr>
              <a:t>// header containing </a:t>
            </a:r>
            <a:r>
              <a:rPr lang="en-US" sz="2400" b="1" dirty="0" err="1" smtClean="0">
                <a:solidFill>
                  <a:srgbClr val="FF0000"/>
                </a:solidFill>
              </a:rPr>
              <a:t>cin</a:t>
            </a:r>
            <a:r>
              <a:rPr lang="en-US" sz="2400" b="1" dirty="0" smtClean="0">
                <a:solidFill>
                  <a:srgbClr val="FF0000"/>
                </a:solidFill>
              </a:rPr>
              <a:t>, cout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00FF"/>
                </a:solidFill>
              </a:rPr>
              <a:t>cmath</a:t>
            </a:r>
            <a:r>
              <a:rPr lang="en-US" sz="2400" b="1" dirty="0" smtClean="0">
                <a:solidFill>
                  <a:srgbClr val="0000FF"/>
                </a:solidFill>
              </a:rPr>
              <a:t>&gt;		</a:t>
            </a:r>
            <a:r>
              <a:rPr lang="en-US" sz="2400" b="1" dirty="0" smtClean="0">
                <a:solidFill>
                  <a:srgbClr val="FF0000"/>
                </a:solidFill>
              </a:rPr>
              <a:t>// header containing </a:t>
            </a:r>
            <a:r>
              <a:rPr lang="en-US" sz="2400" b="1" dirty="0" err="1" smtClean="0">
                <a:solidFill>
                  <a:srgbClr val="FF0000"/>
                </a:solidFill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</a:rPr>
              <a:t>(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using namespace std;	</a:t>
            </a:r>
            <a:r>
              <a:rPr lang="en-US" sz="2400" b="1" dirty="0" smtClean="0">
                <a:solidFill>
                  <a:srgbClr val="FF0000"/>
                </a:solidFill>
              </a:rPr>
              <a:t>// use standard (std) namespace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int main(  )			</a:t>
            </a:r>
            <a:r>
              <a:rPr lang="en-US" sz="2400" b="1" dirty="0" smtClean="0">
                <a:solidFill>
                  <a:srgbClr val="FF0000"/>
                </a:solidFill>
              </a:rPr>
              <a:t>// main function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{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double </a:t>
            </a:r>
            <a:r>
              <a:rPr lang="en-US" sz="2400" b="1" dirty="0" err="1" smtClean="0">
                <a:solidFill>
                  <a:srgbClr val="0000FF"/>
                </a:solidFill>
              </a:rPr>
              <a:t>x,y</a:t>
            </a:r>
            <a:r>
              <a:rPr lang="en-US" sz="2400" b="1" dirty="0" smtClean="0">
                <a:solidFill>
                  <a:srgbClr val="0000FF"/>
                </a:solidFill>
              </a:rPr>
              <a:t>;		</a:t>
            </a:r>
            <a:r>
              <a:rPr lang="en-US" sz="2400" b="1" dirty="0" smtClean="0">
                <a:solidFill>
                  <a:srgbClr val="FF0000"/>
                </a:solidFill>
              </a:rPr>
              <a:t>// declare x and y as real numbers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cout &lt;&lt; “Please enter x: “;	</a:t>
            </a:r>
            <a:r>
              <a:rPr lang="en-US" sz="2400" b="1" dirty="0" smtClean="0">
                <a:solidFill>
                  <a:srgbClr val="FF0000"/>
                </a:solidFill>
              </a:rPr>
              <a:t>// send prompt to screen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</a:t>
            </a:r>
            <a:r>
              <a:rPr lang="en-US" sz="2400" b="1" dirty="0" err="1" smtClean="0">
                <a:solidFill>
                  <a:srgbClr val="0000FF"/>
                </a:solidFill>
              </a:rPr>
              <a:t>cin</a:t>
            </a:r>
            <a:r>
              <a:rPr lang="en-US" sz="2400" b="1" dirty="0" smtClean="0">
                <a:solidFill>
                  <a:srgbClr val="0000FF"/>
                </a:solidFill>
              </a:rPr>
              <a:t> &gt;&gt; x;			</a:t>
            </a:r>
            <a:r>
              <a:rPr lang="en-US" sz="2400" b="1" dirty="0" smtClean="0">
                <a:solidFill>
                  <a:srgbClr val="FF0000"/>
                </a:solidFill>
              </a:rPr>
              <a:t>// read input from keyboard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y = </a:t>
            </a:r>
            <a:r>
              <a:rPr lang="en-US" sz="2400" b="1" dirty="0" err="1" smtClean="0">
                <a:solidFill>
                  <a:srgbClr val="0000FF"/>
                </a:solidFill>
              </a:rPr>
              <a:t>sqrt</a:t>
            </a:r>
            <a:r>
              <a:rPr lang="en-US" sz="2400" b="1" dirty="0" smtClean="0">
                <a:solidFill>
                  <a:srgbClr val="0000FF"/>
                </a:solidFill>
              </a:rPr>
              <a:t>(x);			</a:t>
            </a:r>
            <a:r>
              <a:rPr lang="en-US" sz="2400" b="1" dirty="0" smtClean="0">
                <a:solidFill>
                  <a:srgbClr val="FF0000"/>
                </a:solidFill>
              </a:rPr>
              <a:t>// calculate 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cout &lt;&lt; “y = “ &lt;&lt; y;		</a:t>
            </a:r>
            <a:r>
              <a:rPr lang="en-US" sz="2400" b="1" dirty="0" smtClean="0">
                <a:solidFill>
                  <a:srgbClr val="FF0000"/>
                </a:solidFill>
              </a:rPr>
              <a:t>// display result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	return 0;			</a:t>
            </a:r>
            <a:r>
              <a:rPr lang="en-US" sz="2400" b="1" dirty="0" smtClean="0">
                <a:solidFill>
                  <a:srgbClr val="FF0000"/>
                </a:solidFill>
              </a:rPr>
              <a:t>//end program and return 0</a:t>
            </a:r>
          </a:p>
          <a:p>
            <a:pPr lvl="1" indent="-74295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40338" y="7366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// - Indicates comment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360969"/>
          </a:xfrm>
        </p:spPr>
        <p:txBody>
          <a:bodyPr anchor="t" anchorCtr="0"/>
          <a:lstStyle/>
          <a:p>
            <a:pPr algn="l" eaLnBrk="1" hangingPunct="1"/>
            <a:r>
              <a:rPr lang="en-US" sz="3200" b="1" u="sng" dirty="0" smtClean="0">
                <a:solidFill>
                  <a:srgbClr val="0000FF"/>
                </a:solidFill>
              </a:rPr>
              <a:t>Bloodshed Dev C++</a:t>
            </a:r>
            <a:br>
              <a:rPr lang="en-US" sz="3200" b="1" u="sng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The latest version of Dev </a:t>
            </a:r>
            <a:r>
              <a:rPr lang="en-US" sz="2400" dirty="0" smtClean="0">
                <a:solidFill>
                  <a:schemeClr val="tx1"/>
                </a:solidFill>
              </a:rPr>
              <a:t>C++ can be downloaded </a:t>
            </a:r>
            <a:r>
              <a:rPr lang="en-US" sz="2400" dirty="0" smtClean="0">
                <a:solidFill>
                  <a:schemeClr val="tx1"/>
                </a:solidFill>
              </a:rPr>
              <a:t>from the course Blackboard site</a:t>
            </a:r>
            <a:r>
              <a:rPr lang="en-US" sz="2400" dirty="0" smtClean="0">
                <a:solidFill>
                  <a:srgbClr val="0000FF"/>
                </a:solidFill>
              </a:rPr>
              <a:t/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sz="3200" b="1" u="sng" dirty="0" smtClean="0">
              <a:solidFill>
                <a:srgbClr val="0000FF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511" y="4619081"/>
            <a:ext cx="3894489" cy="2179674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23875" y="4739422"/>
            <a:ext cx="3590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Note</a:t>
            </a:r>
            <a:r>
              <a:rPr lang="en-US" dirty="0" smtClean="0"/>
              <a:t>:  The installation of </a:t>
            </a:r>
            <a:r>
              <a:rPr lang="en-US" dirty="0" err="1" smtClean="0"/>
              <a:t>DevC</a:t>
            </a:r>
            <a:r>
              <a:rPr lang="en-US" dirty="0" smtClean="0"/>
              <a:t>++ should be easy.  </a:t>
            </a:r>
            <a:r>
              <a:rPr lang="en-US" dirty="0" smtClean="0"/>
              <a:t>Instructions for installing and configuring are provided on the Bb 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959239"/>
            <a:ext cx="6744424" cy="3659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360969"/>
          </a:xfrm>
        </p:spPr>
        <p:txBody>
          <a:bodyPr anchor="t" anchorCtr="0"/>
          <a:lstStyle/>
          <a:p>
            <a:pPr algn="l" eaLnBrk="1" hangingPunct="1"/>
            <a:r>
              <a:rPr lang="en-US" sz="3200" b="1" u="sng" dirty="0" smtClean="0">
                <a:solidFill>
                  <a:srgbClr val="0000FF"/>
                </a:solidFill>
              </a:rPr>
              <a:t>Creating A Project in C++</a:t>
            </a:r>
            <a:br>
              <a:rPr lang="en-US" sz="3200" b="1" u="sng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We will typically create a project in Dev C++.  The project can contain various files, but our initial projects will contain only one file:  </a:t>
            </a:r>
            <a:r>
              <a:rPr lang="en-US" sz="2400" b="1" i="1" u="sng" dirty="0" smtClean="0">
                <a:solidFill>
                  <a:schemeClr val="tx1"/>
                </a:solidFill>
              </a:rPr>
              <a:t>main.cpp</a:t>
            </a:r>
            <a:endParaRPr lang="en-US" sz="3200" b="1" u="sng" dirty="0" smtClean="0">
              <a:solidFill>
                <a:srgbClr val="0000FF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 r="50756" b="63643"/>
          <a:stretch>
            <a:fillRect/>
          </a:stretch>
        </p:blipFill>
        <p:spPr bwMode="auto">
          <a:xfrm>
            <a:off x="0" y="3117997"/>
            <a:ext cx="9005776" cy="374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544804"/>
            <a:ext cx="900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Launch </a:t>
            </a:r>
            <a:r>
              <a:rPr lang="en-US" u="sng" dirty="0" err="1" smtClean="0"/>
              <a:t>DevC</a:t>
            </a:r>
            <a:r>
              <a:rPr lang="en-US" u="sng" dirty="0" smtClean="0"/>
              <a:t>++</a:t>
            </a:r>
            <a:r>
              <a:rPr lang="en-US" dirty="0" smtClean="0"/>
              <a:t>:  Use the shortcut on the desktop or use </a:t>
            </a:r>
            <a:r>
              <a:rPr lang="en-US" b="1" i="1" dirty="0" smtClean="0"/>
              <a:t>Start – All Programs – Bloodshed </a:t>
            </a:r>
            <a:r>
              <a:rPr lang="en-US" b="1" i="1" dirty="0" err="1" smtClean="0"/>
              <a:t>DevC</a:t>
            </a:r>
            <a:r>
              <a:rPr lang="en-US" b="1" i="1" dirty="0" smtClean="0"/>
              <a:t>++ - </a:t>
            </a:r>
            <a:r>
              <a:rPr lang="en-US" b="1" i="1" dirty="0" err="1" smtClean="0"/>
              <a:t>DevC</a:t>
            </a:r>
            <a:r>
              <a:rPr lang="en-US" b="1" i="1" dirty="0" smtClean="0"/>
              <a:t>++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Create a project</a:t>
            </a:r>
            <a:r>
              <a:rPr lang="en-US" dirty="0" smtClean="0"/>
              <a:t>:  </a:t>
            </a:r>
            <a:r>
              <a:rPr lang="en-US" b="1" i="1" dirty="0" smtClean="0"/>
              <a:t>File – New - Project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6" y="1876523"/>
            <a:ext cx="7317546" cy="4461597"/>
          </a:xfrm>
          <a:prstGeom prst="rect">
            <a:avLst/>
          </a:prstGeo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u="sng" dirty="0" smtClean="0"/>
              <a:t>Select the project type and name the project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b="1" i="1" dirty="0" smtClean="0"/>
              <a:t>Console Application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b="1" i="1" dirty="0" smtClean="0"/>
              <a:t>Make sure the C++ Project radio button is selected</a:t>
            </a:r>
            <a:endParaRPr lang="en-US" b="1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Enter a name:  </a:t>
            </a:r>
            <a:r>
              <a:rPr lang="en-US" b="1" i="1" dirty="0" err="1" smtClean="0"/>
              <a:t>MyFirstProject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Select</a:t>
            </a:r>
            <a:r>
              <a:rPr lang="en-US" b="1" i="1" dirty="0" smtClean="0"/>
              <a:t> OK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62496" y="2643070"/>
            <a:ext cx="2032912" cy="3274497"/>
            <a:chOff x="2268923" y="-1107372"/>
            <a:chExt cx="2032912" cy="3274497"/>
          </a:xfrm>
        </p:grpSpPr>
        <p:sp>
          <p:nvSpPr>
            <p:cNvPr id="10" name="Rectangle 9"/>
            <p:cNvSpPr/>
            <p:nvPr/>
          </p:nvSpPr>
          <p:spPr>
            <a:xfrm>
              <a:off x="2268923" y="1396472"/>
              <a:ext cx="1325525" cy="7706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4152" y="-1107372"/>
              <a:ext cx="1137683" cy="1084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650852" y="4488873"/>
            <a:ext cx="1137683" cy="658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u="sng" dirty="0" smtClean="0"/>
              <a:t>Save the project in a new folder (with the same name)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b="1" i="1" dirty="0" smtClean="0"/>
              <a:t>Create New Folder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Enter a name for the folder:  </a:t>
            </a:r>
            <a:r>
              <a:rPr lang="en-US" b="1" i="1" dirty="0" err="1" smtClean="0"/>
              <a:t>MyFirstProject</a:t>
            </a:r>
            <a:endParaRPr lang="en-US" b="1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Double-click the new folder to open it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Save the project : </a:t>
            </a:r>
            <a:r>
              <a:rPr lang="en-US" b="1" i="1" dirty="0" smtClean="0"/>
              <a:t> MyFirstProject.dev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988623"/>
            <a:ext cx="9144000" cy="3371210"/>
            <a:chOff x="0" y="1988623"/>
            <a:chExt cx="9144000" cy="3371210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88623"/>
              <a:ext cx="4550735" cy="337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832883" y="4157330"/>
              <a:ext cx="1137683" cy="255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0521" y="2255520"/>
              <a:ext cx="207069" cy="201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93265" y="1988623"/>
              <a:ext cx="4550735" cy="337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5435541" y="2255520"/>
              <a:ext cx="801429" cy="201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5541" y="4805210"/>
              <a:ext cx="1605339" cy="201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16290" y="4805210"/>
              <a:ext cx="640080" cy="2529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u="sng" dirty="0" smtClean="0"/>
              <a:t>Enter the source code (your C++program)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The TCC template should populate the source file</a:t>
            </a:r>
            <a:endParaRPr lang="en-US" b="1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Enter your source code between the braces</a:t>
            </a:r>
            <a:endParaRPr lang="en-US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200329"/>
            <a:ext cx="6830291" cy="541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u="sng" dirty="0" smtClean="0"/>
              <a:t>Save the file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is common to save the file as </a:t>
            </a:r>
            <a:r>
              <a:rPr lang="en-US" b="1" i="1" u="sng" dirty="0" smtClean="0"/>
              <a:t>main.cpp (default setting)</a:t>
            </a:r>
            <a:endParaRPr lang="en-US" b="1" i="1" u="sng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Make sure you save the sourc</a:t>
            </a:r>
            <a:r>
              <a:rPr lang="en-US" dirty="0" smtClean="0"/>
              <a:t>e file in your project folder (default setting)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90588" y="1566863"/>
            <a:ext cx="6900862" cy="5112197"/>
            <a:chOff x="890588" y="1414463"/>
            <a:chExt cx="6900862" cy="5112197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0588" y="1414463"/>
              <a:ext cx="6900862" cy="5112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2082741" y="5715000"/>
              <a:ext cx="1917759" cy="334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3021" y="5715000"/>
              <a:ext cx="958880" cy="334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" y="1552747"/>
            <a:ext cx="6589687" cy="5226657"/>
          </a:xfrm>
          <a:prstGeom prst="rect">
            <a:avLst/>
          </a:prstGeo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u="sng" dirty="0" smtClean="0"/>
              <a:t>Note the structure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Note that if you expand (+) the project, you will see that the project contains one file:  main.cpp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This will be a typical structure for early projects.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330" y="2850944"/>
            <a:ext cx="1917759" cy="542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69660"/>
            <a:ext cx="7762875" cy="4810125"/>
          </a:xfrm>
          <a:prstGeom prst="rect">
            <a:avLst/>
          </a:prstGeo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u="sng" dirty="0" smtClean="0"/>
              <a:t>Compile the project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Select the </a:t>
            </a:r>
            <a:r>
              <a:rPr lang="en-US" b="1" i="1" dirty="0" smtClean="0"/>
              <a:t>Compile Button </a:t>
            </a:r>
            <a:r>
              <a:rPr lang="en-US" dirty="0" smtClean="0"/>
              <a:t>(or use F9).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A successful results is indicated by:  </a:t>
            </a:r>
            <a:r>
              <a:rPr lang="en-US" b="1" i="1" dirty="0" smtClean="0"/>
              <a:t>0 Errors and 0 Warnings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can also use the </a:t>
            </a:r>
            <a:r>
              <a:rPr lang="en-US" b="1" i="1" dirty="0" smtClean="0"/>
              <a:t>Compile and Run Button </a:t>
            </a:r>
            <a:r>
              <a:rPr lang="en-US" dirty="0" smtClean="0"/>
              <a:t>(F11)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93103" y="2047745"/>
            <a:ext cx="3020291" cy="3194532"/>
            <a:chOff x="7416266" y="1385263"/>
            <a:chExt cx="3020291" cy="3194532"/>
          </a:xfrm>
        </p:grpSpPr>
        <p:sp>
          <p:nvSpPr>
            <p:cNvPr id="9" name="Rectangle 8"/>
            <p:cNvSpPr/>
            <p:nvPr/>
          </p:nvSpPr>
          <p:spPr>
            <a:xfrm>
              <a:off x="10112707" y="1385263"/>
              <a:ext cx="323850" cy="295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16266" y="4209489"/>
              <a:ext cx="895350" cy="3703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/>
          <a:p>
            <a:pPr>
              <a:defRPr/>
            </a:pPr>
            <a:fld id="{4647A532-856E-44A0-9C2E-04DA37F21938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762000" y="1633538"/>
            <a:ext cx="8229600" cy="5072063"/>
            <a:chOff x="480" y="1029"/>
            <a:chExt cx="5184" cy="3195"/>
          </a:xfrm>
        </p:grpSpPr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3449" y="1231"/>
              <a:ext cx="634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>
              <a:off x="1613" y="1056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173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Calculus 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AutoShape 15"/>
            <p:cNvSpPr>
              <a:spLocks noChangeArrowheads="1"/>
            </p:cNvSpPr>
            <p:nvPr/>
          </p:nvSpPr>
          <p:spPr bwMode="auto">
            <a:xfrm>
              <a:off x="1613" y="1574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174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Calculus II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1959" y="1344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1613" y="2093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279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Diff.  Equations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1959" y="1862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AutoShape 19"/>
            <p:cNvSpPr>
              <a:spLocks noChangeArrowheads="1"/>
            </p:cNvSpPr>
            <p:nvPr/>
          </p:nvSpPr>
          <p:spPr bwMode="auto">
            <a:xfrm>
              <a:off x="1613" y="2611"/>
              <a:ext cx="749" cy="4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277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Multivariable Calculus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1959" y="2381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AutoShape 25"/>
            <p:cNvSpPr>
              <a:spLocks noChangeArrowheads="1"/>
            </p:cNvSpPr>
            <p:nvPr/>
          </p:nvSpPr>
          <p:spPr bwMode="auto">
            <a:xfrm>
              <a:off x="576" y="1056"/>
              <a:ext cx="749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120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Intro to EGR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AutoShape 26"/>
            <p:cNvSpPr>
              <a:spLocks noChangeArrowheads="1"/>
            </p:cNvSpPr>
            <p:nvPr/>
          </p:nvSpPr>
          <p:spPr bwMode="auto">
            <a:xfrm>
              <a:off x="576" y="1574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PHY 241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Univ. Physics 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utoShape 27"/>
            <p:cNvSpPr>
              <a:spLocks noChangeArrowheads="1"/>
            </p:cNvSpPr>
            <p:nvPr/>
          </p:nvSpPr>
          <p:spPr bwMode="auto">
            <a:xfrm>
              <a:off x="576" y="2093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PHY 242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Univ. Physics II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922" y="1862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AutoShape 30"/>
            <p:cNvSpPr>
              <a:spLocks noChangeArrowheads="1"/>
            </p:cNvSpPr>
            <p:nvPr/>
          </p:nvSpPr>
          <p:spPr bwMode="auto">
            <a:xfrm>
              <a:off x="2650" y="1029"/>
              <a:ext cx="854" cy="405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110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EGR Graphics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(includes MatLab)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AutoShape 34"/>
            <p:cNvSpPr>
              <a:spLocks noChangeArrowheads="1"/>
            </p:cNvSpPr>
            <p:nvPr/>
          </p:nvSpPr>
          <p:spPr bwMode="auto">
            <a:xfrm>
              <a:off x="2477" y="2095"/>
              <a:ext cx="518" cy="4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EGR 245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Dynamics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2707" y="1980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AutoShape 36"/>
            <p:cNvSpPr>
              <a:spLocks noChangeArrowheads="1"/>
            </p:cNvSpPr>
            <p:nvPr/>
          </p:nvSpPr>
          <p:spPr bwMode="auto">
            <a:xfrm>
              <a:off x="3686" y="1461"/>
              <a:ext cx="749" cy="401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125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Intro to Engr. Methods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AutoShape 38"/>
            <p:cNvSpPr>
              <a:spLocks noChangeArrowheads="1"/>
            </p:cNvSpPr>
            <p:nvPr/>
          </p:nvSpPr>
          <p:spPr bwMode="auto">
            <a:xfrm>
              <a:off x="3110" y="2095"/>
              <a:ext cx="634" cy="4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EGR 246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Mechanics 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Of Materials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>
              <a:off x="3398" y="1980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Line 45"/>
            <p:cNvSpPr>
              <a:spLocks noChangeShapeType="1"/>
            </p:cNvSpPr>
            <p:nvPr/>
          </p:nvSpPr>
          <p:spPr bwMode="auto">
            <a:xfrm flipH="1">
              <a:off x="1325" y="16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1440" y="1690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 flipH="1">
              <a:off x="2362" y="1171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Line 48"/>
            <p:cNvSpPr>
              <a:spLocks noChangeShapeType="1"/>
            </p:cNvSpPr>
            <p:nvPr/>
          </p:nvSpPr>
          <p:spPr bwMode="auto">
            <a:xfrm>
              <a:off x="2477" y="117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 flipH="1">
              <a:off x="2362" y="16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Line 50"/>
            <p:cNvSpPr>
              <a:spLocks noChangeShapeType="1"/>
            </p:cNvSpPr>
            <p:nvPr/>
          </p:nvSpPr>
          <p:spPr bwMode="auto">
            <a:xfrm>
              <a:off x="2477" y="1690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Line 51"/>
            <p:cNvSpPr>
              <a:spLocks noChangeShapeType="1"/>
            </p:cNvSpPr>
            <p:nvPr/>
          </p:nvSpPr>
          <p:spPr bwMode="auto">
            <a:xfrm flipH="1">
              <a:off x="1325" y="117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V="1">
              <a:off x="3168" y="1980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AutoShape 61"/>
            <p:cNvSpPr>
              <a:spLocks noChangeArrowheads="1"/>
            </p:cNvSpPr>
            <p:nvPr/>
          </p:nvSpPr>
          <p:spPr bwMode="auto">
            <a:xfrm>
              <a:off x="3917" y="2095"/>
              <a:ext cx="691" cy="4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EGR 246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Mech. Of Materials Lab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Line 62"/>
            <p:cNvSpPr>
              <a:spLocks noChangeShapeType="1"/>
            </p:cNvSpPr>
            <p:nvPr/>
          </p:nvSpPr>
          <p:spPr bwMode="auto">
            <a:xfrm>
              <a:off x="2707" y="1980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 flipV="1">
              <a:off x="2880" y="1864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Line 64"/>
            <p:cNvSpPr>
              <a:spLocks noChangeShapeType="1"/>
            </p:cNvSpPr>
            <p:nvPr/>
          </p:nvSpPr>
          <p:spPr bwMode="auto">
            <a:xfrm flipV="1">
              <a:off x="3168" y="1864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Line 65"/>
            <p:cNvSpPr>
              <a:spLocks noChangeShapeType="1"/>
            </p:cNvSpPr>
            <p:nvPr/>
          </p:nvSpPr>
          <p:spPr bwMode="auto">
            <a:xfrm flipH="1">
              <a:off x="3744" y="2268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Line 66"/>
            <p:cNvSpPr>
              <a:spLocks noChangeShapeType="1"/>
            </p:cNvSpPr>
            <p:nvPr/>
          </p:nvSpPr>
          <p:spPr bwMode="auto">
            <a:xfrm>
              <a:off x="3802" y="2268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AutoShape 73"/>
            <p:cNvSpPr>
              <a:spLocks noChangeArrowheads="1"/>
            </p:cNvSpPr>
            <p:nvPr/>
          </p:nvSpPr>
          <p:spPr bwMode="auto">
            <a:xfrm>
              <a:off x="2160" y="3504"/>
              <a:ext cx="749" cy="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CEE 305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 &amp; E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Engineering Computations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Line 74"/>
            <p:cNvSpPr>
              <a:spLocks noChangeShapeType="1"/>
            </p:cNvSpPr>
            <p:nvPr/>
          </p:nvSpPr>
          <p:spPr bwMode="auto">
            <a:xfrm>
              <a:off x="480" y="3408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5184" y="31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>
                  <a:solidFill>
                    <a:schemeClr val="tx1"/>
                  </a:solidFill>
                </a:rPr>
                <a:t>TCC</a:t>
              </a:r>
            </a:p>
          </p:txBody>
        </p:sp>
        <p:sp>
          <p:nvSpPr>
            <p:cNvPr id="100" name="Rectangle 76"/>
            <p:cNvSpPr>
              <a:spLocks noChangeArrowheads="1"/>
            </p:cNvSpPr>
            <p:nvPr/>
          </p:nvSpPr>
          <p:spPr bwMode="auto">
            <a:xfrm>
              <a:off x="5184" y="34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>
                  <a:solidFill>
                    <a:schemeClr val="tx1"/>
                  </a:solidFill>
                </a:rPr>
                <a:t>ODU</a:t>
              </a:r>
            </a:p>
          </p:txBody>
        </p:sp>
        <p:sp>
          <p:nvSpPr>
            <p:cNvPr id="101" name="Rectangle 77"/>
            <p:cNvSpPr>
              <a:spLocks noChangeArrowheads="1"/>
            </p:cNvSpPr>
            <p:nvPr/>
          </p:nvSpPr>
          <p:spPr bwMode="auto">
            <a:xfrm>
              <a:off x="1824" y="4032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>
                  <a:solidFill>
                    <a:schemeClr val="tx1"/>
                  </a:solidFill>
                </a:rPr>
                <a:t>(Civil &amp; Environmental)</a:t>
              </a:r>
            </a:p>
          </p:txBody>
        </p:sp>
        <p:sp>
          <p:nvSpPr>
            <p:cNvPr id="102" name="AutoShape 78"/>
            <p:cNvSpPr>
              <a:spLocks noChangeArrowheads="1"/>
            </p:cNvSpPr>
            <p:nvPr/>
          </p:nvSpPr>
          <p:spPr bwMode="auto">
            <a:xfrm>
              <a:off x="3792" y="3504"/>
              <a:ext cx="749" cy="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ME 3405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Computational Methods in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ectangle 79"/>
            <p:cNvSpPr>
              <a:spLocks noChangeArrowheads="1"/>
            </p:cNvSpPr>
            <p:nvPr/>
          </p:nvSpPr>
          <p:spPr bwMode="auto">
            <a:xfrm>
              <a:off x="3744" y="4032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>
                  <a:solidFill>
                    <a:schemeClr val="tx1"/>
                  </a:solidFill>
                </a:rPr>
                <a:t>(Mechanical)</a:t>
              </a:r>
            </a:p>
          </p:txBody>
        </p:sp>
        <p:sp>
          <p:nvSpPr>
            <p:cNvPr id="104" name="Line 80"/>
            <p:cNvSpPr>
              <a:spLocks noChangeShapeType="1"/>
            </p:cNvSpPr>
            <p:nvPr/>
          </p:nvSpPr>
          <p:spPr bwMode="auto">
            <a:xfrm>
              <a:off x="4435" y="1680"/>
              <a:ext cx="61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1"/>
            <p:cNvSpPr>
              <a:spLocks noChangeShapeType="1"/>
            </p:cNvSpPr>
            <p:nvPr/>
          </p:nvSpPr>
          <p:spPr bwMode="auto">
            <a:xfrm>
              <a:off x="5038" y="1690"/>
              <a:ext cx="0" cy="147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Line 82"/>
            <p:cNvSpPr>
              <a:spLocks noChangeShapeType="1"/>
            </p:cNvSpPr>
            <p:nvPr/>
          </p:nvSpPr>
          <p:spPr bwMode="auto">
            <a:xfrm>
              <a:off x="2707" y="3168"/>
              <a:ext cx="233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Line 83"/>
            <p:cNvSpPr>
              <a:spLocks noChangeShapeType="1"/>
            </p:cNvSpPr>
            <p:nvPr/>
          </p:nvSpPr>
          <p:spPr bwMode="auto">
            <a:xfrm>
              <a:off x="4275" y="3168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86"/>
            <p:cNvSpPr>
              <a:spLocks noChangeShapeType="1"/>
            </p:cNvSpPr>
            <p:nvPr/>
          </p:nvSpPr>
          <p:spPr bwMode="auto">
            <a:xfrm>
              <a:off x="2702" y="3168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91"/>
            <p:cNvSpPr>
              <a:spLocks noChangeArrowheads="1"/>
            </p:cNvSpPr>
            <p:nvPr/>
          </p:nvSpPr>
          <p:spPr bwMode="auto">
            <a:xfrm>
              <a:off x="3643" y="2581"/>
              <a:ext cx="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b="1" dirty="0">
                  <a:solidFill>
                    <a:srgbClr val="00B050"/>
                  </a:solidFill>
                </a:rPr>
                <a:t>MatLab</a:t>
              </a:r>
            </a:p>
          </p:txBody>
        </p:sp>
        <p:sp>
          <p:nvSpPr>
            <p:cNvPr id="110" name="Rectangle 92"/>
            <p:cNvSpPr>
              <a:spLocks noChangeArrowheads="1"/>
            </p:cNvSpPr>
            <p:nvPr/>
          </p:nvSpPr>
          <p:spPr bwMode="auto">
            <a:xfrm>
              <a:off x="4435" y="2976"/>
              <a:ext cx="4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b="1" dirty="0">
                  <a:solidFill>
                    <a:srgbClr val="FF0000"/>
                  </a:solidFill>
                </a:rPr>
                <a:t>C++</a:t>
              </a:r>
            </a:p>
          </p:txBody>
        </p:sp>
        <p:sp>
          <p:nvSpPr>
            <p:cNvPr id="111" name="AutoShape 32"/>
            <p:cNvSpPr>
              <a:spLocks noChangeArrowheads="1"/>
            </p:cNvSpPr>
            <p:nvPr/>
          </p:nvSpPr>
          <p:spPr bwMode="auto">
            <a:xfrm>
              <a:off x="2650" y="1653"/>
              <a:ext cx="748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EGR 140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Statics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62087" y="1524000"/>
            <a:ext cx="6996908" cy="4038600"/>
            <a:chOff x="1462087" y="1524000"/>
            <a:chExt cx="6996908" cy="4038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562600" y="1858963"/>
              <a:ext cx="2895600" cy="1588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6481763" y="1954212"/>
              <a:ext cx="0" cy="36512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7187803" y="3129360"/>
              <a:ext cx="2540796" cy="1589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048125" y="4400550"/>
              <a:ext cx="4409281" cy="1588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3466304" y="4982368"/>
              <a:ext cx="1160463" cy="1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5901531" y="4980780"/>
              <a:ext cx="1160463" cy="1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6411913" y="1524000"/>
              <a:ext cx="1257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b="1" dirty="0">
                  <a:solidFill>
                    <a:srgbClr val="00B050"/>
                  </a:solidFill>
                </a:rPr>
                <a:t>MatLab</a:t>
              </a:r>
            </a:p>
          </p:txBody>
        </p:sp>
        <p:sp>
          <p:nvSpPr>
            <p:cNvPr id="120" name="Rectangle 92"/>
            <p:cNvSpPr>
              <a:spLocks noChangeArrowheads="1"/>
            </p:cNvSpPr>
            <p:nvPr/>
          </p:nvSpPr>
          <p:spPr bwMode="auto">
            <a:xfrm>
              <a:off x="7165181" y="2319337"/>
              <a:ext cx="757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b="1" dirty="0">
                  <a:solidFill>
                    <a:srgbClr val="FF0000"/>
                  </a:solidFill>
                </a:rPr>
                <a:t>C++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4602561" y="2472134"/>
              <a:ext cx="304005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370013" y="2225674"/>
              <a:ext cx="185737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462087" y="2319338"/>
              <a:ext cx="329327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>
                <a:solidFill>
                  <a:srgbClr val="0000FF"/>
                </a:solidFill>
              </a:rPr>
              <a:t>the TCC Student Handbook for </a:t>
            </a:r>
            <a:r>
              <a:rPr lang="en-US" dirty="0" smtClean="0">
                <a:solidFill>
                  <a:srgbClr val="0000FF"/>
                </a:solidFill>
              </a:rPr>
              <a:t>Engineering: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endParaRPr lang="en-US" sz="11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2000" b="1" u="sng" dirty="0">
                <a:solidFill>
                  <a:srgbClr val="0000FF"/>
                </a:solidFill>
              </a:rPr>
              <a:t>Technical Flowchart for Mechanical, Civil, and Environmental Engineering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0" y="0"/>
            <a:ext cx="822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2800" b="1" u="sng" dirty="0" smtClean="0">
                <a:solidFill>
                  <a:srgbClr val="0000FF"/>
                </a:solidFill>
              </a:rPr>
              <a:t>Where is C++ used in an engineering curriculum?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" y="1200329"/>
            <a:ext cx="8616431" cy="5339016"/>
          </a:xfrm>
          <a:prstGeom prst="rect">
            <a:avLst/>
          </a:prstGeo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u="sng" dirty="0" smtClean="0"/>
              <a:t>Run the project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Select the </a:t>
            </a:r>
            <a:r>
              <a:rPr lang="en-US" b="1" i="1" dirty="0" smtClean="0"/>
              <a:t>Run Button </a:t>
            </a:r>
            <a:r>
              <a:rPr lang="en-US" dirty="0" smtClean="0"/>
              <a:t>(or use F10).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can also use the </a:t>
            </a:r>
            <a:r>
              <a:rPr lang="en-US" b="1" i="1" dirty="0" smtClean="0"/>
              <a:t>Compile and Run Button </a:t>
            </a:r>
            <a:r>
              <a:rPr lang="en-US" dirty="0" smtClean="0"/>
              <a:t>(F11)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90605" y="1683594"/>
            <a:ext cx="323850" cy="394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00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u="sng" dirty="0" smtClean="0"/>
              <a:t>Enter inputs and check your results</a:t>
            </a:r>
            <a:r>
              <a:rPr lang="en-US" dirty="0" smtClean="0"/>
              <a:t>: 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An output window will appear when the program runs.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Enter the desired inputs.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Check the outputs to be sure that they are correct.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11" y="2256312"/>
            <a:ext cx="9109189" cy="46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1" y="-1"/>
            <a:ext cx="353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u="sng" dirty="0" smtClean="0"/>
              <a:t>Printing your results</a:t>
            </a:r>
            <a:r>
              <a:rPr lang="en-US" dirty="0" smtClean="0"/>
              <a:t>: 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9091" t="15469" r="59793" b="22771"/>
          <a:stretch>
            <a:fillRect/>
          </a:stretch>
        </p:blipFill>
        <p:spPr bwMode="auto">
          <a:xfrm>
            <a:off x="3256761" y="285009"/>
            <a:ext cx="5887239" cy="657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04701"/>
            <a:ext cx="325676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1" indent="-225425">
              <a:buFont typeface="Arial" pitchFamily="34" charset="0"/>
              <a:buChar char="•"/>
            </a:pPr>
            <a:r>
              <a:rPr lang="en-US" dirty="0" smtClean="0"/>
              <a:t>There is no print option for the output window.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dirty="0" smtClean="0"/>
              <a:t>To print the results, right click and pick </a:t>
            </a:r>
            <a:r>
              <a:rPr lang="en-US" b="1" i="1" u="sng" dirty="0" smtClean="0"/>
              <a:t>Select All</a:t>
            </a:r>
            <a:r>
              <a:rPr lang="en-US" dirty="0" smtClean="0"/>
              <a:t>.  This puts the entire output in the clipboard.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dirty="0" smtClean="0"/>
              <a:t>Open Notepad, Word, etc., and </a:t>
            </a:r>
            <a:r>
              <a:rPr lang="en-US" b="1" i="1" u="sng" dirty="0" smtClean="0"/>
              <a:t>Paste</a:t>
            </a:r>
            <a:r>
              <a:rPr lang="en-US" dirty="0" smtClean="0"/>
              <a:t> the output.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dirty="0" smtClean="0"/>
              <a:t>Print it from Notepad, Word, etc.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dirty="0" smtClean="0"/>
              <a:t>You can also use PrintScreen, but it wastes ink and is harder to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0" y="0"/>
            <a:ext cx="8077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Types of Programming Errors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0" y="889001"/>
            <a:ext cx="9144000" cy="4728028"/>
          </a:xfrm>
          <a:ln w="28575">
            <a:noFill/>
          </a:ln>
        </p:spPr>
        <p:txBody>
          <a:bodyPr/>
          <a:lstStyle/>
          <a:p>
            <a:r>
              <a:rPr lang="en-US" sz="2800" dirty="0" smtClean="0"/>
              <a:t>There are three types of programming errors:</a:t>
            </a:r>
          </a:p>
          <a:p>
            <a:r>
              <a:rPr lang="en-US" sz="2800" b="1" i="1" u="sng" dirty="0" smtClean="0"/>
              <a:t>Syntax Errors </a:t>
            </a:r>
            <a:r>
              <a:rPr lang="en-US" sz="2800" dirty="0" smtClean="0"/>
              <a:t>– Errors where the program will not compile correctly due to incorrect usage of C++ commands.</a:t>
            </a:r>
          </a:p>
          <a:p>
            <a:r>
              <a:rPr lang="en-US" sz="2800" b="1" i="1" u="sng" dirty="0" smtClean="0"/>
              <a:t>Logical Errors </a:t>
            </a:r>
            <a:r>
              <a:rPr lang="en-US" sz="2800" dirty="0" smtClean="0"/>
              <a:t>– Errors where the user didn’t correctly solve the problem.  The program compiles correctly, but the answers are incorrect.</a:t>
            </a:r>
          </a:p>
          <a:p>
            <a:r>
              <a:rPr lang="en-US" sz="2800" b="1" i="1" u="sng" dirty="0" smtClean="0"/>
              <a:t>Runtime Errors </a:t>
            </a:r>
            <a:r>
              <a:rPr lang="en-US" sz="2800" dirty="0" smtClean="0"/>
              <a:t>– Errors where the program will not run or crashes due to errors such as overflow, underflow, improper memory allocation, etc.  Example:  A program might divide by N, but if N = 0 the program crashes.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64A88-3D24-4CE0-8FCE-159F1B9FDF2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90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2636322"/>
            <a:ext cx="4267200" cy="6096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ShowSyntaxErrors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99014" name="AutoShape 6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381000" y="2636322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 smtClean="0"/>
              <a:t>Exampl</a:t>
            </a:r>
            <a:r>
              <a:rPr lang="en-US" sz="2800" dirty="0" smtClean="0"/>
              <a:t>e – The three types of programming errors are illustrated in examples below.</a:t>
            </a:r>
          </a:p>
          <a:p>
            <a:r>
              <a:rPr lang="en-US" sz="2800" dirty="0" smtClean="0"/>
              <a:t>These examples can be compiled and run from this presentation.  (Syntax errors, of course, can’t be run.)</a:t>
            </a:r>
          </a:p>
          <a:p>
            <a:r>
              <a:rPr lang="en-US" sz="2800" dirty="0" smtClean="0"/>
              <a:t>The results are also shown on the following three slides.</a:t>
            </a:r>
            <a:endParaRPr lang="en-US" sz="2800" dirty="0"/>
          </a:p>
        </p:txBody>
      </p:sp>
      <p:sp>
        <p:nvSpPr>
          <p:cNvPr id="8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3657600"/>
            <a:ext cx="4267200" cy="6096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ShowRuntimeErrors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9" name="AutoShape 4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5562600" y="3733800"/>
            <a:ext cx="16002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10" name="AutoShape 5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381000" y="36576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4724400"/>
            <a:ext cx="4267200" cy="6096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ShowLogicErrors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2" name="AutoShape 6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5562600" y="4800600"/>
            <a:ext cx="16002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  <p:sp>
        <p:nvSpPr>
          <p:cNvPr id="13" name="AutoShape 7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81000" y="4724400"/>
            <a:ext cx="468313" cy="576263"/>
          </a:xfrm>
          <a:prstGeom prst="actionButtonDocumen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25</a:t>
            </a:fld>
            <a:endParaRPr 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65"/>
            <a:ext cx="8457294" cy="337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863541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38900" y="1543792"/>
            <a:ext cx="2470066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What was the problem?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26</a:t>
            </a:fld>
            <a:endParaRPr lang="en-US" dirty="0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8139187" cy="326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64785"/>
            <a:ext cx="8360402" cy="332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68934" y="605642"/>
            <a:ext cx="2470066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What was the problem?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27</a:t>
            </a:fld>
            <a:endParaRPr 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r="50984"/>
          <a:stretch>
            <a:fillRect/>
          </a:stretch>
        </p:blipFill>
        <p:spPr bwMode="auto">
          <a:xfrm>
            <a:off x="0" y="233103"/>
            <a:ext cx="8457294" cy="332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0477"/>
          <a:stretch>
            <a:fillRect/>
          </a:stretch>
        </p:blipFill>
        <p:spPr bwMode="auto">
          <a:xfrm>
            <a:off x="0" y="3562597"/>
            <a:ext cx="8457294" cy="329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65768" y="1377538"/>
            <a:ext cx="2470066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What was the problem?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2057400" cy="381000"/>
          </a:xfrm>
        </p:spPr>
        <p:txBody>
          <a:bodyPr/>
          <a:lstStyle/>
          <a:p>
            <a:pPr>
              <a:defRPr/>
            </a:pPr>
            <a:fld id="{4647A532-856E-44A0-9C2E-04DA37F21938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grpSp>
        <p:nvGrpSpPr>
          <p:cNvPr id="74" name="Group 131"/>
          <p:cNvGrpSpPr>
            <a:grpSpLocks/>
          </p:cNvGrpSpPr>
          <p:nvPr/>
        </p:nvGrpSpPr>
        <p:grpSpPr bwMode="auto">
          <a:xfrm>
            <a:off x="686593" y="1593850"/>
            <a:ext cx="8301038" cy="5264150"/>
            <a:chOff x="700" y="1004"/>
            <a:chExt cx="5229" cy="3316"/>
          </a:xfrm>
        </p:grpSpPr>
        <p:sp>
          <p:nvSpPr>
            <p:cNvPr id="75" name="AutoShape 65"/>
            <p:cNvSpPr>
              <a:spLocks noChangeArrowheads="1"/>
            </p:cNvSpPr>
            <p:nvPr/>
          </p:nvSpPr>
          <p:spPr bwMode="auto">
            <a:xfrm>
              <a:off x="1672" y="1004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MTH 173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Calculus 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AutoShape 66"/>
            <p:cNvSpPr>
              <a:spLocks noChangeArrowheads="1"/>
            </p:cNvSpPr>
            <p:nvPr/>
          </p:nvSpPr>
          <p:spPr bwMode="auto">
            <a:xfrm>
              <a:off x="1672" y="1550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174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Calculus II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Line 67"/>
            <p:cNvSpPr>
              <a:spLocks noChangeShapeType="1"/>
            </p:cNvSpPr>
            <p:nvPr/>
          </p:nvSpPr>
          <p:spPr bwMode="auto">
            <a:xfrm>
              <a:off x="2018" y="1292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9"/>
            <p:cNvSpPr>
              <a:spLocks noChangeShapeType="1"/>
            </p:cNvSpPr>
            <p:nvPr/>
          </p:nvSpPr>
          <p:spPr bwMode="auto">
            <a:xfrm>
              <a:off x="2018" y="2429"/>
              <a:ext cx="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AutoShape 70"/>
            <p:cNvSpPr>
              <a:spLocks noChangeArrowheads="1"/>
            </p:cNvSpPr>
            <p:nvPr/>
          </p:nvSpPr>
          <p:spPr bwMode="auto">
            <a:xfrm>
              <a:off x="750" y="1004"/>
              <a:ext cx="749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120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Intro to EGR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AutoShape 71"/>
            <p:cNvSpPr>
              <a:spLocks noChangeArrowheads="1"/>
            </p:cNvSpPr>
            <p:nvPr/>
          </p:nvSpPr>
          <p:spPr bwMode="auto">
            <a:xfrm>
              <a:off x="779" y="1550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PHY 241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Univ. Physics 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72"/>
            <p:cNvSpPr>
              <a:spLocks noChangeShapeType="1"/>
            </p:cNvSpPr>
            <p:nvPr/>
          </p:nvSpPr>
          <p:spPr bwMode="auto">
            <a:xfrm>
              <a:off x="1174" y="1828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73"/>
            <p:cNvSpPr>
              <a:spLocks noChangeArrowheads="1"/>
            </p:cNvSpPr>
            <p:nvPr/>
          </p:nvSpPr>
          <p:spPr bwMode="auto">
            <a:xfrm>
              <a:off x="2709" y="1004"/>
              <a:ext cx="864" cy="414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110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EGR Graphics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(Includes MatLab)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AutoShape 74"/>
            <p:cNvSpPr>
              <a:spLocks noChangeArrowheads="1"/>
            </p:cNvSpPr>
            <p:nvPr/>
          </p:nvSpPr>
          <p:spPr bwMode="auto">
            <a:xfrm>
              <a:off x="2699" y="1547"/>
              <a:ext cx="749" cy="4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EGR 140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Statics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(not req. for CpE at ODU)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AutoShape 76"/>
            <p:cNvSpPr>
              <a:spLocks noChangeArrowheads="1"/>
            </p:cNvSpPr>
            <p:nvPr/>
          </p:nvSpPr>
          <p:spPr bwMode="auto">
            <a:xfrm>
              <a:off x="3203" y="2078"/>
              <a:ext cx="738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271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Circuit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Theory 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2421" y="1126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2536" y="1126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H="1">
              <a:off x="2421" y="1672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2536" y="1672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AutoShape 91"/>
            <p:cNvSpPr>
              <a:spLocks noChangeArrowheads="1"/>
            </p:cNvSpPr>
            <p:nvPr/>
          </p:nvSpPr>
          <p:spPr bwMode="auto">
            <a:xfrm>
              <a:off x="3274" y="2908"/>
              <a:ext cx="634" cy="403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262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Fundamental Circuits Lab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AutoShape 92"/>
            <p:cNvSpPr>
              <a:spLocks noChangeArrowheads="1"/>
            </p:cNvSpPr>
            <p:nvPr/>
          </p:nvSpPr>
          <p:spPr bwMode="auto">
            <a:xfrm>
              <a:off x="4258" y="2179"/>
              <a:ext cx="742" cy="473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270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Fundamentals of Computer Engineering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Line 98"/>
            <p:cNvSpPr>
              <a:spLocks noChangeShapeType="1"/>
            </p:cNvSpPr>
            <p:nvPr/>
          </p:nvSpPr>
          <p:spPr bwMode="auto">
            <a:xfrm flipV="1">
              <a:off x="2075" y="2078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99"/>
            <p:cNvSpPr>
              <a:spLocks noChangeArrowheads="1"/>
            </p:cNvSpPr>
            <p:nvPr/>
          </p:nvSpPr>
          <p:spPr bwMode="auto">
            <a:xfrm>
              <a:off x="2584" y="2908"/>
              <a:ext cx="588" cy="4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272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Circuit Theory II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>
              <a:off x="4333" y="1410"/>
              <a:ext cx="1272" cy="504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EGR 125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Intro. To Engr. Methods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Or   CSC </a:t>
              </a:r>
              <a:r>
                <a:rPr lang="en-US" sz="1000" b="1" dirty="0">
                  <a:solidFill>
                    <a:schemeClr val="tx1"/>
                  </a:solidFill>
                </a:rPr>
                <a:t>201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Computer Science 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AutoShape 102"/>
            <p:cNvSpPr>
              <a:spLocks noChangeArrowheads="1"/>
            </p:cNvSpPr>
            <p:nvPr/>
          </p:nvSpPr>
          <p:spPr bwMode="auto">
            <a:xfrm>
              <a:off x="5163" y="2133"/>
              <a:ext cx="766" cy="520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CSC 210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Programming 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in C</a:t>
              </a:r>
              <a:r>
                <a:rPr lang="en-US" sz="1000" b="1" dirty="0">
                  <a:solidFill>
                    <a:schemeClr val="tx1"/>
                  </a:solidFill>
                </a:rPr>
                <a:t>++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(for 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CpE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only)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AutoShape 108"/>
            <p:cNvSpPr>
              <a:spLocks noChangeArrowheads="1"/>
            </p:cNvSpPr>
            <p:nvPr/>
          </p:nvSpPr>
          <p:spPr bwMode="auto">
            <a:xfrm>
              <a:off x="1528" y="2886"/>
              <a:ext cx="979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MTH 277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Multivariable Calculus (not required for Computer Engineering at ODU)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AutoShape 110"/>
            <p:cNvSpPr>
              <a:spLocks noChangeArrowheads="1"/>
            </p:cNvSpPr>
            <p:nvPr/>
          </p:nvSpPr>
          <p:spPr bwMode="auto">
            <a:xfrm>
              <a:off x="1672" y="2010"/>
              <a:ext cx="749" cy="4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MTH 279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Differential Equations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AutoShape 111"/>
            <p:cNvSpPr>
              <a:spLocks noChangeArrowheads="1"/>
            </p:cNvSpPr>
            <p:nvPr/>
          </p:nvSpPr>
          <p:spPr bwMode="auto">
            <a:xfrm>
              <a:off x="779" y="2010"/>
              <a:ext cx="749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PHY 242</a:t>
              </a:r>
            </a:p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Univ. Physics II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Line 112"/>
            <p:cNvSpPr>
              <a:spLocks noChangeShapeType="1"/>
            </p:cNvSpPr>
            <p:nvPr/>
          </p:nvSpPr>
          <p:spPr bwMode="auto">
            <a:xfrm>
              <a:off x="700" y="3888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13"/>
            <p:cNvSpPr>
              <a:spLocks noChangeArrowheads="1"/>
            </p:cNvSpPr>
            <p:nvPr/>
          </p:nvSpPr>
          <p:spPr bwMode="auto">
            <a:xfrm>
              <a:off x="5280" y="365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>
                  <a:solidFill>
                    <a:schemeClr val="accent2"/>
                  </a:solidFill>
                </a:rPr>
                <a:t>TCC</a:t>
              </a:r>
            </a:p>
          </p:txBody>
        </p:sp>
        <p:sp>
          <p:nvSpPr>
            <p:cNvPr id="100" name="Rectangle 114"/>
            <p:cNvSpPr>
              <a:spLocks noChangeArrowheads="1"/>
            </p:cNvSpPr>
            <p:nvPr/>
          </p:nvSpPr>
          <p:spPr bwMode="auto">
            <a:xfrm>
              <a:off x="5280" y="394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dirty="0">
                  <a:solidFill>
                    <a:schemeClr val="accent2"/>
                  </a:solidFill>
                </a:rPr>
                <a:t>ODU</a:t>
              </a:r>
            </a:p>
          </p:txBody>
        </p:sp>
        <p:sp>
          <p:nvSpPr>
            <p:cNvPr id="101" name="Rectangle 124"/>
            <p:cNvSpPr>
              <a:spLocks noChangeArrowheads="1"/>
            </p:cNvSpPr>
            <p:nvPr/>
          </p:nvSpPr>
          <p:spPr bwMode="auto">
            <a:xfrm>
              <a:off x="3594" y="3559"/>
              <a:ext cx="6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b="1" dirty="0">
                  <a:solidFill>
                    <a:srgbClr val="33CC33"/>
                  </a:solidFill>
                </a:rPr>
                <a:t>MatLab</a:t>
              </a:r>
            </a:p>
          </p:txBody>
        </p:sp>
        <p:sp>
          <p:nvSpPr>
            <p:cNvPr id="102" name="Rectangle 128"/>
            <p:cNvSpPr>
              <a:spLocks noChangeArrowheads="1"/>
            </p:cNvSpPr>
            <p:nvPr/>
          </p:nvSpPr>
          <p:spPr bwMode="auto">
            <a:xfrm>
              <a:off x="940" y="3990"/>
              <a:ext cx="36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228600" algn="l"/>
                  <a:tab pos="520700" algn="l"/>
                </a:tabLst>
              </a:pPr>
              <a:r>
                <a:rPr lang="en-US" sz="1800" dirty="0">
                  <a:solidFill>
                    <a:schemeClr val="accent2"/>
                  </a:solidFill>
                </a:rPr>
                <a:t>C++ and MatLab used in numerous junior and senior level electrical and computer engineering courses</a:t>
              </a:r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4141787" y="4210049"/>
            <a:ext cx="1589" cy="407198"/>
          </a:xfrm>
          <a:prstGeom prst="line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153403" y="3048000"/>
            <a:ext cx="0" cy="337346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89" idx="0"/>
          </p:cNvCxnSpPr>
          <p:nvPr/>
        </p:nvCxnSpPr>
        <p:spPr>
          <a:xfrm flipH="1">
            <a:off x="5276056" y="3756026"/>
            <a:ext cx="4762" cy="860424"/>
          </a:xfrm>
          <a:prstGeom prst="line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2" idx="3"/>
          </p:cNvCxnSpPr>
          <p:nvPr/>
        </p:nvCxnSpPr>
        <p:spPr>
          <a:xfrm flipV="1">
            <a:off x="5247481" y="1898650"/>
            <a:ext cx="2218524" cy="23813"/>
          </a:xfrm>
          <a:prstGeom prst="line">
            <a:avLst/>
          </a:prstGeom>
          <a:ln w="38100">
            <a:solidFill>
              <a:srgbClr val="00B05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93" idx="0"/>
          </p:cNvCxnSpPr>
          <p:nvPr/>
        </p:nvCxnSpPr>
        <p:spPr>
          <a:xfrm rot="5400000">
            <a:off x="7294954" y="2068117"/>
            <a:ext cx="340517" cy="1584"/>
          </a:xfrm>
          <a:prstGeom prst="line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4051302" y="4108449"/>
            <a:ext cx="4413249" cy="19052"/>
          </a:xfrm>
          <a:prstGeom prst="line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4862899" y="2610246"/>
            <a:ext cx="1375571" cy="1588"/>
          </a:xfrm>
          <a:prstGeom prst="line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24"/>
          <p:cNvSpPr>
            <a:spLocks noChangeArrowheads="1"/>
          </p:cNvSpPr>
          <p:nvPr/>
        </p:nvSpPr>
        <p:spPr bwMode="auto">
          <a:xfrm>
            <a:off x="5896768" y="1587503"/>
            <a:ext cx="99695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1800" b="1" dirty="0">
                <a:solidFill>
                  <a:srgbClr val="00B050"/>
                </a:solidFill>
              </a:rPr>
              <a:t>MatLab</a:t>
            </a:r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5982890" y="4675588"/>
            <a:ext cx="3286126" cy="11902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25"/>
          <p:cNvSpPr>
            <a:spLocks noChangeArrowheads="1"/>
          </p:cNvSpPr>
          <p:nvPr/>
        </p:nvSpPr>
        <p:spPr bwMode="auto">
          <a:xfrm>
            <a:off x="7043738" y="5648325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1800" b="1" dirty="0">
                <a:solidFill>
                  <a:srgbClr val="FF3300"/>
                </a:solidFill>
              </a:rPr>
              <a:t>C++</a:t>
            </a:r>
          </a:p>
        </p:txBody>
      </p:sp>
      <p:sp>
        <p:nvSpPr>
          <p:cNvPr id="114" name="Rectangle 125"/>
          <p:cNvSpPr>
            <a:spLocks noChangeArrowheads="1"/>
          </p:cNvSpPr>
          <p:nvPr/>
        </p:nvSpPr>
        <p:spPr bwMode="auto">
          <a:xfrm>
            <a:off x="8340724" y="2975771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1800" b="1" dirty="0">
                <a:solidFill>
                  <a:srgbClr val="FF0000"/>
                </a:solidFill>
              </a:rPr>
              <a:t>C++</a:t>
            </a:r>
          </a:p>
        </p:txBody>
      </p:sp>
      <p:cxnSp>
        <p:nvCxnSpPr>
          <p:cNvPr id="115" name="Straight Connector 114"/>
          <p:cNvCxnSpPr>
            <a:stCxn id="84" idx="1"/>
            <a:endCxn id="96" idx="3"/>
          </p:cNvCxnSpPr>
          <p:nvPr/>
        </p:nvCxnSpPr>
        <p:spPr>
          <a:xfrm flipH="1" flipV="1">
            <a:off x="3418681" y="3523457"/>
            <a:ext cx="1241423" cy="396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5" idx="1"/>
            <a:endCxn id="79" idx="3"/>
          </p:cNvCxnSpPr>
          <p:nvPr/>
        </p:nvCxnSpPr>
        <p:spPr>
          <a:xfrm rot="10800000">
            <a:off x="1955007" y="1822450"/>
            <a:ext cx="274637" cy="158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1970087" y="2654300"/>
            <a:ext cx="274637" cy="158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0800000">
            <a:off x="2001045" y="3378200"/>
            <a:ext cx="228599" cy="158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6" idx="2"/>
            <a:endCxn id="96" idx="0"/>
          </p:cNvCxnSpPr>
          <p:nvPr/>
        </p:nvCxnSpPr>
        <p:spPr>
          <a:xfrm rot="5400000">
            <a:off x="2687637" y="3054350"/>
            <a:ext cx="27305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4687490" y="3982642"/>
            <a:ext cx="454820" cy="1588"/>
          </a:xfrm>
          <a:prstGeom prst="line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143376" y="4210049"/>
            <a:ext cx="769936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5415350" y="4477939"/>
            <a:ext cx="277821" cy="556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 flipV="1">
            <a:off x="5551480" y="4339426"/>
            <a:ext cx="2080424" cy="2382"/>
          </a:xfrm>
          <a:prstGeom prst="line">
            <a:avLst/>
          </a:prstGeom>
          <a:ln w="3810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5381624" y="4049713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1800" b="1" dirty="0">
                <a:solidFill>
                  <a:srgbClr val="FF0000"/>
                </a:solidFill>
              </a:rPr>
              <a:t>C++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43740" y="3048000"/>
            <a:ext cx="0" cy="411163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From the TCC Student Handbook for Engineering: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endParaRPr lang="en-US" sz="105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b="1" u="sng" dirty="0" smtClean="0">
                <a:solidFill>
                  <a:srgbClr val="0000FF"/>
                </a:solidFill>
              </a:rPr>
              <a:t>Technical Flowchart for Electrical and Computer Engineering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0" y="0"/>
            <a:ext cx="822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28600" algn="l"/>
                <a:tab pos="520700" algn="l"/>
              </a:tabLst>
            </a:pPr>
            <a:r>
              <a:rPr lang="en-US" sz="2800" b="1" u="sng" dirty="0" smtClean="0">
                <a:solidFill>
                  <a:srgbClr val="0000FF"/>
                </a:solidFill>
              </a:rPr>
              <a:t>Where is C++ used in an engineering curriculum?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A50B5-9E36-43FB-8D96-81E19D2FC8B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392326"/>
          </a:xfrm>
        </p:spPr>
        <p:txBody>
          <a:bodyPr anchor="t" anchorCtr="0"/>
          <a:lstStyle/>
          <a:p>
            <a:pPr algn="l" eaLnBrk="1" hangingPunct="1"/>
            <a:r>
              <a:rPr lang="en-US" sz="2600" b="1" u="sng" dirty="0" smtClean="0">
                <a:solidFill>
                  <a:srgbClr val="0000FF"/>
                </a:solidFill>
              </a:rPr>
              <a:t>Chapter 1:  Introduction to Computers, Programs, and C++</a:t>
            </a:r>
            <a:br>
              <a:rPr lang="en-US" sz="2600" b="1" u="sng" dirty="0" smtClean="0">
                <a:solidFill>
                  <a:srgbClr val="0000FF"/>
                </a:solidFill>
              </a:rPr>
            </a:br>
            <a:r>
              <a:rPr lang="en-US" sz="1800" b="1" u="sng" dirty="0" smtClean="0">
                <a:solidFill>
                  <a:srgbClr val="0000FF"/>
                </a:solidFill>
              </a:rPr>
              <a:t/>
            </a:r>
            <a:br>
              <a:rPr lang="en-US" sz="1800" b="1" u="sng" dirty="0" smtClean="0">
                <a:solidFill>
                  <a:srgbClr val="0000FF"/>
                </a:solidFill>
              </a:rPr>
            </a:br>
            <a:r>
              <a:rPr lang="en-US" sz="2800" b="1" u="sng" dirty="0" smtClean="0">
                <a:solidFill>
                  <a:srgbClr val="0000FF"/>
                </a:solidFill>
              </a:rPr>
              <a:t>Programming Languages</a:t>
            </a:r>
            <a:endParaRPr lang="en-US" b="1" u="sng" dirty="0" smtClean="0">
              <a:solidFill>
                <a:srgbClr val="0000FF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8100"/>
            <a:ext cx="9144000" cy="5397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level above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Specific to a given type of microprocessor or computer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Designed to simplify writing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used on any type of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Four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Procedural (imperative) – PBASIC, MatLab, C, etc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Functional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Declarative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Object oriented – C++, Java, C#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6C6F2-2D16-46BA-B06D-16B88DBB939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8458200" cy="736600"/>
          </a:xfrm>
        </p:spPr>
        <p:txBody>
          <a:bodyPr/>
          <a:lstStyle/>
          <a:p>
            <a:pPr algn="l" eaLnBrk="1" hangingPunct="1"/>
            <a:r>
              <a:rPr lang="en-US" sz="4000" b="1" u="sng" dirty="0" smtClean="0">
                <a:solidFill>
                  <a:srgbClr val="0000FF"/>
                </a:solidFill>
              </a:rPr>
              <a:t>Software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4700"/>
            <a:ext cx="9144000" cy="6083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Set of instructions read into computer’s memory and later executed on demand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System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Operating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Utility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Language translators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Application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Examples include games, word processing, database management, graphics, and much more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Programs solve practical problems or perform specific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We will write programs of this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9B5DF-97F2-44C6-8CE5-182718249123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sz="4000" b="1" u="sng" dirty="0" smtClean="0">
                <a:solidFill>
                  <a:srgbClr val="0000FF"/>
                </a:solidFill>
              </a:rPr>
              <a:t>Language Translators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Convert programmer-made instructions (</a:t>
            </a:r>
            <a:r>
              <a:rPr lang="en-US" sz="2800" b="1" i="1" dirty="0" smtClean="0">
                <a:solidFill>
                  <a:srgbClr val="0000FF"/>
                </a:solidFill>
              </a:rPr>
              <a:t>source code</a:t>
            </a:r>
            <a:r>
              <a:rPr lang="en-US" sz="2800" dirty="0" smtClean="0"/>
              <a:t>) into machine-language instructions (</a:t>
            </a:r>
            <a:r>
              <a:rPr lang="en-US" sz="2800" b="1" i="1" dirty="0" smtClean="0">
                <a:solidFill>
                  <a:srgbClr val="0000FF"/>
                </a:solidFill>
              </a:rPr>
              <a:t>object code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Three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Assemblers</a:t>
            </a:r>
            <a:r>
              <a:rPr lang="en-US" dirty="0" smtClean="0"/>
              <a:t>:  Convert assembly language programs to object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Interpreters</a:t>
            </a:r>
            <a:r>
              <a:rPr lang="en-US" dirty="0" smtClean="0"/>
              <a:t>:  Converts an instruction to object code then executes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Compilers</a:t>
            </a:r>
            <a:r>
              <a:rPr lang="en-US" dirty="0" smtClean="0"/>
              <a:t>:  Converts entire program to object code to create an executable program that can be launched.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41B294-51E7-45F9-B5F4-E6DF40B57A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pPr algn="l" eaLnBrk="1" hangingPunct="1"/>
            <a:r>
              <a:rPr lang="en-US" sz="3600" b="1" u="sng" dirty="0" smtClean="0">
                <a:solidFill>
                  <a:srgbClr val="0000FF"/>
                </a:solidFill>
              </a:rPr>
              <a:t>Integrated Development Environment (IDE)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0100"/>
            <a:ext cx="9144000" cy="6057900"/>
          </a:xfrm>
        </p:spPr>
        <p:txBody>
          <a:bodyPr/>
          <a:lstStyle/>
          <a:p>
            <a:pPr eaLnBrk="1" hangingPunct="1"/>
            <a:r>
              <a:rPr lang="en-US" dirty="0" smtClean="0"/>
              <a:t>Full package</a:t>
            </a:r>
          </a:p>
          <a:p>
            <a:pPr lvl="1" eaLnBrk="1" hangingPunct="1"/>
            <a:r>
              <a:rPr lang="en-US" dirty="0" smtClean="0"/>
              <a:t>Compiler</a:t>
            </a:r>
          </a:p>
          <a:p>
            <a:pPr lvl="1" eaLnBrk="1" hangingPunct="1"/>
            <a:r>
              <a:rPr lang="en-US" dirty="0" smtClean="0"/>
              <a:t>Text editor</a:t>
            </a:r>
          </a:p>
          <a:p>
            <a:pPr lvl="1" eaLnBrk="1" hangingPunct="1"/>
            <a:r>
              <a:rPr lang="en-US" dirty="0" smtClean="0"/>
              <a:t>Debugging tools</a:t>
            </a:r>
          </a:p>
          <a:p>
            <a:pPr eaLnBrk="1" hangingPunct="1"/>
            <a:r>
              <a:rPr lang="en-US" dirty="0" smtClean="0"/>
              <a:t>Allows creation, repeated execution and modification of a program</a:t>
            </a:r>
          </a:p>
          <a:p>
            <a:pPr lvl="1" eaLnBrk="1" hangingPunct="1"/>
            <a:r>
              <a:rPr lang="en-US" dirty="0" smtClean="0"/>
              <a:t>Helps find violations of language rules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smtClean="0"/>
              <a:t>Microsoft Visual C++ (MSVC)</a:t>
            </a:r>
          </a:p>
          <a:p>
            <a:pPr lvl="1" eaLnBrk="1" hangingPunct="1"/>
            <a:r>
              <a:rPr lang="en-US" b="1" dirty="0" smtClean="0">
                <a:solidFill>
                  <a:srgbClr val="0000FF"/>
                </a:solidFill>
              </a:rPr>
              <a:t>Bloodshed Dev C++</a:t>
            </a:r>
          </a:p>
          <a:p>
            <a:pPr lvl="1" eaLnBrk="1" hangingPunct="1"/>
            <a:r>
              <a:rPr lang="en-US" dirty="0" smtClean="0"/>
              <a:t>Eclipse CDT Project (C/C++ Development Tools)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1" y="5611168"/>
            <a:ext cx="38009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will use Dev C++ (free!)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89400" y="5842001"/>
            <a:ext cx="863601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10D66-46A7-42B6-8E35-014471E105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89000"/>
          </a:xfrm>
        </p:spPr>
        <p:txBody>
          <a:bodyPr/>
          <a:lstStyle/>
          <a:p>
            <a:pPr algn="l" eaLnBrk="1" hangingPunct="1"/>
            <a:r>
              <a:rPr lang="en-US" sz="4000" b="1" u="sng" dirty="0" smtClean="0">
                <a:solidFill>
                  <a:srgbClr val="0000FF"/>
                </a:solidFill>
              </a:rPr>
              <a:t>Development of C++ Language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89000"/>
            <a:ext cx="9144000" cy="5969000"/>
          </a:xfrm>
        </p:spPr>
        <p:txBody>
          <a:bodyPr/>
          <a:lstStyle/>
          <a:p>
            <a:pPr eaLnBrk="1" hangingPunct="1"/>
            <a:r>
              <a:rPr lang="en-US" dirty="0" smtClean="0"/>
              <a:t>Middle 1980s at Bell Laboratories</a:t>
            </a:r>
          </a:p>
          <a:p>
            <a:pPr eaLnBrk="1" hangingPunct="1"/>
            <a:r>
              <a:rPr lang="en-US" dirty="0" smtClean="0"/>
              <a:t>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eaLnBrk="1" hangingPunct="1"/>
            <a:r>
              <a:rPr lang="en-US" dirty="0" smtClean="0"/>
              <a:t>Improvement upon C language</a:t>
            </a:r>
          </a:p>
          <a:p>
            <a:pPr eaLnBrk="1" hangingPunct="1"/>
            <a:r>
              <a:rPr lang="en-US" dirty="0" smtClean="0"/>
              <a:t>Standardized in 1997</a:t>
            </a:r>
          </a:p>
          <a:p>
            <a:pPr lvl="1" eaLnBrk="1" hangingPunct="1"/>
            <a:r>
              <a:rPr lang="en-US" dirty="0" smtClean="0"/>
              <a:t>American National Standards Institute (ANSI)</a:t>
            </a:r>
          </a:p>
          <a:p>
            <a:pPr lvl="1" eaLnBrk="1" hangingPunct="1"/>
            <a:r>
              <a:rPr lang="en-US" dirty="0" smtClean="0"/>
              <a:t>International Standards Organization (ISO) </a:t>
            </a:r>
          </a:p>
          <a:p>
            <a:pPr lvl="1" eaLnBrk="1" hangingPunct="1"/>
            <a:r>
              <a:rPr lang="en-US" dirty="0" smtClean="0"/>
              <a:t>The standard for C++ is continually being updated.  The current standard is C++11 which was approved by the ISO in 2011.</a:t>
            </a:r>
          </a:p>
          <a:p>
            <a:pPr eaLnBrk="1" hangingPunct="1"/>
            <a:r>
              <a:rPr lang="en-US" dirty="0" smtClean="0"/>
              <a:t>C++ is object-oriented (uses classes).  We will see what this means later in the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 txBox="1">
            <a:spLocks noChangeArrowheads="1"/>
          </p:cNvSpPr>
          <p:nvPr/>
        </p:nvSpPr>
        <p:spPr bwMode="auto">
          <a:xfrm>
            <a:off x="0" y="0"/>
            <a:ext cx="8077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 a C++ Program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main()</a:t>
            </a:r>
            <a:r>
              <a:rPr kumimoji="0" lang="en-US" sz="3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function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idx="1"/>
          </p:nvPr>
        </p:nvSpPr>
        <p:spPr>
          <a:xfrm>
            <a:off x="0" y="1803400"/>
            <a:ext cx="9144000" cy="5054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Overall structure of a C++ program contains one function named 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main()</a:t>
            </a:r>
            <a:r>
              <a:rPr lang="en-US" dirty="0" smtClean="0">
                <a:latin typeface="+mj-lt"/>
              </a:rPr>
              <a:t>, called the </a:t>
            </a:r>
            <a:r>
              <a:rPr lang="en-US" b="1" dirty="0" smtClean="0">
                <a:latin typeface="+mj-lt"/>
              </a:rPr>
              <a:t>driver function</a:t>
            </a:r>
          </a:p>
          <a:p>
            <a:r>
              <a:rPr lang="en-US" dirty="0" smtClean="0">
                <a:latin typeface="+mj-lt"/>
              </a:rPr>
              <a:t>All other functions are invoked from 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main()‏</a:t>
            </a:r>
          </a:p>
          <a:p>
            <a:r>
              <a:rPr lang="en-US" dirty="0" smtClean="0">
                <a:latin typeface="+mj-lt"/>
              </a:rPr>
              <a:t>Each statement inside the function must be terminated with a semicolon.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return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A keyword causing the appropriate value to be returned from the function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The statement </a:t>
            </a:r>
            <a:r>
              <a:rPr lang="en-US" b="1" u="sng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return 0</a:t>
            </a:r>
            <a:r>
              <a:rPr lang="en-US" dirty="0" smtClean="0">
                <a:latin typeface="+mj-lt"/>
              </a:rPr>
              <a:t> in the 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urier New" pitchFamily="49" charset="0"/>
              </a:rPr>
              <a:t>main() </a:t>
            </a:r>
            <a:r>
              <a:rPr lang="en-US" dirty="0" smtClean="0">
                <a:latin typeface="+mj-lt"/>
              </a:rPr>
              <a:t>function causes the program to end</a:t>
            </a:r>
          </a:p>
          <a:p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1393</Words>
  <Application>Microsoft Office PowerPoint</Application>
  <PresentationFormat>On-screen Show (4:3)</PresentationFormat>
  <Paragraphs>267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Courier New</vt:lpstr>
      <vt:lpstr>Times New Roman</vt:lpstr>
      <vt:lpstr>Default Design</vt:lpstr>
      <vt:lpstr>PowerPoint Presentation</vt:lpstr>
      <vt:lpstr>PowerPoint Presentation</vt:lpstr>
      <vt:lpstr>PowerPoint Presentation</vt:lpstr>
      <vt:lpstr>Chapter 1:  Introduction to Computers, Programs, and C++  Programming Languages</vt:lpstr>
      <vt:lpstr>Software</vt:lpstr>
      <vt:lpstr>Language Translators</vt:lpstr>
      <vt:lpstr>Integrated Development Environment (IDE)</vt:lpstr>
      <vt:lpstr>Development of C++ Language</vt:lpstr>
      <vt:lpstr>PowerPoint Presentation</vt:lpstr>
      <vt:lpstr>PowerPoint Presentation</vt:lpstr>
      <vt:lpstr>PowerPoint Presentation</vt:lpstr>
      <vt:lpstr>Bloodshed Dev C++ The latest version of Dev C++ can be downloaded from the course Blackboard site  </vt:lpstr>
      <vt:lpstr>Creating A Project in C++ We will typically create a project in Dev C++.  The project can contain various files, but our initial projects will contain only one file:  main.cpp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Tidewater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277 – Digital Logic</dc:title>
  <dc:creator>tcgordp</dc:creator>
  <cp:lastModifiedBy>William Simmons</cp:lastModifiedBy>
  <cp:revision>189</cp:revision>
  <dcterms:created xsi:type="dcterms:W3CDTF">2003-05-19T18:05:36Z</dcterms:created>
  <dcterms:modified xsi:type="dcterms:W3CDTF">2015-08-20T21:28:59Z</dcterms:modified>
</cp:coreProperties>
</file>