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5" r:id="rId3"/>
    <p:sldId id="257" r:id="rId4"/>
    <p:sldId id="286" r:id="rId5"/>
    <p:sldId id="258" r:id="rId6"/>
    <p:sldId id="306" r:id="rId7"/>
    <p:sldId id="295" r:id="rId8"/>
    <p:sldId id="305" r:id="rId9"/>
    <p:sldId id="304" r:id="rId10"/>
    <p:sldId id="296" r:id="rId11"/>
    <p:sldId id="261" r:id="rId12"/>
    <p:sldId id="266" r:id="rId13"/>
    <p:sldId id="272" r:id="rId14"/>
    <p:sldId id="265" r:id="rId15"/>
    <p:sldId id="269" r:id="rId16"/>
    <p:sldId id="273" r:id="rId17"/>
    <p:sldId id="264" r:id="rId18"/>
    <p:sldId id="287" r:id="rId19"/>
    <p:sldId id="284" r:id="rId20"/>
    <p:sldId id="307" r:id="rId21"/>
    <p:sldId id="260" r:id="rId22"/>
    <p:sldId id="288" r:id="rId23"/>
    <p:sldId id="275" r:id="rId24"/>
    <p:sldId id="279" r:id="rId25"/>
    <p:sldId id="289" r:id="rId26"/>
    <p:sldId id="290" r:id="rId27"/>
    <p:sldId id="291" r:id="rId28"/>
    <p:sldId id="268" r:id="rId29"/>
    <p:sldId id="294" r:id="rId30"/>
    <p:sldId id="274" r:id="rId31"/>
    <p:sldId id="263" r:id="rId32"/>
    <p:sldId id="298" r:id="rId33"/>
    <p:sldId id="300" r:id="rId34"/>
    <p:sldId id="301" r:id="rId35"/>
    <p:sldId id="302" r:id="rId36"/>
    <p:sldId id="303" r:id="rId37"/>
    <p:sldId id="297" r:id="rId38"/>
    <p:sldId id="276" r:id="rId39"/>
    <p:sldId id="277" r:id="rId40"/>
    <p:sldId id="292" r:id="rId41"/>
    <p:sldId id="299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ECFF"/>
    <a:srgbClr val="FF9900"/>
    <a:srgbClr val="FF66CC"/>
    <a:srgbClr val="00FF66"/>
    <a:srgbClr val="FFFF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99628" autoAdjust="0"/>
  </p:normalViewPr>
  <p:slideViewPr>
    <p:cSldViewPr snapToGrid="0" snapToObjects="1">
      <p:cViewPr>
        <p:scale>
          <a:sx n="120" d="100"/>
          <a:sy n="120" d="100"/>
        </p:scale>
        <p:origin x="-147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C8B3A1A-B776-4F85-A989-6C6411BF2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6D1F54-C0A2-4049-8D14-CF10D80950B6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84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CAD8D3A0-A03E-44E5-83C2-B5DCE5475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A4B328F-5024-48CB-9025-98FC515D868A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04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76B48-538C-4F55-B362-67CE394D20F8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123F1FDF-FF00-4173-8BDC-ADE5721935E1}" type="slidenum">
              <a:rPr lang="en-US" sz="1000" i="1">
                <a:latin typeface="Times New Roman" pitchFamily="18" charset="0"/>
              </a:rPr>
              <a:pPr algn="r" eaLnBrk="0" hangingPunct="0"/>
              <a:t>2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A69E4-26DB-45CA-9EF4-0AD9657D1019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2F44-BABA-4A3B-A0CD-DEA6A73F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F8A48-1F49-4288-A81E-050BFA412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13755-2D32-4E45-BCFD-5A0A98ACB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A8183-7A9C-4BB0-B2A1-A0A00D5C5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AF41-4B66-4EA6-A38F-2E0EC670C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CEC7B-9901-49AC-8966-A65B9CDE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5D0B-AC77-4B83-9512-D25C65A19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71079-681F-424C-A6C8-C574EC9E1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D6F3-CDB8-4479-B4D9-1C35E941A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A1394-A983-42D2-8E21-E96F38DF5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3E8D-0E89-434C-B85E-30D8EF464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C9EEEFB-E3F7-4064-A824-F4173758D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5" r:id="rId21"/>
    <p:sldLayoutId id="2147484036" r:id="rId22"/>
    <p:sldLayoutId id="2147484037" r:id="rId23"/>
    <p:sldLayoutId id="2147484038" r:id="rId24"/>
    <p:sldLayoutId id="2147484039" r:id="rId25"/>
    <p:sldLayoutId id="2147484040" r:id="rId26"/>
    <p:sldLayoutId id="2147484041" r:id="rId27"/>
    <p:sldLayoutId id="2147484042" r:id="rId28"/>
    <p:sldLayoutId id="2147484043" r:id="rId29"/>
    <p:sldLayoutId id="2147484044" r:id="rId3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612775"/>
          </a:xfr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chemeClr val="hlink"/>
                </a:solidFill>
                <a:latin typeface="Times New Roman" pitchFamily="18" charset="0"/>
              </a:rPr>
              <a:t>Chapter 3 – Selection Structures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0" y="838200"/>
            <a:ext cx="9144000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5425" indent="-225425" algn="l"/>
            <a:r>
              <a:rPr lang="en-US" sz="2400">
                <a:latin typeface="Times New Roman" pitchFamily="18" charset="0"/>
              </a:rPr>
              <a:t>It is often necessary in programming to make </a:t>
            </a:r>
            <a:r>
              <a:rPr lang="en-US" sz="2400" b="1" i="1">
                <a:latin typeface="Times New Roman" pitchFamily="18" charset="0"/>
              </a:rPr>
              <a:t>decisions,</a:t>
            </a:r>
            <a:r>
              <a:rPr lang="en-US" sz="2400">
                <a:latin typeface="Times New Roman" pitchFamily="18" charset="0"/>
              </a:rPr>
              <a:t> where the</a:t>
            </a:r>
          </a:p>
          <a:p>
            <a:pPr marL="225425" indent="-225425" algn="l"/>
            <a:r>
              <a:rPr lang="en-US" sz="2400">
                <a:latin typeface="Times New Roman" pitchFamily="18" charset="0"/>
              </a:rPr>
              <a:t>program will perform different tasks based on the results of some test.</a:t>
            </a:r>
          </a:p>
          <a:p>
            <a:pPr marL="225425" indent="-225425" algn="l"/>
            <a:r>
              <a:rPr lang="en-US" sz="2400">
                <a:latin typeface="Times New Roman" pitchFamily="18" charset="0"/>
              </a:rPr>
              <a:t>  </a:t>
            </a:r>
          </a:p>
          <a:p>
            <a:pPr marL="225425" indent="-225425"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So far, all of our C++ programs have consisted of </a:t>
            </a:r>
            <a:r>
              <a:rPr lang="en-US" sz="2400" u="sng">
                <a:latin typeface="Times New Roman" pitchFamily="18" charset="0"/>
              </a:rPr>
              <a:t>straight line control</a:t>
            </a:r>
            <a:r>
              <a:rPr lang="en-US" sz="2400">
                <a:latin typeface="Times New Roman" pitchFamily="18" charset="0"/>
              </a:rPr>
              <a:t>, or a series of commands executed in order with no branches.</a:t>
            </a:r>
          </a:p>
          <a:p>
            <a:pPr marL="225425" indent="-225425"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In this chapter </a:t>
            </a:r>
            <a:r>
              <a:rPr lang="en-US" sz="2400" u="sng">
                <a:latin typeface="Times New Roman" pitchFamily="18" charset="0"/>
              </a:rPr>
              <a:t>selection structures</a:t>
            </a:r>
            <a:r>
              <a:rPr lang="en-US" sz="2400">
                <a:latin typeface="Times New Roman" pitchFamily="18" charset="0"/>
              </a:rPr>
              <a:t> (also called </a:t>
            </a:r>
            <a:r>
              <a:rPr lang="en-US" sz="2400" u="sng">
                <a:latin typeface="Times New Roman" pitchFamily="18" charset="0"/>
              </a:rPr>
              <a:t>decision structures</a:t>
            </a:r>
            <a:r>
              <a:rPr lang="en-US" sz="2400">
                <a:latin typeface="Times New Roman" pitchFamily="18" charset="0"/>
              </a:rPr>
              <a:t> or </a:t>
            </a:r>
            <a:r>
              <a:rPr lang="en-US" sz="2400" u="sng">
                <a:latin typeface="Times New Roman" pitchFamily="18" charset="0"/>
              </a:rPr>
              <a:t>branching structures</a:t>
            </a:r>
            <a:r>
              <a:rPr lang="en-US" sz="2400">
                <a:latin typeface="Times New Roman" pitchFamily="18" charset="0"/>
              </a:rPr>
              <a:t>) are introduced.</a:t>
            </a:r>
          </a:p>
          <a:p>
            <a:pPr marL="225425" indent="-225425"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Two types of </a:t>
            </a:r>
            <a:r>
              <a:rPr lang="en-US" sz="2400" u="sng">
                <a:latin typeface="Times New Roman" pitchFamily="18" charset="0"/>
              </a:rPr>
              <a:t>selection structures</a:t>
            </a:r>
            <a:r>
              <a:rPr lang="en-US" sz="2400">
                <a:latin typeface="Times New Roman" pitchFamily="18" charset="0"/>
              </a:rPr>
              <a:t> will be introduced:</a:t>
            </a:r>
          </a:p>
          <a:p>
            <a:pPr marL="688975" lvl="1" indent="-231775" algn="l">
              <a:buFontTx/>
              <a:buChar char="•"/>
            </a:pPr>
            <a:r>
              <a:rPr lang="en-US" sz="2400" u="sng">
                <a:latin typeface="Times New Roman" pitchFamily="18" charset="0"/>
              </a:rPr>
              <a:t>if structures</a:t>
            </a:r>
          </a:p>
          <a:p>
            <a:pPr marL="688975" lvl="1" indent="-231775" algn="l">
              <a:buFontTx/>
              <a:buChar char="•"/>
            </a:pPr>
            <a:r>
              <a:rPr lang="en-US" sz="2400" u="sng">
                <a:latin typeface="Times New Roman" pitchFamily="18" charset="0"/>
              </a:rPr>
              <a:t>switch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D21E9-D49E-4EB0-B965-FC69C1A615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ASCII  Codes</a:t>
            </a:r>
          </a:p>
        </p:txBody>
      </p:sp>
      <p:pic>
        <p:nvPicPr>
          <p:cNvPr id="29699" name="Picture 4" descr="ASCII Code - Table 3-5 in dOrazio.JPG"/>
          <p:cNvPicPr>
            <a:picLocks noChangeAspect="1"/>
          </p:cNvPicPr>
          <p:nvPr/>
        </p:nvPicPr>
        <p:blipFill>
          <a:blip r:embed="rId2"/>
          <a:srcRect l="1152" t="5075" b="1378"/>
          <a:stretch>
            <a:fillRect/>
          </a:stretch>
        </p:blipFill>
        <p:spPr bwMode="auto">
          <a:xfrm>
            <a:off x="0" y="658813"/>
            <a:ext cx="6130925" cy="61420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</p:pic>
      <p:graphicFrame>
        <p:nvGraphicFramePr>
          <p:cNvPr id="6" name="Group 39"/>
          <p:cNvGraphicFramePr>
            <a:graphicFrameLocks noGrp="1"/>
          </p:cNvGraphicFramePr>
          <p:nvPr/>
        </p:nvGraphicFramePr>
        <p:xfrm>
          <a:off x="5683250" y="2333625"/>
          <a:ext cx="3404374" cy="3635378"/>
        </p:xfrm>
        <a:graphic>
          <a:graphicData uri="http://schemas.openxmlformats.org/drawingml/2006/table">
            <a:tbl>
              <a:tblPr/>
              <a:tblGrid>
                <a:gridCol w="2489974"/>
                <a:gridCol w="9144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T/F?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‘x’ &lt; ‘y’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‘a’ &lt; ‘B’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“pen” &lt; “pencil”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“3” &lt; “4”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“35” &lt; “315”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‘*’ &lt; ‘?’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726" name="Text Box 5"/>
          <p:cNvSpPr txBox="1">
            <a:spLocks noChangeArrowheads="1"/>
          </p:cNvSpPr>
          <p:nvPr/>
        </p:nvSpPr>
        <p:spPr bwMode="auto">
          <a:xfrm>
            <a:off x="6296025" y="658813"/>
            <a:ext cx="2790825" cy="15700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 u="sng">
                <a:latin typeface="Times New Roman" pitchFamily="18" charset="0"/>
              </a:rPr>
              <a:t>Exercise</a:t>
            </a:r>
            <a:r>
              <a:rPr lang="en-US" sz="2400">
                <a:latin typeface="Times New Roman" pitchFamily="18" charset="0"/>
              </a:rPr>
              <a:t>:  Determine whether each expression below is true or false:</a:t>
            </a:r>
            <a:endParaRPr lang="en-US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6675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Logical Operators</a:t>
            </a: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0" y="666750"/>
            <a:ext cx="8524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Sometimes logical operators are used for more complicated logical tests for branching.   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For example, instead of executing a block of statements if x &gt; 2, we might want to execute them if x &gt; 2 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if x &lt; 7.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logical operators are commonly used:</a:t>
            </a:r>
          </a:p>
          <a:p>
            <a:pPr marL="690563" lvl="1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AND (&amp;&amp;)</a:t>
            </a:r>
          </a:p>
          <a:p>
            <a:pPr marL="690563" lvl="1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OR (||)</a:t>
            </a:r>
          </a:p>
          <a:p>
            <a:pPr marL="690563" lvl="1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NOT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4014788" cy="503238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Logical AND 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1338"/>
            <a:ext cx="8918575" cy="1525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symbol &amp;&amp; represents the logical function 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Combines two relational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Combined expression true only if BOTH expressions are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AND function is defined as follows:</a:t>
            </a:r>
          </a:p>
        </p:txBody>
      </p:sp>
      <p:graphicFrame>
        <p:nvGraphicFramePr>
          <p:cNvPr id="35906" name="Group 66"/>
          <p:cNvGraphicFramePr>
            <a:graphicFrameLocks noGrp="1"/>
          </p:cNvGraphicFramePr>
          <p:nvPr/>
        </p:nvGraphicFramePr>
        <p:xfrm>
          <a:off x="250825" y="2198688"/>
          <a:ext cx="4511675" cy="2286000"/>
        </p:xfrm>
        <a:graphic>
          <a:graphicData uri="http://schemas.openxmlformats.org/drawingml/2006/table">
            <a:tbl>
              <a:tblPr/>
              <a:tblGrid>
                <a:gridCol w="1268413"/>
                <a:gridCol w="1409700"/>
                <a:gridCol w="18335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 &amp;&amp; 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4" name="Rectangle 3"/>
          <p:cNvSpPr txBox="1">
            <a:spLocks noChangeArrowheads="1"/>
          </p:cNvSpPr>
          <p:nvPr/>
        </p:nvSpPr>
        <p:spPr bwMode="auto">
          <a:xfrm>
            <a:off x="303213" y="4683125"/>
            <a:ext cx="4459287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u="sng">
                <a:latin typeface="Times New Roman" pitchFamily="18" charset="0"/>
              </a:rPr>
              <a:t>Example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double Age = 12;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(Age &gt; 12 &amp;&amp; Age &lt; 20)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cout &lt;&lt; “You are a teenager”;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4616450" y="5659438"/>
            <a:ext cx="12509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32"/>
          <p:cNvSpPr txBox="1">
            <a:spLocks noChangeArrowheads="1"/>
          </p:cNvSpPr>
          <p:nvPr/>
        </p:nvSpPr>
        <p:spPr bwMode="auto">
          <a:xfrm>
            <a:off x="6056313" y="5305425"/>
            <a:ext cx="2265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022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Logical OR Operator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0225"/>
            <a:ext cx="8870950" cy="1749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The symbol || represents the logical function 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Combines two relational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Combined expression false only if BOTH expressions are 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The OR function is defined as follows:</a:t>
            </a:r>
          </a:p>
        </p:txBody>
      </p:sp>
      <p:graphicFrame>
        <p:nvGraphicFramePr>
          <p:cNvPr id="36928" name="Group 64"/>
          <p:cNvGraphicFramePr>
            <a:graphicFrameLocks noGrp="1"/>
          </p:cNvGraphicFramePr>
          <p:nvPr/>
        </p:nvGraphicFramePr>
        <p:xfrm>
          <a:off x="495300" y="2279650"/>
          <a:ext cx="4300538" cy="2286000"/>
        </p:xfrm>
        <a:graphic>
          <a:graphicData uri="http://schemas.openxmlformats.org/drawingml/2006/table">
            <a:tbl>
              <a:tblPr/>
              <a:tblGrid>
                <a:gridCol w="1249363"/>
                <a:gridCol w="1385887"/>
                <a:gridCol w="16652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 || 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8" name="Rectangle 3"/>
          <p:cNvSpPr txBox="1">
            <a:spLocks noChangeArrowheads="1"/>
          </p:cNvSpPr>
          <p:nvPr/>
        </p:nvSpPr>
        <p:spPr bwMode="auto">
          <a:xfrm>
            <a:off x="303213" y="4683125"/>
            <a:ext cx="3711575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u="sng">
                <a:latin typeface="Times New Roman" pitchFamily="18" charset="0"/>
              </a:rPr>
              <a:t>Example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double  x = 2, y = 3;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(x &gt;  = 3  || y != 2)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statement(s);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4616450" y="5659438"/>
            <a:ext cx="12509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33"/>
          <p:cNvSpPr txBox="1">
            <a:spLocks noChangeArrowheads="1"/>
          </p:cNvSpPr>
          <p:nvPr/>
        </p:nvSpPr>
        <p:spPr bwMode="auto">
          <a:xfrm>
            <a:off x="6056313" y="5305425"/>
            <a:ext cx="2265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7772400" cy="5207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Logical NOT Operator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58800"/>
            <a:ext cx="7772400" cy="11509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symbol ! represents the logical NOT function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Reverses result of a relational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NOT function is defined as follows:</a:t>
            </a:r>
          </a:p>
        </p:txBody>
      </p:sp>
      <p:graphicFrame>
        <p:nvGraphicFramePr>
          <p:cNvPr id="34882" name="Group 66"/>
          <p:cNvGraphicFramePr>
            <a:graphicFrameLocks noGrp="1"/>
          </p:cNvGraphicFramePr>
          <p:nvPr/>
        </p:nvGraphicFramePr>
        <p:xfrm>
          <a:off x="454025" y="1709738"/>
          <a:ext cx="2747963" cy="1371600"/>
        </p:xfrm>
        <a:graphic>
          <a:graphicData uri="http://schemas.openxmlformats.org/drawingml/2006/table">
            <a:tbl>
              <a:tblPr/>
              <a:tblGrid>
                <a:gridCol w="796925"/>
                <a:gridCol w="19510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0" name="Text Box 67"/>
          <p:cNvSpPr txBox="1">
            <a:spLocks noChangeArrowheads="1"/>
          </p:cNvSpPr>
          <p:nvPr/>
        </p:nvSpPr>
        <p:spPr bwMode="auto">
          <a:xfrm>
            <a:off x="5965825" y="1176338"/>
            <a:ext cx="2759075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Example:  ! (x == y)</a:t>
            </a:r>
          </a:p>
          <a:p>
            <a:r>
              <a:rPr lang="en-US"/>
              <a:t>  </a:t>
            </a:r>
          </a:p>
        </p:txBody>
      </p:sp>
      <p:sp>
        <p:nvSpPr>
          <p:cNvPr id="33811" name="Rectangle 3"/>
          <p:cNvSpPr txBox="1">
            <a:spLocks noChangeArrowheads="1"/>
          </p:cNvSpPr>
          <p:nvPr/>
        </p:nvSpPr>
        <p:spPr bwMode="auto">
          <a:xfrm>
            <a:off x="303213" y="3594100"/>
            <a:ext cx="3711575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u="sng">
                <a:latin typeface="Times New Roman" pitchFamily="18" charset="0"/>
              </a:rPr>
              <a:t>Example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double  x = 2, y = 3;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(!(x = = y))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statement(s);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294063" y="4594225"/>
            <a:ext cx="12509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3" name="TextBox 22"/>
          <p:cNvSpPr txBox="1">
            <a:spLocks noChangeArrowheads="1"/>
          </p:cNvSpPr>
          <p:nvPr/>
        </p:nvSpPr>
        <p:spPr bwMode="auto">
          <a:xfrm>
            <a:off x="4733925" y="4240213"/>
            <a:ext cx="2265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858000" cy="5080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Precedence of Operators</a:t>
            </a:r>
          </a:p>
        </p:txBody>
      </p:sp>
      <p:graphicFrame>
        <p:nvGraphicFramePr>
          <p:cNvPr id="39039" name="Group 127"/>
          <p:cNvGraphicFramePr>
            <a:graphicFrameLocks noGrp="1"/>
          </p:cNvGraphicFramePr>
          <p:nvPr/>
        </p:nvGraphicFramePr>
        <p:xfrm>
          <a:off x="0" y="565150"/>
          <a:ext cx="9144000" cy="5547360"/>
        </p:xfrm>
        <a:graphic>
          <a:graphicData uri="http://schemas.openxmlformats.org/drawingml/2006/table">
            <a:tbl>
              <a:tblPr/>
              <a:tblGrid>
                <a:gridCol w="2197100"/>
                <a:gridCol w="2730500"/>
                <a:gridCol w="1377950"/>
                <a:gridCol w="283845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Operator 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Operator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Precedence (1 = highest)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Parentheses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++,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Post-increment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++,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Pre-increment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Positive,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Multiplication, 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Addition, 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&lt;=, &gt;=, &gt;, 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Relational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Relational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+=, -+, *=, /=,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Compound 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365125" y="287338"/>
            <a:ext cx="3711575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u="sng">
                <a:latin typeface="Times New Roman" pitchFamily="18" charset="0"/>
              </a:rPr>
              <a:t>Example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int  a = 4, b = -2, c = 0;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(a &gt; b || b &gt; c &amp;&amp; a != 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statement(s);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545013" y="1204913"/>
            <a:ext cx="12509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4" name="TextBox 13"/>
          <p:cNvSpPr txBox="1">
            <a:spLocks noChangeArrowheads="1"/>
          </p:cNvSpPr>
          <p:nvPr/>
        </p:nvSpPr>
        <p:spPr bwMode="auto">
          <a:xfrm>
            <a:off x="5984875" y="850900"/>
            <a:ext cx="2265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false?</a:t>
            </a: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304800" y="3551238"/>
            <a:ext cx="75438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u="sng">
                <a:latin typeface="Times New Roman" pitchFamily="18" charset="0"/>
              </a:rPr>
              <a:t>Example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int  a = 4, b = -2, c = 7;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(pow(a,2) &gt; a*c+b || 17-c &gt; c-17 &amp;&amp; a/2 != -b)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statement(s);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6597650" y="4508500"/>
            <a:ext cx="12509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16"/>
          <p:cNvSpPr txBox="1">
            <a:spLocks noChangeArrowheads="1"/>
          </p:cNvSpPr>
          <p:nvPr/>
        </p:nvSpPr>
        <p:spPr bwMode="auto">
          <a:xfrm>
            <a:off x="7848600" y="4070350"/>
            <a:ext cx="1295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Simple </a:t>
            </a:r>
            <a:r>
              <a:rPr lang="en-US" sz="2800" b="1" i="1" u="sng" smtClean="0">
                <a:solidFill>
                  <a:schemeClr val="hlink"/>
                </a:solidFill>
                <a:latin typeface="Times New Roman" pitchFamily="18" charset="0"/>
              </a:rPr>
              <a:t>if/else</a:t>
            </a:r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 control structures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36525" y="1609725"/>
            <a:ext cx="3281363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latin typeface="Times New Roman" pitchFamily="18" charset="0"/>
              </a:rPr>
              <a:t>Form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(</a:t>
            </a:r>
            <a:r>
              <a:rPr lang="en-US" sz="2400" b="1" i="1">
                <a:solidFill>
                  <a:schemeClr val="hlink"/>
                </a:solidFill>
                <a:latin typeface="Times New Roman" pitchFamily="18" charset="0"/>
              </a:rPr>
              <a:t>relational expression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statement1a;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statement1b;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…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}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statement2a;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statement2b;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…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}</a:t>
            </a:r>
          </a:p>
        </p:txBody>
      </p:sp>
      <p:sp>
        <p:nvSpPr>
          <p:cNvPr id="36868" name="Text Box 12"/>
          <p:cNvSpPr txBox="1">
            <a:spLocks noChangeArrowheads="1"/>
          </p:cNvSpPr>
          <p:nvPr/>
        </p:nvSpPr>
        <p:spPr bwMode="auto">
          <a:xfrm>
            <a:off x="136525" y="422275"/>
            <a:ext cx="87788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1775" indent="-231775"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One block of statements is executed if the expression is true and another block if the expression is false.</a:t>
            </a:r>
          </a:p>
          <a:p>
            <a:pPr marL="231775" indent="-231775" algn="l">
              <a:buFontTx/>
              <a:buChar char="•"/>
            </a:pPr>
            <a:r>
              <a:rPr lang="en-US" sz="2400">
                <a:latin typeface="Times New Roman" pitchFamily="18" charset="0"/>
              </a:rPr>
              <a:t>Braces are optional if there is only one statement in the block.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352800" y="2743200"/>
            <a:ext cx="5562600" cy="1200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Block of statements (</a:t>
            </a:r>
            <a:r>
              <a:rPr lang="en-US" sz="2400" b="1" i="1">
                <a:latin typeface="Times New Roman" pitchFamily="18" charset="0"/>
              </a:rPr>
              <a:t>compound statement</a:t>
            </a:r>
            <a:r>
              <a:rPr lang="en-US" sz="2400">
                <a:latin typeface="Times New Roman" pitchFamily="18" charset="0"/>
              </a:rPr>
              <a:t>)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to be executed if the relational expression is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true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2438400" y="32004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AutoShape 18"/>
          <p:cNvSpPr>
            <a:spLocks/>
          </p:cNvSpPr>
          <p:nvPr/>
        </p:nvSpPr>
        <p:spPr bwMode="auto">
          <a:xfrm>
            <a:off x="2286000" y="2743200"/>
            <a:ext cx="152400" cy="838200"/>
          </a:xfrm>
          <a:prstGeom prst="rightBracket">
            <a:avLst>
              <a:gd name="adj" fmla="val 45833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3352800" y="4800600"/>
            <a:ext cx="5562600" cy="1200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Block of statements (</a:t>
            </a:r>
            <a:r>
              <a:rPr lang="en-US" sz="2400" b="1" i="1">
                <a:latin typeface="Times New Roman" pitchFamily="18" charset="0"/>
              </a:rPr>
              <a:t>compound statement</a:t>
            </a:r>
            <a:r>
              <a:rPr lang="en-US" sz="2400">
                <a:latin typeface="Times New Roman" pitchFamily="18" charset="0"/>
              </a:rPr>
              <a:t>)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to be executed if the relational expression is 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false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427288" y="5410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AutoShape 21"/>
          <p:cNvSpPr>
            <a:spLocks/>
          </p:cNvSpPr>
          <p:nvPr/>
        </p:nvSpPr>
        <p:spPr bwMode="auto">
          <a:xfrm>
            <a:off x="2286000" y="4937125"/>
            <a:ext cx="152400" cy="854075"/>
          </a:xfrm>
          <a:prstGeom prst="rightBracket">
            <a:avLst>
              <a:gd name="adj" fmla="val 46701"/>
            </a:avLst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Flowchart for </a:t>
            </a:r>
            <a:r>
              <a:rPr lang="en-US" sz="2800" b="1" i="1" u="sng" smtClean="0">
                <a:solidFill>
                  <a:schemeClr val="hlink"/>
                </a:solidFill>
                <a:latin typeface="Times New Roman" pitchFamily="18" charset="0"/>
              </a:rPr>
              <a:t>if/else</a:t>
            </a:r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 control structures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6525" y="1609725"/>
            <a:ext cx="3281363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latin typeface="Times New Roman" pitchFamily="18" charset="0"/>
              </a:rPr>
              <a:t>Form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(</a:t>
            </a:r>
            <a:r>
              <a:rPr lang="en-US" sz="2400" b="1" i="1">
                <a:solidFill>
                  <a:schemeClr val="hlink"/>
                </a:solidFill>
                <a:latin typeface="Times New Roman" pitchFamily="18" charset="0"/>
              </a:rPr>
              <a:t>relational expression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statement1a;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statement1b;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…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}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statement2a;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statement2b;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…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}</a:t>
            </a:r>
          </a:p>
        </p:txBody>
      </p:sp>
      <p:grpSp>
        <p:nvGrpSpPr>
          <p:cNvPr id="37892" name="Group 39"/>
          <p:cNvGrpSpPr>
            <a:grpSpLocks/>
          </p:cNvGrpSpPr>
          <p:nvPr/>
        </p:nvGrpSpPr>
        <p:grpSpPr bwMode="auto">
          <a:xfrm>
            <a:off x="4114800" y="855663"/>
            <a:ext cx="4500563" cy="5524500"/>
            <a:chOff x="2577" y="120"/>
            <a:chExt cx="2835" cy="3480"/>
          </a:xfrm>
        </p:grpSpPr>
        <p:sp>
          <p:nvSpPr>
            <p:cNvPr id="37893" name="AutoShape 12"/>
            <p:cNvSpPr>
              <a:spLocks noChangeArrowheads="1"/>
            </p:cNvSpPr>
            <p:nvPr/>
          </p:nvSpPr>
          <p:spPr bwMode="auto">
            <a:xfrm>
              <a:off x="3476" y="1030"/>
              <a:ext cx="1002" cy="945"/>
            </a:xfrm>
            <a:prstGeom prst="diamond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Rectangle 13"/>
            <p:cNvSpPr>
              <a:spLocks noChangeArrowheads="1"/>
            </p:cNvSpPr>
            <p:nvPr/>
          </p:nvSpPr>
          <p:spPr bwMode="auto">
            <a:xfrm>
              <a:off x="3544" y="456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</a:t>
              </a:r>
            </a:p>
          </p:txBody>
        </p:sp>
        <p:sp>
          <p:nvSpPr>
            <p:cNvPr id="37895" name="Line 14"/>
            <p:cNvSpPr>
              <a:spLocks noChangeShapeType="1"/>
            </p:cNvSpPr>
            <p:nvPr/>
          </p:nvSpPr>
          <p:spPr bwMode="auto">
            <a:xfrm>
              <a:off x="3972" y="12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5"/>
            <p:cNvSpPr>
              <a:spLocks noChangeShapeType="1"/>
            </p:cNvSpPr>
            <p:nvPr/>
          </p:nvSpPr>
          <p:spPr bwMode="auto">
            <a:xfrm>
              <a:off x="3972" y="687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6"/>
            <p:cNvSpPr txBox="1">
              <a:spLocks noChangeArrowheads="1"/>
            </p:cNvSpPr>
            <p:nvPr/>
          </p:nvSpPr>
          <p:spPr bwMode="auto">
            <a:xfrm>
              <a:off x="3630" y="1272"/>
              <a:ext cx="7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Relational</a:t>
              </a:r>
            </a:p>
            <a:p>
              <a:pPr algn="l"/>
              <a:r>
                <a:rPr lang="en-US" sz="1800" b="1">
                  <a:latin typeface="Times New Roman" pitchFamily="18" charset="0"/>
                </a:rPr>
                <a:t>expression</a:t>
              </a:r>
            </a:p>
          </p:txBody>
        </p:sp>
        <p:sp>
          <p:nvSpPr>
            <p:cNvPr id="37898" name="Line 17"/>
            <p:cNvSpPr>
              <a:spLocks noChangeShapeType="1"/>
            </p:cNvSpPr>
            <p:nvPr/>
          </p:nvSpPr>
          <p:spPr bwMode="auto">
            <a:xfrm>
              <a:off x="4910" y="1494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8"/>
            <p:cNvSpPr>
              <a:spLocks noChangeShapeType="1"/>
            </p:cNvSpPr>
            <p:nvPr/>
          </p:nvSpPr>
          <p:spPr bwMode="auto">
            <a:xfrm>
              <a:off x="4910" y="2439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9"/>
            <p:cNvSpPr>
              <a:spLocks noChangeShapeType="1"/>
            </p:cNvSpPr>
            <p:nvPr/>
          </p:nvSpPr>
          <p:spPr bwMode="auto">
            <a:xfrm>
              <a:off x="4478" y="149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21"/>
            <p:cNvSpPr>
              <a:spLocks noChangeShapeType="1"/>
            </p:cNvSpPr>
            <p:nvPr/>
          </p:nvSpPr>
          <p:spPr bwMode="auto">
            <a:xfrm>
              <a:off x="3044" y="1503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22"/>
            <p:cNvSpPr>
              <a:spLocks noChangeShapeType="1"/>
            </p:cNvSpPr>
            <p:nvPr/>
          </p:nvSpPr>
          <p:spPr bwMode="auto">
            <a:xfrm>
              <a:off x="3038" y="2448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23"/>
            <p:cNvSpPr>
              <a:spLocks noChangeShapeType="1"/>
            </p:cNvSpPr>
            <p:nvPr/>
          </p:nvSpPr>
          <p:spPr bwMode="auto">
            <a:xfrm>
              <a:off x="3044" y="1503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4"/>
            <p:cNvSpPr>
              <a:spLocks noChangeShapeType="1"/>
            </p:cNvSpPr>
            <p:nvPr/>
          </p:nvSpPr>
          <p:spPr bwMode="auto">
            <a:xfrm>
              <a:off x="3038" y="2688"/>
              <a:ext cx="18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25"/>
            <p:cNvSpPr>
              <a:spLocks noChangeArrowheads="1"/>
            </p:cNvSpPr>
            <p:nvPr/>
          </p:nvSpPr>
          <p:spPr bwMode="auto">
            <a:xfrm>
              <a:off x="3606" y="3024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</a:t>
              </a:r>
            </a:p>
          </p:txBody>
        </p:sp>
        <p:sp>
          <p:nvSpPr>
            <p:cNvPr id="37906" name="Line 26"/>
            <p:cNvSpPr>
              <a:spLocks noChangeShapeType="1"/>
            </p:cNvSpPr>
            <p:nvPr/>
          </p:nvSpPr>
          <p:spPr bwMode="auto">
            <a:xfrm>
              <a:off x="4034" y="268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7"/>
            <p:cNvSpPr>
              <a:spLocks noChangeShapeType="1"/>
            </p:cNvSpPr>
            <p:nvPr/>
          </p:nvSpPr>
          <p:spPr bwMode="auto">
            <a:xfrm>
              <a:off x="4034" y="32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Rectangle 28"/>
            <p:cNvSpPr>
              <a:spLocks noChangeArrowheads="1"/>
            </p:cNvSpPr>
            <p:nvPr/>
          </p:nvSpPr>
          <p:spPr bwMode="auto">
            <a:xfrm>
              <a:off x="4478" y="1750"/>
              <a:ext cx="934" cy="209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 1a</a:t>
              </a:r>
            </a:p>
          </p:txBody>
        </p:sp>
        <p:sp>
          <p:nvSpPr>
            <p:cNvPr id="37909" name="Text Box 29"/>
            <p:cNvSpPr txBox="1">
              <a:spLocks noChangeArrowheads="1"/>
            </p:cNvSpPr>
            <p:nvPr/>
          </p:nvSpPr>
          <p:spPr bwMode="auto">
            <a:xfrm>
              <a:off x="4562" y="126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37910" name="Text Box 30"/>
            <p:cNvSpPr txBox="1">
              <a:spLocks noChangeArrowheads="1"/>
            </p:cNvSpPr>
            <p:nvPr/>
          </p:nvSpPr>
          <p:spPr bwMode="auto">
            <a:xfrm>
              <a:off x="2972" y="1272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37911" name="Line 32"/>
            <p:cNvSpPr>
              <a:spLocks noChangeShapeType="1"/>
            </p:cNvSpPr>
            <p:nvPr/>
          </p:nvSpPr>
          <p:spPr bwMode="auto">
            <a:xfrm>
              <a:off x="4910" y="1965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Rectangle 33"/>
            <p:cNvSpPr>
              <a:spLocks noChangeArrowheads="1"/>
            </p:cNvSpPr>
            <p:nvPr/>
          </p:nvSpPr>
          <p:spPr bwMode="auto">
            <a:xfrm>
              <a:off x="4478" y="2221"/>
              <a:ext cx="934" cy="209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 1b</a:t>
              </a:r>
            </a:p>
          </p:txBody>
        </p:sp>
        <p:sp>
          <p:nvSpPr>
            <p:cNvPr id="37913" name="Rectangle 36"/>
            <p:cNvSpPr>
              <a:spLocks noChangeArrowheads="1"/>
            </p:cNvSpPr>
            <p:nvPr/>
          </p:nvSpPr>
          <p:spPr bwMode="auto">
            <a:xfrm>
              <a:off x="2577" y="1750"/>
              <a:ext cx="934" cy="209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 2a</a:t>
              </a:r>
            </a:p>
          </p:txBody>
        </p:sp>
        <p:sp>
          <p:nvSpPr>
            <p:cNvPr id="37914" name="Line 37"/>
            <p:cNvSpPr>
              <a:spLocks noChangeShapeType="1"/>
            </p:cNvSpPr>
            <p:nvPr/>
          </p:nvSpPr>
          <p:spPr bwMode="auto">
            <a:xfrm>
              <a:off x="3044" y="1959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Rectangle 38"/>
            <p:cNvSpPr>
              <a:spLocks noChangeArrowheads="1"/>
            </p:cNvSpPr>
            <p:nvPr/>
          </p:nvSpPr>
          <p:spPr bwMode="auto">
            <a:xfrm>
              <a:off x="2577" y="2221"/>
              <a:ext cx="934" cy="209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 2b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455613"/>
          </a:xfrm>
          <a:noFill/>
        </p:spPr>
        <p:txBody>
          <a:bodyPr/>
          <a:lstStyle/>
          <a:p>
            <a:pPr algn="l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42875" y="739775"/>
            <a:ext cx="5118100" cy="1508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 (x &lt; 12)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cout &lt;&lt; “smaller than twelve”;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else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cout  &lt;&lt;  “twelve or larger”;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2875" y="2528888"/>
            <a:ext cx="8086725" cy="406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 (Hours &gt; 40)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  {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cout &lt;&lt; “You worked overtime”;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Pay = 40*Base_Rate + (Hours – 40)*Overtime_Rate;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}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 "/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else</a:t>
            </a:r>
          </a:p>
          <a:p>
            <a:pPr algn="l">
              <a:tabLst>
                <a:tab pos="747713" algn="l"/>
              </a:tabLst>
            </a:pPr>
            <a:r>
              <a:rPr lang="en-US" sz="2400">
                <a:latin typeface="Times New Roman" pitchFamily="18" charset="0"/>
              </a:rPr>
              <a:t> 	</a:t>
            </a: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{</a:t>
            </a:r>
          </a:p>
          <a:p>
            <a:pPr marL="742950" lvl="1" indent="-285750" algn="l"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	cout &lt;&lt; “No overtime worked”;</a:t>
            </a:r>
          </a:p>
          <a:p>
            <a:pPr marL="742950" lvl="1" indent="-285750" algn="l"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	Pay = Hours*Base_Rate;</a:t>
            </a:r>
          </a:p>
          <a:p>
            <a:pPr marL="742950" lvl="1" indent="-285750" algn="l">
              <a:tabLst>
                <a:tab pos="747713" algn="l"/>
              </a:tabLst>
            </a:pPr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	}</a:t>
            </a:r>
          </a:p>
          <a:p>
            <a:pPr algn="l">
              <a:tabLst>
                <a:tab pos="747713" algn="l"/>
              </a:tabLst>
            </a:pPr>
            <a:endParaRPr lang="en-US" sz="24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17" name="Text Box 12"/>
          <p:cNvSpPr txBox="1">
            <a:spLocks noChangeArrowheads="1"/>
          </p:cNvSpPr>
          <p:nvPr/>
        </p:nvSpPr>
        <p:spPr bwMode="auto">
          <a:xfrm>
            <a:off x="5414963" y="917575"/>
            <a:ext cx="3729037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 b="1" u="sng">
                <a:latin typeface="Times New Roman" pitchFamily="18" charset="0"/>
              </a:rPr>
              <a:t>Note</a:t>
            </a:r>
            <a:r>
              <a:rPr lang="en-US" sz="2400">
                <a:latin typeface="Times New Roman" pitchFamily="18" charset="0"/>
              </a:rPr>
              <a:t>:  No braces are needed since each block contains only one statement.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5"/>
          <p:cNvGrpSpPr>
            <a:grpSpLocks/>
          </p:cNvGrpSpPr>
          <p:nvPr/>
        </p:nvGrpSpPr>
        <p:grpSpPr bwMode="auto">
          <a:xfrm>
            <a:off x="1371600" y="950913"/>
            <a:ext cx="2071688" cy="5614987"/>
            <a:chOff x="384" y="496"/>
            <a:chExt cx="1305" cy="3537"/>
          </a:xfrm>
        </p:grpSpPr>
        <p:sp>
          <p:nvSpPr>
            <p:cNvPr id="24602" name="Rectangle 6"/>
            <p:cNvSpPr>
              <a:spLocks noChangeArrowheads="1"/>
            </p:cNvSpPr>
            <p:nvPr/>
          </p:nvSpPr>
          <p:spPr bwMode="auto">
            <a:xfrm>
              <a:off x="528" y="832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603" name="Line 7"/>
            <p:cNvSpPr>
              <a:spLocks noChangeShapeType="1"/>
            </p:cNvSpPr>
            <p:nvPr/>
          </p:nvSpPr>
          <p:spPr bwMode="auto">
            <a:xfrm>
              <a:off x="936" y="49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Rectangle 8"/>
            <p:cNvSpPr>
              <a:spLocks noChangeArrowheads="1"/>
            </p:cNvSpPr>
            <p:nvPr/>
          </p:nvSpPr>
          <p:spPr bwMode="auto">
            <a:xfrm>
              <a:off x="528" y="140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605" name="Line 9"/>
            <p:cNvSpPr>
              <a:spLocks noChangeShapeType="1"/>
            </p:cNvSpPr>
            <p:nvPr/>
          </p:nvSpPr>
          <p:spPr bwMode="auto">
            <a:xfrm>
              <a:off x="936" y="10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Rectangle 10"/>
            <p:cNvSpPr>
              <a:spLocks noChangeArrowheads="1"/>
            </p:cNvSpPr>
            <p:nvPr/>
          </p:nvSpPr>
          <p:spPr bwMode="auto">
            <a:xfrm>
              <a:off x="528" y="1984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607" name="Line 11"/>
            <p:cNvSpPr>
              <a:spLocks noChangeShapeType="1"/>
            </p:cNvSpPr>
            <p:nvPr/>
          </p:nvSpPr>
          <p:spPr bwMode="auto">
            <a:xfrm>
              <a:off x="936" y="16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Rectangle 12"/>
            <p:cNvSpPr>
              <a:spLocks noChangeArrowheads="1"/>
            </p:cNvSpPr>
            <p:nvPr/>
          </p:nvSpPr>
          <p:spPr bwMode="auto">
            <a:xfrm>
              <a:off x="528" y="256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609" name="Line 13"/>
            <p:cNvSpPr>
              <a:spLocks noChangeShapeType="1"/>
            </p:cNvSpPr>
            <p:nvPr/>
          </p:nvSpPr>
          <p:spPr bwMode="auto">
            <a:xfrm>
              <a:off x="936" y="222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14"/>
            <p:cNvSpPr>
              <a:spLocks noChangeShapeType="1"/>
            </p:cNvSpPr>
            <p:nvPr/>
          </p:nvSpPr>
          <p:spPr bwMode="auto">
            <a:xfrm>
              <a:off x="932" y="2800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15"/>
            <p:cNvSpPr>
              <a:spLocks noChangeArrowheads="1"/>
            </p:cNvSpPr>
            <p:nvPr/>
          </p:nvSpPr>
          <p:spPr bwMode="auto">
            <a:xfrm>
              <a:off x="528" y="316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612" name="Line 16"/>
            <p:cNvSpPr>
              <a:spLocks noChangeShapeType="1"/>
            </p:cNvSpPr>
            <p:nvPr/>
          </p:nvSpPr>
          <p:spPr bwMode="auto">
            <a:xfrm>
              <a:off x="932" y="3408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Text Box 17"/>
            <p:cNvSpPr txBox="1">
              <a:spLocks noChangeArrowheads="1"/>
            </p:cNvSpPr>
            <p:nvPr/>
          </p:nvSpPr>
          <p:spPr bwMode="auto">
            <a:xfrm>
              <a:off x="384" y="3821"/>
              <a:ext cx="1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b="1" u="sng">
                  <a:latin typeface="Times New Roman" pitchFamily="18" charset="0"/>
                </a:rPr>
                <a:t>Straight Line Control</a:t>
              </a:r>
            </a:p>
          </p:txBody>
        </p:sp>
      </p:grpSp>
      <p:grpSp>
        <p:nvGrpSpPr>
          <p:cNvPr id="24579" name="Group 40"/>
          <p:cNvGrpSpPr>
            <a:grpSpLocks/>
          </p:cNvGrpSpPr>
          <p:nvPr/>
        </p:nvGrpSpPr>
        <p:grpSpPr bwMode="auto">
          <a:xfrm>
            <a:off x="4114800" y="925513"/>
            <a:ext cx="3829050" cy="5900737"/>
            <a:chOff x="1568" y="472"/>
            <a:chExt cx="2412" cy="3717"/>
          </a:xfrm>
        </p:grpSpPr>
        <p:sp>
          <p:nvSpPr>
            <p:cNvPr id="24582" name="AutoShape 19"/>
            <p:cNvSpPr>
              <a:spLocks noChangeArrowheads="1"/>
            </p:cNvSpPr>
            <p:nvPr/>
          </p:nvSpPr>
          <p:spPr bwMode="auto">
            <a:xfrm>
              <a:off x="2412" y="1384"/>
              <a:ext cx="720" cy="680"/>
            </a:xfrm>
            <a:prstGeom prst="diamond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20"/>
            <p:cNvSpPr>
              <a:spLocks noChangeArrowheads="1"/>
            </p:cNvSpPr>
            <p:nvPr/>
          </p:nvSpPr>
          <p:spPr bwMode="auto">
            <a:xfrm>
              <a:off x="2344" y="808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584" name="Line 21"/>
            <p:cNvSpPr>
              <a:spLocks noChangeShapeType="1"/>
            </p:cNvSpPr>
            <p:nvPr/>
          </p:nvSpPr>
          <p:spPr bwMode="auto">
            <a:xfrm>
              <a:off x="2772" y="4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22"/>
            <p:cNvSpPr>
              <a:spLocks noChangeShapeType="1"/>
            </p:cNvSpPr>
            <p:nvPr/>
          </p:nvSpPr>
          <p:spPr bwMode="auto">
            <a:xfrm>
              <a:off x="2772" y="10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Text Box 23"/>
            <p:cNvSpPr txBox="1">
              <a:spLocks noChangeArrowheads="1"/>
            </p:cNvSpPr>
            <p:nvPr/>
          </p:nvSpPr>
          <p:spPr bwMode="auto">
            <a:xfrm>
              <a:off x="2582" y="1561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Test</a:t>
              </a:r>
            </a:p>
          </p:txBody>
        </p:sp>
        <p:sp>
          <p:nvSpPr>
            <p:cNvPr id="24587" name="Line 24"/>
            <p:cNvSpPr>
              <a:spLocks noChangeShapeType="1"/>
            </p:cNvSpPr>
            <p:nvPr/>
          </p:nvSpPr>
          <p:spPr bwMode="auto">
            <a:xfrm>
              <a:off x="3564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25"/>
            <p:cNvSpPr>
              <a:spLocks noChangeShapeType="1"/>
            </p:cNvSpPr>
            <p:nvPr/>
          </p:nvSpPr>
          <p:spPr bwMode="auto">
            <a:xfrm>
              <a:off x="356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26"/>
            <p:cNvSpPr>
              <a:spLocks noChangeShapeType="1"/>
            </p:cNvSpPr>
            <p:nvPr/>
          </p:nvSpPr>
          <p:spPr bwMode="auto">
            <a:xfrm>
              <a:off x="3132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27"/>
            <p:cNvSpPr>
              <a:spLocks noChangeArrowheads="1"/>
            </p:cNvSpPr>
            <p:nvPr/>
          </p:nvSpPr>
          <p:spPr bwMode="auto">
            <a:xfrm>
              <a:off x="1568" y="1984"/>
              <a:ext cx="844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Commands</a:t>
              </a:r>
            </a:p>
            <a:p>
              <a:r>
                <a:rPr lang="en-US" sz="1800" b="1">
                  <a:latin typeface="Times New Roman" pitchFamily="18" charset="0"/>
                </a:rPr>
                <a:t>to execute</a:t>
              </a:r>
            </a:p>
            <a:p>
              <a:r>
                <a:rPr lang="en-US" sz="1800" b="1">
                  <a:latin typeface="Times New Roman" pitchFamily="18" charset="0"/>
                </a:rPr>
                <a:t>if False</a:t>
              </a:r>
            </a:p>
          </p:txBody>
        </p:sp>
        <p:sp>
          <p:nvSpPr>
            <p:cNvPr id="24591" name="Line 28"/>
            <p:cNvSpPr>
              <a:spLocks noChangeShapeType="1"/>
            </p:cNvSpPr>
            <p:nvPr/>
          </p:nvSpPr>
          <p:spPr bwMode="auto">
            <a:xfrm>
              <a:off x="1980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29"/>
            <p:cNvSpPr>
              <a:spLocks noChangeShapeType="1"/>
            </p:cNvSpPr>
            <p:nvPr/>
          </p:nvSpPr>
          <p:spPr bwMode="auto">
            <a:xfrm>
              <a:off x="197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30"/>
            <p:cNvSpPr>
              <a:spLocks noChangeShapeType="1"/>
            </p:cNvSpPr>
            <p:nvPr/>
          </p:nvSpPr>
          <p:spPr bwMode="auto">
            <a:xfrm>
              <a:off x="1980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31"/>
            <p:cNvSpPr>
              <a:spLocks noChangeShapeType="1"/>
            </p:cNvSpPr>
            <p:nvPr/>
          </p:nvSpPr>
          <p:spPr bwMode="auto">
            <a:xfrm>
              <a:off x="1974" y="2800"/>
              <a:ext cx="159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Rectangle 32"/>
            <p:cNvSpPr>
              <a:spLocks noChangeArrowheads="1"/>
            </p:cNvSpPr>
            <p:nvPr/>
          </p:nvSpPr>
          <p:spPr bwMode="auto">
            <a:xfrm>
              <a:off x="2344" y="3136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</a:t>
              </a:r>
            </a:p>
          </p:txBody>
        </p:sp>
        <p:sp>
          <p:nvSpPr>
            <p:cNvPr id="24596" name="Line 33"/>
            <p:cNvSpPr>
              <a:spLocks noChangeShapeType="1"/>
            </p:cNvSpPr>
            <p:nvPr/>
          </p:nvSpPr>
          <p:spPr bwMode="auto">
            <a:xfrm>
              <a:off x="2772" y="280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34"/>
            <p:cNvSpPr>
              <a:spLocks noChangeShapeType="1"/>
            </p:cNvSpPr>
            <p:nvPr/>
          </p:nvSpPr>
          <p:spPr bwMode="auto">
            <a:xfrm>
              <a:off x="2772" y="337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35"/>
            <p:cNvSpPr>
              <a:spLocks noChangeArrowheads="1"/>
            </p:cNvSpPr>
            <p:nvPr/>
          </p:nvSpPr>
          <p:spPr bwMode="auto">
            <a:xfrm>
              <a:off x="3132" y="1984"/>
              <a:ext cx="828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Commands</a:t>
              </a:r>
            </a:p>
            <a:p>
              <a:r>
                <a:rPr lang="en-US" sz="1800" b="1">
                  <a:latin typeface="Times New Roman" pitchFamily="18" charset="0"/>
                </a:rPr>
                <a:t>to execute</a:t>
              </a:r>
            </a:p>
            <a:p>
              <a:r>
                <a:rPr lang="en-US" sz="1800" b="1">
                  <a:latin typeface="Times New Roman" pitchFamily="18" charset="0"/>
                </a:rPr>
                <a:t>if True</a:t>
              </a:r>
            </a:p>
          </p:txBody>
        </p:sp>
        <p:sp>
          <p:nvSpPr>
            <p:cNvPr id="24599" name="Text Box 36"/>
            <p:cNvSpPr txBox="1">
              <a:spLocks noChangeArrowheads="1"/>
            </p:cNvSpPr>
            <p:nvPr/>
          </p:nvSpPr>
          <p:spPr bwMode="auto">
            <a:xfrm>
              <a:off x="3216" y="149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4600" name="Text Box 37"/>
            <p:cNvSpPr txBox="1">
              <a:spLocks noChangeArrowheads="1"/>
            </p:cNvSpPr>
            <p:nvPr/>
          </p:nvSpPr>
          <p:spPr bwMode="auto">
            <a:xfrm>
              <a:off x="1908" y="149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4601" name="Text Box 39"/>
            <p:cNvSpPr txBox="1">
              <a:spLocks noChangeArrowheads="1"/>
            </p:cNvSpPr>
            <p:nvPr/>
          </p:nvSpPr>
          <p:spPr bwMode="auto">
            <a:xfrm>
              <a:off x="2262" y="3821"/>
              <a:ext cx="171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u="sng">
                  <a:latin typeface="Times New Roman" pitchFamily="18" charset="0"/>
                </a:rPr>
                <a:t>Example Selection Structure</a:t>
              </a:r>
            </a:p>
            <a:p>
              <a:r>
                <a:rPr lang="en-US" sz="1600" b="1">
                  <a:latin typeface="Times New Roman" pitchFamily="18" charset="0"/>
                </a:rPr>
                <a:t>(decision structure)</a:t>
              </a:r>
            </a:p>
          </p:txBody>
        </p:sp>
      </p:grpSp>
      <p:sp>
        <p:nvSpPr>
          <p:cNvPr id="24580" name="Text Box 41"/>
          <p:cNvSpPr txBox="1">
            <a:spLocks noChangeArrowheads="1"/>
          </p:cNvSpPr>
          <p:nvPr/>
        </p:nvSpPr>
        <p:spPr bwMode="auto">
          <a:xfrm>
            <a:off x="-1588" y="0"/>
            <a:ext cx="8140701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 u="sng">
                <a:solidFill>
                  <a:schemeClr val="hlink"/>
                </a:solidFill>
                <a:latin typeface="Times New Roman" pitchFamily="18" charset="0"/>
              </a:rPr>
              <a:t>Flowcharts for straight line and selection control structures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57C35-0444-4DCC-8499-2A5E2E9288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Examples – If structures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1"/>
            <a:ext cx="9144000" cy="176784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Try one or more examples in class if time allows</a:t>
            </a:r>
          </a:p>
          <a:p>
            <a:pPr marL="457200" indent="-457200" eaLnBrk="1" hangingPunct="1">
              <a:buAutoNum type="alphaU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Prompt the user to enter a valid grade. 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grade is from 0 to 100, display “valid grade”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Otherwise display “invalid grade”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59622"/>
              </p:ext>
            </p:extLst>
          </p:nvPr>
        </p:nvGraphicFramePr>
        <p:xfrm>
          <a:off x="752104" y="4738254"/>
          <a:ext cx="45991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781"/>
                <a:gridCol w="2393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 Cost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 – 24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$1.50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25 - 99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$1.25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or more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$1.10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390246"/>
            <a:ext cx="9144000" cy="22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marR="0" lvl="0" indent="-463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AutoNum type="alphaUcParenR" startAt="2"/>
              <a:tabLst>
                <a:tab pos="4635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Calculate the cost to order a certain quantity of items based on the table below.</a:t>
            </a:r>
          </a:p>
          <a:p>
            <a:pPr marL="800100" lvl="1" indent="-342900" algn="l">
              <a:spcBef>
                <a:spcPct val="20000"/>
              </a:spcBef>
              <a:buFontTx/>
              <a:buChar char="-"/>
              <a:tabLst>
                <a:tab pos="463550" algn="l"/>
              </a:tabLst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Prompt the user to enter the quantity desired</a:t>
            </a:r>
          </a:p>
          <a:p>
            <a:pPr marL="800100" lvl="1" indent="-342900" algn="l">
              <a:spcBef>
                <a:spcPct val="20000"/>
              </a:spcBef>
              <a:buFontTx/>
              <a:buChar char="-"/>
              <a:tabLst>
                <a:tab pos="4635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Display the unit cost and the total cost.</a:t>
            </a:r>
          </a:p>
          <a:p>
            <a:pPr marL="800100" lvl="1" indent="-342900" algn="l">
              <a:spcBef>
                <a:spcPct val="20000"/>
              </a:spcBef>
              <a:buFontTx/>
              <a:buChar char="-"/>
              <a:tabLst>
                <a:tab pos="463550" algn="l"/>
              </a:tabLst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an error message if a negative quantity is entered.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725488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Nested if Statements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914525" y="3033713"/>
            <a:ext cx="2047875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(outer)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{ …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if  (inner)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{ … 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{ … 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{ … }</a:t>
            </a:r>
          </a:p>
        </p:txBody>
      </p:sp>
      <p:sp>
        <p:nvSpPr>
          <p:cNvPr id="39940" name="TextBox 19"/>
          <p:cNvSpPr txBox="1">
            <a:spLocks noChangeArrowheads="1"/>
          </p:cNvSpPr>
          <p:nvPr/>
        </p:nvSpPr>
        <p:spPr bwMode="auto">
          <a:xfrm>
            <a:off x="0" y="7254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Nested if statements are very common in programming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 nested if statement is an if statement that is the target of another if or else statement.</a:t>
            </a:r>
          </a:p>
          <a:p>
            <a:pPr marL="233363" indent="-233363" algn="l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Proper indentation helps us to understand the structure (although the compiler doesn’t care).</a:t>
            </a:r>
          </a:p>
          <a:p>
            <a:pPr marL="233363" indent="-233363" algn="l"/>
            <a:endParaRPr lang="en-US" sz="2400" u="sng">
              <a:latin typeface="Times New Roman" pitchFamily="18" charset="0"/>
              <a:cs typeface="Times New Roman" pitchFamily="18" charset="0"/>
            </a:endParaRPr>
          </a:p>
          <a:p>
            <a:pPr marL="233363" indent="-233363" algn="l"/>
            <a:r>
              <a:rPr lang="en-US" sz="2400" u="sng">
                <a:latin typeface="Times New Roman" pitchFamily="18" charset="0"/>
                <a:cs typeface="Times New Roman" pitchFamily="18" charset="0"/>
              </a:rPr>
              <a:t>Example form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4225925" y="3878263"/>
            <a:ext cx="330200" cy="14668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942" name="TextBox 21"/>
          <p:cNvSpPr txBox="1">
            <a:spLocks noChangeArrowheads="1"/>
          </p:cNvSpPr>
          <p:nvPr/>
        </p:nvSpPr>
        <p:spPr bwMode="auto">
          <a:xfrm>
            <a:off x="4556125" y="4208463"/>
            <a:ext cx="39401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Inner block only executed if outer if statement was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0" y="0"/>
            <a:ext cx="5359400" cy="4894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//Example – Nested if statements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int x, y, z, result;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cout &lt;&lt; “Enter values for x, y, and z”;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cin &gt;&gt; x &gt;&gt; y &gt;&gt; z; 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(x &gt; y)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{ 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	if  (x &gt; z)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{ result = pow(x,2);}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{ result = pow(y,2);}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}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{ result = pow(z,2);}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5756275" y="882650"/>
            <a:ext cx="31035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 b="1" u="sng">
                <a:latin typeface="Times New Roman" pitchFamily="18" charset="0"/>
              </a:rPr>
              <a:t>Try it for a few cases</a:t>
            </a:r>
            <a:r>
              <a:rPr lang="en-US" sz="24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60950" y="1655763"/>
          <a:ext cx="3799491" cy="481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75"/>
                <a:gridCol w="772510"/>
                <a:gridCol w="788276"/>
                <a:gridCol w="1450430"/>
              </a:tblGrid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81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7524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if-else-if structures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00100"/>
            <a:ext cx="9144000" cy="5153025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Shifts program control, step by step, through series of statement blocks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Control stops at relational expression that tests true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Some programming languages have an “elseif” command.  In C++, using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 if(relational expression)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simply implies that the if statement represents that block of instructions to be represented when the else condition is true.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Proper indentation is important for readability.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 general, </a:t>
            </a:r>
            <a:r>
              <a:rPr lang="en-US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 else statement always refers to the nearest if statement that is within the same block as the else and not already associated with another else.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149975" cy="668338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latin typeface="Times New Roman" pitchFamily="18" charset="0"/>
                <a:cs typeface="Times New Roman" pitchFamily="18" charset="0"/>
              </a:rPr>
              <a:t>Format:  if-else-if structure</a:t>
            </a:r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457200" y="893763"/>
            <a:ext cx="4641850" cy="5964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if (relational_expression_1)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{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statement_block_1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}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else if (relational_expression_2)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{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statement_block_2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}</a:t>
            </a:r>
          </a:p>
          <a:p>
            <a:pPr algn="l">
              <a:lnSpc>
                <a:spcPct val="5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.</a:t>
            </a:r>
          </a:p>
          <a:p>
            <a:pPr algn="l">
              <a:lnSpc>
                <a:spcPct val="5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.</a:t>
            </a:r>
          </a:p>
          <a:p>
            <a:pPr algn="l">
              <a:lnSpc>
                <a:spcPct val="5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.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else if (relational_expression_n-1)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{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statement_block_n-1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}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{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statement_block_n</a:t>
            </a:r>
          </a:p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93788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Example:  if-else-if structure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C++ instructions to find y(x) after the user enters a value for x.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1093788"/>
          <a:ext cx="3932238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434960" imgH="914400" progId="Equation.3">
                  <p:embed/>
                </p:oleObj>
              </mc:Choice>
              <mc:Fallback>
                <p:oleObj name="Equation" r:id="rId3" imgW="14349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93788"/>
                        <a:ext cx="3932238" cy="250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0"/>
            <a:ext cx="5289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int X, Y = 9;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cout &lt;&lt; "\n Please enter a value for X:  ";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cin &gt;&gt; X;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if (X &gt; 2 &amp;&amp; X &lt;= 25)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if (X &gt; 10)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{	Y = 1;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if (X &gt; 20)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	Y = 2;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Y = 3;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else if (X &lt;= 0 || X &gt; 50)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if (X &gt; -10 &amp;&amp; X &lt; 75)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Y = 4;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Y = 5;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else if (X &gt; 25)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{	if (X &gt; 35)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Y = 6;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else if (X &lt; 32)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	Y = 7;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	Y = 8;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cout &lt;&lt; "\n Y = " &lt;&lt; Y;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algn="l"/>
            <a:r>
              <a:rPr lang="en-US" sz="16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5289550" y="830263"/>
            <a:ext cx="3659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Determine y for each value of x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04153"/>
              </p:ext>
            </p:extLst>
          </p:nvPr>
        </p:nvGraphicFramePr>
        <p:xfrm>
          <a:off x="5715000" y="1660526"/>
          <a:ext cx="253365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0" y="0"/>
            <a:ext cx="5289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X, Y = 9;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&lt;&lt; "\n Please enter a value for X:  ";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cin &gt;&gt; X;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if (X &gt; 2 &amp;&amp; X &lt;= 25)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if (X &gt; 10)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{Y = 1;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if (X &gt; 20)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2;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3;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 if (X &lt;= 0 || X &gt; 50)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if (X &gt; -10 &amp;&amp; X &lt; 75)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4;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5;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 if (X &gt; 25)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{if (X &gt; 35)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6;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 if (X &lt; 32)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7;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Y = 8;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&lt;&lt; "\n Y = " &lt;&lt; Y;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algn="l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4840288" y="338138"/>
            <a:ext cx="41084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The last example is repeated without indentation.  Note how difficult it is to follow.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indent if structures!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7772400" cy="4603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Testing for multiples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8475"/>
            <a:ext cx="9144000" cy="635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</a:rPr>
              <a:t>The modulus (%) function works well for testing for multiples.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</a:rPr>
              <a:t>For example,  A%3 = 0 if integer A is a multiple of 3.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smtClean="0">
                <a:latin typeface="Times New Roman" pitchFamily="18" charset="0"/>
              </a:rPr>
              <a:t>Example</a:t>
            </a:r>
            <a:r>
              <a:rPr lang="en-US" sz="2200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main ( 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{     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N;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&lt;&lt; “Enter an integer N: “;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cin &gt;&gt; N;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if (N%3 == 0)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&lt;&lt; “N is a multiple of 3”;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		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&lt;&lt; “N is not a multiple of 3”;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2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i="1" u="sng" dirty="0" smtClean="0">
                <a:solidFill>
                  <a:srgbClr val="FF0000"/>
                </a:solidFill>
                <a:latin typeface="Times New Roman" pitchFamily="18" charset="0"/>
              </a:rPr>
              <a:t>Class Example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</a:rPr>
              <a:t>:  Write a program to determine if N is: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</a:rPr>
              <a:t>1)  a multiple of both 3 and 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</a:rPr>
              <a:t>2)  a multiple of 3, but not 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</a:rPr>
              <a:t>3)  a multiple of 5, but not 3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</a:rPr>
              <a:t>4)  a multiple of neither 3 nor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"/>
            <a:ext cx="7772400" cy="4603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Values of Relational Expressions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8475"/>
            <a:ext cx="9144000" cy="635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It is helpful to understand how C++ handles relational expressions.  For example, accidentally using 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if (x = 2)</a:t>
            </a:r>
            <a:r>
              <a:rPr lang="en-US" sz="2400" dirty="0" smtClean="0">
                <a:latin typeface="Times New Roman" pitchFamily="18" charset="0"/>
              </a:rPr>
              <a:t> instead of 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if (x = = 2)</a:t>
            </a:r>
            <a:r>
              <a:rPr lang="en-US" sz="2400" dirty="0" smtClean="0">
                <a:latin typeface="Times New Roman" pitchFamily="18" charset="0"/>
              </a:rPr>
              <a:t> may yield unexpected results.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Result of relational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False, C++ compiler gives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True, C++ compiler gives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Value of relational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Zero, result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Nonzero, result is true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</a:rPr>
              <a:t>Tricky </a:t>
            </a: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</a:rPr>
              <a:t>Examples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</a:rPr>
              <a:t>If x = 10, is each expression below true or false, or is a compiler error generated?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if (x = 5)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F    Error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(x = 0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 	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</a:t>
            </a:r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if (x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)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T   F    Error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 (!x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      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Error</a:t>
            </a:r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(x = 10 == 1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if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(x = 10 == 10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Error</a:t>
            </a:r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(5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==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)	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(5 = x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</a:t>
            </a:r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if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(!(x == 2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))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(!x == 2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)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F    Error</a:t>
            </a:r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5559425" y="2974975"/>
            <a:ext cx="3119438" cy="8318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= False</a:t>
            </a:r>
          </a:p>
          <a:p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Non-zero value =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Simple </a:t>
            </a:r>
            <a:r>
              <a:rPr lang="en-US" sz="2800" b="1" i="1" u="sng" smtClean="0">
                <a:solidFill>
                  <a:schemeClr val="hlink"/>
                </a:solidFill>
                <a:latin typeface="Times New Roman" pitchFamily="18" charset="0"/>
              </a:rPr>
              <a:t>if</a:t>
            </a:r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 Control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5562600" cy="1746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Used to make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Relational expression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Evaluated as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Block of statements only executed if true</a:t>
            </a:r>
          </a:p>
        </p:txBody>
      </p:sp>
      <p:grpSp>
        <p:nvGrpSpPr>
          <p:cNvPr id="25604" name="Group 33"/>
          <p:cNvGrpSpPr>
            <a:grpSpLocks/>
          </p:cNvGrpSpPr>
          <p:nvPr/>
        </p:nvGrpSpPr>
        <p:grpSpPr bwMode="auto">
          <a:xfrm>
            <a:off x="228600" y="2889250"/>
            <a:ext cx="4854575" cy="3709988"/>
            <a:chOff x="144" y="1820"/>
            <a:chExt cx="3058" cy="2337"/>
          </a:xfrm>
        </p:grpSpPr>
        <p:sp>
          <p:nvSpPr>
            <p:cNvPr id="25622" name="Text Box 5"/>
            <p:cNvSpPr txBox="1">
              <a:spLocks noChangeArrowheads="1"/>
            </p:cNvSpPr>
            <p:nvPr/>
          </p:nvSpPr>
          <p:spPr bwMode="auto">
            <a:xfrm>
              <a:off x="144" y="1820"/>
              <a:ext cx="2115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u="sng">
                  <a:latin typeface="Times New Roman" pitchFamily="18" charset="0"/>
                </a:rPr>
                <a:t>Form</a:t>
              </a:r>
              <a:r>
                <a:rPr lang="en-US" sz="2400">
                  <a:latin typeface="Times New Roman" pitchFamily="18" charset="0"/>
                </a:rPr>
                <a:t>:</a:t>
              </a:r>
            </a:p>
            <a:p>
              <a:pPr algn="l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if  (</a:t>
              </a:r>
              <a:r>
                <a:rPr lang="en-US" sz="2400" b="1" i="1">
                  <a:solidFill>
                    <a:schemeClr val="hlink"/>
                  </a:solidFill>
                  <a:latin typeface="Times New Roman" pitchFamily="18" charset="0"/>
                </a:rPr>
                <a:t>relational expression)</a:t>
              </a:r>
            </a:p>
            <a:p>
              <a:pPr algn="l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     {</a:t>
              </a:r>
            </a:p>
            <a:p>
              <a:pPr algn="l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      statement(s);</a:t>
              </a:r>
            </a:p>
            <a:p>
              <a:pPr algn="l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      }</a:t>
              </a:r>
            </a:p>
          </p:txBody>
        </p:sp>
        <p:sp>
          <p:nvSpPr>
            <p:cNvPr id="25623" name="Text Box 6"/>
            <p:cNvSpPr txBox="1">
              <a:spLocks noChangeArrowheads="1"/>
            </p:cNvSpPr>
            <p:nvPr/>
          </p:nvSpPr>
          <p:spPr bwMode="auto">
            <a:xfrm>
              <a:off x="552" y="3168"/>
              <a:ext cx="2650" cy="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 dirty="0">
                  <a:latin typeface="Times New Roman" pitchFamily="18" charset="0"/>
                </a:rPr>
                <a:t>Block of statements (</a:t>
              </a:r>
              <a:r>
                <a:rPr lang="en-US" sz="2400" b="1" i="1" dirty="0">
                  <a:latin typeface="Times New Roman" pitchFamily="18" charset="0"/>
                </a:rPr>
                <a:t>compound statement</a:t>
              </a:r>
              <a:r>
                <a:rPr lang="en-US" sz="2400" dirty="0">
                  <a:latin typeface="Times New Roman" pitchFamily="18" charset="0"/>
                </a:rPr>
                <a:t>) to be executed if the relational expression is </a:t>
              </a:r>
              <a:r>
                <a:rPr 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true</a:t>
              </a:r>
              <a:r>
                <a:rPr lang="en-US" sz="2400" dirty="0">
                  <a:latin typeface="Times New Roman" pitchFamily="18" charset="0"/>
                </a:rPr>
                <a:t> or skipped if </a:t>
              </a:r>
              <a:r>
                <a:rPr 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false</a:t>
              </a:r>
              <a:r>
                <a:rPr 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.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5624" name="Line 8"/>
            <p:cNvSpPr>
              <a:spLocks noChangeShapeType="1"/>
            </p:cNvSpPr>
            <p:nvPr/>
          </p:nvSpPr>
          <p:spPr bwMode="auto">
            <a:xfrm>
              <a:off x="1683" y="2664"/>
              <a:ext cx="57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8"/>
            <p:cNvSpPr>
              <a:spLocks noChangeShapeType="1"/>
            </p:cNvSpPr>
            <p:nvPr/>
          </p:nvSpPr>
          <p:spPr bwMode="auto">
            <a:xfrm flipV="1">
              <a:off x="2259" y="2664"/>
              <a:ext cx="0" cy="5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5" name="Group 35"/>
          <p:cNvGrpSpPr>
            <a:grpSpLocks/>
          </p:cNvGrpSpPr>
          <p:nvPr/>
        </p:nvGrpSpPr>
        <p:grpSpPr bwMode="auto">
          <a:xfrm>
            <a:off x="5738813" y="106363"/>
            <a:ext cx="3027362" cy="6259512"/>
            <a:chOff x="3615" y="67"/>
            <a:chExt cx="1907" cy="3943"/>
          </a:xfrm>
        </p:grpSpPr>
        <p:sp>
          <p:nvSpPr>
            <p:cNvPr id="25606" name="AutoShape 11"/>
            <p:cNvSpPr>
              <a:spLocks noChangeArrowheads="1"/>
            </p:cNvSpPr>
            <p:nvPr/>
          </p:nvSpPr>
          <p:spPr bwMode="auto">
            <a:xfrm>
              <a:off x="3615" y="985"/>
              <a:ext cx="1079" cy="979"/>
            </a:xfrm>
            <a:prstGeom prst="diamond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12"/>
            <p:cNvSpPr>
              <a:spLocks noChangeArrowheads="1"/>
            </p:cNvSpPr>
            <p:nvPr/>
          </p:nvSpPr>
          <p:spPr bwMode="auto">
            <a:xfrm>
              <a:off x="3759" y="403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</a:t>
              </a:r>
            </a:p>
          </p:txBody>
        </p:sp>
        <p:sp>
          <p:nvSpPr>
            <p:cNvPr id="25608" name="Line 13"/>
            <p:cNvSpPr>
              <a:spLocks noChangeShapeType="1"/>
            </p:cNvSpPr>
            <p:nvPr/>
          </p:nvSpPr>
          <p:spPr bwMode="auto">
            <a:xfrm>
              <a:off x="4149" y="67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4"/>
            <p:cNvSpPr>
              <a:spLocks noChangeShapeType="1"/>
            </p:cNvSpPr>
            <p:nvPr/>
          </p:nvSpPr>
          <p:spPr bwMode="auto">
            <a:xfrm>
              <a:off x="4154" y="643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Text Box 15"/>
            <p:cNvSpPr txBox="1">
              <a:spLocks noChangeArrowheads="1"/>
            </p:cNvSpPr>
            <p:nvPr/>
          </p:nvSpPr>
          <p:spPr bwMode="auto">
            <a:xfrm>
              <a:off x="3815" y="1208"/>
              <a:ext cx="7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relational</a:t>
              </a:r>
            </a:p>
            <a:p>
              <a:pPr algn="l"/>
              <a:r>
                <a:rPr lang="en-US" sz="1800" b="1">
                  <a:latin typeface="Times New Roman" pitchFamily="18" charset="0"/>
                </a:rPr>
                <a:t>expression</a:t>
              </a:r>
            </a:p>
          </p:txBody>
        </p:sp>
        <p:sp>
          <p:nvSpPr>
            <p:cNvPr id="25611" name="Line 16"/>
            <p:cNvSpPr>
              <a:spLocks noChangeShapeType="1"/>
            </p:cNvSpPr>
            <p:nvPr/>
          </p:nvSpPr>
          <p:spPr bwMode="auto">
            <a:xfrm>
              <a:off x="5126" y="1484"/>
              <a:ext cx="0" cy="3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7"/>
            <p:cNvSpPr>
              <a:spLocks noChangeShapeType="1"/>
            </p:cNvSpPr>
            <p:nvPr/>
          </p:nvSpPr>
          <p:spPr bwMode="auto">
            <a:xfrm>
              <a:off x="5126" y="242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8"/>
            <p:cNvSpPr>
              <a:spLocks noChangeShapeType="1"/>
            </p:cNvSpPr>
            <p:nvPr/>
          </p:nvSpPr>
          <p:spPr bwMode="auto">
            <a:xfrm>
              <a:off x="4694" y="1475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>
              <a:off x="4173" y="2664"/>
              <a:ext cx="95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Rectangle 24"/>
            <p:cNvSpPr>
              <a:spLocks noChangeArrowheads="1"/>
            </p:cNvSpPr>
            <p:nvPr/>
          </p:nvSpPr>
          <p:spPr bwMode="auto">
            <a:xfrm>
              <a:off x="3759" y="3028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</a:t>
              </a:r>
            </a:p>
          </p:txBody>
        </p:sp>
        <p:sp>
          <p:nvSpPr>
            <p:cNvPr id="25616" name="Line 25"/>
            <p:cNvSpPr>
              <a:spLocks noChangeShapeType="1"/>
            </p:cNvSpPr>
            <p:nvPr/>
          </p:nvSpPr>
          <p:spPr bwMode="auto">
            <a:xfrm>
              <a:off x="4161" y="1964"/>
              <a:ext cx="12" cy="10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26"/>
            <p:cNvSpPr>
              <a:spLocks noChangeShapeType="1"/>
            </p:cNvSpPr>
            <p:nvPr/>
          </p:nvSpPr>
          <p:spPr bwMode="auto">
            <a:xfrm>
              <a:off x="4173" y="326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Rectangle 27"/>
            <p:cNvSpPr>
              <a:spLocks noChangeArrowheads="1"/>
            </p:cNvSpPr>
            <p:nvPr/>
          </p:nvSpPr>
          <p:spPr bwMode="auto">
            <a:xfrm>
              <a:off x="4694" y="1848"/>
              <a:ext cx="828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latin typeface="Times New Roman" pitchFamily="18" charset="0"/>
                </a:rPr>
                <a:t>statements</a:t>
              </a:r>
            </a:p>
            <a:p>
              <a:r>
                <a:rPr lang="en-US" sz="1800" b="1">
                  <a:latin typeface="Times New Roman" pitchFamily="18" charset="0"/>
                </a:rPr>
                <a:t>to execute</a:t>
              </a:r>
            </a:p>
            <a:p>
              <a:r>
                <a:rPr lang="en-US" sz="1800" b="1">
                  <a:latin typeface="Times New Roman" pitchFamily="18" charset="0"/>
                </a:rPr>
                <a:t>if </a:t>
              </a:r>
              <a:r>
                <a:rPr lang="en-US" sz="1800" b="1">
                  <a:solidFill>
                    <a:schemeClr val="hlink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5619" name="Text Box 28"/>
            <p:cNvSpPr txBox="1">
              <a:spLocks noChangeArrowheads="1"/>
            </p:cNvSpPr>
            <p:nvPr/>
          </p:nvSpPr>
          <p:spPr bwMode="auto">
            <a:xfrm>
              <a:off x="4706" y="125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5620" name="Text Box 29"/>
            <p:cNvSpPr txBox="1">
              <a:spLocks noChangeArrowheads="1"/>
            </p:cNvSpPr>
            <p:nvPr/>
          </p:nvSpPr>
          <p:spPr bwMode="auto">
            <a:xfrm>
              <a:off x="3759" y="2043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5621" name="Text Box 34"/>
            <p:cNvSpPr txBox="1">
              <a:spLocks noChangeArrowheads="1"/>
            </p:cNvSpPr>
            <p:nvPr/>
          </p:nvSpPr>
          <p:spPr bwMode="auto">
            <a:xfrm>
              <a:off x="3812" y="3722"/>
              <a:ext cx="89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u="sng">
                  <a:latin typeface="Times New Roman" pitchFamily="18" charset="0"/>
                </a:rPr>
                <a:t>Flowchart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1200"/>
            <a:ext cx="8583613" cy="85566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Using the ideas just presented, we see that the following sections of code are equivalent: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0" y="0"/>
            <a:ext cx="4217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Example:  Testing for zero</a:t>
            </a:r>
          </a:p>
        </p:txBody>
      </p:sp>
      <p:sp>
        <p:nvSpPr>
          <p:cNvPr id="48132" name="TextBox 6"/>
          <p:cNvSpPr txBox="1">
            <a:spLocks noChangeArrowheads="1"/>
          </p:cNvSpPr>
          <p:nvPr/>
        </p:nvSpPr>
        <p:spPr bwMode="auto">
          <a:xfrm>
            <a:off x="276225" y="2308225"/>
            <a:ext cx="4251325" cy="15684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(x != 0)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cout &lt;&lt; “true” &lt;&lt; endl;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cout &lt;&lt; “false” &lt;&lt; endl;</a:t>
            </a: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276225" y="4411663"/>
            <a:ext cx="4251325" cy="15700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(x)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cout &lt;&lt; “true” &lt;&lt; endl;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cout &lt;&lt; “false”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381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Comparing for Equality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1275" y="638175"/>
            <a:ext cx="9144000" cy="42291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Comparing real numbers for equality in computer programs can yield unexpected results since the numbers are stored in binary form.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the decimal number 0.1 forms a repeating number in base 2:     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Rule: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 testing two values for equality with single-precision (float) and double-precision (double) variables.  It is better to compare for an acceptable difference between their values.</a:t>
            </a: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808163" y="2019300"/>
          <a:ext cx="69818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4279680" imgH="939600" progId="Equation.3">
                  <p:embed/>
                </p:oleObj>
              </mc:Choice>
              <mc:Fallback>
                <p:oleObj name="Equation" r:id="rId3" imgW="427968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2019300"/>
                        <a:ext cx="6981825" cy="15335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923925" y="5195888"/>
            <a:ext cx="2797175" cy="12001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Instead of comparing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for equality: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(x == y)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4905375" y="5195888"/>
            <a:ext cx="2867025" cy="12001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Test for an acceptable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small difference: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(abs(x-y) &lt; 1E-6)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38175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Comparing for Equality - Example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 l="19925" t="21493" r="27351" b="18607"/>
          <a:stretch>
            <a:fillRect/>
          </a:stretch>
        </p:blipFill>
        <p:spPr bwMode="auto">
          <a:xfrm>
            <a:off x="-1" y="638174"/>
            <a:ext cx="7244733" cy="462986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 r="58567" b="78932"/>
          <a:stretch>
            <a:fillRect/>
          </a:stretch>
        </p:blipFill>
        <p:spPr bwMode="auto">
          <a:xfrm>
            <a:off x="-65964" y="5348998"/>
            <a:ext cx="4557001" cy="117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797631" y="5348998"/>
            <a:ext cx="4085112" cy="1200329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Mathematically we would expect x == y to be true, but due to round off errors it is false.  However, it is very close (within one millionth)!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D31EE2-AD73-490E-A8A0-EF416923F132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00FF"/>
                </a:solidFill>
              </a:rPr>
              <a:t>Common Errors in Selection Statements</a:t>
            </a:r>
            <a:r>
              <a:rPr lang="en-US" altLang="en-US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931863"/>
            <a:ext cx="8718550" cy="6159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u="sng" dirty="0" smtClean="0">
                <a:solidFill>
                  <a:srgbClr val="0000FF"/>
                </a:solidFill>
              </a:rPr>
              <a:t>Common Error 1</a:t>
            </a:r>
            <a:r>
              <a:rPr lang="en-US" altLang="en-US" b="1" dirty="0" smtClean="0">
                <a:solidFill>
                  <a:srgbClr val="0000FF"/>
                </a:solidFill>
              </a:rPr>
              <a:t>: Forgetting Necessary Braces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193675" y="1692275"/>
          <a:ext cx="87566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icture" r:id="rId4" imgW="4900636" imgH="957001" progId="Word.Picture.8">
                  <p:embed/>
                </p:oleObj>
              </mc:Choice>
              <mc:Fallback>
                <p:oleObj name="Picture" r:id="rId4" imgW="4900636" imgH="95700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92275"/>
                        <a:ext cx="8756650" cy="1722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9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E1E478-9DE7-44AC-B030-9955CFAD89FA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00FF"/>
                </a:solidFill>
              </a:rPr>
              <a:t>Common Errors in Selection Statements</a:t>
            </a:r>
            <a:r>
              <a:rPr lang="en-US" altLang="en-US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93675" y="1163638"/>
            <a:ext cx="87185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7938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849438" indent="-4572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44738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840038" indent="-3810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32972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7544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42116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6688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 b="1" u="sng" dirty="0">
                <a:solidFill>
                  <a:srgbClr val="0000FF"/>
                </a:solidFill>
              </a:rPr>
              <a:t>Common Error 2</a:t>
            </a:r>
            <a:r>
              <a:rPr lang="en-US" altLang="en-US" sz="2800" b="1" dirty="0">
                <a:solidFill>
                  <a:srgbClr val="0000FF"/>
                </a:solidFill>
              </a:rPr>
              <a:t>: Wrong Semicolon at the </a:t>
            </a:r>
            <a:r>
              <a:rPr lang="en-US" altLang="en-US" sz="2800" b="1" u="sng" dirty="0">
                <a:solidFill>
                  <a:srgbClr val="0000FF"/>
                </a:solidFill>
              </a:rPr>
              <a:t>if</a:t>
            </a:r>
            <a:r>
              <a:rPr lang="en-US" altLang="en-US" sz="2800" b="1" dirty="0">
                <a:solidFill>
                  <a:srgbClr val="0000FF"/>
                </a:solidFill>
              </a:rPr>
              <a:t> Line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9" name="Object 10"/>
          <p:cNvGraphicFramePr>
            <a:graphicFrameLocks noChangeAspect="1"/>
          </p:cNvGraphicFramePr>
          <p:nvPr/>
        </p:nvGraphicFramePr>
        <p:xfrm>
          <a:off x="231775" y="1797050"/>
          <a:ext cx="8718550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icture" r:id="rId4" imgW="4898898" imgH="1200912" progId="Word.Picture.8">
                  <p:embed/>
                </p:oleObj>
              </mc:Choice>
              <mc:Fallback>
                <p:oleObj name="Picture" r:id="rId4" imgW="4898898" imgH="12009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797050"/>
                        <a:ext cx="8718550" cy="2135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0DF5C9-740E-46BC-83BE-748AD8237779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00FF"/>
                </a:solidFill>
              </a:rPr>
              <a:t>Common Errors in Selection Statements</a:t>
            </a:r>
            <a:r>
              <a:rPr lang="en-US" altLang="en-US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931863"/>
            <a:ext cx="8718550" cy="6159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u="sng" dirty="0" smtClean="0">
                <a:solidFill>
                  <a:srgbClr val="0000FF"/>
                </a:solidFill>
              </a:rPr>
              <a:t>Common Error 3</a:t>
            </a:r>
            <a:r>
              <a:rPr lang="en-US" altLang="en-US" b="1" dirty="0" smtClean="0">
                <a:solidFill>
                  <a:srgbClr val="0000FF"/>
                </a:solidFill>
              </a:rPr>
              <a:t>: Mistakenly Using = for ==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269875" y="1547813"/>
            <a:ext cx="87185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7938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849438" indent="-4572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44738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840038" indent="-3810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32972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7544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42116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6688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/>
              <a:t>if (count = 1)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cout &lt;&lt; "count is zero"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else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cout &lt;&lt; "count is not zero" &lt;&lt; endl;</a:t>
            </a:r>
          </a:p>
        </p:txBody>
      </p: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0ADBD0-EDBF-411C-87BF-EEF0BBF01B79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00FF"/>
                </a:solidFill>
              </a:rPr>
              <a:t>Common Errors in Selection Statements</a:t>
            </a:r>
            <a:r>
              <a:rPr lang="en-US" altLang="en-US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5575" y="1085850"/>
            <a:ext cx="87185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7938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849438" indent="-4572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44738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840038" indent="-3810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32972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7544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42116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668838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600" b="1" u="sng" dirty="0">
                <a:solidFill>
                  <a:srgbClr val="0000FF"/>
                </a:solidFill>
              </a:rPr>
              <a:t>Common Error 4</a:t>
            </a:r>
            <a:r>
              <a:rPr lang="en-US" altLang="en-US" sz="2600" b="1" dirty="0">
                <a:solidFill>
                  <a:srgbClr val="0000FF"/>
                </a:solidFill>
              </a:rPr>
              <a:t>: Redundant Testing of Boolean Values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8" name="Object 11"/>
          <p:cNvGraphicFramePr>
            <a:graphicFrameLocks noChangeAspect="1"/>
          </p:cNvGraphicFramePr>
          <p:nvPr/>
        </p:nvGraphicFramePr>
        <p:xfrm>
          <a:off x="193675" y="1854200"/>
          <a:ext cx="879633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icture" r:id="rId4" imgW="3721395" imgH="577196" progId="Word.Picture.8">
                  <p:embed/>
                </p:oleObj>
              </mc:Choice>
              <mc:Fallback>
                <p:oleObj name="Picture" r:id="rId4" imgW="3721395" imgH="57719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854200"/>
                        <a:ext cx="8796338" cy="1355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38175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Conditional Expressions (Ternary Operator)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1275" y="638175"/>
            <a:ext cx="9144000" cy="2667000"/>
          </a:xfrm>
        </p:spPr>
        <p:txBody>
          <a:bodyPr/>
          <a:lstStyle/>
          <a:p>
            <a:pPr eaLnBrk="1" hangingPunct="1"/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Conditional expressions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use the </a:t>
            </a:r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ternary operator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to assign either of two expressions to an identifier based on the result of a relational test.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Form:  </a:t>
            </a: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expression1 ? expression2 : expression3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= (y &lt; z) ? y : z ;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following sections of code perform the same function.</a:t>
            </a:r>
          </a:p>
          <a:p>
            <a:pPr eaLnBrk="1" hangingPunct="1"/>
            <a:endParaRPr lang="en-US" smtClean="0"/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276225" y="2843213"/>
            <a:ext cx="4251325" cy="15684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(x &lt; 0)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y = 5;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y = 3*pow(x,2);</a:t>
            </a:r>
          </a:p>
        </p:txBody>
      </p:sp>
      <p:sp>
        <p:nvSpPr>
          <p:cNvPr id="49157" name="TextBox 15"/>
          <p:cNvSpPr txBox="1">
            <a:spLocks noChangeArrowheads="1"/>
          </p:cNvSpPr>
          <p:nvPr/>
        </p:nvSpPr>
        <p:spPr bwMode="auto">
          <a:xfrm>
            <a:off x="276225" y="4946650"/>
            <a:ext cx="4251325" cy="4619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= (x &lt; 0) ? 5:3*pow(x,2);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350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switch Control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35000"/>
            <a:ext cx="9144000" cy="54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Form: 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00050" y="1176338"/>
            <a:ext cx="3338513" cy="526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switch (expression)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{case  constant1: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statement1a;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statement1b;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	       break;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…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case  constant2: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statement2a;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statement2b;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…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 …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default: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       statements;</a:t>
            </a:r>
          </a:p>
          <a:p>
            <a:pPr algn="l"/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          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654425" y="1770063"/>
            <a:ext cx="1360488" cy="15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TextBox 14"/>
          <p:cNvSpPr txBox="1">
            <a:spLocks noChangeArrowheads="1"/>
          </p:cNvSpPr>
          <p:nvPr/>
        </p:nvSpPr>
        <p:spPr bwMode="auto">
          <a:xfrm>
            <a:off x="5014913" y="958850"/>
            <a:ext cx="4129087" cy="1200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jumps to this point if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 = constant1</a:t>
            </a:r>
          </a:p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(must be an integer).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54425" y="5427663"/>
            <a:ext cx="1360488" cy="14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16"/>
          <p:cNvSpPr txBox="1">
            <a:spLocks noChangeArrowheads="1"/>
          </p:cNvSpPr>
          <p:nvPr/>
        </p:nvSpPr>
        <p:spPr bwMode="auto">
          <a:xfrm>
            <a:off x="5014913" y="5213350"/>
            <a:ext cx="4129087" cy="15700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expression was not equal to any of the constants listed, control jumps to this point (default section optional).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3654425" y="2924175"/>
            <a:ext cx="1360488" cy="14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6" name="TextBox 18"/>
          <p:cNvSpPr txBox="1">
            <a:spLocks noChangeArrowheads="1"/>
          </p:cNvSpPr>
          <p:nvPr/>
        </p:nvSpPr>
        <p:spPr bwMode="auto">
          <a:xfrm>
            <a:off x="5014913" y="2473325"/>
            <a:ext cx="4129087" cy="2308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sections often end with a 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statement.  Break transfers control to the end of the structure (closing brace).  If break is omitted, next case is executed also!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1655763" y="1752600"/>
            <a:ext cx="2133600" cy="39624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5135563" y="0"/>
            <a:ext cx="4008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 1:  Switch structure</a:t>
            </a: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0" y="0"/>
            <a:ext cx="8955088" cy="6858000"/>
            <a:chOff x="0" y="0"/>
            <a:chExt cx="8955314" cy="6858000"/>
          </a:xfrm>
        </p:grpSpPr>
        <p:pic>
          <p:nvPicPr>
            <p:cNvPr id="51205" name="Picture 7"/>
            <p:cNvPicPr>
              <a:picLocks noChangeAspect="1" noChangeArrowheads="1"/>
            </p:cNvPicPr>
            <p:nvPr/>
          </p:nvPicPr>
          <p:blipFill>
            <a:blip r:embed="rId2"/>
            <a:srcRect l="21577" t="20187" r="28275" b="17892"/>
            <a:stretch>
              <a:fillRect/>
            </a:stretch>
          </p:blipFill>
          <p:spPr bwMode="auto">
            <a:xfrm>
              <a:off x="0" y="0"/>
              <a:ext cx="5297714" cy="4905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1206" name="Picture 6"/>
            <p:cNvPicPr>
              <a:picLocks noChangeAspect="1" noChangeArrowheads="1"/>
            </p:cNvPicPr>
            <p:nvPr/>
          </p:nvPicPr>
          <p:blipFill>
            <a:blip r:embed="rId3"/>
            <a:srcRect r="49316" b="60933"/>
            <a:stretch>
              <a:fillRect/>
            </a:stretch>
          </p:blipFill>
          <p:spPr bwMode="auto">
            <a:xfrm>
              <a:off x="4351930" y="1676176"/>
              <a:ext cx="4603384" cy="17927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1207" name="Picture 8"/>
            <p:cNvPicPr>
              <a:picLocks noChangeAspect="1" noChangeArrowheads="1"/>
            </p:cNvPicPr>
            <p:nvPr/>
          </p:nvPicPr>
          <p:blipFill>
            <a:blip r:embed="rId4"/>
            <a:srcRect l="21428" t="57491" r="26935" b="15526"/>
            <a:stretch>
              <a:fillRect/>
            </a:stretch>
          </p:blipFill>
          <p:spPr bwMode="auto">
            <a:xfrm>
              <a:off x="0" y="4884057"/>
              <a:ext cx="5036457" cy="197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latin typeface="Times New Roman" pitchFamily="18" charset="0"/>
              </a:rPr>
              <a:t>Examples: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5072063" cy="1946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 (</a:t>
            </a:r>
            <a:r>
              <a:rPr lang="en-US" sz="2400" b="1" i="1">
                <a:solidFill>
                  <a:schemeClr val="hlink"/>
                </a:solidFill>
                <a:latin typeface="Times New Roman" pitchFamily="18" charset="0"/>
              </a:rPr>
              <a:t>Price &gt; 100.00)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cout &lt;&lt; “Shipping charge is 2%”;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charge = 0.02*cost;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}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28600" y="3124200"/>
            <a:ext cx="7256463" cy="485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 (</a:t>
            </a:r>
            <a:r>
              <a:rPr lang="en-US" sz="2400" b="1" i="1">
                <a:solidFill>
                  <a:schemeClr val="hlink"/>
                </a:solidFill>
                <a:latin typeface="Times New Roman" pitchFamily="18" charset="0"/>
              </a:rPr>
              <a:t>Age &lt; 0)  cout &lt;&lt; “Error.  Age cannot be negative.”;</a:t>
            </a:r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5181600" y="3581400"/>
            <a:ext cx="39624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400" b="1" u="sng">
                <a:latin typeface="Times New Roman" pitchFamily="18" charset="0"/>
              </a:rPr>
              <a:t>Note</a:t>
            </a:r>
            <a:r>
              <a:rPr lang="en-US" sz="2400">
                <a:latin typeface="Times New Roman" pitchFamily="18" charset="0"/>
              </a:rPr>
              <a:t>:  Braces are only needed for 2 or more statements.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5319713" cy="1946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if  (</a:t>
            </a:r>
            <a:r>
              <a:rPr lang="en-US" sz="2400" b="1" i="1">
                <a:solidFill>
                  <a:schemeClr val="hlink"/>
                </a:solidFill>
                <a:latin typeface="Times New Roman" pitchFamily="18" charset="0"/>
              </a:rPr>
              <a:t>Angle = = 90)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{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cout &lt;&lt; “Right triangle”;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H = pow(pow(A,2)+pow(B,2),1.0/2);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3"/>
          <p:cNvGrpSpPr>
            <a:grpSpLocks/>
          </p:cNvGrpSpPr>
          <p:nvPr/>
        </p:nvGrpSpPr>
        <p:grpSpPr bwMode="auto">
          <a:xfrm>
            <a:off x="0" y="0"/>
            <a:ext cx="9166225" cy="6858000"/>
            <a:chOff x="0" y="0"/>
            <a:chExt cx="9166004" cy="6858000"/>
          </a:xfrm>
        </p:grpSpPr>
        <p:sp>
          <p:nvSpPr>
            <p:cNvPr id="52227" name="Rectangle 6"/>
            <p:cNvSpPr>
              <a:spLocks noChangeArrowheads="1"/>
            </p:cNvSpPr>
            <p:nvPr/>
          </p:nvSpPr>
          <p:spPr bwMode="auto">
            <a:xfrm>
              <a:off x="1655763" y="1752600"/>
              <a:ext cx="2133600" cy="396240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28" name="TextBox 5"/>
            <p:cNvSpPr txBox="1">
              <a:spLocks noChangeArrowheads="1"/>
            </p:cNvSpPr>
            <p:nvPr/>
          </p:nvSpPr>
          <p:spPr bwMode="auto">
            <a:xfrm>
              <a:off x="5135339" y="0"/>
              <a:ext cx="40086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u="sng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Example 2:  Switch structure</a:t>
              </a:r>
            </a:p>
          </p:txBody>
        </p:sp>
        <p:pic>
          <p:nvPicPr>
            <p:cNvPr id="52229" name="Picture 2"/>
            <p:cNvPicPr>
              <a:picLocks noChangeAspect="1" noChangeArrowheads="1"/>
            </p:cNvPicPr>
            <p:nvPr/>
          </p:nvPicPr>
          <p:blipFill>
            <a:blip r:embed="rId2"/>
            <a:srcRect l="21280" t="22025" r="28423" b="15475"/>
            <a:stretch>
              <a:fillRect/>
            </a:stretch>
          </p:blipFill>
          <p:spPr bwMode="auto">
            <a:xfrm>
              <a:off x="0" y="0"/>
              <a:ext cx="5152573" cy="48019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2230" name="Picture 3"/>
            <p:cNvPicPr>
              <a:picLocks noChangeAspect="1" noChangeArrowheads="1"/>
            </p:cNvPicPr>
            <p:nvPr/>
          </p:nvPicPr>
          <p:blipFill>
            <a:blip r:embed="rId3"/>
            <a:srcRect l="21280" t="57491" r="25298" b="15129"/>
            <a:stretch>
              <a:fillRect/>
            </a:stretch>
          </p:blipFill>
          <p:spPr bwMode="auto">
            <a:xfrm>
              <a:off x="0" y="4760686"/>
              <a:ext cx="5456054" cy="2097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2231" name="Picture 5"/>
            <p:cNvPicPr>
              <a:picLocks noChangeAspect="1" noChangeArrowheads="1"/>
            </p:cNvPicPr>
            <p:nvPr/>
          </p:nvPicPr>
          <p:blipFill>
            <a:blip r:embed="rId4"/>
            <a:srcRect r="57744" b="60031"/>
            <a:stretch>
              <a:fillRect/>
            </a:stretch>
          </p:blipFill>
          <p:spPr bwMode="auto">
            <a:xfrm>
              <a:off x="5319259" y="3841523"/>
              <a:ext cx="3846745" cy="1838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" name="Flowchart: Alternate Process 11"/>
            <p:cNvSpPr/>
            <p:nvPr/>
          </p:nvSpPr>
          <p:spPr>
            <a:xfrm>
              <a:off x="304793" y="1044575"/>
              <a:ext cx="1146147" cy="188913"/>
            </a:xfrm>
            <a:prstGeom prst="flowChartAlternate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892153" y="2751138"/>
              <a:ext cx="1676360" cy="195262"/>
            </a:xfrm>
            <a:prstGeom prst="flowChartAlternate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" name="Straight Arrow Connector 14"/>
            <p:cNvCxnSpPr>
              <a:endCxn id="12" idx="3"/>
            </p:cNvCxnSpPr>
            <p:nvPr/>
          </p:nvCxnSpPr>
          <p:spPr>
            <a:xfrm rot="10800000" flipV="1">
              <a:off x="1450940" y="1109663"/>
              <a:ext cx="4109939" cy="3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5" name="TextBox 17"/>
            <p:cNvSpPr txBox="1">
              <a:spLocks noChangeArrowheads="1"/>
            </p:cNvSpPr>
            <p:nvPr/>
          </p:nvSpPr>
          <p:spPr bwMode="auto">
            <a:xfrm>
              <a:off x="5561351" y="769257"/>
              <a:ext cx="3582649" cy="1200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Recall that characters are treated as integers (ASCII value)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2568513" y="2751138"/>
              <a:ext cx="2992366" cy="3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7" name="TextBox 22"/>
            <p:cNvSpPr txBox="1">
              <a:spLocks noChangeArrowheads="1"/>
            </p:cNvSpPr>
            <p:nvPr/>
          </p:nvSpPr>
          <p:spPr bwMode="auto">
            <a:xfrm>
              <a:off x="5583355" y="2346235"/>
              <a:ext cx="3582649" cy="830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Allow for both upper and lower case inputs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Examples – Switch structures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270609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Try one or more examples in class if time allows</a:t>
            </a:r>
          </a:p>
          <a:p>
            <a:pPr marL="457200" indent="-457200" eaLnBrk="1" hangingPunct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  Create a simple menu to convert a distance in feet to:</a:t>
            </a:r>
          </a:p>
          <a:p>
            <a:pPr marL="857250" lvl="1" indent="-457200" eaLnBrk="1" hangingPunct="1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inches</a:t>
            </a:r>
          </a:p>
          <a:p>
            <a:pPr marL="857250" lvl="1" indent="-457200" eaLnBrk="1" hangingPunct="1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centimeters</a:t>
            </a:r>
          </a:p>
          <a:p>
            <a:pPr marL="857250" lvl="1" indent="-457200" eaLnBrk="1" hangingPunct="1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meters</a:t>
            </a:r>
          </a:p>
          <a:p>
            <a:pPr marL="857250" lvl="1" indent="-457200" eaLnBrk="1" hangingPunct="1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2104" y="4738254"/>
          <a:ext cx="346363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818"/>
                <a:gridCol w="1731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 Cost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0-24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$1.50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25-99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$1.25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or more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$1.10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455720"/>
            <a:ext cx="9144000" cy="128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marR="0" lvl="0" indent="-4635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63550" algn="l"/>
              </a:tabLst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Calculate the cost to order a certain quantity of items. 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Use integer division within the switch statement to reduce the number of cases..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Relational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Type of logical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Produces result of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sz="2400" dirty="0" smtClean="0">
                <a:latin typeface="Times New Roman" pitchFamily="18" charset="0"/>
              </a:rPr>
              <a:t> or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Compares values of two arithmetic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Times New Roman" pitchFamily="18" charset="0"/>
              </a:rPr>
              <a:t>Form</a:t>
            </a:r>
            <a:r>
              <a:rPr lang="en-US" sz="2400" dirty="0" smtClean="0">
                <a:latin typeface="Times New Roman" pitchFamily="18" charset="0"/>
              </a:rPr>
              <a:t>: 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left_operand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sz="2400" b="1" i="1" dirty="0" err="1" smtClean="0">
                <a:solidFill>
                  <a:schemeClr val="hlink"/>
                </a:solidFill>
                <a:latin typeface="Times New Roman" pitchFamily="18" charset="0"/>
              </a:rPr>
              <a:t>relational_operator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sz="2400" b="1" dirty="0" err="1" smtClean="0">
                <a:solidFill>
                  <a:schemeClr val="hlink"/>
                </a:solidFill>
                <a:latin typeface="Times New Roman" pitchFamily="18" charset="0"/>
              </a:rPr>
              <a:t>right_operand</a:t>
            </a:r>
            <a:endParaRPr lang="en-US" sz="2400" b="1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Times New Roman" pitchFamily="18" charset="0"/>
              </a:rPr>
              <a:t>Example:</a:t>
            </a:r>
            <a:r>
              <a:rPr 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  if (x + y &lt; 6 - z)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</a:endParaRPr>
          </a:p>
        </p:txBody>
      </p:sp>
      <p:graphicFrame>
        <p:nvGraphicFramePr>
          <p:cNvPr id="26663" name="Group 39"/>
          <p:cNvGraphicFramePr>
            <a:graphicFrameLocks noGrp="1"/>
          </p:cNvGraphicFramePr>
          <p:nvPr/>
        </p:nvGraphicFramePr>
        <p:xfrm>
          <a:off x="331788" y="2573338"/>
          <a:ext cx="8597152" cy="4054795"/>
        </p:xfrm>
        <a:graphic>
          <a:graphicData uri="http://schemas.openxmlformats.org/drawingml/2006/table">
            <a:tbl>
              <a:tblPr/>
              <a:tblGrid>
                <a:gridCol w="2644587"/>
                <a:gridCol w="3254189"/>
                <a:gridCol w="2698376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Relational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Row ==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 !=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Max_Value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&gt; 12.5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Age &gt;=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- B &lt; 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(b,2) &lt;= 4*a*c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902"/>
            <a:ext cx="7772400" cy="2112163"/>
          </a:xfrm>
        </p:spPr>
        <p:txBody>
          <a:bodyPr anchor="t" anchorCtr="0"/>
          <a:lstStyle/>
          <a:p>
            <a:pPr algn="l"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Examples:  Relational Expressions</a:t>
            </a:r>
            <a:b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</a:rPr>
              <a:t>For each case below, assume that:</a:t>
            </a:r>
            <a:br>
              <a:rPr lang="en-US" sz="2400" dirty="0" smtClean="0">
                <a:latin typeface="Times New Roman" pitchFamily="18" charset="0"/>
              </a:rPr>
            </a:br>
            <a: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</a:rPr>
              <a:t>	A = -1, B = 3, C = 0, and D = 4;</a:t>
            </a:r>
            <a:br>
              <a:rPr lang="en-US" sz="2400" b="1" i="1" dirty="0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</a:rPr>
              <a:t>Arithmetic operations are evaluated before logical operations (more on this later)</a:t>
            </a:r>
            <a:br>
              <a:rPr lang="en-US" sz="2400" dirty="0" smtClean="0">
                <a:latin typeface="Times New Roman" pitchFamily="18" charset="0"/>
              </a:rPr>
            </a:br>
            <a:endParaRPr lang="en-US" sz="2800" u="sng" dirty="0" smtClean="0">
              <a:latin typeface="Times New Roman" pitchFamily="18" charset="0"/>
            </a:endParaRPr>
          </a:p>
        </p:txBody>
      </p:sp>
      <p:graphicFrame>
        <p:nvGraphicFramePr>
          <p:cNvPr id="2666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91765"/>
              </p:ext>
            </p:extLst>
          </p:nvPr>
        </p:nvGraphicFramePr>
        <p:xfrm>
          <a:off x="594181" y="2525631"/>
          <a:ext cx="7245805" cy="3629028"/>
        </p:xfrm>
        <a:graphic>
          <a:graphicData uri="http://schemas.openxmlformats.org/drawingml/2006/table">
            <a:tbl>
              <a:tblPr/>
              <a:tblGrid>
                <a:gridCol w="3977819"/>
                <a:gridCol w="3267986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Relational Expressions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or false?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 B – D &lt; 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(A - B == C -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(B – D – A &lt;= 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(pow(B,2) &gt; B*D-2*A)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(1/B &gt;= 1/D)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(A != 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 data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1"/>
            <a:ext cx="9144000" cy="36761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So far we have used the data types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, float, short, double, char</a:t>
            </a:r>
            <a:r>
              <a:rPr lang="en-US" sz="2400" dirty="0" smtClean="0">
                <a:latin typeface="Times New Roman" pitchFamily="18" charset="0"/>
              </a:rPr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b="1" i="1" u="sng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</a:rPr>
              <a:t> data type is often used with relational expressions.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Variables of type </a:t>
            </a:r>
            <a:r>
              <a:rPr lang="en-US" sz="2400" b="1" i="1" u="sng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</a:rPr>
              <a:t> can be either </a:t>
            </a:r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</a:rPr>
              <a:t>true</a:t>
            </a:r>
            <a:r>
              <a:rPr lang="en-US" sz="2400" dirty="0" smtClean="0">
                <a:latin typeface="Times New Roman" pitchFamily="18" charset="0"/>
              </a:rPr>
              <a:t> or </a:t>
            </a:r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Example:</a:t>
            </a:r>
          </a:p>
          <a:p>
            <a:pPr marL="800100" lvl="2" indent="0" eaLnBrk="1" hangingPunct="1">
              <a:lnSpc>
                <a:spcPct val="80000"/>
              </a:lnSpc>
              <a:buNone/>
            </a:pP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</a:rPr>
              <a:t>nt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 j = 2;</a:t>
            </a:r>
          </a:p>
          <a:p>
            <a:pPr marL="800100" lvl="2" indent="0" eaLnBrk="1" hangingPunct="1">
              <a:lnSpc>
                <a:spcPct val="80000"/>
              </a:lnSpc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ouble x = 3.75;</a:t>
            </a:r>
          </a:p>
          <a:p>
            <a:pPr marL="800100" lvl="2" indent="0" eaLnBrk="1" hangingPunct="1">
              <a:lnSpc>
                <a:spcPct val="80000"/>
              </a:lnSpc>
              <a:buNone/>
            </a:pP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Result1 = true, Result2 = false 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C++ uses 1 to represent true and 0 to represent false. 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If you display a </a:t>
            </a:r>
            <a:r>
              <a:rPr lang="en-US" sz="2400" dirty="0" err="1" smtClean="0">
                <a:latin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</a:rPr>
              <a:t> variable, 0 or 1 will be displayed.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</a:rPr>
              <a:t>:  Discuss the results below.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2"/>
          <a:stretch/>
        </p:blipFill>
        <p:spPr bwMode="auto">
          <a:xfrm>
            <a:off x="5750315" y="4862222"/>
            <a:ext cx="3393685" cy="178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/>
          <a:stretch/>
        </p:blipFill>
        <p:spPr bwMode="auto">
          <a:xfrm>
            <a:off x="45218" y="4651513"/>
            <a:ext cx="5643319" cy="22064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79886" y="3088861"/>
            <a:ext cx="1446230" cy="95410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rue = 1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false = 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 data type</a:t>
            </a:r>
            <a:r>
              <a:rPr lang="en-US" sz="2800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  <a:endParaRPr lang="en-US" sz="2800" u="sng" dirty="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1"/>
            <a:ext cx="9144000" cy="36761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You can assign any numeric value to a </a:t>
            </a:r>
            <a:r>
              <a:rPr lang="en-US" sz="2400" dirty="0" err="1" smtClean="0">
                <a:latin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</a:rPr>
              <a:t> variable.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Any non-zero value is true.  Zero is false.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Times New Roman" pitchFamily="18" charset="0"/>
              </a:rPr>
              <a:t>Examples</a:t>
            </a:r>
            <a:r>
              <a:rPr lang="en-US" sz="2400" dirty="0" smtClean="0">
                <a:latin typeface="Times New Roman" pitchFamily="18" charset="0"/>
              </a:rPr>
              <a:t>:</a:t>
            </a:r>
          </a:p>
          <a:p>
            <a:pPr marL="800100" lvl="2" indent="0" eaLnBrk="1" hangingPunct="1">
              <a:lnSpc>
                <a:spcPct val="80000"/>
              </a:lnSpc>
              <a:buNone/>
              <a:tabLst>
                <a:tab pos="3028950" algn="l"/>
              </a:tabLst>
            </a:pP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b1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-1.5;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	// same as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b1 = true;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2" indent="0" eaLnBrk="1" hangingPunct="1">
              <a:lnSpc>
                <a:spcPct val="80000"/>
              </a:lnSpc>
              <a:buNone/>
              <a:tabLst>
                <a:tab pos="3028950" algn="l"/>
              </a:tabLst>
            </a:pP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b2 = 0;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	// same as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b2 = false;</a:t>
            </a:r>
          </a:p>
          <a:p>
            <a:pPr marL="800100" lvl="2" indent="0" eaLnBrk="1" hangingPunct="1">
              <a:lnSpc>
                <a:spcPct val="80000"/>
              </a:lnSpc>
              <a:buNone/>
              <a:tabLst>
                <a:tab pos="3028950" algn="l"/>
              </a:tabLst>
            </a:pP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b3 = 1.5;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	// same as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</a:rPr>
              <a:t>bool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b3 = true;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9044" y="1419087"/>
            <a:ext cx="3269370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Non-zero value = true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Zero value = 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Comparing Characters and Strings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4181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Comparing letters is essential in alphabetizing names or in using characters to make decisions in selection structures.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Single characters are treated as integers and are compared based on their ASCII value (see table in Appendix of the textbook), so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</a:rPr>
              <a:t>‘A’ &lt; ‘B’  	</a:t>
            </a:r>
            <a:r>
              <a:rPr lang="en-US" sz="2400" smtClean="0">
                <a:latin typeface="Times New Roman" pitchFamily="18" charset="0"/>
              </a:rPr>
              <a:t>(since using their ASCII values,    65 &lt; 66)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</a:rPr>
              <a:t>‘A’ &lt; ‘a’</a:t>
            </a:r>
            <a:r>
              <a:rPr lang="en-US" sz="2400" smtClean="0">
                <a:latin typeface="Times New Roman" pitchFamily="18" charset="0"/>
              </a:rPr>
              <a:t>	(65 &lt; 97)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</a:rPr>
              <a:t>‘1’ &lt; ‘2’  </a:t>
            </a:r>
            <a:r>
              <a:rPr lang="en-US" sz="2400" smtClean="0">
                <a:latin typeface="Times New Roman" pitchFamily="18" charset="0"/>
              </a:rPr>
              <a:t>	(49 &lt; 50)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Strings of characters are compared one character at a time.  If the first character in each string is the same, then move on and compare the second character, etc.  They are essentially ordered as they might be in a dictionary, so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smtClean="0">
                <a:solidFill>
                  <a:srgbClr val="0000FF"/>
                </a:solidFill>
                <a:latin typeface="Times New Roman" pitchFamily="18" charset="0"/>
              </a:rPr>
              <a:t> “sent” &lt; “sentence” &lt; “sentences”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Pages>28</Pages>
  <Words>2390</Words>
  <Application>Microsoft Office PowerPoint</Application>
  <PresentationFormat>On-screen Show (4:3)</PresentationFormat>
  <Paragraphs>650</Paragraphs>
  <Slides>41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Equation</vt:lpstr>
      <vt:lpstr>Picture</vt:lpstr>
      <vt:lpstr>Chapter 3 – Selection Structures</vt:lpstr>
      <vt:lpstr>PowerPoint Presentation</vt:lpstr>
      <vt:lpstr>Simple if Control Structures</vt:lpstr>
      <vt:lpstr>Examples:</vt:lpstr>
      <vt:lpstr>Relational Expressions</vt:lpstr>
      <vt:lpstr>Examples:  Relational Expressions For each case below, assume that:  A = -1, B = 3, C = 0, and D = 4; Arithmetic operations are evaluated before logical operations (more on this later) </vt:lpstr>
      <vt:lpstr>The bool data type</vt:lpstr>
      <vt:lpstr>The bool data type (continued)</vt:lpstr>
      <vt:lpstr>Comparing Characters and Strings</vt:lpstr>
      <vt:lpstr>ASCII  Codes</vt:lpstr>
      <vt:lpstr>Logical Operators</vt:lpstr>
      <vt:lpstr>Logical AND Operator</vt:lpstr>
      <vt:lpstr>Logical OR Operator</vt:lpstr>
      <vt:lpstr>Logical NOT Operator</vt:lpstr>
      <vt:lpstr>Precedence of Operators</vt:lpstr>
      <vt:lpstr>PowerPoint Presentation</vt:lpstr>
      <vt:lpstr>Simple if/else control structures</vt:lpstr>
      <vt:lpstr>Flowchart for if/else control structures</vt:lpstr>
      <vt:lpstr>Examples</vt:lpstr>
      <vt:lpstr>Class Examples – If structures</vt:lpstr>
      <vt:lpstr>Nested if Statements</vt:lpstr>
      <vt:lpstr>PowerPoint Presentation</vt:lpstr>
      <vt:lpstr>if-else-if structures</vt:lpstr>
      <vt:lpstr>Format:  if-else-if structure</vt:lpstr>
      <vt:lpstr>Class Example:  if-else-if structure Write C++ instructions to find y(x) after the user enters a value for x.</vt:lpstr>
      <vt:lpstr>PowerPoint Presentation</vt:lpstr>
      <vt:lpstr>PowerPoint Presentation</vt:lpstr>
      <vt:lpstr>Testing for multiples</vt:lpstr>
      <vt:lpstr>Values of Relational Expressions</vt:lpstr>
      <vt:lpstr>PowerPoint Presentation</vt:lpstr>
      <vt:lpstr>Comparing for Equality</vt:lpstr>
      <vt:lpstr>Comparing for Equality - Example</vt:lpstr>
      <vt:lpstr>Common Errors in Selection Statements </vt:lpstr>
      <vt:lpstr>Common Errors in Selection Statements </vt:lpstr>
      <vt:lpstr>Common Errors in Selection Statements </vt:lpstr>
      <vt:lpstr>Common Errors in Selection Statements </vt:lpstr>
      <vt:lpstr>Conditional Expressions (Ternary Operator)</vt:lpstr>
      <vt:lpstr>switch Control Structure</vt:lpstr>
      <vt:lpstr>PowerPoint Presentation</vt:lpstr>
      <vt:lpstr>PowerPoint Presentation</vt:lpstr>
      <vt:lpstr>Class Examples – Switch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subject>chapter 5</dc:subject>
  <dc:creator>Ralph F. Tomlinson</dc:creator>
  <cp:lastModifiedBy>Paul Gordy</cp:lastModifiedBy>
  <cp:revision>135</cp:revision>
  <cp:lastPrinted>1601-01-01T00:00:00Z</cp:lastPrinted>
  <dcterms:created xsi:type="dcterms:W3CDTF">1995-09-20T05:50:46Z</dcterms:created>
  <dcterms:modified xsi:type="dcterms:W3CDTF">2014-09-17T16:26:39Z</dcterms:modified>
</cp:coreProperties>
</file>