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6" r:id="rId2"/>
    <p:sldId id="285" r:id="rId3"/>
    <p:sldId id="295" r:id="rId4"/>
    <p:sldId id="296" r:id="rId5"/>
    <p:sldId id="300" r:id="rId6"/>
    <p:sldId id="297" r:id="rId7"/>
    <p:sldId id="298" r:id="rId8"/>
    <p:sldId id="299" r:id="rId9"/>
    <p:sldId id="294" r:id="rId10"/>
    <p:sldId id="301" r:id="rId11"/>
    <p:sldId id="317" r:id="rId12"/>
    <p:sldId id="302" r:id="rId13"/>
    <p:sldId id="303" r:id="rId14"/>
    <p:sldId id="304" r:id="rId15"/>
    <p:sldId id="305" r:id="rId16"/>
    <p:sldId id="318" r:id="rId17"/>
    <p:sldId id="307" r:id="rId18"/>
    <p:sldId id="308" r:id="rId19"/>
    <p:sldId id="309" r:id="rId20"/>
    <p:sldId id="310" r:id="rId21"/>
    <p:sldId id="312" r:id="rId22"/>
    <p:sldId id="313" r:id="rId23"/>
    <p:sldId id="314" r:id="rId24"/>
    <p:sldId id="315" r:id="rId25"/>
    <p:sldId id="316" r:id="rId26"/>
    <p:sldId id="319" r:id="rId27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80000"/>
      </a:lnSpc>
      <a:spcBef>
        <a:spcPct val="2000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008000"/>
    <a:srgbClr val="000000"/>
    <a:srgbClr val="FF0000"/>
    <a:srgbClr val="CCECFF"/>
    <a:srgbClr val="FF9900"/>
    <a:srgbClr val="FF66CC"/>
    <a:srgbClr val="00FF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86" autoAdjust="0"/>
    <p:restoredTop sz="99628" autoAdjust="0"/>
  </p:normalViewPr>
  <p:slideViewPr>
    <p:cSldViewPr snapToGrid="0">
      <p:cViewPr varScale="1">
        <p:scale>
          <a:sx n="112" d="100"/>
          <a:sy n="112" d="100"/>
        </p:scale>
        <p:origin x="-168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sz="1000" i="1">
                <a:latin typeface="Arial" charset="0"/>
              </a:defRPr>
            </a:lvl1pPr>
          </a:lstStyle>
          <a:p>
            <a:pPr>
              <a:defRPr/>
            </a:pPr>
            <a:fld id="{F4E41291-F3D4-4059-B49E-AA2E9BE0ABF1}" type="datetime1">
              <a:rPr lang="en-US"/>
              <a:pPr>
                <a:defRPr/>
              </a:pPr>
              <a:t>11/27/2014</a:t>
            </a:fld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sz="1000" i="1">
                <a:latin typeface="Arial" charset="0"/>
              </a:defRPr>
            </a:lvl1pPr>
          </a:lstStyle>
          <a:p>
            <a:pPr>
              <a:defRPr/>
            </a:pPr>
            <a:fld id="{3E98A4B1-2CBE-4BF2-81E8-42C5F5032D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6388100" y="8748713"/>
            <a:ext cx="4016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EA4B61C3-0B6A-4E28-A783-3DA916DC0E0B}" type="slidenum">
              <a:rPr lang="en-US" sz="1400">
                <a:latin typeface="Arial" charset="0"/>
              </a:rPr>
              <a:pPr algn="r" eaLnBrk="0" hangingPunct="0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‹#›</a:t>
            </a:fld>
            <a:endParaRPr lang="en-US" sz="14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354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sz="1000" i="1"/>
            </a:lvl1pPr>
          </a:lstStyle>
          <a:p>
            <a:pPr>
              <a:defRPr/>
            </a:pPr>
            <a:fld id="{48B0AC06-A34F-444B-A646-DA166FB6618C}" type="datetime1">
              <a:rPr lang="en-US"/>
              <a:pPr>
                <a:defRPr/>
              </a:pPr>
              <a:t>11/27/2014</a:t>
            </a:fld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fld id="{AAE0C8D9-8268-4999-A5A5-BC74CC5A91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76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6388100" y="8748713"/>
            <a:ext cx="4016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D2B5ECD1-F41C-4E4B-A085-8690471E55AA}" type="slidenum">
              <a:rPr lang="en-US" sz="1400">
                <a:latin typeface="Arial" charset="0"/>
              </a:rPr>
              <a:pPr algn="r" eaLnBrk="0" hangingPunct="0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‹#›</a:t>
            </a:fld>
            <a:endParaRPr lang="en-US" sz="14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04534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FE1ACB-7BED-4F4C-B4F0-292F4C434F37}" type="slidenum">
              <a:rPr lang="en-US" smtClean="0">
                <a:latin typeface="Times New Roman" pitchFamily="18" charset="0"/>
              </a:rPr>
              <a:pPr/>
              <a:t>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8675" name="Rectangle 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fld id="{6325DCBA-B791-475F-9302-A6563CC078F3}" type="slidenum">
              <a:rPr lang="en-US" sz="1000" i="1"/>
              <a:pPr algn="r" eaLnBrk="0" hangingPunct="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</a:t>
            </a:fld>
            <a:endParaRPr lang="en-US" sz="1000" i="1"/>
          </a:p>
        </p:txBody>
      </p:sp>
      <p:sp>
        <p:nvSpPr>
          <p:cNvPr id="286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375769-4EEB-471F-A69B-F8B97151AFB6}" type="slidenum">
              <a:rPr lang="en-US" smtClean="0">
                <a:latin typeface="Times New Roman" pitchFamily="18" charset="0"/>
              </a:rPr>
              <a:pPr/>
              <a:t>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9699" name="Rectangle 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fld id="{50F32762-F2A3-419A-B1A8-570F1FAF350B}" type="slidenum">
              <a:rPr lang="en-US" sz="1000" i="1"/>
              <a:pPr algn="r" eaLnBrk="0" hangingPunct="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</a:t>
            </a:fld>
            <a:endParaRPr lang="en-US" sz="1000" i="1"/>
          </a:p>
        </p:txBody>
      </p:sp>
      <p:sp>
        <p:nvSpPr>
          <p:cNvPr id="297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717681-8168-46D4-BC72-A87A5CB18C6D}" type="slidenum">
              <a:rPr lang="en-US" smtClean="0">
                <a:latin typeface="Times New Roman" pitchFamily="18" charset="0"/>
              </a:rPr>
              <a:pPr/>
              <a:t>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C34FDE-D50E-4189-93BE-3997618E3008}" type="slidenum">
              <a:rPr lang="en-US" smtClean="0">
                <a:latin typeface="Times New Roman" pitchFamily="18" charset="0"/>
              </a:rPr>
              <a:pPr/>
              <a:t>6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AF8241-7099-42C6-A7B2-7C64A22BA694}" type="slidenum">
              <a:rPr lang="en-US" smtClean="0">
                <a:latin typeface="Times New Roman" pitchFamily="18" charset="0"/>
              </a:rPr>
              <a:pPr/>
              <a:t>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C8328B-1E3F-4811-9219-7A33420D6FDF}" type="slidenum">
              <a:rPr lang="en-US" smtClean="0">
                <a:latin typeface="Times New Roman" pitchFamily="18" charset="0"/>
              </a:rPr>
              <a:pPr/>
              <a:t>9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E250C3-F519-4FEA-AE2D-2C1FFBF3272F}" type="slidenum">
              <a:rPr lang="en-US" smtClean="0">
                <a:latin typeface="Times New Roman" pitchFamily="18" charset="0"/>
              </a:rPr>
              <a:pPr/>
              <a:t>10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14A0A5-4845-4DDA-8E4E-B8AD37B78390}" type="slidenum">
              <a:rPr lang="en-US" smtClean="0">
                <a:latin typeface="Times New Roman" pitchFamily="18" charset="0"/>
              </a:rPr>
              <a:pPr/>
              <a:t>11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EA701D-AC8D-442D-ABC0-8414030355FC}" type="datetime1">
              <a:rPr lang="en-US"/>
              <a:pPr>
                <a:defRPr/>
              </a:pPr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C2E12C-88A1-4520-9CA2-D52170D8B4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8C4AF3-9F67-4943-B499-91FBEFB372C0}" type="datetime1">
              <a:rPr lang="en-US"/>
              <a:pPr>
                <a:defRPr/>
              </a:pPr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B82B0B-F9C0-42E5-B18E-AEB780600D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FBEBE-A994-4E86-B2C6-404F5F7E604E}" type="datetime1">
              <a:rPr lang="en-US"/>
              <a:pPr>
                <a:defRPr/>
              </a:pPr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293E3-5869-4256-838F-8C5AA8AF71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E973F-8A1D-4147-B330-77C4904696BE}" type="datetime1">
              <a:rPr lang="en-US"/>
              <a:pPr>
                <a:defRPr/>
              </a:pPr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6B5A9-0ED0-4A45-9CD7-2C51990E15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5E5EA7-B4AF-496B-B008-01F2C68C3DE4}" type="datetime1">
              <a:rPr lang="en-US"/>
              <a:pPr>
                <a:defRPr/>
              </a:pPr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4D08E2-E7B3-44FA-AC8C-FFA5501708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4C501C-AD67-4FCE-BDAE-6994013ECBF0}" type="datetime1">
              <a:rPr lang="en-US"/>
              <a:pPr>
                <a:defRPr/>
              </a:pPr>
              <a:t>11/27/2014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61868-3EC0-4A99-8B61-57DC7CC30E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2A4589-6E25-49E3-99D7-259152369F2C}" type="datetime1">
              <a:rPr lang="en-US"/>
              <a:pPr>
                <a:defRPr/>
              </a:pPr>
              <a:t>11/27/2014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FB5B8-86CF-4BD4-9587-B373E5F25A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E3F134-6CCE-44D4-9703-EE6FDE9DC374}" type="datetime1">
              <a:rPr lang="en-US"/>
              <a:pPr>
                <a:defRPr/>
              </a:pPr>
              <a:t>11/27/2014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653E9A-DAFD-4352-99D6-DE9DA9B47F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0E01F-F8F1-4BC5-8A9D-9E5E16C5BBB4}" type="datetime1">
              <a:rPr lang="en-US"/>
              <a:pPr>
                <a:defRPr/>
              </a:pPr>
              <a:t>11/27/2014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ABE54F-8777-4E36-A318-E00FDCF9C8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8BB2C3-0220-44BE-882E-C452687D8BF7}" type="datetime1">
              <a:rPr lang="en-US"/>
              <a:pPr>
                <a:defRPr/>
              </a:pPr>
              <a:t>11/27/2014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B5F0F-BD74-4C47-A82D-787CCAFAE2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7B693-4BC4-4DD9-89AA-77E474038A78}" type="datetime1">
              <a:rPr lang="en-US"/>
              <a:pPr>
                <a:defRPr/>
              </a:pPr>
              <a:t>11/27/2014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70A495-AD6E-4D20-93B8-D394BBAB9D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0D0E464-E516-42BC-8C82-EB91A8E54ADD}" type="datetime1">
              <a:rPr lang="en-US"/>
              <a:pPr>
                <a:defRPr/>
              </a:pPr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182E4F53-8C68-4265-8713-01C040D771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172D15-494F-4B0F-9484-2BA757622925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pPr eaLnBrk="1" hangingPunct="1"/>
            <a:r>
              <a:rPr lang="en-US" sz="2800" b="1" u="sng" dirty="0" smtClean="0">
                <a:solidFill>
                  <a:schemeClr val="hlink"/>
                </a:solidFill>
                <a:latin typeface="Times New Roman" pitchFamily="18" charset="0"/>
              </a:rPr>
              <a:t>Chapter 5 – Repetition Structures (Looping Structures)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0" y="623888"/>
            <a:ext cx="9144000" cy="61245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225425" indent="-225425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400" b="1" i="1">
                <a:solidFill>
                  <a:schemeClr val="hlink"/>
                </a:solidFill>
              </a:rPr>
              <a:t>Repetition structures </a:t>
            </a:r>
            <a:r>
              <a:rPr lang="en-US" sz="2400" b="1" i="1"/>
              <a:t>(or </a:t>
            </a:r>
            <a:r>
              <a:rPr lang="en-US" sz="2400" b="1" i="1">
                <a:solidFill>
                  <a:schemeClr val="hlink"/>
                </a:solidFill>
              </a:rPr>
              <a:t>iterative structures</a:t>
            </a:r>
            <a:r>
              <a:rPr lang="en-US" sz="2400"/>
              <a:t> or </a:t>
            </a:r>
            <a:r>
              <a:rPr lang="en-US" sz="2400" b="1" i="1">
                <a:solidFill>
                  <a:schemeClr val="hlink"/>
                </a:solidFill>
              </a:rPr>
              <a:t>looping structures</a:t>
            </a:r>
            <a:r>
              <a:rPr lang="en-US" sz="2400" b="1" i="1"/>
              <a:t>)</a:t>
            </a:r>
            <a:r>
              <a:rPr lang="en-US" sz="2400"/>
              <a:t> are used in programming to repeat sections of code.  Examples where iteration is important:</a:t>
            </a:r>
          </a:p>
          <a:p>
            <a:pPr marL="225425" indent="-225425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sz="2400"/>
              <a:t>Calculating f(x) for 100 values of x</a:t>
            </a:r>
          </a:p>
          <a:p>
            <a:pPr marL="225425" indent="-225425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sz="2400"/>
              <a:t>Computing a result iteratively until a certain accuracy is reached, such as in evaluating a series like sin(x) = x – x</a:t>
            </a:r>
            <a:r>
              <a:rPr lang="en-US" sz="2400" baseline="30000"/>
              <a:t>3</a:t>
            </a:r>
            <a:r>
              <a:rPr lang="en-US" sz="2400"/>
              <a:t>/3! + x</a:t>
            </a:r>
            <a:r>
              <a:rPr lang="en-US" sz="2400" baseline="30000"/>
              <a:t>5</a:t>
            </a:r>
            <a:r>
              <a:rPr lang="en-US" sz="2400"/>
              <a:t>/5! – x</a:t>
            </a:r>
            <a:r>
              <a:rPr lang="en-US" sz="2400" baseline="30000"/>
              <a:t>7</a:t>
            </a:r>
            <a:r>
              <a:rPr lang="en-US" sz="2400"/>
              <a:t>/7! + ….</a:t>
            </a:r>
          </a:p>
          <a:p>
            <a:pPr marL="225425" indent="-225425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sz="2400"/>
              <a:t>Printing a table of results</a:t>
            </a:r>
          </a:p>
          <a:p>
            <a:pPr marL="225425" indent="-225425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sz="2400"/>
              <a:t>Allowing the user to correct input values or to rerun a program</a:t>
            </a:r>
          </a:p>
          <a:p>
            <a:pPr marL="225425" indent="-225425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sz="2400"/>
              <a:t>Reading large quantities of data from a data file</a:t>
            </a:r>
          </a:p>
          <a:p>
            <a:pPr marL="225425" indent="-225425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sz="2400"/>
              <a:t>Working with arrays</a:t>
            </a:r>
          </a:p>
          <a:p>
            <a:pPr marL="225425" indent="-225425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sz="2400"/>
              <a:t>Etc </a:t>
            </a:r>
          </a:p>
          <a:p>
            <a:pPr marL="225425" indent="-225425">
              <a:lnSpc>
                <a:spcPct val="100000"/>
              </a:lnSpc>
              <a:spcBef>
                <a:spcPct val="0"/>
              </a:spcBef>
            </a:pPr>
            <a:endParaRPr lang="en-US" sz="800"/>
          </a:p>
          <a:p>
            <a:pPr marL="225425" indent="-225425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400" u="sng"/>
              <a:t>There are three basic types of control structures</a:t>
            </a:r>
            <a:r>
              <a:rPr lang="en-US" sz="2400"/>
              <a:t>:</a:t>
            </a:r>
          </a:p>
          <a:p>
            <a:pPr marL="225425" indent="-225425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sz="2400" b="1" i="1">
                <a:solidFill>
                  <a:schemeClr val="hlink"/>
                </a:solidFill>
              </a:rPr>
              <a:t>Sequential structures</a:t>
            </a:r>
            <a:r>
              <a:rPr lang="en-US" sz="2400"/>
              <a:t> (or straight-line structures)</a:t>
            </a:r>
          </a:p>
          <a:p>
            <a:pPr marL="225425" indent="-225425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sz="2400" b="1" i="1">
                <a:solidFill>
                  <a:schemeClr val="hlink"/>
                </a:solidFill>
              </a:rPr>
              <a:t>Decision structures</a:t>
            </a:r>
            <a:r>
              <a:rPr lang="en-US" sz="2400"/>
              <a:t> (or selection structures or branching structures)</a:t>
            </a:r>
          </a:p>
          <a:p>
            <a:pPr marL="225425" indent="-225425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sz="2400" b="1" i="1">
                <a:solidFill>
                  <a:schemeClr val="hlink"/>
                </a:solidFill>
              </a:rPr>
              <a:t>Iterative structures</a:t>
            </a:r>
            <a:r>
              <a:rPr lang="en-US" sz="2400"/>
              <a:t> (or looping structures)</a:t>
            </a:r>
          </a:p>
          <a:p>
            <a:pPr marL="225425" indent="-225425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400"/>
              <a:t>These structures are illustrated on the following page:</a:t>
            </a:r>
            <a:endParaRPr lang="en-US" sz="2400" u="sng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59B93F30-2994-4804-9EE7-8774D9999602}" type="slidenum">
              <a:rPr lang="en-US" sz="1200">
                <a:solidFill>
                  <a:schemeClr val="tx1">
                    <a:tint val="75000"/>
                  </a:schemeClr>
                </a:solidFill>
                <a:latin typeface="Times New Roman" charset="0"/>
              </a:rPr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1</a:t>
            </a:fld>
            <a:endParaRPr lang="en-US" sz="1200">
              <a:solidFill>
                <a:schemeClr val="tx1">
                  <a:tint val="75000"/>
                </a:schemeClr>
              </a:solidFill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702675" cy="533400"/>
          </a:xfrm>
        </p:spPr>
        <p:txBody>
          <a:bodyPr/>
          <a:lstStyle/>
          <a:p>
            <a:pPr algn="l" eaLnBrk="1" hangingPunct="1"/>
            <a:r>
              <a:rPr lang="en-US" sz="2800" b="1" u="sng" smtClean="0">
                <a:solidFill>
                  <a:schemeClr val="hlink"/>
                </a:solidFill>
                <a:latin typeface="Times New Roman" pitchFamily="18" charset="0"/>
              </a:rPr>
              <a:t>Example 2:  do while loop</a:t>
            </a:r>
          </a:p>
        </p:txBody>
      </p:sp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0" y="533400"/>
            <a:ext cx="9144000" cy="26776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287338" algn="l"/>
              </a:tabLst>
            </a:pPr>
            <a:r>
              <a:rPr lang="en-US" sz="2400" dirty="0"/>
              <a:t>Write a C++ program that uses a </a:t>
            </a:r>
            <a:r>
              <a:rPr lang="en-US" sz="2400" b="1" i="1" dirty="0">
                <a:solidFill>
                  <a:srgbClr val="0000FF"/>
                </a:solidFill>
              </a:rPr>
              <a:t>do while loop </a:t>
            </a:r>
            <a:r>
              <a:rPr lang="en-US" sz="2400" dirty="0"/>
              <a:t>to determine the </a:t>
            </a:r>
            <a:r>
              <a:rPr lang="en-US" sz="2400" dirty="0" smtClean="0"/>
              <a:t>largest </a:t>
            </a:r>
            <a:r>
              <a:rPr lang="en-US" sz="2400" dirty="0" smtClean="0"/>
              <a:t>integer </a:t>
            </a:r>
            <a:r>
              <a:rPr lang="en-US" sz="2400" dirty="0"/>
              <a:t>N such that</a:t>
            </a:r>
          </a:p>
          <a:p>
            <a:pPr marL="225425" indent="-225425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225425" algn="l"/>
              </a:tabLst>
            </a:pPr>
            <a:r>
              <a:rPr lang="en-US" sz="2400" dirty="0"/>
              <a:t>		N</a:t>
            </a:r>
            <a:r>
              <a:rPr lang="en-US" sz="2400" baseline="30000" dirty="0"/>
              <a:t>3</a:t>
            </a:r>
            <a:r>
              <a:rPr lang="en-US" sz="2400" dirty="0"/>
              <a:t> – 2N</a:t>
            </a:r>
            <a:r>
              <a:rPr lang="en-US" sz="2400" baseline="30000" dirty="0"/>
              <a:t>2</a:t>
            </a:r>
            <a:r>
              <a:rPr lang="en-US" sz="2400" dirty="0"/>
              <a:t> </a:t>
            </a:r>
            <a:r>
              <a:rPr lang="en-US" sz="2400" dirty="0" smtClean="0"/>
              <a:t>&lt; </a:t>
            </a:r>
            <a:r>
              <a:rPr lang="en-US" sz="2400" dirty="0"/>
              <a:t>100,000</a:t>
            </a:r>
          </a:p>
          <a:p>
            <a:pPr marL="225425" indent="-225425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225425" algn="l"/>
              </a:tabLst>
            </a:pPr>
            <a:r>
              <a:rPr lang="en-US" sz="2400" dirty="0"/>
              <a:t>Display the result</a:t>
            </a:r>
            <a:r>
              <a:rPr lang="en-US" sz="2400" dirty="0" smtClean="0"/>
              <a:t>.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347663" algn="l"/>
              </a:tabLst>
            </a:pPr>
            <a:r>
              <a:rPr lang="en-US" sz="2400" dirty="0" smtClean="0"/>
              <a:t>Also display the value of N and the value </a:t>
            </a:r>
            <a:r>
              <a:rPr lang="en-US" sz="2400" dirty="0" smtClean="0"/>
              <a:t>of N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 – 2N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</a:t>
            </a:r>
            <a:r>
              <a:rPr lang="en-US" sz="2400" dirty="0" smtClean="0"/>
              <a:t>after each pass through the loop.</a:t>
            </a:r>
            <a:endParaRPr lang="en-US" sz="2400" dirty="0"/>
          </a:p>
          <a:p>
            <a:pPr marL="225425" indent="-225425">
              <a:lnSpc>
                <a:spcPct val="100000"/>
              </a:lnSpc>
              <a:spcBef>
                <a:spcPct val="0"/>
              </a:spcBef>
              <a:buFontTx/>
              <a:buChar char="•"/>
              <a:tabLst>
                <a:tab pos="225425" algn="l"/>
              </a:tabLst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702675" cy="533400"/>
          </a:xfrm>
        </p:spPr>
        <p:txBody>
          <a:bodyPr/>
          <a:lstStyle/>
          <a:p>
            <a:pPr algn="l" eaLnBrk="1" hangingPunct="1"/>
            <a:r>
              <a:rPr lang="en-US" sz="2800" b="1" u="sng" smtClean="0">
                <a:solidFill>
                  <a:schemeClr val="hlink"/>
                </a:solidFill>
                <a:latin typeface="Times New Roman" pitchFamily="18" charset="0"/>
              </a:rPr>
              <a:t>Example 3:  do while loop – correcting erroneous inputs</a:t>
            </a:r>
          </a:p>
        </p:txBody>
      </p:sp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0" y="533400"/>
            <a:ext cx="8702675" cy="2308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5425" indent="-225425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225425" algn="l"/>
              </a:tabLst>
            </a:pPr>
            <a:r>
              <a:rPr lang="en-US" sz="2400"/>
              <a:t>A </a:t>
            </a:r>
            <a:r>
              <a:rPr lang="en-US" sz="2400" b="1" i="1">
                <a:solidFill>
                  <a:srgbClr val="0000FF"/>
                </a:solidFill>
              </a:rPr>
              <a:t>do while loop </a:t>
            </a:r>
            <a:r>
              <a:rPr lang="en-US" sz="2400"/>
              <a:t>is often used to correct erroneous inputs.  </a:t>
            </a:r>
          </a:p>
          <a:p>
            <a:pPr marL="225425" indent="-225425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225425" algn="l"/>
              </a:tabLst>
            </a:pPr>
            <a:r>
              <a:rPr lang="en-US" sz="2400"/>
              <a:t>Write a C++ program to find acos(x) where -1 </a:t>
            </a:r>
            <a:r>
              <a:rPr lang="en-US" sz="2400" u="sng"/>
              <a:t>&lt;</a:t>
            </a:r>
            <a:r>
              <a:rPr lang="en-US" sz="2400"/>
              <a:t> x </a:t>
            </a:r>
            <a:r>
              <a:rPr lang="en-US" sz="2400" u="sng"/>
              <a:t>&lt;</a:t>
            </a:r>
            <a:r>
              <a:rPr lang="en-US" sz="2400"/>
              <a:t> +1 as follows:</a:t>
            </a:r>
          </a:p>
          <a:p>
            <a:pPr marL="225425" indent="-225425">
              <a:lnSpc>
                <a:spcPct val="100000"/>
              </a:lnSpc>
              <a:spcBef>
                <a:spcPct val="0"/>
              </a:spcBef>
              <a:buFont typeface="Arial" pitchFamily="34" charset="0"/>
              <a:buChar char="•"/>
              <a:tabLst>
                <a:tab pos="225425" algn="l"/>
              </a:tabLst>
            </a:pPr>
            <a:r>
              <a:rPr lang="en-US" sz="2400"/>
              <a:t>Prompt the user to enter the value of x.</a:t>
            </a:r>
          </a:p>
          <a:p>
            <a:pPr marL="225425" indent="-225425">
              <a:lnSpc>
                <a:spcPct val="100000"/>
              </a:lnSpc>
              <a:spcBef>
                <a:spcPct val="0"/>
              </a:spcBef>
              <a:buFont typeface="Arial" pitchFamily="34" charset="0"/>
              <a:buChar char="•"/>
              <a:tabLst>
                <a:tab pos="225425" algn="l"/>
              </a:tabLst>
            </a:pPr>
            <a:r>
              <a:rPr lang="en-US" sz="2400"/>
              <a:t>If x is invalid, display an error message and prompt the user to re-enter x.</a:t>
            </a:r>
          </a:p>
          <a:p>
            <a:pPr marL="225425" indent="-225425">
              <a:lnSpc>
                <a:spcPct val="100000"/>
              </a:lnSpc>
              <a:spcBef>
                <a:spcPct val="0"/>
              </a:spcBef>
              <a:buFont typeface="Arial" pitchFamily="34" charset="0"/>
              <a:buChar char="•"/>
              <a:tabLst>
                <a:tab pos="225425" algn="l"/>
              </a:tabLst>
            </a:pPr>
            <a:r>
              <a:rPr lang="en-US" sz="2400"/>
              <a:t>If x is valid, calculate acos(x) and display the result (in degrees).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09600"/>
            <a:ext cx="9144000" cy="2586038"/>
          </a:xfrm>
        </p:spPr>
        <p:txBody>
          <a:bodyPr>
            <a:spAutoFit/>
          </a:bodyPr>
          <a:lstStyle/>
          <a:p>
            <a:pPr marL="225425" indent="-225425" eaLnBrk="1" hangingPunct="1">
              <a:lnSpc>
                <a:spcPct val="90000"/>
              </a:lnSpc>
              <a:tabLst>
                <a:tab pos="225425" algn="l"/>
              </a:tabLst>
            </a:pPr>
            <a:r>
              <a:rPr lang="en-US" sz="2400" smtClean="0">
                <a:latin typeface="Times New Roman" pitchFamily="18" charset="0"/>
              </a:rPr>
              <a:t>The for loop is often the best loop structure when you know how many times the instructions in the loop are to be executed.</a:t>
            </a:r>
          </a:p>
          <a:p>
            <a:pPr marL="225425" indent="-225425" eaLnBrk="1" hangingPunct="1">
              <a:lnSpc>
                <a:spcPct val="90000"/>
              </a:lnSpc>
              <a:tabLst>
                <a:tab pos="225425" algn="l"/>
              </a:tabLst>
            </a:pPr>
            <a:r>
              <a:rPr lang="en-US" sz="2400" smtClean="0">
                <a:latin typeface="Times New Roman" pitchFamily="18" charset="0"/>
              </a:rPr>
              <a:t>The for loop has three parts:</a:t>
            </a:r>
          </a:p>
          <a:p>
            <a:pPr lvl="1" eaLnBrk="1" hangingPunct="1">
              <a:lnSpc>
                <a:spcPct val="90000"/>
              </a:lnSpc>
              <a:tabLst>
                <a:tab pos="225425" algn="l"/>
              </a:tabLst>
            </a:pPr>
            <a:r>
              <a:rPr lang="en-US" sz="2000" b="1" u="sng" smtClean="0">
                <a:solidFill>
                  <a:srgbClr val="FF0000"/>
                </a:solidFill>
                <a:latin typeface="Times New Roman" pitchFamily="18" charset="0"/>
              </a:rPr>
              <a:t>Initialization expression</a:t>
            </a:r>
            <a:r>
              <a:rPr lang="en-US" sz="2000" smtClean="0">
                <a:latin typeface="Times New Roman" pitchFamily="18" charset="0"/>
              </a:rPr>
              <a:t> – a loop control variable is assigned an initial value</a:t>
            </a:r>
          </a:p>
          <a:p>
            <a:pPr lvl="1" eaLnBrk="1" hangingPunct="1">
              <a:lnSpc>
                <a:spcPct val="90000"/>
              </a:lnSpc>
              <a:tabLst>
                <a:tab pos="225425" algn="l"/>
              </a:tabLst>
            </a:pPr>
            <a:r>
              <a:rPr lang="en-US" sz="2000" b="1" u="sng" smtClean="0">
                <a:solidFill>
                  <a:srgbClr val="FF0000"/>
                </a:solidFill>
                <a:latin typeface="Times New Roman" pitchFamily="18" charset="0"/>
              </a:rPr>
              <a:t>Conditional statement</a:t>
            </a:r>
            <a:r>
              <a:rPr lang="en-US" sz="2000" smtClean="0">
                <a:latin typeface="Times New Roman" pitchFamily="18" charset="0"/>
              </a:rPr>
              <a:t> – the loop is repeated as long as this is true</a:t>
            </a:r>
          </a:p>
          <a:p>
            <a:pPr lvl="1" eaLnBrk="1" hangingPunct="1">
              <a:lnSpc>
                <a:spcPct val="90000"/>
              </a:lnSpc>
              <a:tabLst>
                <a:tab pos="225425" algn="l"/>
              </a:tabLst>
            </a:pPr>
            <a:r>
              <a:rPr lang="en-US" sz="2000" b="1" u="sng" smtClean="0">
                <a:solidFill>
                  <a:srgbClr val="FF0000"/>
                </a:solidFill>
                <a:latin typeface="Times New Roman" pitchFamily="18" charset="0"/>
              </a:rPr>
              <a:t>Step</a:t>
            </a:r>
            <a:r>
              <a:rPr lang="en-US" sz="2000" smtClean="0">
                <a:latin typeface="Times New Roman" pitchFamily="18" charset="0"/>
              </a:rPr>
              <a:t> – specifies how to modify the loop variable after each pass thru the loop</a:t>
            </a:r>
          </a:p>
          <a:p>
            <a:pPr marL="225425" indent="-225425" eaLnBrk="1" hangingPunct="1">
              <a:lnSpc>
                <a:spcPct val="90000"/>
              </a:lnSpc>
              <a:tabLst>
                <a:tab pos="225425" algn="l"/>
              </a:tabLst>
            </a:pPr>
            <a:r>
              <a:rPr lang="en-US" sz="2400" smtClean="0">
                <a:latin typeface="Times New Roman" pitchFamily="18" charset="0"/>
              </a:rPr>
              <a:t>Form: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2871788" cy="533400"/>
          </a:xfrm>
        </p:spPr>
        <p:txBody>
          <a:bodyPr/>
          <a:lstStyle/>
          <a:p>
            <a:pPr algn="l" eaLnBrk="1" hangingPunct="1"/>
            <a:r>
              <a:rPr lang="en-US" sz="2800" b="1" u="sng" smtClean="0">
                <a:solidFill>
                  <a:schemeClr val="hlink"/>
                </a:solidFill>
                <a:latin typeface="Times New Roman" pitchFamily="18" charset="0"/>
              </a:rPr>
              <a:t>for loop</a:t>
            </a:r>
          </a:p>
        </p:txBody>
      </p:sp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622300" y="3157538"/>
            <a:ext cx="8207375" cy="15716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400" b="1">
                <a:solidFill>
                  <a:schemeClr val="hlink"/>
                </a:solidFill>
              </a:rPr>
              <a:t>for (initialization expression; conditional statement; step)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400" b="1">
                <a:solidFill>
                  <a:schemeClr val="hlink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400" b="1">
                <a:solidFill>
                  <a:schemeClr val="hlink"/>
                </a:solidFill>
              </a:rPr>
              <a:t>	statement(s)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400" b="1">
                <a:solidFill>
                  <a:schemeClr val="hlink"/>
                </a:solidFill>
              </a:rPr>
              <a:t>}</a:t>
            </a:r>
          </a:p>
        </p:txBody>
      </p:sp>
      <p:sp>
        <p:nvSpPr>
          <p:cNvPr id="15365" name="Text Box 7"/>
          <p:cNvSpPr txBox="1">
            <a:spLocks noChangeArrowheads="1"/>
          </p:cNvSpPr>
          <p:nvPr/>
        </p:nvSpPr>
        <p:spPr bwMode="auto">
          <a:xfrm>
            <a:off x="568325" y="4749800"/>
            <a:ext cx="82073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000" u="sng"/>
              <a:t>Note</a:t>
            </a:r>
            <a:r>
              <a:rPr lang="en-US" sz="2000"/>
              <a:t>:  braces optional if only one statement.</a:t>
            </a:r>
          </a:p>
        </p:txBody>
      </p:sp>
      <p:sp>
        <p:nvSpPr>
          <p:cNvPr id="15366" name="Text Box 10"/>
          <p:cNvSpPr txBox="1">
            <a:spLocks noChangeArrowheads="1"/>
          </p:cNvSpPr>
          <p:nvPr/>
        </p:nvSpPr>
        <p:spPr bwMode="auto">
          <a:xfrm>
            <a:off x="171450" y="5165725"/>
            <a:ext cx="8682038" cy="16922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400" b="1" u="sng">
                <a:solidFill>
                  <a:schemeClr val="hlink"/>
                </a:solidFill>
              </a:rPr>
              <a:t>For loop – Example 1</a:t>
            </a:r>
            <a:r>
              <a:rPr lang="en-US" sz="2400" b="1">
                <a:solidFill>
                  <a:schemeClr val="hlink"/>
                </a:solidFill>
              </a:rPr>
              <a:t>: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000" b="1"/>
              <a:t>for (i = 1; i &lt;= 10; i++)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000" b="1"/>
              <a:t>{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000" b="1"/>
              <a:t>	cout &lt;&lt; “Hello!” &lt;&lt; endl;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000" b="1"/>
              <a:t>}</a:t>
            </a:r>
          </a:p>
        </p:txBody>
      </p:sp>
      <p:sp>
        <p:nvSpPr>
          <p:cNvPr id="15367" name="Text Box 11"/>
          <p:cNvSpPr txBox="1">
            <a:spLocks noChangeArrowheads="1"/>
          </p:cNvSpPr>
          <p:nvPr/>
        </p:nvSpPr>
        <p:spPr bwMode="auto">
          <a:xfrm>
            <a:off x="5781675" y="5807075"/>
            <a:ext cx="3040063" cy="676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u="sng">
                <a:solidFill>
                  <a:srgbClr val="FF0000"/>
                </a:solidFill>
              </a:rPr>
              <a:t>Result</a:t>
            </a:r>
            <a:r>
              <a:rPr lang="en-US" sz="2400" b="1">
                <a:solidFill>
                  <a:srgbClr val="FF0000"/>
                </a:solidFill>
              </a:rPr>
              <a:t>:  “Hello!” is displayed ten times.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09600"/>
            <a:ext cx="9144000" cy="420688"/>
          </a:xfrm>
        </p:spPr>
        <p:txBody>
          <a:bodyPr>
            <a:spAutoFit/>
          </a:bodyPr>
          <a:lstStyle/>
          <a:p>
            <a:pPr marL="0" indent="0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2400" smtClean="0">
                <a:latin typeface="Times New Roman" pitchFamily="18" charset="0"/>
              </a:rPr>
              <a:t>Display sin(</a:t>
            </a:r>
            <a:r>
              <a:rPr lang="en-US" sz="2400" smtClean="0">
                <a:latin typeface="Times New Roman" pitchFamily="18" charset="0"/>
                <a:sym typeface="Symbol" pitchFamily="18" charset="2"/>
              </a:rPr>
              <a:t>) for   = 0 to 90 to 10 steps</a:t>
            </a:r>
            <a:r>
              <a:rPr lang="en-US" sz="2400" smtClean="0">
                <a:latin typeface="Times New Roman" pitchFamily="18" charset="0"/>
              </a:rPr>
              <a:t>.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4227513" cy="533400"/>
          </a:xfrm>
        </p:spPr>
        <p:txBody>
          <a:bodyPr/>
          <a:lstStyle/>
          <a:p>
            <a:pPr algn="l" eaLnBrk="1" hangingPunct="1"/>
            <a:r>
              <a:rPr lang="en-US" sz="2800" b="1" u="sng" smtClean="0">
                <a:solidFill>
                  <a:schemeClr val="hlink"/>
                </a:solidFill>
                <a:latin typeface="Times New Roman" pitchFamily="18" charset="0"/>
              </a:rPr>
              <a:t>for loop – Example 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-1" y="990072"/>
            <a:ext cx="9144001" cy="4987395"/>
            <a:chOff x="-1" y="990072"/>
            <a:chExt cx="9144001" cy="498739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" y="990072"/>
              <a:ext cx="9141031" cy="4987395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</p:spPr>
        </p:pic>
        <p:pic>
          <p:nvPicPr>
            <p:cNvPr id="2049" name="Picture 1"/>
            <p:cNvPicPr>
              <a:picLocks noChangeAspect="1" noChangeArrowheads="1"/>
            </p:cNvPicPr>
            <p:nvPr/>
          </p:nvPicPr>
          <p:blipFill>
            <a:blip r:embed="rId3" cstate="print"/>
            <a:srcRect r="62322" b="14872"/>
            <a:stretch>
              <a:fillRect/>
            </a:stretch>
          </p:blipFill>
          <p:spPr bwMode="auto">
            <a:xfrm>
              <a:off x="6688667" y="1649941"/>
              <a:ext cx="2455333" cy="2679906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09600"/>
            <a:ext cx="6249988" cy="420688"/>
          </a:xfrm>
        </p:spPr>
        <p:txBody>
          <a:bodyPr>
            <a:spAutoFit/>
          </a:bodyPr>
          <a:lstStyle/>
          <a:p>
            <a:pPr marL="0" indent="0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2400" smtClean="0">
                <a:latin typeface="Times New Roman" pitchFamily="18" charset="0"/>
              </a:rPr>
              <a:t>Display the result of the following summation: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4227513" cy="533400"/>
          </a:xfrm>
        </p:spPr>
        <p:txBody>
          <a:bodyPr/>
          <a:lstStyle/>
          <a:p>
            <a:pPr algn="l" eaLnBrk="1" hangingPunct="1"/>
            <a:r>
              <a:rPr lang="en-US" sz="2800" b="1" u="sng" smtClean="0">
                <a:solidFill>
                  <a:schemeClr val="hlink"/>
                </a:solidFill>
                <a:latin typeface="Times New Roman" pitchFamily="18" charset="0"/>
              </a:rPr>
              <a:t>for loop – Example 3</a:t>
            </a:r>
          </a:p>
        </p:txBody>
      </p:sp>
      <p:graphicFrame>
        <p:nvGraphicFramePr>
          <p:cNvPr id="1026" name="Object 7"/>
          <p:cNvGraphicFramePr>
            <a:graphicFrameLocks noChangeAspect="1"/>
          </p:cNvGraphicFramePr>
          <p:nvPr/>
        </p:nvGraphicFramePr>
        <p:xfrm>
          <a:off x="6489171" y="287338"/>
          <a:ext cx="1792287" cy="1503362"/>
        </p:xfrm>
        <a:graphic>
          <a:graphicData uri="http://schemas.openxmlformats.org/presentationml/2006/ole">
            <p:oleObj spid="_x0000_s1031" name="Equation" r:id="rId3" imgW="787320" imgH="660240" progId="Equation.3">
              <p:embed/>
            </p:oleObj>
          </a:graphicData>
        </a:graphic>
      </p:graphicFrame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/>
          <a:srcRect r="22884" b="41648"/>
          <a:stretch>
            <a:fillRect/>
          </a:stretch>
        </p:blipFill>
        <p:spPr bwMode="auto">
          <a:xfrm>
            <a:off x="2162175" y="5699655"/>
            <a:ext cx="5691809" cy="115834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021821"/>
            <a:ext cx="6002868" cy="4561501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09600"/>
            <a:ext cx="8993188" cy="420688"/>
          </a:xfrm>
        </p:spPr>
        <p:txBody>
          <a:bodyPr>
            <a:spAutoFit/>
          </a:bodyPr>
          <a:lstStyle/>
          <a:p>
            <a:pPr marL="0" indent="0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2400" smtClean="0">
                <a:latin typeface="Times New Roman" pitchFamily="18" charset="0"/>
              </a:rPr>
              <a:t>Determine the output in each case below: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4227513" cy="533400"/>
          </a:xfrm>
        </p:spPr>
        <p:txBody>
          <a:bodyPr/>
          <a:lstStyle/>
          <a:p>
            <a:pPr algn="l" eaLnBrk="1" hangingPunct="1"/>
            <a:r>
              <a:rPr lang="en-US" sz="2800" b="1" u="sng" smtClean="0">
                <a:solidFill>
                  <a:schemeClr val="hlink"/>
                </a:solidFill>
                <a:latin typeface="Times New Roman" pitchFamily="18" charset="0"/>
              </a:rPr>
              <a:t>for loop – Example 4</a:t>
            </a:r>
          </a:p>
        </p:txBody>
      </p:sp>
      <p:sp>
        <p:nvSpPr>
          <p:cNvPr id="17413" name="Text Box 8"/>
          <p:cNvSpPr txBox="1">
            <a:spLocks noChangeArrowheads="1"/>
          </p:cNvSpPr>
          <p:nvPr/>
        </p:nvSpPr>
        <p:spPr bwMode="auto">
          <a:xfrm>
            <a:off x="5984875" y="3106738"/>
            <a:ext cx="2855913" cy="3068637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2200" b="1" dirty="0" err="1">
                <a:solidFill>
                  <a:srgbClr val="FF0000"/>
                </a:solidFill>
              </a:rPr>
              <a:t>LoopCount</a:t>
            </a:r>
            <a:r>
              <a:rPr lang="en-US" sz="2200" b="1" dirty="0">
                <a:solidFill>
                  <a:srgbClr val="FF0000"/>
                </a:solidFill>
              </a:rPr>
              <a:t> = _______</a:t>
            </a:r>
          </a:p>
          <a:p>
            <a:pPr marL="342900" indent="-342900"/>
            <a:endParaRPr lang="en-US" sz="2200" b="1" dirty="0">
              <a:solidFill>
                <a:srgbClr val="FF0000"/>
              </a:solidFill>
            </a:endParaRPr>
          </a:p>
          <a:p>
            <a:pPr marL="342900" indent="-342900"/>
            <a:r>
              <a:rPr lang="en-US" sz="2200" b="1" dirty="0" err="1">
                <a:solidFill>
                  <a:srgbClr val="FF0000"/>
                </a:solidFill>
              </a:rPr>
              <a:t>LoopCount</a:t>
            </a:r>
            <a:r>
              <a:rPr lang="en-US" sz="2200" b="1" dirty="0">
                <a:solidFill>
                  <a:srgbClr val="FF0000"/>
                </a:solidFill>
              </a:rPr>
              <a:t> = _______</a:t>
            </a:r>
          </a:p>
          <a:p>
            <a:pPr marL="342900" indent="-342900"/>
            <a:endParaRPr lang="en-US" sz="2200" b="1" dirty="0">
              <a:solidFill>
                <a:srgbClr val="FF0000"/>
              </a:solidFill>
            </a:endParaRPr>
          </a:p>
          <a:p>
            <a:pPr marL="342900" indent="-342900"/>
            <a:r>
              <a:rPr lang="en-US" sz="2200" b="1" dirty="0" err="1">
                <a:solidFill>
                  <a:srgbClr val="FF0000"/>
                </a:solidFill>
              </a:rPr>
              <a:t>LoopCount</a:t>
            </a:r>
            <a:r>
              <a:rPr lang="en-US" sz="2200" b="1" dirty="0">
                <a:solidFill>
                  <a:srgbClr val="FF0000"/>
                </a:solidFill>
              </a:rPr>
              <a:t> = _______</a:t>
            </a:r>
          </a:p>
          <a:p>
            <a:pPr marL="342900" indent="-342900"/>
            <a:endParaRPr lang="en-US" sz="2200" b="1" dirty="0">
              <a:solidFill>
                <a:srgbClr val="FF0000"/>
              </a:solidFill>
            </a:endParaRPr>
          </a:p>
          <a:p>
            <a:pPr marL="342900" indent="-342900"/>
            <a:r>
              <a:rPr lang="en-US" sz="2200" b="1" dirty="0" err="1">
                <a:solidFill>
                  <a:srgbClr val="FF0000"/>
                </a:solidFill>
              </a:rPr>
              <a:t>LoopCount</a:t>
            </a:r>
            <a:r>
              <a:rPr lang="en-US" sz="2200" b="1" dirty="0">
                <a:solidFill>
                  <a:srgbClr val="FF0000"/>
                </a:solidFill>
              </a:rPr>
              <a:t> = _______</a:t>
            </a:r>
          </a:p>
          <a:p>
            <a:pPr marL="342900" indent="-342900"/>
            <a:endParaRPr lang="en-US" sz="2200" b="1" dirty="0">
              <a:solidFill>
                <a:srgbClr val="FF0000"/>
              </a:solidFill>
            </a:endParaRPr>
          </a:p>
          <a:p>
            <a:pPr marL="342900" indent="-342900"/>
            <a:r>
              <a:rPr lang="en-US" sz="2200" b="1" dirty="0" err="1">
                <a:solidFill>
                  <a:srgbClr val="FF0000"/>
                </a:solidFill>
              </a:rPr>
              <a:t>LoopCount</a:t>
            </a:r>
            <a:r>
              <a:rPr lang="en-US" sz="2200" b="1" dirty="0">
                <a:solidFill>
                  <a:srgbClr val="FF0000"/>
                </a:solidFill>
              </a:rPr>
              <a:t> = _______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89920"/>
            <a:ext cx="5715000" cy="586808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09600"/>
            <a:ext cx="8993188" cy="1975926"/>
          </a:xfrm>
        </p:spPr>
        <p:txBody>
          <a:bodyPr>
            <a:spAutoFit/>
          </a:bodyPr>
          <a:lstStyle/>
          <a:p>
            <a:pPr marL="0" indent="0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2400" dirty="0" smtClean="0">
                <a:latin typeface="Times New Roman" pitchFamily="18" charset="0"/>
              </a:rPr>
              <a:t>Write a program that uses a </a:t>
            </a:r>
            <a:r>
              <a:rPr lang="en-US" sz="2400" b="1" i="1" dirty="0" smtClean="0">
                <a:solidFill>
                  <a:srgbClr val="0000FF"/>
                </a:solidFill>
                <a:latin typeface="Times New Roman" pitchFamily="18" charset="0"/>
              </a:rPr>
              <a:t>for loop </a:t>
            </a:r>
            <a:r>
              <a:rPr lang="en-US" sz="2400" dirty="0" smtClean="0">
                <a:latin typeface="Times New Roman" pitchFamily="18" charset="0"/>
              </a:rPr>
              <a:t>to create a nicely formatted table showing the </a:t>
            </a:r>
            <a:r>
              <a:rPr lang="en-US" sz="2400" dirty="0" smtClean="0">
                <a:latin typeface="Times New Roman" pitchFamily="18" charset="0"/>
              </a:rPr>
              <a:t>v</a:t>
            </a:r>
            <a:r>
              <a:rPr lang="en-US" sz="2400" dirty="0" smtClean="0">
                <a:latin typeface="Times New Roman" pitchFamily="18" charset="0"/>
              </a:rPr>
              <a:t>alues of radius, surface area, and volume of a sphere.</a:t>
            </a:r>
          </a:p>
          <a:p>
            <a:pPr marL="228600" indent="-228600" eaLnBrk="1" hangingPunct="1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</a:rPr>
              <a:t>Let the radius, R, varies from 0 to 9.5 in increments of 0.5</a:t>
            </a:r>
          </a:p>
          <a:p>
            <a:pPr marL="228600" indent="-228600" eaLnBrk="1" hangingPunct="1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</a:rPr>
              <a:t>Use </a:t>
            </a:r>
            <a:r>
              <a:rPr lang="en-US" sz="2400" dirty="0" err="1" smtClean="0">
                <a:latin typeface="Times New Roman" pitchFamily="18" charset="0"/>
              </a:rPr>
              <a:t>setw</a:t>
            </a:r>
            <a:r>
              <a:rPr lang="en-US" sz="2400" dirty="0" smtClean="0">
                <a:latin typeface="Times New Roman" pitchFamily="18" charset="0"/>
              </a:rPr>
              <a:t>( ) to control the width of each column</a:t>
            </a:r>
          </a:p>
          <a:p>
            <a:pPr marL="228600" indent="-228600" eaLnBrk="1" hangingPunct="1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</a:rPr>
              <a:t>Include a table heading with units</a:t>
            </a:r>
            <a:endParaRPr lang="en-US" sz="2400" dirty="0" smtClean="0">
              <a:latin typeface="Times New Roman" pitchFamily="18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4227513" cy="533400"/>
          </a:xfrm>
        </p:spPr>
        <p:txBody>
          <a:bodyPr/>
          <a:lstStyle/>
          <a:p>
            <a:pPr algn="l" eaLnBrk="1" hangingPunct="1"/>
            <a:r>
              <a:rPr lang="en-US" sz="2800" b="1" u="sng" dirty="0" smtClean="0">
                <a:solidFill>
                  <a:schemeClr val="hlink"/>
                </a:solidFill>
                <a:latin typeface="Times New Roman" pitchFamily="18" charset="0"/>
              </a:rPr>
              <a:t>for loop – Example </a:t>
            </a:r>
            <a:r>
              <a:rPr lang="en-US" sz="2800" b="1" u="sng" dirty="0" smtClean="0">
                <a:solidFill>
                  <a:schemeClr val="hlink"/>
                </a:solidFill>
                <a:latin typeface="Times New Roman" pitchFamily="18" charset="0"/>
              </a:rPr>
              <a:t>5</a:t>
            </a:r>
            <a:endParaRPr lang="en-US" sz="2800" b="1" u="sng" dirty="0" smtClean="0">
              <a:solidFill>
                <a:schemeClr val="hlink"/>
              </a:solidFill>
              <a:latin typeface="Times New Roman" pitchFamily="18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450166" y="3500965"/>
          <a:ext cx="2409446" cy="1181101"/>
        </p:xfrm>
        <a:graphic>
          <a:graphicData uri="http://schemas.openxmlformats.org/presentationml/2006/ole">
            <p:oleObj spid="_x0000_s37890" name="Equation" r:id="rId3" imgW="1295280" imgH="6346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09600"/>
            <a:ext cx="8993188" cy="749300"/>
          </a:xfrm>
          <a:noFill/>
        </p:spPr>
        <p:txBody>
          <a:bodyPr>
            <a:spAutoFit/>
          </a:bodyPr>
          <a:lstStyle/>
          <a:p>
            <a:pPr marL="0" indent="0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2400" smtClean="0">
                <a:latin typeface="Times New Roman" pitchFamily="18" charset="0"/>
              </a:rPr>
              <a:t>There are many cases where it is useful to form </a:t>
            </a:r>
            <a:r>
              <a:rPr lang="en-US" sz="2400" b="1" i="1" smtClean="0">
                <a:solidFill>
                  <a:srgbClr val="0000FF"/>
                </a:solidFill>
                <a:latin typeface="Times New Roman" pitchFamily="18" charset="0"/>
              </a:rPr>
              <a:t>nested loops</a:t>
            </a:r>
            <a:r>
              <a:rPr lang="en-US" sz="2400" smtClean="0">
                <a:latin typeface="Times New Roman" pitchFamily="18" charset="0"/>
              </a:rPr>
              <a:t>, or loops inside or other loops.  An example is illustrated below: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4227513" cy="533400"/>
          </a:xfrm>
        </p:spPr>
        <p:txBody>
          <a:bodyPr/>
          <a:lstStyle/>
          <a:p>
            <a:pPr algn="l" eaLnBrk="1" hangingPunct="1"/>
            <a:r>
              <a:rPr lang="en-US" sz="2800" b="1" u="sng" smtClean="0">
                <a:solidFill>
                  <a:schemeClr val="hlink"/>
                </a:solidFill>
                <a:latin typeface="Times New Roman" pitchFamily="18" charset="0"/>
              </a:rPr>
              <a:t>Nested for loops</a:t>
            </a:r>
          </a:p>
        </p:txBody>
      </p:sp>
      <p:grpSp>
        <p:nvGrpSpPr>
          <p:cNvPr id="18436" name="Group 12"/>
          <p:cNvGrpSpPr>
            <a:grpSpLocks/>
          </p:cNvGrpSpPr>
          <p:nvPr/>
        </p:nvGrpSpPr>
        <p:grpSpPr bwMode="auto">
          <a:xfrm>
            <a:off x="274638" y="1893888"/>
            <a:ext cx="7505700" cy="3698875"/>
            <a:chOff x="173" y="1193"/>
            <a:chExt cx="4728" cy="2330"/>
          </a:xfrm>
        </p:grpSpPr>
        <p:sp>
          <p:nvSpPr>
            <p:cNvPr id="18437" name="Text Box 7"/>
            <p:cNvSpPr txBox="1">
              <a:spLocks noChangeArrowheads="1"/>
            </p:cNvSpPr>
            <p:nvPr/>
          </p:nvSpPr>
          <p:spPr bwMode="auto">
            <a:xfrm>
              <a:off x="173" y="1193"/>
              <a:ext cx="2388" cy="233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sz="2400" b="1">
                  <a:solidFill>
                    <a:srgbClr val="0000FF"/>
                  </a:solidFill>
                </a:rPr>
                <a:t>for (int i = 1; i &lt; = 4; i++)</a:t>
              </a:r>
            </a:p>
            <a:p>
              <a:pPr marL="342900" indent="-342900"/>
              <a:r>
                <a:rPr lang="en-US" sz="2400" b="1">
                  <a:solidFill>
                    <a:srgbClr val="0000FF"/>
                  </a:solidFill>
                </a:rPr>
                <a:t>{</a:t>
              </a:r>
            </a:p>
            <a:p>
              <a:pPr marL="342900" indent="-342900"/>
              <a:r>
                <a:rPr lang="en-US" sz="2400" b="1"/>
                <a:t>	</a:t>
              </a:r>
              <a:r>
                <a:rPr lang="en-US" sz="2400" b="1">
                  <a:solidFill>
                    <a:srgbClr val="0000FF"/>
                  </a:solidFill>
                </a:rPr>
                <a:t>statement(s)</a:t>
              </a:r>
            </a:p>
            <a:p>
              <a:pPr marL="342900" indent="-342900"/>
              <a:r>
                <a:rPr lang="en-US" sz="2400" b="1"/>
                <a:t>	</a:t>
              </a:r>
              <a:r>
                <a:rPr lang="en-US" sz="2400" b="1">
                  <a:solidFill>
                    <a:schemeClr val="folHlink"/>
                  </a:solidFill>
                </a:rPr>
                <a:t>for (int j = 1; j &lt;= 3; j++)</a:t>
              </a:r>
            </a:p>
            <a:p>
              <a:pPr marL="342900" indent="-342900"/>
              <a:r>
                <a:rPr lang="en-US" sz="2400" b="1">
                  <a:solidFill>
                    <a:schemeClr val="folHlink"/>
                  </a:solidFill>
                </a:rPr>
                <a:t>	{</a:t>
              </a:r>
            </a:p>
            <a:p>
              <a:pPr marL="342900" indent="-342900"/>
              <a:r>
                <a:rPr lang="en-US" sz="2400" b="1">
                  <a:solidFill>
                    <a:schemeClr val="folHlink"/>
                  </a:solidFill>
                </a:rPr>
                <a:t>		statement(s)</a:t>
              </a:r>
            </a:p>
            <a:p>
              <a:pPr marL="342900" indent="-342900"/>
              <a:r>
                <a:rPr lang="en-US" sz="2400" b="1">
                  <a:solidFill>
                    <a:schemeClr val="folHlink"/>
                  </a:solidFill>
                </a:rPr>
                <a:t>	}</a:t>
              </a:r>
            </a:p>
            <a:p>
              <a:pPr marL="342900" indent="-342900"/>
              <a:r>
                <a:rPr lang="en-US" sz="2400" b="1"/>
                <a:t>	</a:t>
              </a:r>
              <a:r>
                <a:rPr lang="en-US" sz="2400" b="1">
                  <a:solidFill>
                    <a:srgbClr val="0000FF"/>
                  </a:solidFill>
                </a:rPr>
                <a:t>statement(s)</a:t>
              </a:r>
            </a:p>
            <a:p>
              <a:pPr marL="342900" indent="-342900"/>
              <a:r>
                <a:rPr lang="en-US" sz="2400" b="1">
                  <a:solidFill>
                    <a:srgbClr val="0000FF"/>
                  </a:solidFill>
                </a:rPr>
                <a:t>}</a:t>
              </a:r>
            </a:p>
            <a:p>
              <a:pPr marL="342900" indent="-342900"/>
              <a:endParaRPr lang="en-US" sz="2400" b="1">
                <a:solidFill>
                  <a:srgbClr val="0000FF"/>
                </a:solidFill>
              </a:endParaRPr>
            </a:p>
          </p:txBody>
        </p:sp>
        <p:sp>
          <p:nvSpPr>
            <p:cNvPr id="18438" name="AutoShape 8"/>
            <p:cNvSpPr>
              <a:spLocks/>
            </p:cNvSpPr>
            <p:nvPr/>
          </p:nvSpPr>
          <p:spPr bwMode="auto">
            <a:xfrm>
              <a:off x="2745" y="1884"/>
              <a:ext cx="260" cy="935"/>
            </a:xfrm>
            <a:prstGeom prst="rightBrace">
              <a:avLst>
                <a:gd name="adj1" fmla="val 29968"/>
                <a:gd name="adj2" fmla="val 50000"/>
              </a:avLst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39" name="Text Box 9"/>
            <p:cNvSpPr txBox="1">
              <a:spLocks noChangeArrowheads="1"/>
            </p:cNvSpPr>
            <p:nvPr/>
          </p:nvSpPr>
          <p:spPr bwMode="auto">
            <a:xfrm>
              <a:off x="3025" y="2252"/>
              <a:ext cx="760" cy="1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b="1">
                  <a:solidFill>
                    <a:schemeClr val="folHlink"/>
                  </a:solidFill>
                </a:rPr>
                <a:t>Inner loop</a:t>
              </a:r>
            </a:p>
          </p:txBody>
        </p:sp>
        <p:sp>
          <p:nvSpPr>
            <p:cNvPr id="18440" name="AutoShape 10"/>
            <p:cNvSpPr>
              <a:spLocks/>
            </p:cNvSpPr>
            <p:nvPr/>
          </p:nvSpPr>
          <p:spPr bwMode="auto">
            <a:xfrm>
              <a:off x="3802" y="1256"/>
              <a:ext cx="260" cy="1782"/>
            </a:xfrm>
            <a:prstGeom prst="rightBrace">
              <a:avLst>
                <a:gd name="adj1" fmla="val 57115"/>
                <a:gd name="adj2" fmla="val 50000"/>
              </a:avLst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342900" indent="-342900" algn="ctr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8441" name="Text Box 11"/>
            <p:cNvSpPr txBox="1">
              <a:spLocks noChangeArrowheads="1"/>
            </p:cNvSpPr>
            <p:nvPr/>
          </p:nvSpPr>
          <p:spPr bwMode="auto">
            <a:xfrm>
              <a:off x="4117" y="2057"/>
              <a:ext cx="784" cy="1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b="1">
                  <a:solidFill>
                    <a:schemeClr val="hlink"/>
                  </a:solidFill>
                </a:rPr>
                <a:t>Outer loop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09600"/>
            <a:ext cx="8993188" cy="1479550"/>
          </a:xfrm>
          <a:noFill/>
        </p:spPr>
        <p:txBody>
          <a:bodyPr>
            <a:spAutoFit/>
          </a:bodyPr>
          <a:lstStyle/>
          <a:p>
            <a:pPr marL="0" indent="0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2400" smtClean="0">
                <a:latin typeface="Times New Roman" pitchFamily="18" charset="0"/>
              </a:rPr>
              <a:t>It is often necessary to trace through a nested loop structure to determine the resulting calculations, displayed values, etc.  Using a table can be helpful.  </a:t>
            </a:r>
          </a:p>
          <a:p>
            <a:pPr marL="0" indent="0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2400" u="sng" smtClean="0">
                <a:latin typeface="Times New Roman" pitchFamily="18" charset="0"/>
              </a:rPr>
              <a:t>Example</a:t>
            </a:r>
            <a:r>
              <a:rPr lang="en-US" sz="2400" smtClean="0">
                <a:latin typeface="Times New Roman" pitchFamily="18" charset="0"/>
              </a:rPr>
              <a:t>:  Trace through the nested loop shown below: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5572125" cy="533400"/>
          </a:xfrm>
        </p:spPr>
        <p:txBody>
          <a:bodyPr/>
          <a:lstStyle/>
          <a:p>
            <a:pPr algn="l" eaLnBrk="1" hangingPunct="1"/>
            <a:r>
              <a:rPr lang="en-US" sz="2800" b="1" u="sng" smtClean="0">
                <a:solidFill>
                  <a:schemeClr val="hlink"/>
                </a:solidFill>
                <a:latin typeface="Times New Roman" pitchFamily="18" charset="0"/>
              </a:rPr>
              <a:t>Tracing through nested for loops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254000" y="2441575"/>
            <a:ext cx="3790950" cy="29686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2400" b="1">
                <a:solidFill>
                  <a:srgbClr val="0000FF"/>
                </a:solidFill>
              </a:rPr>
              <a:t>for (int i = 1; i &lt; = 4; i++)</a:t>
            </a:r>
          </a:p>
          <a:p>
            <a:pPr marL="342900" indent="-342900"/>
            <a:r>
              <a:rPr lang="en-US" sz="2400" b="1">
                <a:solidFill>
                  <a:srgbClr val="0000FF"/>
                </a:solidFill>
              </a:rPr>
              <a:t>{</a:t>
            </a:r>
          </a:p>
          <a:p>
            <a:pPr marL="342900" indent="-342900"/>
            <a:r>
              <a:rPr lang="en-US" sz="2400" b="1"/>
              <a:t>	</a:t>
            </a:r>
            <a:r>
              <a:rPr lang="en-US" sz="2400" b="1">
                <a:solidFill>
                  <a:schemeClr val="folHlink"/>
                </a:solidFill>
              </a:rPr>
              <a:t>for (int j = 1; j &lt;= 3; j++)</a:t>
            </a:r>
          </a:p>
          <a:p>
            <a:pPr marL="342900" indent="-342900"/>
            <a:r>
              <a:rPr lang="en-US" sz="2400" b="1">
                <a:solidFill>
                  <a:schemeClr val="folHlink"/>
                </a:solidFill>
              </a:rPr>
              <a:t>	{</a:t>
            </a:r>
          </a:p>
          <a:p>
            <a:pPr marL="342900" indent="-342900"/>
            <a:r>
              <a:rPr lang="en-US" sz="2400" b="1">
                <a:solidFill>
                  <a:schemeClr val="folHlink"/>
                </a:solidFill>
              </a:rPr>
              <a:t>		k = i + j;</a:t>
            </a:r>
          </a:p>
          <a:p>
            <a:pPr marL="342900" indent="-342900"/>
            <a:r>
              <a:rPr lang="en-US" sz="2400" b="1">
                <a:solidFill>
                  <a:schemeClr val="folHlink"/>
                </a:solidFill>
              </a:rPr>
              <a:t>	}</a:t>
            </a:r>
          </a:p>
          <a:p>
            <a:pPr marL="342900" indent="-342900"/>
            <a:r>
              <a:rPr lang="en-US" sz="2400" b="1">
                <a:solidFill>
                  <a:srgbClr val="0000FF"/>
                </a:solidFill>
              </a:rPr>
              <a:t>}</a:t>
            </a:r>
          </a:p>
          <a:p>
            <a:pPr marL="342900" indent="-342900"/>
            <a:endParaRPr lang="en-US" sz="2400" b="1">
              <a:solidFill>
                <a:srgbClr val="0000FF"/>
              </a:solidFill>
            </a:endParaRPr>
          </a:p>
        </p:txBody>
      </p:sp>
      <p:graphicFrame>
        <p:nvGraphicFramePr>
          <p:cNvPr id="109652" name="Group 84"/>
          <p:cNvGraphicFramePr>
            <a:graphicFrameLocks noGrp="1"/>
          </p:cNvGraphicFramePr>
          <p:nvPr/>
        </p:nvGraphicFramePr>
        <p:xfrm>
          <a:off x="4830763" y="2290763"/>
          <a:ext cx="3683000" cy="4480560"/>
        </p:xfrm>
        <a:graphic>
          <a:graphicData uri="http://schemas.openxmlformats.org/drawingml/2006/table">
            <a:tbl>
              <a:tblPr/>
              <a:tblGrid>
                <a:gridCol w="1173162"/>
                <a:gridCol w="1322388"/>
                <a:gridCol w="1187450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469900"/>
            <a:ext cx="8810625" cy="420688"/>
          </a:xfrm>
          <a:noFill/>
        </p:spPr>
        <p:txBody>
          <a:bodyPr>
            <a:spAutoFit/>
          </a:bodyPr>
          <a:lstStyle/>
          <a:p>
            <a:pPr marL="0" indent="0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2400" smtClean="0">
                <a:latin typeface="Times New Roman" pitchFamily="18" charset="0"/>
              </a:rPr>
              <a:t>Determine the output for each part below.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5572125" cy="533400"/>
          </a:xfrm>
        </p:spPr>
        <p:txBody>
          <a:bodyPr/>
          <a:lstStyle/>
          <a:p>
            <a:pPr algn="l" eaLnBrk="1" hangingPunct="1"/>
            <a:r>
              <a:rPr lang="en-US" sz="2800" b="1" u="sng" smtClean="0">
                <a:solidFill>
                  <a:schemeClr val="hlink"/>
                </a:solidFill>
                <a:latin typeface="Times New Roman" pitchFamily="18" charset="0"/>
              </a:rPr>
              <a:t>Nested for loops – Example 1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376238" y="887413"/>
            <a:ext cx="3765550" cy="1712912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b="1">
                <a:solidFill>
                  <a:schemeClr val="hlink"/>
                </a:solidFill>
              </a:rPr>
              <a:t>int Count = 0;</a:t>
            </a:r>
          </a:p>
          <a:p>
            <a:pPr marL="342900" indent="-342900"/>
            <a:r>
              <a:rPr lang="en-US" b="1">
                <a:solidFill>
                  <a:schemeClr val="hlink"/>
                </a:solidFill>
              </a:rPr>
              <a:t>for (int i = 1; i &lt; = 5; i++)</a:t>
            </a:r>
          </a:p>
          <a:p>
            <a:pPr marL="342900" indent="-342900"/>
            <a:r>
              <a:rPr lang="en-US" b="1">
                <a:solidFill>
                  <a:schemeClr val="hlink"/>
                </a:solidFill>
              </a:rPr>
              <a:t>	for (int j = 1; j &lt;= 4; j++)</a:t>
            </a:r>
          </a:p>
          <a:p>
            <a:pPr marL="342900" indent="-342900"/>
            <a:r>
              <a:rPr lang="en-US" b="1">
                <a:solidFill>
                  <a:schemeClr val="hlink"/>
                </a:solidFill>
              </a:rPr>
              <a:t>		 for (int k = 1; k &lt;= 3; k++)</a:t>
            </a:r>
          </a:p>
          <a:p>
            <a:pPr marL="342900" indent="-342900"/>
            <a:r>
              <a:rPr lang="en-US" b="1">
                <a:solidFill>
                  <a:schemeClr val="hlink"/>
                </a:solidFill>
              </a:rPr>
              <a:t>			Count++;</a:t>
            </a:r>
          </a:p>
          <a:p>
            <a:pPr marL="342900" indent="-342900"/>
            <a:r>
              <a:rPr lang="en-US" b="1">
                <a:solidFill>
                  <a:schemeClr val="hlink"/>
                </a:solidFill>
              </a:rPr>
              <a:t>cout &lt;&lt; “Count = “ &lt;&lt; Count;</a:t>
            </a:r>
          </a:p>
        </p:txBody>
      </p:sp>
      <p:sp>
        <p:nvSpPr>
          <p:cNvPr id="20485" name="Text Box 63"/>
          <p:cNvSpPr txBox="1">
            <a:spLocks noChangeArrowheads="1"/>
          </p:cNvSpPr>
          <p:nvPr/>
        </p:nvSpPr>
        <p:spPr bwMode="auto">
          <a:xfrm>
            <a:off x="5940425" y="1387475"/>
            <a:ext cx="2847975" cy="384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2400" b="1">
                <a:solidFill>
                  <a:srgbClr val="FF0000"/>
                </a:solidFill>
              </a:rPr>
              <a:t>Count = __________</a:t>
            </a:r>
          </a:p>
        </p:txBody>
      </p:sp>
      <p:sp>
        <p:nvSpPr>
          <p:cNvPr id="20486" name="Text Box 64"/>
          <p:cNvSpPr txBox="1">
            <a:spLocks noChangeArrowheads="1"/>
          </p:cNvSpPr>
          <p:nvPr/>
        </p:nvSpPr>
        <p:spPr bwMode="auto">
          <a:xfrm>
            <a:off x="376238" y="2776538"/>
            <a:ext cx="4171950" cy="3910012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b="1">
                <a:solidFill>
                  <a:schemeClr val="hlink"/>
                </a:solidFill>
              </a:rPr>
              <a:t>int Count1 = 0, Count2 = 0, Count3 = 0;</a:t>
            </a:r>
          </a:p>
          <a:p>
            <a:pPr marL="342900" indent="-342900"/>
            <a:r>
              <a:rPr lang="en-US" b="1">
                <a:solidFill>
                  <a:schemeClr val="hlink"/>
                </a:solidFill>
              </a:rPr>
              <a:t>for (int i = 10; i &gt; = 0; i-=2)</a:t>
            </a:r>
          </a:p>
          <a:p>
            <a:pPr marL="342900" indent="-342900"/>
            <a:r>
              <a:rPr lang="en-US" b="1">
                <a:solidFill>
                  <a:schemeClr val="hlink"/>
                </a:solidFill>
              </a:rPr>
              <a:t>{</a:t>
            </a:r>
          </a:p>
          <a:p>
            <a:pPr marL="342900" indent="-342900"/>
            <a:r>
              <a:rPr lang="en-US" b="1">
                <a:solidFill>
                  <a:schemeClr val="hlink"/>
                </a:solidFill>
              </a:rPr>
              <a:t>	Count1++;</a:t>
            </a:r>
          </a:p>
          <a:p>
            <a:pPr marL="342900" indent="-342900"/>
            <a:r>
              <a:rPr lang="en-US" b="1">
                <a:solidFill>
                  <a:schemeClr val="hlink"/>
                </a:solidFill>
              </a:rPr>
              <a:t>	for (int j = 3; j &lt;= 24; j+=3)</a:t>
            </a:r>
          </a:p>
          <a:p>
            <a:pPr marL="342900" indent="-342900"/>
            <a:r>
              <a:rPr lang="en-US" b="1">
                <a:solidFill>
                  <a:schemeClr val="hlink"/>
                </a:solidFill>
              </a:rPr>
              <a:t>	{</a:t>
            </a:r>
          </a:p>
          <a:p>
            <a:pPr marL="342900" indent="-342900"/>
            <a:r>
              <a:rPr lang="en-US" b="1">
                <a:solidFill>
                  <a:schemeClr val="hlink"/>
                </a:solidFill>
              </a:rPr>
              <a:t>		Count2++;</a:t>
            </a:r>
          </a:p>
          <a:p>
            <a:pPr marL="342900" indent="-342900"/>
            <a:r>
              <a:rPr lang="en-US" b="1">
                <a:solidFill>
                  <a:schemeClr val="hlink"/>
                </a:solidFill>
              </a:rPr>
              <a:t>	 	for (int k = -20; k &lt;= 20; k+=5)</a:t>
            </a:r>
          </a:p>
          <a:p>
            <a:pPr marL="342900" indent="-342900"/>
            <a:r>
              <a:rPr lang="en-US" b="1">
                <a:solidFill>
                  <a:schemeClr val="hlink"/>
                </a:solidFill>
              </a:rPr>
              <a:t>			Count3++;</a:t>
            </a:r>
          </a:p>
          <a:p>
            <a:pPr marL="342900" indent="-342900"/>
            <a:r>
              <a:rPr lang="en-US" b="1">
                <a:solidFill>
                  <a:schemeClr val="hlink"/>
                </a:solidFill>
              </a:rPr>
              <a:t>	}</a:t>
            </a:r>
          </a:p>
          <a:p>
            <a:pPr marL="342900" indent="-342900"/>
            <a:r>
              <a:rPr lang="en-US" b="1">
                <a:solidFill>
                  <a:schemeClr val="hlink"/>
                </a:solidFill>
              </a:rPr>
              <a:t>}	</a:t>
            </a:r>
          </a:p>
          <a:p>
            <a:pPr marL="342900" indent="-342900"/>
            <a:r>
              <a:rPr lang="en-US" b="1">
                <a:solidFill>
                  <a:schemeClr val="hlink"/>
                </a:solidFill>
              </a:rPr>
              <a:t>cout &lt;&lt; “Count1 = “ &lt;&lt; Count1 &lt;&lt; endl;</a:t>
            </a:r>
          </a:p>
          <a:p>
            <a:pPr marL="342900" indent="-342900"/>
            <a:r>
              <a:rPr lang="en-US" b="1">
                <a:solidFill>
                  <a:schemeClr val="hlink"/>
                </a:solidFill>
              </a:rPr>
              <a:t>cout &lt;&lt; “Count1 = “ &lt;&lt; Count1 &lt;&lt; endl;</a:t>
            </a:r>
          </a:p>
          <a:p>
            <a:pPr marL="342900" indent="-342900"/>
            <a:r>
              <a:rPr lang="en-US" b="1">
                <a:solidFill>
                  <a:schemeClr val="hlink"/>
                </a:solidFill>
              </a:rPr>
              <a:t>cout &lt;&lt; “Count1 = “ &lt;&lt; Count1 &lt;&lt; endl;</a:t>
            </a:r>
          </a:p>
        </p:txBody>
      </p:sp>
      <p:sp>
        <p:nvSpPr>
          <p:cNvPr id="20487" name="Text Box 65"/>
          <p:cNvSpPr txBox="1">
            <a:spLocks noChangeArrowheads="1"/>
          </p:cNvSpPr>
          <p:nvPr/>
        </p:nvSpPr>
        <p:spPr bwMode="auto">
          <a:xfrm>
            <a:off x="5986463" y="3916363"/>
            <a:ext cx="3000375" cy="1844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2400" b="1">
                <a:solidFill>
                  <a:srgbClr val="FF0000"/>
                </a:solidFill>
              </a:rPr>
              <a:t>Count1 = __________</a:t>
            </a:r>
          </a:p>
          <a:p>
            <a:pPr marL="342900" indent="-342900"/>
            <a:endParaRPr lang="en-US" sz="2400" b="1">
              <a:solidFill>
                <a:srgbClr val="FF0000"/>
              </a:solidFill>
            </a:endParaRPr>
          </a:p>
          <a:p>
            <a:pPr marL="342900" indent="-342900"/>
            <a:r>
              <a:rPr lang="en-US" sz="2400" b="1">
                <a:solidFill>
                  <a:srgbClr val="FF0000"/>
                </a:solidFill>
              </a:rPr>
              <a:t>Count2 = __________</a:t>
            </a:r>
          </a:p>
          <a:p>
            <a:pPr marL="342900" indent="-342900"/>
            <a:endParaRPr lang="en-US" sz="2400" b="1">
              <a:solidFill>
                <a:srgbClr val="FF0000"/>
              </a:solidFill>
            </a:endParaRPr>
          </a:p>
          <a:p>
            <a:pPr marL="342900" indent="-342900"/>
            <a:r>
              <a:rPr lang="en-US" sz="2400" b="1">
                <a:solidFill>
                  <a:srgbClr val="FF0000"/>
                </a:solidFill>
              </a:rPr>
              <a:t>Count3 = __________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AFB767-C0BB-4156-80B8-F78858A360F9}" type="slidenum">
              <a:rPr lang="en-US"/>
              <a:pPr>
                <a:defRPr/>
              </a:pPr>
              <a:t>2</a:t>
            </a:fld>
            <a:endParaRPr lang="en-US"/>
          </a:p>
        </p:txBody>
      </p:sp>
      <p:grpSp>
        <p:nvGrpSpPr>
          <p:cNvPr id="5123" name="Group 5"/>
          <p:cNvGrpSpPr>
            <a:grpSpLocks/>
          </p:cNvGrpSpPr>
          <p:nvPr/>
        </p:nvGrpSpPr>
        <p:grpSpPr bwMode="auto">
          <a:xfrm>
            <a:off x="-1588" y="950913"/>
            <a:ext cx="2239963" cy="5859462"/>
            <a:chOff x="384" y="496"/>
            <a:chExt cx="1411" cy="3691"/>
          </a:xfrm>
        </p:grpSpPr>
        <p:sp>
          <p:nvSpPr>
            <p:cNvPr id="5167" name="Rectangle 6"/>
            <p:cNvSpPr>
              <a:spLocks noChangeArrowheads="1"/>
            </p:cNvSpPr>
            <p:nvPr/>
          </p:nvSpPr>
          <p:spPr bwMode="auto">
            <a:xfrm>
              <a:off x="528" y="832"/>
              <a:ext cx="816" cy="240"/>
            </a:xfrm>
            <a:prstGeom prst="rect">
              <a:avLst/>
            </a:prstGeom>
            <a:solidFill>
              <a:srgbClr val="CCECFF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b="1"/>
                <a:t>Command</a:t>
              </a:r>
            </a:p>
          </p:txBody>
        </p:sp>
        <p:sp>
          <p:nvSpPr>
            <p:cNvPr id="5168" name="Line 7"/>
            <p:cNvSpPr>
              <a:spLocks noChangeShapeType="1"/>
            </p:cNvSpPr>
            <p:nvPr/>
          </p:nvSpPr>
          <p:spPr bwMode="auto">
            <a:xfrm>
              <a:off x="936" y="496"/>
              <a:ext cx="0" cy="3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9" name="Rectangle 8"/>
            <p:cNvSpPr>
              <a:spLocks noChangeArrowheads="1"/>
            </p:cNvSpPr>
            <p:nvPr/>
          </p:nvSpPr>
          <p:spPr bwMode="auto">
            <a:xfrm>
              <a:off x="528" y="1408"/>
              <a:ext cx="816" cy="240"/>
            </a:xfrm>
            <a:prstGeom prst="rect">
              <a:avLst/>
            </a:prstGeom>
            <a:solidFill>
              <a:srgbClr val="CCECFF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b="1"/>
                <a:t>Command</a:t>
              </a:r>
            </a:p>
          </p:txBody>
        </p:sp>
        <p:sp>
          <p:nvSpPr>
            <p:cNvPr id="5170" name="Line 9"/>
            <p:cNvSpPr>
              <a:spLocks noChangeShapeType="1"/>
            </p:cNvSpPr>
            <p:nvPr/>
          </p:nvSpPr>
          <p:spPr bwMode="auto">
            <a:xfrm>
              <a:off x="936" y="1072"/>
              <a:ext cx="0" cy="3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1" name="Rectangle 10"/>
            <p:cNvSpPr>
              <a:spLocks noChangeArrowheads="1"/>
            </p:cNvSpPr>
            <p:nvPr/>
          </p:nvSpPr>
          <p:spPr bwMode="auto">
            <a:xfrm>
              <a:off x="528" y="1984"/>
              <a:ext cx="816" cy="240"/>
            </a:xfrm>
            <a:prstGeom prst="rect">
              <a:avLst/>
            </a:prstGeom>
            <a:solidFill>
              <a:srgbClr val="CCECFF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b="1"/>
                <a:t>Command</a:t>
              </a:r>
            </a:p>
          </p:txBody>
        </p:sp>
        <p:sp>
          <p:nvSpPr>
            <p:cNvPr id="5172" name="Line 11"/>
            <p:cNvSpPr>
              <a:spLocks noChangeShapeType="1"/>
            </p:cNvSpPr>
            <p:nvPr/>
          </p:nvSpPr>
          <p:spPr bwMode="auto">
            <a:xfrm>
              <a:off x="936" y="1648"/>
              <a:ext cx="0" cy="3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3" name="Rectangle 12"/>
            <p:cNvSpPr>
              <a:spLocks noChangeArrowheads="1"/>
            </p:cNvSpPr>
            <p:nvPr/>
          </p:nvSpPr>
          <p:spPr bwMode="auto">
            <a:xfrm>
              <a:off x="528" y="2560"/>
              <a:ext cx="816" cy="240"/>
            </a:xfrm>
            <a:prstGeom prst="rect">
              <a:avLst/>
            </a:prstGeom>
            <a:solidFill>
              <a:srgbClr val="CCECFF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b="1"/>
                <a:t>Command</a:t>
              </a:r>
            </a:p>
          </p:txBody>
        </p:sp>
        <p:sp>
          <p:nvSpPr>
            <p:cNvPr id="5174" name="Line 13"/>
            <p:cNvSpPr>
              <a:spLocks noChangeShapeType="1"/>
            </p:cNvSpPr>
            <p:nvPr/>
          </p:nvSpPr>
          <p:spPr bwMode="auto">
            <a:xfrm>
              <a:off x="936" y="2224"/>
              <a:ext cx="0" cy="3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5" name="Line 14"/>
            <p:cNvSpPr>
              <a:spLocks noChangeShapeType="1"/>
            </p:cNvSpPr>
            <p:nvPr/>
          </p:nvSpPr>
          <p:spPr bwMode="auto">
            <a:xfrm>
              <a:off x="932" y="2800"/>
              <a:ext cx="4" cy="36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6" name="Rectangle 15"/>
            <p:cNvSpPr>
              <a:spLocks noChangeArrowheads="1"/>
            </p:cNvSpPr>
            <p:nvPr/>
          </p:nvSpPr>
          <p:spPr bwMode="auto">
            <a:xfrm>
              <a:off x="528" y="3168"/>
              <a:ext cx="816" cy="240"/>
            </a:xfrm>
            <a:prstGeom prst="rect">
              <a:avLst/>
            </a:prstGeom>
            <a:solidFill>
              <a:srgbClr val="CCECFF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b="1"/>
                <a:t>Command</a:t>
              </a:r>
            </a:p>
          </p:txBody>
        </p:sp>
        <p:sp>
          <p:nvSpPr>
            <p:cNvPr id="5177" name="Line 16"/>
            <p:cNvSpPr>
              <a:spLocks noChangeShapeType="1"/>
            </p:cNvSpPr>
            <p:nvPr/>
          </p:nvSpPr>
          <p:spPr bwMode="auto">
            <a:xfrm>
              <a:off x="932" y="3408"/>
              <a:ext cx="4" cy="36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8" name="Text Box 17"/>
            <p:cNvSpPr txBox="1">
              <a:spLocks noChangeArrowheads="1"/>
            </p:cNvSpPr>
            <p:nvPr/>
          </p:nvSpPr>
          <p:spPr bwMode="auto">
            <a:xfrm>
              <a:off x="384" y="3821"/>
              <a:ext cx="1411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1600" b="1" u="sng"/>
                <a:t>Sequential Structure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1600" b="1"/>
                <a:t>(straight-line structure)</a:t>
              </a:r>
            </a:p>
          </p:txBody>
        </p:sp>
      </p:grpSp>
      <p:grpSp>
        <p:nvGrpSpPr>
          <p:cNvPr id="5124" name="Group 40"/>
          <p:cNvGrpSpPr>
            <a:grpSpLocks/>
          </p:cNvGrpSpPr>
          <p:nvPr/>
        </p:nvGrpSpPr>
        <p:grpSpPr bwMode="auto">
          <a:xfrm>
            <a:off x="1985963" y="925513"/>
            <a:ext cx="3949700" cy="5897562"/>
            <a:chOff x="1568" y="472"/>
            <a:chExt cx="2488" cy="3715"/>
          </a:xfrm>
        </p:grpSpPr>
        <p:sp>
          <p:nvSpPr>
            <p:cNvPr id="5147" name="AutoShape 19"/>
            <p:cNvSpPr>
              <a:spLocks noChangeArrowheads="1"/>
            </p:cNvSpPr>
            <p:nvPr/>
          </p:nvSpPr>
          <p:spPr bwMode="auto">
            <a:xfrm>
              <a:off x="2412" y="1384"/>
              <a:ext cx="720" cy="680"/>
            </a:xfrm>
            <a:prstGeom prst="diamond">
              <a:avLst/>
            </a:prstGeom>
            <a:solidFill>
              <a:srgbClr val="FFFF66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sz="4000">
                <a:latin typeface="Calibri" pitchFamily="34" charset="0"/>
              </a:endParaRPr>
            </a:p>
          </p:txBody>
        </p:sp>
        <p:sp>
          <p:nvSpPr>
            <p:cNvPr id="5148" name="Rectangle 20"/>
            <p:cNvSpPr>
              <a:spLocks noChangeArrowheads="1"/>
            </p:cNvSpPr>
            <p:nvPr/>
          </p:nvSpPr>
          <p:spPr bwMode="auto">
            <a:xfrm>
              <a:off x="2344" y="808"/>
              <a:ext cx="872" cy="240"/>
            </a:xfrm>
            <a:prstGeom prst="rect">
              <a:avLst/>
            </a:prstGeom>
            <a:solidFill>
              <a:srgbClr val="CCECFF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b="1"/>
                <a:t>Command</a:t>
              </a:r>
            </a:p>
          </p:txBody>
        </p:sp>
        <p:sp>
          <p:nvSpPr>
            <p:cNvPr id="5149" name="Line 21"/>
            <p:cNvSpPr>
              <a:spLocks noChangeShapeType="1"/>
            </p:cNvSpPr>
            <p:nvPr/>
          </p:nvSpPr>
          <p:spPr bwMode="auto">
            <a:xfrm>
              <a:off x="2772" y="472"/>
              <a:ext cx="0" cy="3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0" name="Line 22"/>
            <p:cNvSpPr>
              <a:spLocks noChangeShapeType="1"/>
            </p:cNvSpPr>
            <p:nvPr/>
          </p:nvSpPr>
          <p:spPr bwMode="auto">
            <a:xfrm>
              <a:off x="2772" y="1048"/>
              <a:ext cx="0" cy="3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1" name="Text Box 23"/>
            <p:cNvSpPr txBox="1">
              <a:spLocks noChangeArrowheads="1"/>
            </p:cNvSpPr>
            <p:nvPr/>
          </p:nvSpPr>
          <p:spPr bwMode="auto">
            <a:xfrm>
              <a:off x="2582" y="1561"/>
              <a:ext cx="3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b="1"/>
                <a:t>Test</a:t>
              </a:r>
            </a:p>
          </p:txBody>
        </p:sp>
        <p:sp>
          <p:nvSpPr>
            <p:cNvPr id="5152" name="Line 24"/>
            <p:cNvSpPr>
              <a:spLocks noChangeShapeType="1"/>
            </p:cNvSpPr>
            <p:nvPr/>
          </p:nvSpPr>
          <p:spPr bwMode="auto">
            <a:xfrm>
              <a:off x="3564" y="1728"/>
              <a:ext cx="0" cy="25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3" name="Line 25"/>
            <p:cNvSpPr>
              <a:spLocks noChangeShapeType="1"/>
            </p:cNvSpPr>
            <p:nvPr/>
          </p:nvSpPr>
          <p:spPr bwMode="auto">
            <a:xfrm>
              <a:off x="3564" y="2560"/>
              <a:ext cx="0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4" name="Line 26"/>
            <p:cNvSpPr>
              <a:spLocks noChangeShapeType="1"/>
            </p:cNvSpPr>
            <p:nvPr/>
          </p:nvSpPr>
          <p:spPr bwMode="auto">
            <a:xfrm>
              <a:off x="3132" y="1728"/>
              <a:ext cx="432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5" name="Rectangle 27"/>
            <p:cNvSpPr>
              <a:spLocks noChangeArrowheads="1"/>
            </p:cNvSpPr>
            <p:nvPr/>
          </p:nvSpPr>
          <p:spPr bwMode="auto">
            <a:xfrm>
              <a:off x="1568" y="1984"/>
              <a:ext cx="844" cy="576"/>
            </a:xfrm>
            <a:prstGeom prst="rect">
              <a:avLst/>
            </a:prstGeom>
            <a:solidFill>
              <a:srgbClr val="FFFF66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b="1"/>
                <a:t>Commands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b="1"/>
                <a:t>to execute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b="1"/>
                <a:t>if False</a:t>
              </a:r>
            </a:p>
          </p:txBody>
        </p:sp>
        <p:sp>
          <p:nvSpPr>
            <p:cNvPr id="5156" name="Line 28"/>
            <p:cNvSpPr>
              <a:spLocks noChangeShapeType="1"/>
            </p:cNvSpPr>
            <p:nvPr/>
          </p:nvSpPr>
          <p:spPr bwMode="auto">
            <a:xfrm>
              <a:off x="1980" y="1728"/>
              <a:ext cx="0" cy="25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7" name="Line 29"/>
            <p:cNvSpPr>
              <a:spLocks noChangeShapeType="1"/>
            </p:cNvSpPr>
            <p:nvPr/>
          </p:nvSpPr>
          <p:spPr bwMode="auto">
            <a:xfrm>
              <a:off x="1974" y="2560"/>
              <a:ext cx="0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8" name="Line 30"/>
            <p:cNvSpPr>
              <a:spLocks noChangeShapeType="1"/>
            </p:cNvSpPr>
            <p:nvPr/>
          </p:nvSpPr>
          <p:spPr bwMode="auto">
            <a:xfrm>
              <a:off x="1980" y="1728"/>
              <a:ext cx="432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9" name="Line 31"/>
            <p:cNvSpPr>
              <a:spLocks noChangeShapeType="1"/>
            </p:cNvSpPr>
            <p:nvPr/>
          </p:nvSpPr>
          <p:spPr bwMode="auto">
            <a:xfrm>
              <a:off x="1974" y="2800"/>
              <a:ext cx="159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0" name="Rectangle 32"/>
            <p:cNvSpPr>
              <a:spLocks noChangeArrowheads="1"/>
            </p:cNvSpPr>
            <p:nvPr/>
          </p:nvSpPr>
          <p:spPr bwMode="auto">
            <a:xfrm>
              <a:off x="2344" y="3136"/>
              <a:ext cx="872" cy="240"/>
            </a:xfrm>
            <a:prstGeom prst="rect">
              <a:avLst/>
            </a:prstGeom>
            <a:solidFill>
              <a:srgbClr val="CCECFF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b="1"/>
                <a:t>Command</a:t>
              </a:r>
            </a:p>
          </p:txBody>
        </p:sp>
        <p:sp>
          <p:nvSpPr>
            <p:cNvPr id="5161" name="Line 33"/>
            <p:cNvSpPr>
              <a:spLocks noChangeShapeType="1"/>
            </p:cNvSpPr>
            <p:nvPr/>
          </p:nvSpPr>
          <p:spPr bwMode="auto">
            <a:xfrm>
              <a:off x="2772" y="2800"/>
              <a:ext cx="0" cy="3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2" name="Line 34"/>
            <p:cNvSpPr>
              <a:spLocks noChangeShapeType="1"/>
            </p:cNvSpPr>
            <p:nvPr/>
          </p:nvSpPr>
          <p:spPr bwMode="auto">
            <a:xfrm>
              <a:off x="2772" y="3376"/>
              <a:ext cx="0" cy="3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3" name="Rectangle 35"/>
            <p:cNvSpPr>
              <a:spLocks noChangeArrowheads="1"/>
            </p:cNvSpPr>
            <p:nvPr/>
          </p:nvSpPr>
          <p:spPr bwMode="auto">
            <a:xfrm>
              <a:off x="3132" y="1984"/>
              <a:ext cx="828" cy="576"/>
            </a:xfrm>
            <a:prstGeom prst="rect">
              <a:avLst/>
            </a:prstGeom>
            <a:solidFill>
              <a:srgbClr val="FFFF66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b="1"/>
                <a:t>Commands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b="1"/>
                <a:t>to execute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b="1"/>
                <a:t>if True</a:t>
              </a:r>
            </a:p>
          </p:txBody>
        </p:sp>
        <p:sp>
          <p:nvSpPr>
            <p:cNvPr id="5164" name="Text Box 36"/>
            <p:cNvSpPr txBox="1">
              <a:spLocks noChangeArrowheads="1"/>
            </p:cNvSpPr>
            <p:nvPr/>
          </p:nvSpPr>
          <p:spPr bwMode="auto">
            <a:xfrm>
              <a:off x="3216" y="1497"/>
              <a:ext cx="4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b="1"/>
                <a:t>True</a:t>
              </a:r>
            </a:p>
          </p:txBody>
        </p:sp>
        <p:sp>
          <p:nvSpPr>
            <p:cNvPr id="5165" name="Text Box 37"/>
            <p:cNvSpPr txBox="1">
              <a:spLocks noChangeArrowheads="1"/>
            </p:cNvSpPr>
            <p:nvPr/>
          </p:nvSpPr>
          <p:spPr bwMode="auto">
            <a:xfrm>
              <a:off x="1908" y="1497"/>
              <a:ext cx="4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b="1"/>
                <a:t>False</a:t>
              </a:r>
            </a:p>
          </p:txBody>
        </p:sp>
        <p:sp>
          <p:nvSpPr>
            <p:cNvPr id="5166" name="Text Box 39"/>
            <p:cNvSpPr txBox="1">
              <a:spLocks noChangeArrowheads="1"/>
            </p:cNvSpPr>
            <p:nvPr/>
          </p:nvSpPr>
          <p:spPr bwMode="auto">
            <a:xfrm>
              <a:off x="2127" y="3821"/>
              <a:ext cx="1929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1600" b="1" u="sng"/>
                <a:t>Example Selection Structure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1600" b="1"/>
                <a:t>(decision or branching structure)</a:t>
              </a:r>
            </a:p>
          </p:txBody>
        </p:sp>
      </p:grpSp>
      <p:sp>
        <p:nvSpPr>
          <p:cNvPr id="5125" name="Text Box 41"/>
          <p:cNvSpPr txBox="1">
            <a:spLocks noChangeArrowheads="1"/>
          </p:cNvSpPr>
          <p:nvPr/>
        </p:nvSpPr>
        <p:spPr bwMode="auto">
          <a:xfrm>
            <a:off x="-1588" y="0"/>
            <a:ext cx="8975726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400" b="1" u="sng">
                <a:solidFill>
                  <a:schemeClr val="hlink"/>
                </a:solidFill>
              </a:rPr>
              <a:t>Flowcharts for sequential, selection, and iterative control structures</a:t>
            </a:r>
          </a:p>
        </p:txBody>
      </p:sp>
      <p:sp>
        <p:nvSpPr>
          <p:cNvPr id="37" name="Slide Number Placeholder 3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A8DC387F-B7C6-4026-B203-73E40D1DE4E4}" type="slidenum">
              <a:rPr lang="en-US" sz="1200">
                <a:solidFill>
                  <a:schemeClr val="tx1">
                    <a:tint val="75000"/>
                  </a:schemeClr>
                </a:solidFill>
                <a:latin typeface="Times New Roman" charset="0"/>
              </a:rPr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2</a:t>
            </a:fld>
            <a:endParaRPr lang="en-US" sz="1200">
              <a:solidFill>
                <a:schemeClr val="tx1">
                  <a:tint val="75000"/>
                </a:schemeClr>
              </a:solidFill>
              <a:latin typeface="Times New Roman" charset="0"/>
            </a:endParaRPr>
          </a:p>
        </p:txBody>
      </p:sp>
      <p:sp>
        <p:nvSpPr>
          <p:cNvPr id="5127" name="Text Box 57"/>
          <p:cNvSpPr txBox="1">
            <a:spLocks noChangeArrowheads="1"/>
          </p:cNvSpPr>
          <p:nvPr/>
        </p:nvSpPr>
        <p:spPr bwMode="auto">
          <a:xfrm>
            <a:off x="6900863" y="6229350"/>
            <a:ext cx="1819275" cy="5810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600" b="1" u="sng"/>
              <a:t>Iterative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600" b="1"/>
              <a:t>(looping structure)</a:t>
            </a:r>
          </a:p>
        </p:txBody>
      </p:sp>
      <p:grpSp>
        <p:nvGrpSpPr>
          <p:cNvPr id="5128" name="Group 59"/>
          <p:cNvGrpSpPr>
            <a:grpSpLocks/>
          </p:cNvGrpSpPr>
          <p:nvPr/>
        </p:nvGrpSpPr>
        <p:grpSpPr bwMode="auto">
          <a:xfrm>
            <a:off x="6699250" y="912813"/>
            <a:ext cx="2336800" cy="5245100"/>
            <a:chOff x="4220" y="464"/>
            <a:chExt cx="1472" cy="3304"/>
          </a:xfrm>
        </p:grpSpPr>
        <p:sp>
          <p:nvSpPr>
            <p:cNvPr id="5129" name="Rectangle 40"/>
            <p:cNvSpPr>
              <a:spLocks noChangeArrowheads="1"/>
            </p:cNvSpPr>
            <p:nvPr/>
          </p:nvSpPr>
          <p:spPr bwMode="auto">
            <a:xfrm>
              <a:off x="4488" y="800"/>
              <a:ext cx="816" cy="240"/>
            </a:xfrm>
            <a:prstGeom prst="rect">
              <a:avLst/>
            </a:prstGeom>
            <a:solidFill>
              <a:srgbClr val="CCECFF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b="1"/>
                <a:t>Command</a:t>
              </a:r>
            </a:p>
          </p:txBody>
        </p:sp>
        <p:sp>
          <p:nvSpPr>
            <p:cNvPr id="5130" name="Line 41"/>
            <p:cNvSpPr>
              <a:spLocks noChangeShapeType="1"/>
            </p:cNvSpPr>
            <p:nvPr/>
          </p:nvSpPr>
          <p:spPr bwMode="auto">
            <a:xfrm>
              <a:off x="4896" y="464"/>
              <a:ext cx="0" cy="3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1" name="Rectangle 42"/>
            <p:cNvSpPr>
              <a:spLocks noChangeArrowheads="1"/>
            </p:cNvSpPr>
            <p:nvPr/>
          </p:nvSpPr>
          <p:spPr bwMode="auto">
            <a:xfrm>
              <a:off x="4488" y="2304"/>
              <a:ext cx="816" cy="240"/>
            </a:xfrm>
            <a:prstGeom prst="rect">
              <a:avLst/>
            </a:prstGeom>
            <a:solidFill>
              <a:srgbClr val="66FFCC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b="1"/>
                <a:t>Commands</a:t>
              </a:r>
            </a:p>
          </p:txBody>
        </p:sp>
        <p:sp>
          <p:nvSpPr>
            <p:cNvPr id="5132" name="Line 43"/>
            <p:cNvSpPr>
              <a:spLocks noChangeShapeType="1"/>
            </p:cNvSpPr>
            <p:nvPr/>
          </p:nvSpPr>
          <p:spPr bwMode="auto">
            <a:xfrm>
              <a:off x="4896" y="1040"/>
              <a:ext cx="0" cy="3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3" name="Line 44"/>
            <p:cNvSpPr>
              <a:spLocks noChangeShapeType="1"/>
            </p:cNvSpPr>
            <p:nvPr/>
          </p:nvSpPr>
          <p:spPr bwMode="auto">
            <a:xfrm>
              <a:off x="4896" y="2544"/>
              <a:ext cx="0" cy="16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4" name="Rectangle 45"/>
            <p:cNvSpPr>
              <a:spLocks noChangeArrowheads="1"/>
            </p:cNvSpPr>
            <p:nvPr/>
          </p:nvSpPr>
          <p:spPr bwMode="auto">
            <a:xfrm>
              <a:off x="4488" y="3160"/>
              <a:ext cx="816" cy="240"/>
            </a:xfrm>
            <a:prstGeom prst="rect">
              <a:avLst/>
            </a:prstGeom>
            <a:solidFill>
              <a:srgbClr val="CCECFF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b="1"/>
                <a:t>Command</a:t>
              </a:r>
            </a:p>
          </p:txBody>
        </p:sp>
        <p:sp>
          <p:nvSpPr>
            <p:cNvPr id="5135" name="Line 46"/>
            <p:cNvSpPr>
              <a:spLocks noChangeShapeType="1"/>
            </p:cNvSpPr>
            <p:nvPr/>
          </p:nvSpPr>
          <p:spPr bwMode="auto">
            <a:xfrm>
              <a:off x="4896" y="2832"/>
              <a:ext cx="0" cy="3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6" name="Line 47"/>
            <p:cNvSpPr>
              <a:spLocks noChangeShapeType="1"/>
            </p:cNvSpPr>
            <p:nvPr/>
          </p:nvSpPr>
          <p:spPr bwMode="auto">
            <a:xfrm>
              <a:off x="4916" y="3400"/>
              <a:ext cx="4" cy="36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7" name="AutoShape 48"/>
            <p:cNvSpPr>
              <a:spLocks noChangeArrowheads="1"/>
            </p:cNvSpPr>
            <p:nvPr/>
          </p:nvSpPr>
          <p:spPr bwMode="auto">
            <a:xfrm>
              <a:off x="4536" y="1384"/>
              <a:ext cx="720" cy="680"/>
            </a:xfrm>
            <a:prstGeom prst="diamond">
              <a:avLst/>
            </a:prstGeom>
            <a:solidFill>
              <a:srgbClr val="66FFCC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" name="Text Box 49"/>
            <p:cNvSpPr txBox="1">
              <a:spLocks noChangeArrowheads="1"/>
            </p:cNvSpPr>
            <p:nvPr/>
          </p:nvSpPr>
          <p:spPr bwMode="auto">
            <a:xfrm>
              <a:off x="4662" y="1561"/>
              <a:ext cx="4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b="1"/>
                <a:t>Setup</a:t>
              </a:r>
            </a:p>
          </p:txBody>
        </p:sp>
        <p:sp>
          <p:nvSpPr>
            <p:cNvPr id="5139" name="Line 50"/>
            <p:cNvSpPr>
              <a:spLocks noChangeShapeType="1"/>
            </p:cNvSpPr>
            <p:nvPr/>
          </p:nvSpPr>
          <p:spPr bwMode="auto">
            <a:xfrm>
              <a:off x="5256" y="1728"/>
              <a:ext cx="312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0" name="Line 51"/>
            <p:cNvSpPr>
              <a:spLocks noChangeShapeType="1"/>
            </p:cNvSpPr>
            <p:nvPr/>
          </p:nvSpPr>
          <p:spPr bwMode="auto">
            <a:xfrm>
              <a:off x="4224" y="1728"/>
              <a:ext cx="312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1" name="Text Box 52"/>
            <p:cNvSpPr txBox="1">
              <a:spLocks noChangeArrowheads="1"/>
            </p:cNvSpPr>
            <p:nvPr/>
          </p:nvSpPr>
          <p:spPr bwMode="auto">
            <a:xfrm>
              <a:off x="5256" y="1497"/>
              <a:ext cx="4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b="1"/>
                <a:t>Done</a:t>
              </a:r>
            </a:p>
          </p:txBody>
        </p:sp>
        <p:sp>
          <p:nvSpPr>
            <p:cNvPr id="5142" name="Line 53"/>
            <p:cNvSpPr>
              <a:spLocks noChangeShapeType="1"/>
            </p:cNvSpPr>
            <p:nvPr/>
          </p:nvSpPr>
          <p:spPr bwMode="auto">
            <a:xfrm>
              <a:off x="4896" y="2064"/>
              <a:ext cx="0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3" name="Line 54"/>
            <p:cNvSpPr>
              <a:spLocks noChangeShapeType="1"/>
            </p:cNvSpPr>
            <p:nvPr/>
          </p:nvSpPr>
          <p:spPr bwMode="auto">
            <a:xfrm>
              <a:off x="5564" y="1728"/>
              <a:ext cx="4" cy="110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4" name="Line 55"/>
            <p:cNvSpPr>
              <a:spLocks noChangeShapeType="1"/>
            </p:cNvSpPr>
            <p:nvPr/>
          </p:nvSpPr>
          <p:spPr bwMode="auto">
            <a:xfrm>
              <a:off x="4896" y="2832"/>
              <a:ext cx="668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5" name="Line 56"/>
            <p:cNvSpPr>
              <a:spLocks noChangeShapeType="1"/>
            </p:cNvSpPr>
            <p:nvPr/>
          </p:nvSpPr>
          <p:spPr bwMode="auto">
            <a:xfrm>
              <a:off x="4224" y="2704"/>
              <a:ext cx="672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6" name="Line 58"/>
            <p:cNvSpPr>
              <a:spLocks noChangeShapeType="1"/>
            </p:cNvSpPr>
            <p:nvPr/>
          </p:nvSpPr>
          <p:spPr bwMode="auto">
            <a:xfrm>
              <a:off x="4220" y="1728"/>
              <a:ext cx="0" cy="97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33400"/>
            <a:ext cx="8810625" cy="420688"/>
          </a:xfrm>
          <a:noFill/>
        </p:spPr>
        <p:txBody>
          <a:bodyPr>
            <a:spAutoFit/>
          </a:bodyPr>
          <a:lstStyle/>
          <a:p>
            <a:pPr marL="0" indent="0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2400" smtClean="0">
                <a:latin typeface="Times New Roman" pitchFamily="18" charset="0"/>
              </a:rPr>
              <a:t>Determine the output for the instructions shown below.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5572125" cy="533400"/>
          </a:xfrm>
        </p:spPr>
        <p:txBody>
          <a:bodyPr/>
          <a:lstStyle/>
          <a:p>
            <a:pPr algn="l" eaLnBrk="1" hangingPunct="1"/>
            <a:r>
              <a:rPr lang="en-US" sz="2800" b="1" u="sng" smtClean="0">
                <a:solidFill>
                  <a:schemeClr val="hlink"/>
                </a:solidFill>
                <a:latin typeface="Times New Roman" pitchFamily="18" charset="0"/>
              </a:rPr>
              <a:t>Nested for loops – Example 2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39700" y="1285875"/>
            <a:ext cx="4721225" cy="1163638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b="1">
                <a:solidFill>
                  <a:schemeClr val="hlink"/>
                </a:solidFill>
              </a:rPr>
              <a:t>for (int i = 1; i &lt; = 2; i++)</a:t>
            </a:r>
          </a:p>
          <a:p>
            <a:pPr marL="342900" indent="-342900"/>
            <a:r>
              <a:rPr lang="en-US" b="1">
                <a:solidFill>
                  <a:schemeClr val="hlink"/>
                </a:solidFill>
              </a:rPr>
              <a:t>	for (int j = i; j &lt;= 3; j++)</a:t>
            </a:r>
          </a:p>
          <a:p>
            <a:pPr marL="342900" indent="-342900"/>
            <a:r>
              <a:rPr lang="en-US" b="1">
                <a:solidFill>
                  <a:schemeClr val="hlink"/>
                </a:solidFill>
              </a:rPr>
              <a:t>		 for (int k = j; k &lt;= 4; k++)</a:t>
            </a:r>
          </a:p>
          <a:p>
            <a:pPr marL="342900" indent="-342900"/>
            <a:r>
              <a:rPr lang="en-US" b="1">
                <a:solidFill>
                  <a:schemeClr val="hlink"/>
                </a:solidFill>
              </a:rPr>
              <a:t>			cout &lt;&lt; i &lt;&lt; j &lt;&lt; k &lt;&lt; endl;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5367338" y="2901950"/>
            <a:ext cx="3619500" cy="395605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sz="2000" b="1" u="sng"/>
              <a:t>Output</a:t>
            </a:r>
            <a:r>
              <a:rPr lang="en-US" sz="2000" b="1"/>
              <a:t>:</a:t>
            </a:r>
          </a:p>
          <a:p>
            <a:pPr marL="342900" indent="-342900"/>
            <a:endParaRPr lang="en-US" sz="2000" b="1"/>
          </a:p>
          <a:p>
            <a:pPr marL="342900" indent="-342900"/>
            <a:endParaRPr lang="en-US" sz="2400" b="1">
              <a:solidFill>
                <a:srgbClr val="FF0000"/>
              </a:solidFill>
            </a:endParaRPr>
          </a:p>
          <a:p>
            <a:pPr marL="342900" indent="-342900"/>
            <a:endParaRPr lang="en-US" sz="2400" b="1">
              <a:solidFill>
                <a:srgbClr val="FF0000"/>
              </a:solidFill>
            </a:endParaRPr>
          </a:p>
          <a:p>
            <a:pPr marL="342900" indent="-342900"/>
            <a:endParaRPr lang="en-US" sz="2400" b="1">
              <a:solidFill>
                <a:srgbClr val="FF0000"/>
              </a:solidFill>
            </a:endParaRPr>
          </a:p>
          <a:p>
            <a:pPr marL="342900" indent="-342900"/>
            <a:endParaRPr lang="en-US" sz="2400" b="1">
              <a:solidFill>
                <a:srgbClr val="FF0000"/>
              </a:solidFill>
            </a:endParaRPr>
          </a:p>
          <a:p>
            <a:pPr marL="342900" indent="-342900"/>
            <a:endParaRPr lang="en-US" sz="2400" b="1">
              <a:solidFill>
                <a:srgbClr val="FF0000"/>
              </a:solidFill>
            </a:endParaRPr>
          </a:p>
          <a:p>
            <a:pPr marL="342900" indent="-342900"/>
            <a:endParaRPr lang="en-US" sz="2400" b="1">
              <a:solidFill>
                <a:srgbClr val="FF0000"/>
              </a:solidFill>
            </a:endParaRPr>
          </a:p>
          <a:p>
            <a:pPr marL="342900" indent="-342900"/>
            <a:endParaRPr lang="en-US" sz="2400" b="1">
              <a:solidFill>
                <a:srgbClr val="FF0000"/>
              </a:solidFill>
            </a:endParaRPr>
          </a:p>
          <a:p>
            <a:pPr marL="342900" indent="-342900"/>
            <a:endParaRPr lang="en-US" sz="2400" b="1">
              <a:solidFill>
                <a:srgbClr val="FF0000"/>
              </a:solidFill>
            </a:endParaRPr>
          </a:p>
          <a:p>
            <a:pPr marL="342900" indent="-342900"/>
            <a:endParaRPr lang="en-US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33400"/>
            <a:ext cx="8810625" cy="749300"/>
          </a:xfrm>
          <a:noFill/>
        </p:spPr>
        <p:txBody>
          <a:bodyPr>
            <a:spAutoFit/>
          </a:bodyPr>
          <a:lstStyle/>
          <a:p>
            <a:pPr marL="0" indent="0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2400" smtClean="0">
                <a:latin typeface="Times New Roman" pitchFamily="18" charset="0"/>
              </a:rPr>
              <a:t>It is sometimes useful to construct a loop which will execute forever.  Such loops are sometimes called </a:t>
            </a:r>
            <a:r>
              <a:rPr lang="en-US" sz="2400" b="1" i="1" smtClean="0">
                <a:solidFill>
                  <a:schemeClr val="hlink"/>
                </a:solidFill>
                <a:latin typeface="Times New Roman" pitchFamily="18" charset="0"/>
              </a:rPr>
              <a:t>infinite loops</a:t>
            </a:r>
            <a:r>
              <a:rPr lang="en-US" sz="2400" smtClean="0">
                <a:latin typeface="Times New Roman" pitchFamily="18" charset="0"/>
              </a:rPr>
              <a:t> or </a:t>
            </a:r>
            <a:r>
              <a:rPr lang="en-US" sz="2400" b="1" i="1" smtClean="0">
                <a:solidFill>
                  <a:schemeClr val="hlink"/>
                </a:solidFill>
                <a:latin typeface="Times New Roman" pitchFamily="18" charset="0"/>
              </a:rPr>
              <a:t>forever loops</a:t>
            </a:r>
            <a:r>
              <a:rPr lang="en-US" sz="2400" smtClean="0">
                <a:latin typeface="Times New Roman" pitchFamily="18" charset="0"/>
              </a:rPr>
              <a:t>.  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5572125" cy="533400"/>
          </a:xfrm>
        </p:spPr>
        <p:txBody>
          <a:bodyPr/>
          <a:lstStyle/>
          <a:p>
            <a:pPr algn="l" eaLnBrk="1" hangingPunct="1"/>
            <a:r>
              <a:rPr lang="en-US" sz="2800" b="1" u="sng" smtClean="0">
                <a:solidFill>
                  <a:schemeClr val="hlink"/>
                </a:solidFill>
                <a:latin typeface="Times New Roman" pitchFamily="18" charset="0"/>
              </a:rPr>
              <a:t>Infinite loops (forever loops)</a:t>
            </a: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0" y="1419225"/>
            <a:ext cx="8810625" cy="3859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5425" indent="-225425">
              <a:lnSpc>
                <a:spcPct val="90000"/>
              </a:lnSpc>
              <a:tabLst>
                <a:tab pos="225425" algn="l"/>
              </a:tabLst>
            </a:pPr>
            <a:r>
              <a:rPr lang="en-US" sz="2400" u="sng"/>
              <a:t>Examples</a:t>
            </a:r>
            <a:r>
              <a:rPr lang="en-US" sz="2400"/>
              <a:t>:</a:t>
            </a:r>
          </a:p>
          <a:p>
            <a:pPr marL="225425" indent="-225425">
              <a:lnSpc>
                <a:spcPct val="90000"/>
              </a:lnSpc>
              <a:buFont typeface="Arial" pitchFamily="34" charset="0"/>
              <a:buChar char="•"/>
              <a:tabLst>
                <a:tab pos="225425" algn="l"/>
              </a:tabLst>
            </a:pPr>
            <a:r>
              <a:rPr lang="en-US" sz="2400"/>
              <a:t>Monitor an alarm system 24 hours per day and sound an alarm when appropriate</a:t>
            </a:r>
          </a:p>
          <a:p>
            <a:pPr marL="225425" indent="-225425">
              <a:lnSpc>
                <a:spcPct val="90000"/>
              </a:lnSpc>
              <a:buFont typeface="Arial" pitchFamily="34" charset="0"/>
              <a:buChar char="•"/>
              <a:tabLst>
                <a:tab pos="225425" algn="l"/>
              </a:tabLst>
            </a:pPr>
            <a:r>
              <a:rPr lang="en-US" sz="2400"/>
              <a:t>Run the display on a gas pump and display advertising until a user presses a button to indicate that they want to pump gas.</a:t>
            </a:r>
          </a:p>
          <a:p>
            <a:pPr marL="225425" indent="-225425">
              <a:lnSpc>
                <a:spcPct val="90000"/>
              </a:lnSpc>
              <a:tabLst>
                <a:tab pos="225425" algn="l"/>
              </a:tabLst>
            </a:pPr>
            <a:endParaRPr lang="en-US" sz="2400"/>
          </a:p>
          <a:p>
            <a:pPr marL="225425" indent="-225425">
              <a:lnSpc>
                <a:spcPct val="90000"/>
              </a:lnSpc>
              <a:tabLst>
                <a:tab pos="225425" algn="l"/>
              </a:tabLst>
            </a:pPr>
            <a:r>
              <a:rPr lang="en-US" sz="2400" u="sng"/>
              <a:t>Notes</a:t>
            </a:r>
            <a:r>
              <a:rPr lang="en-US" sz="2400"/>
              <a:t>:</a:t>
            </a:r>
          </a:p>
          <a:p>
            <a:pPr marL="225425" indent="-225425">
              <a:lnSpc>
                <a:spcPct val="90000"/>
              </a:lnSpc>
              <a:buFont typeface="Arial" pitchFamily="34" charset="0"/>
              <a:buChar char="•"/>
              <a:tabLst>
                <a:tab pos="225425" algn="l"/>
              </a:tabLst>
            </a:pPr>
            <a:r>
              <a:rPr lang="en-US" sz="2400"/>
              <a:t>An infinite loop may be exited at any point using a </a:t>
            </a:r>
            <a:r>
              <a:rPr lang="en-US" sz="2400" b="1" u="sng">
                <a:solidFill>
                  <a:schemeClr val="hlink"/>
                </a:solidFill>
              </a:rPr>
              <a:t>break</a:t>
            </a:r>
            <a:r>
              <a:rPr lang="en-US" sz="2400"/>
              <a:t> statement.</a:t>
            </a:r>
          </a:p>
          <a:p>
            <a:pPr marL="225425" indent="-225425">
              <a:lnSpc>
                <a:spcPct val="90000"/>
              </a:lnSpc>
              <a:buFont typeface="Arial" pitchFamily="34" charset="0"/>
              <a:buChar char="•"/>
              <a:tabLst>
                <a:tab pos="225425" algn="l"/>
              </a:tabLst>
            </a:pPr>
            <a:r>
              <a:rPr lang="en-US" sz="2400"/>
              <a:t>You can generally stop an infinite loop from the keyboard by pressing Ctrl+C.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33400"/>
            <a:ext cx="8810625" cy="749300"/>
          </a:xfrm>
          <a:noFill/>
        </p:spPr>
        <p:txBody>
          <a:bodyPr>
            <a:spAutoFit/>
          </a:bodyPr>
          <a:lstStyle/>
          <a:p>
            <a:pPr marL="0" indent="0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2400" smtClean="0">
                <a:latin typeface="Times New Roman" pitchFamily="18" charset="0"/>
              </a:rPr>
              <a:t>Infinite loops can be created easily using any of the three types of loop structures introduced:  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6389688" cy="533400"/>
          </a:xfrm>
        </p:spPr>
        <p:txBody>
          <a:bodyPr/>
          <a:lstStyle/>
          <a:p>
            <a:pPr algn="l" eaLnBrk="1" hangingPunct="1"/>
            <a:r>
              <a:rPr lang="en-US" sz="2800" b="1" u="sng" smtClean="0">
                <a:solidFill>
                  <a:schemeClr val="hlink"/>
                </a:solidFill>
                <a:latin typeface="Times New Roman" pitchFamily="18" charset="0"/>
              </a:rPr>
              <a:t>Infinite loops (forever loops)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0" y="1503363"/>
            <a:ext cx="8810625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5425" indent="-225425">
              <a:lnSpc>
                <a:spcPct val="90000"/>
              </a:lnSpc>
              <a:tabLst>
                <a:tab pos="225425" algn="l"/>
              </a:tabLst>
            </a:pPr>
            <a:r>
              <a:rPr lang="en-US" sz="2400" u="sng"/>
              <a:t>Infinite </a:t>
            </a:r>
            <a:r>
              <a:rPr lang="en-US" sz="2400" b="1" u="sng">
                <a:solidFill>
                  <a:schemeClr val="hlink"/>
                </a:solidFill>
              </a:rPr>
              <a:t>while loop</a:t>
            </a:r>
            <a:r>
              <a:rPr lang="en-US" sz="2400"/>
              <a:t>:</a:t>
            </a:r>
          </a:p>
        </p:txBody>
      </p:sp>
      <p:sp>
        <p:nvSpPr>
          <p:cNvPr id="23557" name="Rectangle 3"/>
          <p:cNvSpPr>
            <a:spLocks noChangeArrowheads="1"/>
          </p:cNvSpPr>
          <p:nvPr/>
        </p:nvSpPr>
        <p:spPr bwMode="auto">
          <a:xfrm>
            <a:off x="0" y="3103563"/>
            <a:ext cx="8810625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5425" indent="-225425">
              <a:lnSpc>
                <a:spcPct val="90000"/>
              </a:lnSpc>
              <a:tabLst>
                <a:tab pos="225425" algn="l"/>
              </a:tabLst>
            </a:pPr>
            <a:r>
              <a:rPr lang="en-US" sz="2400" u="sng"/>
              <a:t>Infinite </a:t>
            </a:r>
            <a:r>
              <a:rPr lang="en-US" sz="2400" b="1" u="sng">
                <a:solidFill>
                  <a:schemeClr val="hlink"/>
                </a:solidFill>
              </a:rPr>
              <a:t>do while loop</a:t>
            </a:r>
            <a:r>
              <a:rPr lang="en-US" sz="2400"/>
              <a:t>:</a:t>
            </a:r>
          </a:p>
        </p:txBody>
      </p:sp>
      <p:sp>
        <p:nvSpPr>
          <p:cNvPr id="23558" name="Rectangle 3"/>
          <p:cNvSpPr>
            <a:spLocks noChangeArrowheads="1"/>
          </p:cNvSpPr>
          <p:nvPr/>
        </p:nvSpPr>
        <p:spPr bwMode="auto">
          <a:xfrm>
            <a:off x="0" y="5173663"/>
            <a:ext cx="8810625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5425" indent="-225425">
              <a:lnSpc>
                <a:spcPct val="90000"/>
              </a:lnSpc>
              <a:tabLst>
                <a:tab pos="225425" algn="l"/>
              </a:tabLst>
            </a:pPr>
            <a:r>
              <a:rPr lang="en-US" sz="2400" u="sng"/>
              <a:t>Infinite </a:t>
            </a:r>
            <a:r>
              <a:rPr lang="en-US" sz="2400" b="1" u="sng">
                <a:solidFill>
                  <a:schemeClr val="hlink"/>
                </a:solidFill>
              </a:rPr>
              <a:t>for loop</a:t>
            </a:r>
            <a:r>
              <a:rPr lang="en-US" sz="2400"/>
              <a:t>: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3211513" y="1595438"/>
            <a:ext cx="2147887" cy="15081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2400" b="1">
                <a:solidFill>
                  <a:schemeClr val="hlink"/>
                </a:solidFill>
              </a:rPr>
              <a:t>while (1)</a:t>
            </a:r>
          </a:p>
          <a:p>
            <a:pPr marL="342900" indent="-342900"/>
            <a:r>
              <a:rPr lang="en-US" sz="2400" b="1">
                <a:solidFill>
                  <a:schemeClr val="hlink"/>
                </a:solidFill>
              </a:rPr>
              <a:t>{</a:t>
            </a:r>
          </a:p>
          <a:p>
            <a:pPr marL="342900" indent="-342900"/>
            <a:r>
              <a:rPr lang="en-US" sz="2400" b="1">
                <a:solidFill>
                  <a:schemeClr val="hlink"/>
                </a:solidFill>
              </a:rPr>
              <a:t>	statement(s)</a:t>
            </a:r>
          </a:p>
          <a:p>
            <a:pPr marL="342900" indent="-342900"/>
            <a:r>
              <a:rPr lang="en-US" sz="2400" b="1">
                <a:solidFill>
                  <a:schemeClr val="hlink"/>
                </a:solidFill>
              </a:rPr>
              <a:t>}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3211513" y="3300413"/>
            <a:ext cx="2147887" cy="187325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2400" b="1">
                <a:solidFill>
                  <a:schemeClr val="hlink"/>
                </a:solidFill>
              </a:rPr>
              <a:t>do</a:t>
            </a:r>
          </a:p>
          <a:p>
            <a:pPr marL="342900" indent="-342900"/>
            <a:r>
              <a:rPr lang="en-US" sz="2400" b="1">
                <a:solidFill>
                  <a:schemeClr val="hlink"/>
                </a:solidFill>
              </a:rPr>
              <a:t>{</a:t>
            </a:r>
          </a:p>
          <a:p>
            <a:pPr marL="342900" indent="-342900"/>
            <a:r>
              <a:rPr lang="en-US" sz="2400" b="1">
                <a:solidFill>
                  <a:schemeClr val="hlink"/>
                </a:solidFill>
              </a:rPr>
              <a:t>	statement(s)</a:t>
            </a:r>
          </a:p>
          <a:p>
            <a:pPr marL="342900" indent="-342900"/>
            <a:r>
              <a:rPr lang="en-US" sz="2400" b="1">
                <a:solidFill>
                  <a:schemeClr val="hlink"/>
                </a:solidFill>
              </a:rPr>
              <a:t>}</a:t>
            </a:r>
          </a:p>
          <a:p>
            <a:pPr marL="342900" indent="-342900"/>
            <a:r>
              <a:rPr lang="en-US" sz="2400" b="1">
                <a:solidFill>
                  <a:schemeClr val="hlink"/>
                </a:solidFill>
              </a:rPr>
              <a:t>while (1);</a:t>
            </a: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3211513" y="5349875"/>
            <a:ext cx="2147887" cy="15081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2400" b="1">
                <a:solidFill>
                  <a:schemeClr val="hlink"/>
                </a:solidFill>
              </a:rPr>
              <a:t>for(;;)</a:t>
            </a:r>
          </a:p>
          <a:p>
            <a:pPr marL="342900" indent="-342900"/>
            <a:r>
              <a:rPr lang="en-US" sz="2400" b="1">
                <a:solidFill>
                  <a:schemeClr val="hlink"/>
                </a:solidFill>
              </a:rPr>
              <a:t>{</a:t>
            </a:r>
          </a:p>
          <a:p>
            <a:pPr marL="342900" indent="-342900"/>
            <a:r>
              <a:rPr lang="en-US" sz="2400" b="1">
                <a:solidFill>
                  <a:schemeClr val="hlink"/>
                </a:solidFill>
              </a:rPr>
              <a:t>	statement(s)</a:t>
            </a:r>
          </a:p>
          <a:p>
            <a:pPr marL="342900" indent="-342900"/>
            <a:r>
              <a:rPr lang="en-US" sz="2400" b="1">
                <a:solidFill>
                  <a:schemeClr val="hlink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6389688" cy="533400"/>
          </a:xfrm>
        </p:spPr>
        <p:txBody>
          <a:bodyPr/>
          <a:lstStyle/>
          <a:p>
            <a:pPr algn="l" eaLnBrk="1" hangingPunct="1"/>
            <a:r>
              <a:rPr lang="en-US" sz="2800" b="1" u="sng" smtClean="0">
                <a:solidFill>
                  <a:schemeClr val="hlink"/>
                </a:solidFill>
                <a:latin typeface="Times New Roman" pitchFamily="18" charset="0"/>
              </a:rPr>
              <a:t>Infinite loops - examples</a:t>
            </a:r>
          </a:p>
        </p:txBody>
      </p:sp>
      <p:sp>
        <p:nvSpPr>
          <p:cNvPr id="24579" name="Text Box 7"/>
          <p:cNvSpPr txBox="1">
            <a:spLocks noChangeArrowheads="1"/>
          </p:cNvSpPr>
          <p:nvPr/>
        </p:nvSpPr>
        <p:spPr bwMode="auto">
          <a:xfrm>
            <a:off x="4275138" y="136525"/>
            <a:ext cx="3933825" cy="187325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2400" b="1">
                <a:solidFill>
                  <a:schemeClr val="hlink"/>
                </a:solidFill>
              </a:rPr>
              <a:t>//clock program</a:t>
            </a:r>
          </a:p>
          <a:p>
            <a:pPr marL="342900" indent="-342900"/>
            <a:r>
              <a:rPr lang="en-US" sz="2400" b="1">
                <a:solidFill>
                  <a:schemeClr val="hlink"/>
                </a:solidFill>
              </a:rPr>
              <a:t>while (1)</a:t>
            </a:r>
          </a:p>
          <a:p>
            <a:pPr marL="342900" indent="-342900"/>
            <a:r>
              <a:rPr lang="en-US" sz="2400" b="1">
                <a:solidFill>
                  <a:schemeClr val="hlink"/>
                </a:solidFill>
              </a:rPr>
              <a:t>{</a:t>
            </a:r>
          </a:p>
          <a:p>
            <a:pPr marL="342900" indent="-342900"/>
            <a:r>
              <a:rPr lang="en-US" sz="2400" b="1">
                <a:solidFill>
                  <a:schemeClr val="hlink"/>
                </a:solidFill>
              </a:rPr>
              <a:t>	statements to display time</a:t>
            </a:r>
          </a:p>
          <a:p>
            <a:pPr marL="342900" indent="-342900"/>
            <a:r>
              <a:rPr lang="en-US" sz="2400" b="1">
                <a:solidFill>
                  <a:schemeClr val="hlink"/>
                </a:solidFill>
              </a:rPr>
              <a:t>}</a:t>
            </a:r>
          </a:p>
        </p:txBody>
      </p:sp>
      <p:sp>
        <p:nvSpPr>
          <p:cNvPr id="24580" name="Text Box 8"/>
          <p:cNvSpPr txBox="1">
            <a:spLocks noChangeArrowheads="1"/>
          </p:cNvSpPr>
          <p:nvPr/>
        </p:nvSpPr>
        <p:spPr bwMode="auto">
          <a:xfrm>
            <a:off x="180975" y="2009775"/>
            <a:ext cx="6931025" cy="223837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2400" b="1">
                <a:solidFill>
                  <a:schemeClr val="hlink"/>
                </a:solidFill>
              </a:rPr>
              <a:t>// alarm program</a:t>
            </a:r>
          </a:p>
          <a:p>
            <a:pPr marL="342900" indent="-342900"/>
            <a:r>
              <a:rPr lang="en-US" sz="2400" b="1">
                <a:solidFill>
                  <a:schemeClr val="hlink"/>
                </a:solidFill>
              </a:rPr>
              <a:t>do</a:t>
            </a:r>
          </a:p>
          <a:p>
            <a:pPr marL="342900" indent="-342900"/>
            <a:r>
              <a:rPr lang="en-US" sz="2400" b="1">
                <a:solidFill>
                  <a:schemeClr val="hlink"/>
                </a:solidFill>
              </a:rPr>
              <a:t>{</a:t>
            </a:r>
          </a:p>
          <a:p>
            <a:pPr marL="342900" indent="-342900"/>
            <a:r>
              <a:rPr lang="en-US" sz="2400" b="1">
                <a:solidFill>
                  <a:schemeClr val="hlink"/>
                </a:solidFill>
              </a:rPr>
              <a:t>	statements to sound alarm if certain inputs occur</a:t>
            </a:r>
          </a:p>
          <a:p>
            <a:pPr marL="342900" indent="-342900"/>
            <a:r>
              <a:rPr lang="en-US" sz="2400" b="1">
                <a:solidFill>
                  <a:schemeClr val="hlink"/>
                </a:solidFill>
              </a:rPr>
              <a:t>}</a:t>
            </a:r>
          </a:p>
          <a:p>
            <a:pPr marL="342900" indent="-342900"/>
            <a:r>
              <a:rPr lang="en-US" sz="2400" b="1">
                <a:solidFill>
                  <a:schemeClr val="hlink"/>
                </a:solidFill>
              </a:rPr>
              <a:t>while (1);</a:t>
            </a:r>
          </a:p>
        </p:txBody>
      </p:sp>
      <p:sp>
        <p:nvSpPr>
          <p:cNvPr id="24581" name="Text Box 9"/>
          <p:cNvSpPr txBox="1">
            <a:spLocks noChangeArrowheads="1"/>
          </p:cNvSpPr>
          <p:nvPr/>
        </p:nvSpPr>
        <p:spPr bwMode="auto">
          <a:xfrm>
            <a:off x="3890963" y="4248150"/>
            <a:ext cx="4595812" cy="253047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sz="2400" b="1">
                <a:solidFill>
                  <a:schemeClr val="hlink"/>
                </a:solidFill>
              </a:rPr>
              <a:t>// vending machine</a:t>
            </a:r>
          </a:p>
          <a:p>
            <a:pPr marL="342900" indent="-342900"/>
            <a:r>
              <a:rPr lang="en-US" sz="2400" b="1">
                <a:solidFill>
                  <a:schemeClr val="hlink"/>
                </a:solidFill>
              </a:rPr>
              <a:t>for(;;)</a:t>
            </a:r>
          </a:p>
          <a:p>
            <a:pPr marL="342900" indent="-342900"/>
            <a:r>
              <a:rPr lang="en-US" sz="2400" b="1">
                <a:solidFill>
                  <a:schemeClr val="hlink"/>
                </a:solidFill>
              </a:rPr>
              <a:t>{</a:t>
            </a:r>
          </a:p>
          <a:p>
            <a:pPr marL="342900" indent="-342900"/>
            <a:r>
              <a:rPr lang="en-US" sz="2400" b="1">
                <a:solidFill>
                  <a:schemeClr val="hlink"/>
                </a:solidFill>
              </a:rPr>
              <a:t>	statements to wait for inputs</a:t>
            </a:r>
          </a:p>
          <a:p>
            <a:pPr marL="342900" indent="-342900"/>
            <a:r>
              <a:rPr lang="en-US" sz="2400" b="1">
                <a:solidFill>
                  <a:schemeClr val="hlink"/>
                </a:solidFill>
              </a:rPr>
              <a:t>	statements to release product statements to dispense change</a:t>
            </a:r>
          </a:p>
          <a:p>
            <a:pPr marL="342900" indent="-342900"/>
            <a:r>
              <a:rPr lang="en-US" sz="2400" b="1">
                <a:solidFill>
                  <a:schemeClr val="hlink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533400"/>
          </a:xfrm>
        </p:spPr>
        <p:txBody>
          <a:bodyPr/>
          <a:lstStyle/>
          <a:p>
            <a:pPr algn="l" eaLnBrk="1" hangingPunct="1"/>
            <a:r>
              <a:rPr lang="en-US" sz="2800" b="1" u="sng" smtClean="0">
                <a:solidFill>
                  <a:schemeClr val="hlink"/>
                </a:solidFill>
                <a:latin typeface="Times New Roman" pitchFamily="18" charset="0"/>
              </a:rPr>
              <a:t>Structures with an indeterminate number of loops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0" y="533400"/>
            <a:ext cx="9144000" cy="164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tabLst>
                <a:tab pos="398463" algn="l"/>
              </a:tabLst>
            </a:pPr>
            <a:r>
              <a:rPr lang="en-US" sz="2400" dirty="0"/>
              <a:t>For loops with an indeterminate number of iterations, we can use:</a:t>
            </a:r>
          </a:p>
          <a:p>
            <a:pPr marL="461963" lvl="1" indent="-342900">
              <a:lnSpc>
                <a:spcPct val="90000"/>
              </a:lnSpc>
              <a:buFont typeface="Arial" pitchFamily="34" charset="0"/>
              <a:buChar char="–"/>
              <a:tabLst>
                <a:tab pos="398463" algn="l"/>
              </a:tabLst>
            </a:pPr>
            <a:r>
              <a:rPr lang="en-US" sz="2400" u="sng" dirty="0"/>
              <a:t>While loop</a:t>
            </a:r>
            <a:r>
              <a:rPr lang="en-US" sz="2400" dirty="0"/>
              <a:t> – exit at the top of the </a:t>
            </a:r>
            <a:r>
              <a:rPr lang="en-US" sz="2400" dirty="0" smtClean="0"/>
              <a:t>loop</a:t>
            </a:r>
            <a:endParaRPr lang="en-US" sz="2400" u="sng" dirty="0" smtClean="0"/>
          </a:p>
          <a:p>
            <a:pPr marL="461963" lvl="1" indent="-342900">
              <a:lnSpc>
                <a:spcPct val="90000"/>
              </a:lnSpc>
              <a:buFont typeface="Arial" pitchFamily="34" charset="0"/>
              <a:buChar char="–"/>
              <a:tabLst>
                <a:tab pos="398463" algn="l"/>
              </a:tabLst>
            </a:pPr>
            <a:r>
              <a:rPr lang="en-US" sz="2400" u="sng" dirty="0" smtClean="0"/>
              <a:t>Do </a:t>
            </a:r>
            <a:r>
              <a:rPr lang="en-US" sz="2400" u="sng" dirty="0"/>
              <a:t>while loop</a:t>
            </a:r>
            <a:r>
              <a:rPr lang="en-US" sz="2400" dirty="0"/>
              <a:t> – exit at the </a:t>
            </a:r>
            <a:r>
              <a:rPr lang="en-US" sz="2400" dirty="0" smtClean="0"/>
              <a:t>bottom </a:t>
            </a:r>
            <a:r>
              <a:rPr lang="en-US" sz="2400" dirty="0"/>
              <a:t>of the loop</a:t>
            </a:r>
          </a:p>
          <a:p>
            <a:pPr marL="461963" lvl="1" indent="-342900">
              <a:lnSpc>
                <a:spcPct val="90000"/>
              </a:lnSpc>
              <a:buFont typeface="Arial" pitchFamily="34" charset="0"/>
              <a:buChar char="–"/>
              <a:tabLst>
                <a:tab pos="398463" algn="l"/>
              </a:tabLst>
            </a:pPr>
            <a:r>
              <a:rPr lang="en-US" sz="2400" u="sng" dirty="0" smtClean="0"/>
              <a:t>Forever </a:t>
            </a:r>
            <a:r>
              <a:rPr lang="en-US" sz="2400" u="sng" dirty="0"/>
              <a:t>loop</a:t>
            </a:r>
            <a:r>
              <a:rPr lang="en-US" sz="2400" dirty="0"/>
              <a:t> – exit in the middle of the loop using a </a:t>
            </a:r>
            <a:r>
              <a:rPr lang="en-US" sz="2400" b="1" dirty="0">
                <a:solidFill>
                  <a:schemeClr val="hlink"/>
                </a:solidFill>
              </a:rPr>
              <a:t>break</a:t>
            </a:r>
            <a:r>
              <a:rPr lang="en-US" sz="2400" dirty="0"/>
              <a:t> statement </a:t>
            </a:r>
          </a:p>
        </p:txBody>
      </p:sp>
      <p:sp>
        <p:nvSpPr>
          <p:cNvPr id="25604" name="Text Box 5"/>
          <p:cNvSpPr txBox="1">
            <a:spLocks noChangeArrowheads="1"/>
          </p:cNvSpPr>
          <p:nvPr/>
        </p:nvSpPr>
        <p:spPr bwMode="auto">
          <a:xfrm>
            <a:off x="404813" y="2778125"/>
            <a:ext cx="2147887" cy="15081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2400" b="1">
                <a:solidFill>
                  <a:schemeClr val="hlink"/>
                </a:solidFill>
              </a:rPr>
              <a:t>while (x &lt; 2)</a:t>
            </a:r>
          </a:p>
          <a:p>
            <a:pPr marL="342900" indent="-342900"/>
            <a:r>
              <a:rPr lang="en-US" sz="2400" b="1">
                <a:solidFill>
                  <a:schemeClr val="hlink"/>
                </a:solidFill>
              </a:rPr>
              <a:t>{</a:t>
            </a:r>
          </a:p>
          <a:p>
            <a:pPr marL="342900" indent="-342900"/>
            <a:r>
              <a:rPr lang="en-US" sz="2400" b="1">
                <a:solidFill>
                  <a:schemeClr val="hlink"/>
                </a:solidFill>
              </a:rPr>
              <a:t>	statement(s)</a:t>
            </a:r>
          </a:p>
          <a:p>
            <a:pPr marL="342900" indent="-342900"/>
            <a:r>
              <a:rPr lang="en-US" sz="2400" b="1">
                <a:solidFill>
                  <a:schemeClr val="hlink"/>
                </a:solidFill>
              </a:rPr>
              <a:t>}</a:t>
            </a:r>
          </a:p>
        </p:txBody>
      </p:sp>
      <p:sp>
        <p:nvSpPr>
          <p:cNvPr id="25605" name="Text Box 6"/>
          <p:cNvSpPr txBox="1">
            <a:spLocks noChangeArrowheads="1"/>
          </p:cNvSpPr>
          <p:nvPr/>
        </p:nvSpPr>
        <p:spPr bwMode="auto">
          <a:xfrm>
            <a:off x="3211513" y="2778125"/>
            <a:ext cx="2147887" cy="187325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2400" b="1">
                <a:solidFill>
                  <a:schemeClr val="hlink"/>
                </a:solidFill>
              </a:rPr>
              <a:t>do</a:t>
            </a:r>
          </a:p>
          <a:p>
            <a:pPr marL="342900" indent="-342900"/>
            <a:r>
              <a:rPr lang="en-US" sz="2400" b="1">
                <a:solidFill>
                  <a:schemeClr val="hlink"/>
                </a:solidFill>
              </a:rPr>
              <a:t>{</a:t>
            </a:r>
          </a:p>
          <a:p>
            <a:pPr marL="342900" indent="-342900"/>
            <a:r>
              <a:rPr lang="en-US" sz="2400" b="1">
                <a:solidFill>
                  <a:schemeClr val="hlink"/>
                </a:solidFill>
              </a:rPr>
              <a:t>	statement(s)</a:t>
            </a:r>
          </a:p>
          <a:p>
            <a:pPr marL="342900" indent="-342900"/>
            <a:r>
              <a:rPr lang="en-US" sz="2400" b="1">
                <a:solidFill>
                  <a:schemeClr val="hlink"/>
                </a:solidFill>
              </a:rPr>
              <a:t>}</a:t>
            </a:r>
          </a:p>
          <a:p>
            <a:pPr marL="342900" indent="-342900"/>
            <a:r>
              <a:rPr lang="en-US" sz="2400" b="1">
                <a:solidFill>
                  <a:schemeClr val="hlink"/>
                </a:solidFill>
              </a:rPr>
              <a:t>while (x &lt; 2);</a:t>
            </a:r>
          </a:p>
        </p:txBody>
      </p:sp>
      <p:sp>
        <p:nvSpPr>
          <p:cNvPr id="25606" name="Text Box 7"/>
          <p:cNvSpPr txBox="1">
            <a:spLocks noChangeArrowheads="1"/>
          </p:cNvSpPr>
          <p:nvPr/>
        </p:nvSpPr>
        <p:spPr bwMode="auto">
          <a:xfrm>
            <a:off x="5975350" y="2778125"/>
            <a:ext cx="2733675" cy="22352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2400" b="1">
                <a:solidFill>
                  <a:schemeClr val="hlink"/>
                </a:solidFill>
              </a:rPr>
              <a:t>for(;;)</a:t>
            </a:r>
          </a:p>
          <a:p>
            <a:pPr marL="342900" indent="-342900"/>
            <a:r>
              <a:rPr lang="en-US" sz="2400" b="1">
                <a:solidFill>
                  <a:schemeClr val="hlink"/>
                </a:solidFill>
              </a:rPr>
              <a:t>{</a:t>
            </a:r>
          </a:p>
          <a:p>
            <a:pPr marL="342900" indent="-342900"/>
            <a:r>
              <a:rPr lang="en-US" sz="2400" b="1">
                <a:solidFill>
                  <a:schemeClr val="hlink"/>
                </a:solidFill>
              </a:rPr>
              <a:t>	statement(s)</a:t>
            </a:r>
          </a:p>
          <a:p>
            <a:pPr marL="342900" indent="-342900"/>
            <a:r>
              <a:rPr lang="en-US" sz="2400" b="1">
                <a:solidFill>
                  <a:schemeClr val="hlink"/>
                </a:solidFill>
              </a:rPr>
              <a:t>	if (!(x&lt;2)) break;</a:t>
            </a:r>
          </a:p>
          <a:p>
            <a:pPr marL="342900" indent="-342900"/>
            <a:r>
              <a:rPr lang="en-US" sz="2400" b="1">
                <a:solidFill>
                  <a:schemeClr val="hlink"/>
                </a:solidFill>
              </a:rPr>
              <a:t>	statement(s)</a:t>
            </a:r>
          </a:p>
          <a:p>
            <a:pPr marL="342900" indent="-342900"/>
            <a:r>
              <a:rPr lang="en-US" sz="2400" b="1">
                <a:solidFill>
                  <a:schemeClr val="hlink"/>
                </a:solidFill>
              </a:rPr>
              <a:t>}</a:t>
            </a:r>
          </a:p>
        </p:txBody>
      </p:sp>
      <p:sp>
        <p:nvSpPr>
          <p:cNvPr id="25607" name="Text Box 8"/>
          <p:cNvSpPr txBox="1">
            <a:spLocks noChangeArrowheads="1"/>
          </p:cNvSpPr>
          <p:nvPr/>
        </p:nvSpPr>
        <p:spPr bwMode="auto">
          <a:xfrm>
            <a:off x="228625" y="4428550"/>
            <a:ext cx="2500261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Exit from </a:t>
            </a:r>
            <a:r>
              <a:rPr lang="en-US" sz="2000" b="1" u="sng" dirty="0">
                <a:solidFill>
                  <a:srgbClr val="FF0000"/>
                </a:solidFill>
              </a:rPr>
              <a:t>top</a:t>
            </a:r>
            <a:r>
              <a:rPr lang="en-US" sz="2000" b="1" dirty="0">
                <a:solidFill>
                  <a:srgbClr val="FF0000"/>
                </a:solidFill>
              </a:rPr>
              <a:t> of loop once x&lt;2 is false</a:t>
            </a:r>
          </a:p>
        </p:txBody>
      </p:sp>
      <p:sp>
        <p:nvSpPr>
          <p:cNvPr id="25608" name="Text Box 9"/>
          <p:cNvSpPr txBox="1">
            <a:spLocks noChangeArrowheads="1"/>
          </p:cNvSpPr>
          <p:nvPr/>
        </p:nvSpPr>
        <p:spPr bwMode="auto">
          <a:xfrm>
            <a:off x="3067460" y="4824720"/>
            <a:ext cx="263525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Exit from </a:t>
            </a:r>
            <a:r>
              <a:rPr lang="en-US" sz="2000" b="1" u="sng" dirty="0">
                <a:solidFill>
                  <a:srgbClr val="FF0000"/>
                </a:solidFill>
              </a:rPr>
              <a:t>bottom</a:t>
            </a:r>
            <a:r>
              <a:rPr lang="en-US" sz="2000" b="1" dirty="0">
                <a:solidFill>
                  <a:srgbClr val="FF0000"/>
                </a:solidFill>
              </a:rPr>
              <a:t> of loop once x&lt;2 is false</a:t>
            </a:r>
          </a:p>
        </p:txBody>
      </p:sp>
      <p:sp>
        <p:nvSpPr>
          <p:cNvPr id="25609" name="Text Box 10"/>
          <p:cNvSpPr txBox="1">
            <a:spLocks noChangeArrowheads="1"/>
          </p:cNvSpPr>
          <p:nvPr/>
        </p:nvSpPr>
        <p:spPr bwMode="auto">
          <a:xfrm>
            <a:off x="6073775" y="5115232"/>
            <a:ext cx="263525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Exit from </a:t>
            </a:r>
            <a:r>
              <a:rPr lang="en-US" sz="2000" b="1" u="sng" dirty="0">
                <a:solidFill>
                  <a:srgbClr val="FF0000"/>
                </a:solidFill>
              </a:rPr>
              <a:t>middle</a:t>
            </a:r>
            <a:r>
              <a:rPr lang="en-US" sz="2000" b="1" dirty="0">
                <a:solidFill>
                  <a:srgbClr val="FF0000"/>
                </a:solidFill>
              </a:rPr>
              <a:t> of loop once x&lt;2 is false</a:t>
            </a:r>
          </a:p>
        </p:txBody>
      </p:sp>
      <p:sp>
        <p:nvSpPr>
          <p:cNvPr id="25610" name="Rectangle 3"/>
          <p:cNvSpPr>
            <a:spLocks noChangeArrowheads="1"/>
          </p:cNvSpPr>
          <p:nvPr/>
        </p:nvSpPr>
        <p:spPr bwMode="auto">
          <a:xfrm>
            <a:off x="796925" y="5909597"/>
            <a:ext cx="728345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tabLst>
                <a:tab pos="344488" algn="l"/>
              </a:tabLst>
            </a:pPr>
            <a:r>
              <a:rPr lang="en-US" sz="2400" u="sng" dirty="0"/>
              <a:t>Note</a:t>
            </a:r>
            <a:r>
              <a:rPr lang="en-US" sz="2400" dirty="0"/>
              <a:t>:  Any number of exit points could be provided in any of the loop structures above using </a:t>
            </a:r>
            <a:r>
              <a:rPr lang="en-US" sz="2400" b="1" dirty="0">
                <a:solidFill>
                  <a:schemeClr val="hlink"/>
                </a:solidFill>
              </a:rPr>
              <a:t>break</a:t>
            </a:r>
            <a:r>
              <a:rPr lang="en-US" sz="2400" dirty="0"/>
              <a:t> statements.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533400"/>
          </a:xfrm>
        </p:spPr>
        <p:txBody>
          <a:bodyPr/>
          <a:lstStyle/>
          <a:p>
            <a:pPr algn="l" eaLnBrk="1" hangingPunct="1"/>
            <a:r>
              <a:rPr lang="en-US" sz="2800" b="1" u="sng" smtClean="0">
                <a:solidFill>
                  <a:schemeClr val="hlink"/>
                </a:solidFill>
                <a:latin typeface="Times New Roman" pitchFamily="18" charset="0"/>
              </a:rPr>
              <a:t>Forever loop - Example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533400"/>
            <a:ext cx="91440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tabLst>
                <a:tab pos="398463" algn="l"/>
              </a:tabLst>
            </a:pPr>
            <a:r>
              <a:rPr lang="en-US" sz="2400"/>
              <a:t>Write a C++ program to evaluate e (the base of the natural log) using the infinite series  e = 1/0! + 1/1! + 1/2! + 1/3! + …..     accurate to 8 digits after the decimal point using a forever loop with a </a:t>
            </a:r>
            <a:r>
              <a:rPr lang="en-US" sz="2400" b="1">
                <a:solidFill>
                  <a:schemeClr val="hlink"/>
                </a:solidFill>
              </a:rPr>
              <a:t>break</a:t>
            </a:r>
            <a:r>
              <a:rPr lang="en-US" sz="2400"/>
              <a:t> statement.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47648" y="1690688"/>
            <a:ext cx="8774217" cy="4951002"/>
            <a:chOff x="247648" y="1690688"/>
            <a:chExt cx="8774217" cy="4951002"/>
          </a:xfrm>
        </p:grpSpPr>
        <p:pic>
          <p:nvPicPr>
            <p:cNvPr id="26628" name="Picture 12"/>
            <p:cNvPicPr>
              <a:picLocks noChangeAspect="1" noChangeArrowheads="1"/>
            </p:cNvPicPr>
            <p:nvPr/>
          </p:nvPicPr>
          <p:blipFill rotWithShape="1">
            <a:blip r:embed="rId2" cstate="print"/>
            <a:srcRect l="19154" t="18230" r="25984" b="42537"/>
            <a:stretch/>
          </p:blipFill>
          <p:spPr bwMode="auto">
            <a:xfrm>
              <a:off x="247649" y="1690688"/>
              <a:ext cx="8424863" cy="451838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</p:pic>
        <p:pic>
          <p:nvPicPr>
            <p:cNvPr id="26629" name="Picture 11"/>
            <p:cNvPicPr>
              <a:picLocks noChangeAspect="1" noChangeArrowheads="1"/>
            </p:cNvPicPr>
            <p:nvPr/>
          </p:nvPicPr>
          <p:blipFill>
            <a:blip r:embed="rId3" cstate="print"/>
            <a:srcRect r="61310" b="81657"/>
            <a:stretch>
              <a:fillRect/>
            </a:stretch>
          </p:blipFill>
          <p:spPr bwMode="auto">
            <a:xfrm>
              <a:off x="4222852" y="2535238"/>
              <a:ext cx="4799013" cy="11493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pic>
          <p:nvPicPr>
            <p:cNvPr id="6" name="Picture 12"/>
            <p:cNvPicPr>
              <a:picLocks noChangeAspect="1" noChangeArrowheads="1"/>
            </p:cNvPicPr>
            <p:nvPr/>
          </p:nvPicPr>
          <p:blipFill rotWithShape="1">
            <a:blip r:embed="rId2" cstate="print"/>
            <a:srcRect l="19154" t="59341" r="25984" b="36902"/>
            <a:stretch/>
          </p:blipFill>
          <p:spPr bwMode="auto">
            <a:xfrm>
              <a:off x="247648" y="6209071"/>
              <a:ext cx="8424863" cy="43261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533400"/>
          </a:xfrm>
        </p:spPr>
        <p:txBody>
          <a:bodyPr/>
          <a:lstStyle/>
          <a:p>
            <a:pPr algn="l" eaLnBrk="1" hangingPunct="1"/>
            <a:r>
              <a:rPr lang="en-US" sz="2800" b="1" u="sng" dirty="0" smtClean="0">
                <a:solidFill>
                  <a:schemeClr val="hlink"/>
                </a:solidFill>
                <a:latin typeface="Times New Roman" pitchFamily="18" charset="0"/>
              </a:rPr>
              <a:t>Avoiding </a:t>
            </a:r>
            <a:r>
              <a:rPr lang="en-US" sz="2800" b="1" u="sng" dirty="0" smtClean="0">
                <a:solidFill>
                  <a:schemeClr val="hlink"/>
                </a:solidFill>
                <a:latin typeface="Times New Roman" pitchFamily="18" charset="0"/>
              </a:rPr>
              <a:t>real numbers as loop variables</a:t>
            </a:r>
            <a:endParaRPr lang="en-US" sz="2800" b="1" u="sng" dirty="0" smtClean="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533400"/>
            <a:ext cx="9144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tabLst>
                <a:tab pos="398463" algn="l"/>
              </a:tabLst>
            </a:pPr>
            <a:r>
              <a:rPr lang="en-US" sz="2400" dirty="0" smtClean="0"/>
              <a:t>It is good practice to avoid using real numbers (float, double, etc) as loop variables due to </a:t>
            </a:r>
            <a:r>
              <a:rPr lang="en-US" sz="2400" b="1" i="1" dirty="0" smtClean="0"/>
              <a:t>round off errors</a:t>
            </a:r>
            <a:r>
              <a:rPr lang="en-US" sz="2400" dirty="0" smtClean="0"/>
              <a:t>.</a:t>
            </a:r>
          </a:p>
          <a:p>
            <a:pPr>
              <a:lnSpc>
                <a:spcPct val="90000"/>
              </a:lnSpc>
              <a:tabLst>
                <a:tab pos="398463" algn="l"/>
              </a:tabLst>
            </a:pPr>
            <a:r>
              <a:rPr lang="en-US" sz="2400" b="1" i="1" u="sng" dirty="0" smtClean="0"/>
              <a:t>Example</a:t>
            </a:r>
            <a:r>
              <a:rPr lang="en-US" sz="2400" dirty="0" smtClean="0"/>
              <a:t>: Create a loop for form x = 0, 1/9, 2/9, …, 9/9  (10 total values)</a:t>
            </a:r>
          </a:p>
          <a:p>
            <a:pPr>
              <a:lnSpc>
                <a:spcPct val="90000"/>
              </a:lnSpc>
              <a:tabLst>
                <a:tab pos="398463" algn="l"/>
              </a:tabLst>
            </a:pPr>
            <a:endParaRPr lang="en-US" sz="2400" dirty="0" smtClean="0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11865"/>
            <a:ext cx="6160382" cy="430106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 cstate="print"/>
          <a:srcRect r="39551" b="8362"/>
          <a:stretch>
            <a:fillRect/>
          </a:stretch>
        </p:blipFill>
        <p:spPr bwMode="auto">
          <a:xfrm>
            <a:off x="5764213" y="2360613"/>
            <a:ext cx="3379787" cy="428572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</p:pic>
      <p:sp>
        <p:nvSpPr>
          <p:cNvPr id="10" name="Right Brace 9"/>
          <p:cNvSpPr/>
          <p:nvPr/>
        </p:nvSpPr>
        <p:spPr>
          <a:xfrm>
            <a:off x="6443133" y="3014133"/>
            <a:ext cx="262467" cy="1532467"/>
          </a:xfrm>
          <a:prstGeom prst="rightBrac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731000" y="3412066"/>
            <a:ext cx="1837267" cy="75713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Last value in loop is missing (only 9 values, not 10)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772400" cy="533400"/>
          </a:xfrm>
        </p:spPr>
        <p:txBody>
          <a:bodyPr/>
          <a:lstStyle/>
          <a:p>
            <a:pPr algn="l" eaLnBrk="1" hangingPunct="1"/>
            <a:r>
              <a:rPr lang="en-US" sz="2800" b="1" u="sng" smtClean="0">
                <a:solidFill>
                  <a:schemeClr val="hlink"/>
                </a:solidFill>
                <a:latin typeface="Times New Roman" pitchFamily="18" charset="0"/>
              </a:rPr>
              <a:t>Iterative Structures in C++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09600"/>
            <a:ext cx="9144000" cy="35861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en-US" sz="2400" smtClean="0">
                <a:latin typeface="Times New Roman" pitchFamily="18" charset="0"/>
              </a:rPr>
              <a:t>There are three types of iterative structures in C++: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smtClean="0">
                <a:solidFill>
                  <a:schemeClr val="hlink"/>
                </a:solidFill>
                <a:latin typeface="Times New Roman" pitchFamily="18" charset="0"/>
              </a:rPr>
              <a:t>while loop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>
                <a:latin typeface="Times New Roman" pitchFamily="18" charset="0"/>
              </a:rPr>
              <a:t>Continue looping while a condition is true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>
                <a:latin typeface="Times New Roman" pitchFamily="18" charset="0"/>
              </a:rPr>
              <a:t>Pre-test on the condition, so loop is executed 0 or more times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smtClean="0">
                <a:solidFill>
                  <a:schemeClr val="hlink"/>
                </a:solidFill>
                <a:latin typeface="Times New Roman" pitchFamily="18" charset="0"/>
              </a:rPr>
              <a:t>do-while loop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>
                <a:latin typeface="Times New Roman" pitchFamily="18" charset="0"/>
              </a:rPr>
              <a:t>Continue looping while a condition is true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>
                <a:latin typeface="Times New Roman" pitchFamily="18" charset="0"/>
              </a:rPr>
              <a:t>Post-test on the condition, so loop is executed 1 or more times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smtClean="0">
                <a:solidFill>
                  <a:schemeClr val="hlink"/>
                </a:solidFill>
                <a:latin typeface="Times New Roman" pitchFamily="18" charset="0"/>
              </a:rPr>
              <a:t>for loop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>
                <a:latin typeface="Times New Roman" pitchFamily="18" charset="0"/>
              </a:rPr>
              <a:t>Loop for a specific number of iterations based on an index variable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09600"/>
            <a:ext cx="9144000" cy="1498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en-US" sz="2400" smtClean="0">
                <a:latin typeface="Times New Roman" pitchFamily="18" charset="0"/>
              </a:rPr>
              <a:t>Key features: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>
                <a:latin typeface="Times New Roman" pitchFamily="18" charset="0"/>
              </a:rPr>
              <a:t>A </a:t>
            </a:r>
            <a:r>
              <a:rPr lang="en-US" sz="2400" u="sng" smtClean="0">
                <a:latin typeface="Times New Roman" pitchFamily="18" charset="0"/>
              </a:rPr>
              <a:t>pre-tes</a:t>
            </a:r>
            <a:r>
              <a:rPr lang="en-US" sz="2400" smtClean="0">
                <a:latin typeface="Times New Roman" pitchFamily="18" charset="0"/>
              </a:rPr>
              <a:t>t is used at the beginning of the loop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>
                <a:latin typeface="Times New Roman" pitchFamily="18" charset="0"/>
              </a:rPr>
              <a:t>The loop is executed 0 or more times (until the condition is false)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>
                <a:latin typeface="Times New Roman" pitchFamily="18" charset="0"/>
              </a:rPr>
              <a:t>The test condition must be initialized </a:t>
            </a:r>
            <a:r>
              <a:rPr lang="en-US" sz="2400" u="sng" smtClean="0">
                <a:latin typeface="Times New Roman" pitchFamily="18" charset="0"/>
              </a:rPr>
              <a:t>before</a:t>
            </a:r>
            <a:r>
              <a:rPr lang="en-US" sz="2400" smtClean="0">
                <a:latin typeface="Times New Roman" pitchFamily="18" charset="0"/>
              </a:rPr>
              <a:t> the loop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2205038" cy="533400"/>
          </a:xfrm>
        </p:spPr>
        <p:txBody>
          <a:bodyPr/>
          <a:lstStyle/>
          <a:p>
            <a:pPr algn="l" eaLnBrk="1" hangingPunct="1"/>
            <a:r>
              <a:rPr lang="en-US" sz="2800" b="1" u="sng" smtClean="0">
                <a:solidFill>
                  <a:schemeClr val="hlink"/>
                </a:solidFill>
                <a:latin typeface="Times New Roman" pitchFamily="18" charset="0"/>
              </a:rPr>
              <a:t>while loop</a:t>
            </a:r>
          </a:p>
        </p:txBody>
      </p:sp>
      <p:grpSp>
        <p:nvGrpSpPr>
          <p:cNvPr id="7172" name="Group 14"/>
          <p:cNvGrpSpPr>
            <a:grpSpLocks/>
          </p:cNvGrpSpPr>
          <p:nvPr/>
        </p:nvGrpSpPr>
        <p:grpSpPr bwMode="auto">
          <a:xfrm>
            <a:off x="268288" y="2909888"/>
            <a:ext cx="2979737" cy="2143125"/>
            <a:chOff x="169" y="1833"/>
            <a:chExt cx="1877" cy="1545"/>
          </a:xfrm>
        </p:grpSpPr>
        <p:sp>
          <p:nvSpPr>
            <p:cNvPr id="7183" name="Text Box 4"/>
            <p:cNvSpPr txBox="1">
              <a:spLocks noChangeArrowheads="1"/>
            </p:cNvSpPr>
            <p:nvPr/>
          </p:nvSpPr>
          <p:spPr bwMode="auto">
            <a:xfrm>
              <a:off x="169" y="2245"/>
              <a:ext cx="1877" cy="1133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2400" b="1">
                  <a:solidFill>
                    <a:schemeClr val="hlink"/>
                  </a:solidFill>
                </a:rPr>
                <a:t>while (condition)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2400" b="1">
                  <a:solidFill>
                    <a:schemeClr val="hlink"/>
                  </a:solidFill>
                </a:rPr>
                <a:t>{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2400" b="1">
                  <a:solidFill>
                    <a:schemeClr val="hlink"/>
                  </a:solidFill>
                </a:rPr>
                <a:t>	statement(s)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2400" b="1">
                  <a:solidFill>
                    <a:schemeClr val="hlink"/>
                  </a:solidFill>
                </a:rPr>
                <a:t>}</a:t>
              </a:r>
            </a:p>
          </p:txBody>
        </p:sp>
        <p:sp>
          <p:nvSpPr>
            <p:cNvPr id="7184" name="Text Box 5"/>
            <p:cNvSpPr txBox="1">
              <a:spLocks noChangeArrowheads="1"/>
            </p:cNvSpPr>
            <p:nvPr/>
          </p:nvSpPr>
          <p:spPr bwMode="auto">
            <a:xfrm>
              <a:off x="169" y="1833"/>
              <a:ext cx="585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2400" u="sng"/>
                <a:t>Form</a:t>
              </a:r>
              <a:r>
                <a:rPr lang="en-US" sz="2400"/>
                <a:t>:</a:t>
              </a:r>
            </a:p>
          </p:txBody>
        </p:sp>
      </p:grpSp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3765550" y="3519488"/>
            <a:ext cx="5378450" cy="230187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400" b="1">
                <a:solidFill>
                  <a:schemeClr val="hlink"/>
                </a:solidFill>
              </a:rPr>
              <a:t>int i = 1;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400" b="1">
                <a:solidFill>
                  <a:schemeClr val="hlink"/>
                </a:solidFill>
              </a:rPr>
              <a:t>while (i &lt;= 5)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400" b="1">
                <a:solidFill>
                  <a:schemeClr val="hlink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400" b="1">
                <a:solidFill>
                  <a:schemeClr val="hlink"/>
                </a:solidFill>
              </a:rPr>
              <a:t>	cout &lt;&lt; “Loop #” &lt;&lt; i &lt;&lt; endl;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400" b="1">
                <a:solidFill>
                  <a:schemeClr val="hlink"/>
                </a:solidFill>
              </a:rPr>
              <a:t>	i++;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400" b="1">
                <a:solidFill>
                  <a:schemeClr val="hlink"/>
                </a:solidFill>
              </a:rPr>
              <a:t>}</a:t>
            </a:r>
          </a:p>
        </p:txBody>
      </p:sp>
      <p:sp>
        <p:nvSpPr>
          <p:cNvPr id="7174" name="Text Box 7"/>
          <p:cNvSpPr txBox="1">
            <a:spLocks noChangeArrowheads="1"/>
          </p:cNvSpPr>
          <p:nvPr/>
        </p:nvSpPr>
        <p:spPr bwMode="auto">
          <a:xfrm>
            <a:off x="3765550" y="2865438"/>
            <a:ext cx="30241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400" u="sng"/>
              <a:t>Example 1</a:t>
            </a:r>
            <a:r>
              <a:rPr lang="en-US" sz="2400"/>
              <a:t>:  while loop</a:t>
            </a:r>
          </a:p>
        </p:txBody>
      </p:sp>
      <p:grpSp>
        <p:nvGrpSpPr>
          <p:cNvPr id="7175" name="Group 16"/>
          <p:cNvGrpSpPr>
            <a:grpSpLocks/>
          </p:cNvGrpSpPr>
          <p:nvPr/>
        </p:nvGrpSpPr>
        <p:grpSpPr bwMode="auto">
          <a:xfrm>
            <a:off x="5121275" y="1217613"/>
            <a:ext cx="3740150" cy="2925762"/>
            <a:chOff x="3226" y="767"/>
            <a:chExt cx="2356" cy="1843"/>
          </a:xfrm>
        </p:grpSpPr>
        <p:sp>
          <p:nvSpPr>
            <p:cNvPr id="7177" name="Line 9"/>
            <p:cNvSpPr>
              <a:spLocks noChangeShapeType="1"/>
            </p:cNvSpPr>
            <p:nvPr/>
          </p:nvSpPr>
          <p:spPr bwMode="auto">
            <a:xfrm flipH="1">
              <a:off x="4387" y="1207"/>
              <a:ext cx="32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178" name="Line 10"/>
            <p:cNvSpPr>
              <a:spLocks noChangeShapeType="1"/>
            </p:cNvSpPr>
            <p:nvPr/>
          </p:nvSpPr>
          <p:spPr bwMode="auto">
            <a:xfrm flipH="1">
              <a:off x="4708" y="1200"/>
              <a:ext cx="1" cy="118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179" name="Line 8"/>
            <p:cNvSpPr>
              <a:spLocks noChangeShapeType="1"/>
            </p:cNvSpPr>
            <p:nvPr/>
          </p:nvSpPr>
          <p:spPr bwMode="auto">
            <a:xfrm flipH="1">
              <a:off x="3226" y="2385"/>
              <a:ext cx="148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180" name="Line 11"/>
            <p:cNvSpPr>
              <a:spLocks noChangeShapeType="1"/>
            </p:cNvSpPr>
            <p:nvPr/>
          </p:nvSpPr>
          <p:spPr bwMode="auto">
            <a:xfrm flipH="1">
              <a:off x="3724" y="2610"/>
              <a:ext cx="185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181" name="Line 12"/>
            <p:cNvSpPr>
              <a:spLocks noChangeShapeType="1"/>
            </p:cNvSpPr>
            <p:nvPr/>
          </p:nvSpPr>
          <p:spPr bwMode="auto">
            <a:xfrm flipH="1">
              <a:off x="3900" y="767"/>
              <a:ext cx="168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182" name="Line 13"/>
            <p:cNvSpPr>
              <a:spLocks noChangeShapeType="1"/>
            </p:cNvSpPr>
            <p:nvPr/>
          </p:nvSpPr>
          <p:spPr bwMode="auto">
            <a:xfrm flipH="1">
              <a:off x="5581" y="779"/>
              <a:ext cx="0" cy="183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7176" name="Text Box 18"/>
          <p:cNvSpPr txBox="1">
            <a:spLocks noChangeArrowheads="1"/>
          </p:cNvSpPr>
          <p:nvPr/>
        </p:nvSpPr>
        <p:spPr bwMode="auto">
          <a:xfrm>
            <a:off x="268288" y="5232400"/>
            <a:ext cx="2979737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400" u="sng"/>
              <a:t>Note</a:t>
            </a:r>
            <a:r>
              <a:rPr lang="en-US" sz="2400"/>
              <a:t>:  braces optional if only one statement.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772400" cy="533400"/>
          </a:xfrm>
        </p:spPr>
        <p:txBody>
          <a:bodyPr/>
          <a:lstStyle/>
          <a:p>
            <a:pPr algn="l" eaLnBrk="1" hangingPunct="1"/>
            <a:r>
              <a:rPr lang="en-US" sz="2800" b="1" u="sng" smtClean="0">
                <a:solidFill>
                  <a:schemeClr val="hlink"/>
                </a:solidFill>
                <a:latin typeface="Times New Roman" pitchFamily="18" charset="0"/>
              </a:rPr>
              <a:t>Example 2:  while loop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533401"/>
            <a:ext cx="7283450" cy="4241162"/>
            <a:chOff x="0" y="533401"/>
            <a:chExt cx="7283450" cy="4241162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19241" t="18248" r="32986" b="48596"/>
            <a:stretch/>
          </p:blipFill>
          <p:spPr bwMode="auto">
            <a:xfrm>
              <a:off x="0" y="533401"/>
              <a:ext cx="7283450" cy="379126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19241" t="53395" r="32986" b="42670"/>
            <a:stretch/>
          </p:blipFill>
          <p:spPr bwMode="auto">
            <a:xfrm>
              <a:off x="0" y="4324663"/>
              <a:ext cx="7283450" cy="4499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</p:grp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 r="57773" b="12869"/>
          <a:stretch>
            <a:fillRect/>
          </a:stretch>
        </p:blipFill>
        <p:spPr bwMode="auto">
          <a:xfrm>
            <a:off x="5734050" y="3330575"/>
            <a:ext cx="3382963" cy="3527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49588"/>
            <a:ext cx="9144000" cy="1262062"/>
          </a:xfrm>
        </p:spPr>
        <p:txBody>
          <a:bodyPr anchor="t">
            <a:spAutoFit/>
          </a:bodyPr>
          <a:lstStyle/>
          <a:p>
            <a:pPr algn="l" eaLnBrk="1" hangingPunct="1"/>
            <a:r>
              <a:rPr lang="en-US" sz="2800" b="1" u="sng" smtClean="0">
                <a:solidFill>
                  <a:schemeClr val="hlink"/>
                </a:solidFill>
                <a:latin typeface="Times New Roman" pitchFamily="18" charset="0"/>
              </a:rPr>
              <a:t>Example 3:  while loop (using a sentinel)</a:t>
            </a:r>
            <a:br>
              <a:rPr lang="en-US" sz="2800" b="1" u="sng" smtClean="0">
                <a:solidFill>
                  <a:schemeClr val="hlink"/>
                </a:solidFill>
                <a:latin typeface="Times New Roman" pitchFamily="18" charset="0"/>
              </a:rPr>
            </a:br>
            <a:r>
              <a:rPr lang="en-US" sz="2400" smtClean="0">
                <a:latin typeface="Times New Roman" pitchFamily="18" charset="0"/>
              </a:rPr>
              <a:t>Write a C++ program to calculate the average of an unknown number of grades as follows:</a:t>
            </a:r>
            <a:endParaRPr lang="en-US" sz="2400" smtClean="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9219" name="Text Box 6"/>
          <p:cNvSpPr txBox="1">
            <a:spLocks noChangeArrowheads="1"/>
          </p:cNvSpPr>
          <p:nvPr/>
        </p:nvSpPr>
        <p:spPr bwMode="auto">
          <a:xfrm>
            <a:off x="0" y="4306888"/>
            <a:ext cx="8332788" cy="1939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5425" indent="-225425">
              <a:lnSpc>
                <a:spcPct val="100000"/>
              </a:lnSpc>
              <a:spcBef>
                <a:spcPct val="0"/>
              </a:spcBef>
              <a:buFontTx/>
              <a:buChar char="•"/>
              <a:tabLst>
                <a:tab pos="225425" algn="l"/>
              </a:tabLst>
            </a:pPr>
            <a:r>
              <a:rPr lang="en-US" sz="2400"/>
              <a:t>Prompt the user to enter a grade each time through the loop</a:t>
            </a:r>
          </a:p>
          <a:p>
            <a:pPr marL="225425" indent="-225425">
              <a:lnSpc>
                <a:spcPct val="100000"/>
              </a:lnSpc>
              <a:spcBef>
                <a:spcPct val="0"/>
              </a:spcBef>
              <a:buFontTx/>
              <a:buChar char="•"/>
              <a:tabLst>
                <a:tab pos="225425" algn="l"/>
              </a:tabLst>
            </a:pPr>
            <a:r>
              <a:rPr lang="en-US" sz="2400"/>
              <a:t>Update the sum and number of grades</a:t>
            </a:r>
          </a:p>
          <a:p>
            <a:pPr marL="225425" indent="-225425">
              <a:lnSpc>
                <a:spcPct val="100000"/>
              </a:lnSpc>
              <a:spcBef>
                <a:spcPct val="0"/>
              </a:spcBef>
              <a:buFontTx/>
              <a:buChar char="•"/>
              <a:tabLst>
                <a:tab pos="225425" algn="l"/>
              </a:tabLst>
            </a:pPr>
            <a:r>
              <a:rPr lang="en-US" sz="2400"/>
              <a:t>Prompt the user to enter a negative grade (as a sentinel) after the</a:t>
            </a:r>
          </a:p>
          <a:p>
            <a:pPr marL="225425" indent="-225425">
              <a:lnSpc>
                <a:spcPct val="100000"/>
              </a:lnSpc>
              <a:spcBef>
                <a:spcPct val="0"/>
              </a:spcBef>
              <a:tabLst>
                <a:tab pos="225425" algn="l"/>
              </a:tabLst>
            </a:pPr>
            <a:r>
              <a:rPr lang="en-US" sz="2400"/>
              <a:t>    last valid grade</a:t>
            </a:r>
          </a:p>
          <a:p>
            <a:pPr marL="225425" indent="-225425">
              <a:lnSpc>
                <a:spcPct val="100000"/>
              </a:lnSpc>
              <a:spcBef>
                <a:spcPct val="0"/>
              </a:spcBef>
              <a:buFontTx/>
              <a:buChar char="•"/>
              <a:tabLst>
                <a:tab pos="225425" algn="l"/>
              </a:tabLst>
            </a:pPr>
            <a:r>
              <a:rPr lang="en-US" sz="2400"/>
              <a:t>Continue looping while the input grade is not negative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273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2800" b="1" u="sng" dirty="0">
                <a:solidFill>
                  <a:schemeClr val="hlink"/>
                </a:solidFill>
                <a:ea typeface="+mj-ea"/>
                <a:cs typeface="+mj-cs"/>
              </a:rPr>
              <a:t>Sentinel</a:t>
            </a:r>
            <a:br>
              <a:rPr lang="en-US" sz="2800" b="1" u="sng" dirty="0">
                <a:solidFill>
                  <a:schemeClr val="hlink"/>
                </a:solidFill>
                <a:ea typeface="+mj-ea"/>
                <a:cs typeface="+mj-cs"/>
              </a:rPr>
            </a:br>
            <a:r>
              <a:rPr lang="en-US" sz="2400" dirty="0">
                <a:ea typeface="+mj-ea"/>
                <a:cs typeface="+mj-cs"/>
              </a:rPr>
              <a:t>A </a:t>
            </a:r>
            <a:r>
              <a:rPr lang="en-US" sz="2400" b="1" i="1" dirty="0">
                <a:solidFill>
                  <a:srgbClr val="0000FF"/>
                </a:solidFill>
                <a:ea typeface="+mj-ea"/>
                <a:cs typeface="+mj-cs"/>
              </a:rPr>
              <a:t>sentinel</a:t>
            </a:r>
            <a:r>
              <a:rPr lang="en-US" sz="2400" dirty="0">
                <a:ea typeface="+mj-ea"/>
                <a:cs typeface="+mj-cs"/>
              </a:rPr>
              <a:t> (or a </a:t>
            </a:r>
            <a:r>
              <a:rPr lang="en-US" sz="2400" b="1" i="1" dirty="0">
                <a:solidFill>
                  <a:srgbClr val="0000FF"/>
                </a:solidFill>
                <a:ea typeface="+mj-ea"/>
                <a:cs typeface="+mj-cs"/>
              </a:rPr>
              <a:t>flag</a:t>
            </a:r>
            <a:r>
              <a:rPr lang="en-US" sz="2400" dirty="0">
                <a:ea typeface="+mj-ea"/>
                <a:cs typeface="+mj-cs"/>
              </a:rPr>
              <a:t>) is a data value used to signal the start or the end of a data series.  The value of a sentinel must be chosen so that it cannot be confused with a legitimate data value.  Examples: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Font typeface="Arial" pitchFamily="34" charset="0"/>
              <a:buChar char="•"/>
              <a:tabLst>
                <a:tab pos="225425" algn="l"/>
              </a:tabLst>
              <a:defRPr/>
            </a:pPr>
            <a:r>
              <a:rPr lang="en-US" sz="2400" dirty="0">
                <a:ea typeface="+mj-ea"/>
                <a:cs typeface="+mj-cs"/>
              </a:rPr>
              <a:t>  Positive entries are valid so use -1 as a sentinel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Font typeface="Arial" pitchFamily="34" charset="0"/>
              <a:buChar char="•"/>
              <a:tabLst>
                <a:tab pos="225425" algn="l"/>
              </a:tabLst>
              <a:defRPr/>
            </a:pPr>
            <a:r>
              <a:rPr lang="en-US" sz="2400" dirty="0">
                <a:ea typeface="+mj-ea"/>
                <a:cs typeface="+mj-cs"/>
              </a:rPr>
              <a:t>  Letters A-F are valid (as in a menu structure), so use any other input as a sentinel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979613"/>
          </a:xfrm>
        </p:spPr>
        <p:txBody>
          <a:bodyPr anchor="t">
            <a:spAutoFit/>
          </a:bodyPr>
          <a:lstStyle/>
          <a:p>
            <a:pPr algn="l" eaLnBrk="1" hangingPunct="1"/>
            <a:r>
              <a:rPr lang="en-US" sz="2800" b="1" u="sng" smtClean="0">
                <a:solidFill>
                  <a:schemeClr val="hlink"/>
                </a:solidFill>
                <a:latin typeface="Times New Roman" pitchFamily="18" charset="0"/>
              </a:rPr>
              <a:t>Example 4:  while loop</a:t>
            </a:r>
            <a:br>
              <a:rPr lang="en-US" sz="2800" b="1" u="sng" smtClean="0">
                <a:solidFill>
                  <a:schemeClr val="hlink"/>
                </a:solidFill>
                <a:latin typeface="Times New Roman" pitchFamily="18" charset="0"/>
              </a:rPr>
            </a:br>
            <a:r>
              <a:rPr lang="en-US" sz="2400" smtClean="0">
                <a:latin typeface="Times New Roman" pitchFamily="18" charset="0"/>
              </a:rPr>
              <a:t>Write a C++ program to evaluate e (the base of the natural log) to 5 digits after the decimal point using the following series:</a:t>
            </a:r>
            <a:br>
              <a:rPr lang="en-US" sz="2400" smtClean="0">
                <a:latin typeface="Times New Roman" pitchFamily="18" charset="0"/>
              </a:rPr>
            </a:br>
            <a:r>
              <a:rPr lang="en-US" sz="2400" smtClean="0">
                <a:latin typeface="Times New Roman" pitchFamily="18" charset="0"/>
              </a:rPr>
              <a:t>		e = 1/0! + 1/1! + 1/2! + 1/3! + …..     </a:t>
            </a:r>
            <a:br>
              <a:rPr lang="en-US" sz="2400" smtClean="0">
                <a:latin typeface="Times New Roman" pitchFamily="18" charset="0"/>
              </a:rPr>
            </a:br>
            <a:r>
              <a:rPr lang="en-US" sz="2400" smtClean="0">
                <a:latin typeface="Times New Roman" pitchFamily="18" charset="0"/>
              </a:rPr>
              <a:t>Display the final value of e  (it should be 2.71828).</a:t>
            </a:r>
            <a:endParaRPr lang="en-US" sz="2400" smtClean="0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09600"/>
            <a:ext cx="9144000" cy="22558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en-US" sz="2400" smtClean="0">
                <a:latin typeface="Times New Roman" pitchFamily="18" charset="0"/>
              </a:rPr>
              <a:t>Key features: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>
                <a:latin typeface="Times New Roman" pitchFamily="18" charset="0"/>
              </a:rPr>
              <a:t>A post-test is used at the end of the loop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>
                <a:latin typeface="Times New Roman" pitchFamily="18" charset="0"/>
              </a:rPr>
              <a:t>The loop is executed 1 or more times (until the condition is false)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>
                <a:latin typeface="Times New Roman" pitchFamily="18" charset="0"/>
              </a:rPr>
              <a:t>The loop must be executed at least once!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>
                <a:latin typeface="Times New Roman" pitchFamily="18" charset="0"/>
              </a:rPr>
              <a:t>It is not necessary to initialize a test condition before the loop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>
                <a:latin typeface="Times New Roman" pitchFamily="18" charset="0"/>
              </a:rPr>
              <a:t>Unlike the while loop, there is a semicolon after the condition.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2871788" cy="533400"/>
          </a:xfrm>
        </p:spPr>
        <p:txBody>
          <a:bodyPr/>
          <a:lstStyle/>
          <a:p>
            <a:pPr algn="l" eaLnBrk="1" hangingPunct="1"/>
            <a:r>
              <a:rPr lang="en-US" sz="2800" b="1" u="sng" smtClean="0">
                <a:solidFill>
                  <a:schemeClr val="hlink"/>
                </a:solidFill>
                <a:latin typeface="Times New Roman" pitchFamily="18" charset="0"/>
              </a:rPr>
              <a:t>do while loop</a:t>
            </a:r>
          </a:p>
        </p:txBody>
      </p:sp>
      <p:grpSp>
        <p:nvGrpSpPr>
          <p:cNvPr id="11268" name="Group 4"/>
          <p:cNvGrpSpPr>
            <a:grpSpLocks/>
          </p:cNvGrpSpPr>
          <p:nvPr/>
        </p:nvGrpSpPr>
        <p:grpSpPr bwMode="auto">
          <a:xfrm>
            <a:off x="268288" y="2909888"/>
            <a:ext cx="2979737" cy="2508250"/>
            <a:chOff x="169" y="1833"/>
            <a:chExt cx="1877" cy="1808"/>
          </a:xfrm>
        </p:grpSpPr>
        <p:sp>
          <p:nvSpPr>
            <p:cNvPr id="11270" name="Text Box 5"/>
            <p:cNvSpPr txBox="1">
              <a:spLocks noChangeArrowheads="1"/>
            </p:cNvSpPr>
            <p:nvPr/>
          </p:nvSpPr>
          <p:spPr bwMode="auto">
            <a:xfrm>
              <a:off x="169" y="2245"/>
              <a:ext cx="1877" cy="1396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2400" b="1">
                  <a:solidFill>
                    <a:schemeClr val="hlink"/>
                  </a:solidFill>
                </a:rPr>
                <a:t>do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2400" b="1">
                  <a:solidFill>
                    <a:schemeClr val="hlink"/>
                  </a:solidFill>
                </a:rPr>
                <a:t>{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2400" b="1">
                  <a:solidFill>
                    <a:schemeClr val="hlink"/>
                  </a:solidFill>
                </a:rPr>
                <a:t>	statement(s)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2400" b="1">
                  <a:solidFill>
                    <a:schemeClr val="hlink"/>
                  </a:solidFill>
                </a:rPr>
                <a:t>}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2400" b="1">
                  <a:solidFill>
                    <a:schemeClr val="hlink"/>
                  </a:solidFill>
                </a:rPr>
                <a:t>while (condition);</a:t>
              </a:r>
            </a:p>
          </p:txBody>
        </p:sp>
        <p:sp>
          <p:nvSpPr>
            <p:cNvPr id="11271" name="Text Box 6"/>
            <p:cNvSpPr txBox="1">
              <a:spLocks noChangeArrowheads="1"/>
            </p:cNvSpPr>
            <p:nvPr/>
          </p:nvSpPr>
          <p:spPr bwMode="auto">
            <a:xfrm>
              <a:off x="169" y="1833"/>
              <a:ext cx="585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2400" u="sng"/>
                <a:t>Form</a:t>
              </a:r>
              <a:r>
                <a:rPr lang="en-US" sz="2400"/>
                <a:t>:</a:t>
              </a:r>
            </a:p>
          </p:txBody>
        </p:sp>
      </p:grpSp>
      <p:sp>
        <p:nvSpPr>
          <p:cNvPr id="11269" name="Text Box 16"/>
          <p:cNvSpPr txBox="1">
            <a:spLocks noChangeArrowheads="1"/>
          </p:cNvSpPr>
          <p:nvPr/>
        </p:nvSpPr>
        <p:spPr bwMode="auto">
          <a:xfrm>
            <a:off x="268288" y="5821363"/>
            <a:ext cx="2979737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400" u="sng"/>
              <a:t>Note</a:t>
            </a:r>
            <a:r>
              <a:rPr lang="en-US" sz="2400"/>
              <a:t>:  braces optional if only one statement.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702675" cy="533400"/>
          </a:xfrm>
        </p:spPr>
        <p:txBody>
          <a:bodyPr/>
          <a:lstStyle/>
          <a:p>
            <a:pPr algn="l" eaLnBrk="1" hangingPunct="1"/>
            <a:r>
              <a:rPr lang="en-US" sz="2800" b="1" u="sng" smtClean="0">
                <a:solidFill>
                  <a:schemeClr val="hlink"/>
                </a:solidFill>
                <a:latin typeface="Times New Roman" pitchFamily="18" charset="0"/>
              </a:rPr>
              <a:t>Example 1:  do while loop – re-running a program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64936" y="474133"/>
            <a:ext cx="8166504" cy="4839348"/>
            <a:chOff x="464936" y="474133"/>
            <a:chExt cx="8166504" cy="4839348"/>
          </a:xfrm>
        </p:grpSpPr>
        <p:pic>
          <p:nvPicPr>
            <p:cNvPr id="9217" name="Picture 1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20291" t="17970" r="25320" b="42575"/>
            <a:stretch/>
          </p:blipFill>
          <p:spPr bwMode="auto">
            <a:xfrm>
              <a:off x="486697" y="474133"/>
              <a:ext cx="8138014" cy="44276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1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20100" t="59568" r="25320" b="36763"/>
            <a:stretch/>
          </p:blipFill>
          <p:spPr bwMode="auto">
            <a:xfrm>
              <a:off x="464936" y="4901785"/>
              <a:ext cx="8166504" cy="4116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2292" name="Picture 28"/>
          <p:cNvPicPr>
            <a:picLocks noChangeAspect="1" noChangeArrowheads="1"/>
          </p:cNvPicPr>
          <p:nvPr/>
        </p:nvPicPr>
        <p:blipFill>
          <a:blip r:embed="rId4" cstate="print"/>
          <a:srcRect r="27878" b="41765"/>
          <a:stretch>
            <a:fillRect/>
          </a:stretch>
        </p:blipFill>
        <p:spPr bwMode="auto">
          <a:xfrm>
            <a:off x="4548188" y="4983163"/>
            <a:ext cx="4595812" cy="18748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1082</TotalTime>
  <Pages>28</Pages>
  <Words>1507</Words>
  <Application>Microsoft Office PowerPoint</Application>
  <PresentationFormat>On-screen Show (4:3)</PresentationFormat>
  <Paragraphs>304</Paragraphs>
  <Slides>26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Office Theme</vt:lpstr>
      <vt:lpstr>Microsoft Equation 3.0</vt:lpstr>
      <vt:lpstr>Chapter 5 – Repetition Structures (Looping Structures)</vt:lpstr>
      <vt:lpstr>Slide 2</vt:lpstr>
      <vt:lpstr>Iterative Structures in C++</vt:lpstr>
      <vt:lpstr>while loop</vt:lpstr>
      <vt:lpstr>Example 2:  while loop</vt:lpstr>
      <vt:lpstr>Example 3:  while loop (using a sentinel) Write a C++ program to calculate the average of an unknown number of grades as follows:</vt:lpstr>
      <vt:lpstr>Example 4:  while loop Write a C++ program to evaluate e (the base of the natural log) to 5 digits after the decimal point using the following series:   e = 1/0! + 1/1! + 1/2! + 1/3! + …..      Display the final value of e  (it should be 2.71828).</vt:lpstr>
      <vt:lpstr>do while loop</vt:lpstr>
      <vt:lpstr>Example 1:  do while loop – re-running a program</vt:lpstr>
      <vt:lpstr>Example 2:  do while loop</vt:lpstr>
      <vt:lpstr>Example 3:  do while loop – correcting erroneous inputs</vt:lpstr>
      <vt:lpstr>for loop</vt:lpstr>
      <vt:lpstr>for loop – Example 2</vt:lpstr>
      <vt:lpstr>for loop – Example 3</vt:lpstr>
      <vt:lpstr>for loop – Example 4</vt:lpstr>
      <vt:lpstr>for loop – Example 5</vt:lpstr>
      <vt:lpstr>Nested for loops</vt:lpstr>
      <vt:lpstr>Tracing through nested for loops</vt:lpstr>
      <vt:lpstr>Nested for loops – Example 1</vt:lpstr>
      <vt:lpstr>Nested for loops – Example 2</vt:lpstr>
      <vt:lpstr>Infinite loops (forever loops)</vt:lpstr>
      <vt:lpstr>Infinite loops (forever loops)</vt:lpstr>
      <vt:lpstr>Infinite loops - examples</vt:lpstr>
      <vt:lpstr>Structures with an indeterminate number of loops</vt:lpstr>
      <vt:lpstr>Forever loop - Example</vt:lpstr>
      <vt:lpstr>Avoiding real numbers as loop variables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Making</dc:title>
  <dc:subject>chapter 5</dc:subject>
  <dc:creator>Ralph F. Tomlinson</dc:creator>
  <cp:lastModifiedBy>Paul Gordy</cp:lastModifiedBy>
  <cp:revision>167</cp:revision>
  <cp:lastPrinted>1601-01-01T00:00:00Z</cp:lastPrinted>
  <dcterms:created xsi:type="dcterms:W3CDTF">1995-09-20T05:50:46Z</dcterms:created>
  <dcterms:modified xsi:type="dcterms:W3CDTF">2014-11-27T20:41:28Z</dcterms:modified>
</cp:coreProperties>
</file>