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6"/>
  </p:notesMasterIdLst>
  <p:handoutMasterIdLst>
    <p:handoutMasterId r:id="rId37"/>
  </p:handoutMasterIdLst>
  <p:sldIdLst>
    <p:sldId id="256" r:id="rId2"/>
    <p:sldId id="285" r:id="rId3"/>
    <p:sldId id="296" r:id="rId4"/>
    <p:sldId id="297" r:id="rId5"/>
    <p:sldId id="298" r:id="rId6"/>
    <p:sldId id="300" r:id="rId7"/>
    <p:sldId id="299" r:id="rId8"/>
    <p:sldId id="301" r:id="rId9"/>
    <p:sldId id="302" r:id="rId10"/>
    <p:sldId id="304" r:id="rId11"/>
    <p:sldId id="305" r:id="rId12"/>
    <p:sldId id="303" r:id="rId13"/>
    <p:sldId id="306" r:id="rId14"/>
    <p:sldId id="307" r:id="rId15"/>
    <p:sldId id="308" r:id="rId16"/>
    <p:sldId id="315" r:id="rId17"/>
    <p:sldId id="309" r:id="rId18"/>
    <p:sldId id="310" r:id="rId19"/>
    <p:sldId id="312" r:id="rId20"/>
    <p:sldId id="311" r:id="rId21"/>
    <p:sldId id="313" r:id="rId22"/>
    <p:sldId id="314" r:id="rId23"/>
    <p:sldId id="316" r:id="rId24"/>
    <p:sldId id="317" r:id="rId25"/>
    <p:sldId id="318" r:id="rId26"/>
    <p:sldId id="319" r:id="rId27"/>
    <p:sldId id="320" r:id="rId28"/>
    <p:sldId id="321" r:id="rId29"/>
    <p:sldId id="322" r:id="rId30"/>
    <p:sldId id="323" r:id="rId31"/>
    <p:sldId id="324" r:id="rId32"/>
    <p:sldId id="326" r:id="rId33"/>
    <p:sldId id="327" r:id="rId34"/>
    <p:sldId id="328" r:id="rId35"/>
  </p:sldIdLst>
  <p:sldSz cx="9144000" cy="6858000" type="screen4x3"/>
  <p:notesSz cx="6858000" cy="9144000"/>
  <p:defaultTextStyle>
    <a:defPPr>
      <a:defRPr lang="en-US"/>
    </a:defPPr>
    <a:lvl1pPr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1pPr>
    <a:lvl2pPr marL="4572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2pPr>
    <a:lvl3pPr marL="9144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3pPr>
    <a:lvl4pPr marL="13716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4pPr>
    <a:lvl5pPr marL="18288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0000"/>
    <a:srgbClr val="008000"/>
    <a:srgbClr val="3333FF"/>
    <a:srgbClr val="CCECFF"/>
    <a:srgbClr val="FF9900"/>
    <a:srgbClr val="FF66CC"/>
    <a:srgbClr val="00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6" autoAdjust="0"/>
    <p:restoredTop sz="99628" autoAdjust="0"/>
  </p:normalViewPr>
  <p:slideViewPr>
    <p:cSldViewPr snapToGrid="0" snapToObjects="1">
      <p:cViewPr>
        <p:scale>
          <a:sx n="110" d="100"/>
          <a:sy n="110" d="100"/>
        </p:scale>
        <p:origin x="-174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lnSpc>
                <a:spcPct val="100000"/>
              </a:lnSpc>
              <a:spcBef>
                <a:spcPct val="0"/>
              </a:spcBef>
              <a:buFontTx/>
              <a:buNone/>
              <a:defRPr sz="1000" i="1">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spcBef>
                <a:spcPct val="0"/>
              </a:spcBef>
              <a:buFontTx/>
              <a:buNone/>
              <a:defRPr sz="1000" i="1">
                <a:latin typeface="Arial" charset="0"/>
              </a:defRPr>
            </a:lvl1pPr>
          </a:lstStyle>
          <a:p>
            <a:pPr>
              <a:defRPr/>
            </a:pPr>
            <a:fld id="{920C1D0B-1962-4FA4-B9C2-37AAF3BD22CA}" type="datetime1">
              <a:rPr lang="en-US"/>
              <a:pPr>
                <a:defRPr/>
              </a:pPr>
              <a:t>11/28/2014</a:t>
            </a:fld>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lnSpc>
                <a:spcPct val="100000"/>
              </a:lnSpc>
              <a:spcBef>
                <a:spcPct val="0"/>
              </a:spcBef>
              <a:buFontTx/>
              <a:buNone/>
              <a:defRPr sz="1000" i="1">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lnSpc>
                <a:spcPct val="100000"/>
              </a:lnSpc>
              <a:spcBef>
                <a:spcPct val="0"/>
              </a:spcBef>
              <a:buFontTx/>
              <a:buNone/>
              <a:defRPr sz="1000" i="1">
                <a:latin typeface="Arial" charset="0"/>
              </a:defRPr>
            </a:lvl1pPr>
          </a:lstStyle>
          <a:p>
            <a:pPr>
              <a:defRPr/>
            </a:pPr>
            <a:fld id="{27E4ED5C-D47B-4293-8E67-ADFDB340CB5D}" type="slidenum">
              <a:rPr lang="en-US"/>
              <a:pPr>
                <a:defRPr/>
              </a:pPr>
              <a:t>‹#›</a:t>
            </a:fld>
            <a:endParaRPr lang="en-US"/>
          </a:p>
        </p:txBody>
      </p:sp>
      <p:sp>
        <p:nvSpPr>
          <p:cNvPr id="4102" name="Rectangle 6"/>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lnSpc>
                <a:spcPct val="100000"/>
              </a:lnSpc>
              <a:spcBef>
                <a:spcPct val="0"/>
              </a:spcBef>
              <a:buFontTx/>
              <a:buNone/>
              <a:defRPr/>
            </a:pPr>
            <a:fld id="{BA8049A1-3569-4CB9-978D-56DCC31B0525}" type="slidenum">
              <a:rPr lang="en-US" sz="1400">
                <a:latin typeface="Arial" charset="0"/>
              </a:rPr>
              <a:pPr algn="r" eaLnBrk="0" hangingPunct="0">
                <a:lnSpc>
                  <a:spcPct val="100000"/>
                </a:lnSpc>
                <a:spcBef>
                  <a:spcPct val="0"/>
                </a:spcBef>
                <a:buFontTx/>
                <a:buNone/>
                <a:defRPr/>
              </a:pPr>
              <a:t>‹#›</a:t>
            </a:fld>
            <a:endParaRPr lang="en-US" sz="1400">
              <a:latin typeface="Arial" charset="0"/>
            </a:endParaRPr>
          </a:p>
        </p:txBody>
      </p:sp>
    </p:spTree>
    <p:extLst>
      <p:ext uri="{BB962C8B-B14F-4D97-AF65-F5344CB8AC3E}">
        <p14:creationId xmlns:p14="http://schemas.microsoft.com/office/powerpoint/2010/main" xmlns="" val="2763571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lnSpc>
                <a:spcPct val="100000"/>
              </a:lnSpc>
              <a:spcBef>
                <a:spcPct val="0"/>
              </a:spcBef>
              <a:buFontTx/>
              <a:buNone/>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spcBef>
                <a:spcPct val="0"/>
              </a:spcBef>
              <a:buFontTx/>
              <a:buNone/>
              <a:defRPr sz="1000" i="1"/>
            </a:lvl1pPr>
          </a:lstStyle>
          <a:p>
            <a:pPr>
              <a:defRPr/>
            </a:pPr>
            <a:fld id="{400169DD-644E-413B-B8AC-298192090C12}" type="datetime1">
              <a:rPr lang="en-US"/>
              <a:pPr>
                <a:defRPr/>
              </a:pPr>
              <a:t>11/28/2014</a:t>
            </a:fld>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lnSpc>
                <a:spcPct val="100000"/>
              </a:lnSpc>
              <a:spcBef>
                <a:spcPct val="0"/>
              </a:spcBef>
              <a:buFontTx/>
              <a:buNone/>
              <a:defRPr sz="1000" i="1"/>
            </a:lvl1pPr>
          </a:lstStyle>
          <a:p>
            <a:pPr>
              <a:defRPr/>
            </a:pPr>
            <a:endParaRPr 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lnSpc>
                <a:spcPct val="100000"/>
              </a:lnSpc>
              <a:spcBef>
                <a:spcPct val="0"/>
              </a:spcBef>
              <a:buFontTx/>
              <a:buNone/>
              <a:defRPr sz="1000" i="1">
                <a:latin typeface="Times New Roman" charset="0"/>
              </a:defRPr>
            </a:lvl1pPr>
          </a:lstStyle>
          <a:p>
            <a:pPr>
              <a:defRPr/>
            </a:pPr>
            <a:fld id="{22C9A5E6-3B2B-4F9C-8773-6CD143090601}" type="slidenum">
              <a:rPr lang="en-US"/>
              <a:pPr>
                <a:defRPr/>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9"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lnSpc>
                <a:spcPct val="100000"/>
              </a:lnSpc>
              <a:spcBef>
                <a:spcPct val="0"/>
              </a:spcBef>
              <a:buFontTx/>
              <a:buNone/>
              <a:defRPr/>
            </a:pPr>
            <a:fld id="{96C53ACE-AB65-4EA0-9FA9-48F813EDF827}" type="slidenum">
              <a:rPr lang="en-US" sz="1400">
                <a:latin typeface="Arial" charset="0"/>
              </a:rPr>
              <a:pPr algn="r" eaLnBrk="0" hangingPunct="0">
                <a:lnSpc>
                  <a:spcPct val="100000"/>
                </a:lnSpc>
                <a:spcBef>
                  <a:spcPct val="0"/>
                </a:spcBef>
                <a:buFontTx/>
                <a:buNone/>
                <a:defRPr/>
              </a:pPr>
              <a:t>‹#›</a:t>
            </a:fld>
            <a:endParaRPr lang="en-US" sz="1400">
              <a:latin typeface="Arial" charset="0"/>
            </a:endParaRPr>
          </a:p>
        </p:txBody>
      </p:sp>
    </p:spTree>
    <p:extLst>
      <p:ext uri="{BB962C8B-B14F-4D97-AF65-F5344CB8AC3E}">
        <p14:creationId xmlns:p14="http://schemas.microsoft.com/office/powerpoint/2010/main" xmlns="" val="2091181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p:spPr>
        <p:txBody>
          <a:bodyPr/>
          <a:lstStyle/>
          <a:p>
            <a:fld id="{4D05D1BA-AC18-436D-93C4-6BA921AFB202}" type="slidenum">
              <a:rPr lang="en-US" smtClean="0">
                <a:latin typeface="Times New Roman" pitchFamily="18" charset="0"/>
              </a:rPr>
              <a:pPr/>
              <a:t>1</a:t>
            </a:fld>
            <a:endParaRPr lang="en-US" smtClean="0">
              <a:latin typeface="Times New Roman" pitchFamily="18" charset="0"/>
            </a:endParaRPr>
          </a:p>
        </p:txBody>
      </p:sp>
      <p:sp>
        <p:nvSpPr>
          <p:cNvPr id="34819"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lnSpc>
                <a:spcPct val="100000"/>
              </a:lnSpc>
              <a:spcBef>
                <a:spcPct val="0"/>
              </a:spcBef>
              <a:buFontTx/>
              <a:buNone/>
            </a:pPr>
            <a:fld id="{6E4F0817-AB89-4175-9139-715179C6DCD7}" type="slidenum">
              <a:rPr lang="en-US" sz="1000" i="1"/>
              <a:pPr algn="r" eaLnBrk="0" hangingPunct="0">
                <a:lnSpc>
                  <a:spcPct val="100000"/>
                </a:lnSpc>
                <a:spcBef>
                  <a:spcPct val="0"/>
                </a:spcBef>
                <a:buFontTx/>
                <a:buNone/>
              </a:pPr>
              <a:t>1</a:t>
            </a:fld>
            <a:endParaRPr lang="en-US" sz="1000" i="1"/>
          </a:p>
        </p:txBody>
      </p:sp>
      <p:sp>
        <p:nvSpPr>
          <p:cNvPr id="34820" name="Rectangle 2"/>
          <p:cNvSpPr>
            <a:spLocks noGrp="1" noRot="1" noChangeAspect="1" noChangeArrowheads="1" noTextEdit="1"/>
          </p:cNvSpPr>
          <p:nvPr>
            <p:ph type="sldImg"/>
          </p:nvPr>
        </p:nvSpPr>
        <p:spPr>
          <a:xfrm>
            <a:off x="1150938" y="692150"/>
            <a:ext cx="4556125" cy="3416300"/>
          </a:xfrm>
          <a:ln cap="flat"/>
        </p:spPr>
      </p:sp>
      <p:sp>
        <p:nvSpPr>
          <p:cNvPr id="34821"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p>
            <a:fld id="{5536BD35-0EF6-4245-BEC3-C6277F8F23E6}" type="slidenum">
              <a:rPr lang="en-US" smtClean="0">
                <a:latin typeface="Times New Roman" pitchFamily="18" charset="0"/>
              </a:rPr>
              <a:pPr/>
              <a:t>2</a:t>
            </a:fld>
            <a:endParaRPr lang="en-US" smtClean="0">
              <a:latin typeface="Times New Roman" pitchFamily="18" charset="0"/>
            </a:endParaRPr>
          </a:p>
        </p:txBody>
      </p:sp>
      <p:sp>
        <p:nvSpPr>
          <p:cNvPr id="35843"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lnSpc>
                <a:spcPct val="100000"/>
              </a:lnSpc>
              <a:spcBef>
                <a:spcPct val="0"/>
              </a:spcBef>
              <a:buFontTx/>
              <a:buNone/>
            </a:pPr>
            <a:fld id="{1B1C103C-5CA7-4BE2-819F-381CB3F85432}" type="slidenum">
              <a:rPr lang="en-US" sz="1000" i="1"/>
              <a:pPr algn="r" eaLnBrk="0" hangingPunct="0">
                <a:lnSpc>
                  <a:spcPct val="100000"/>
                </a:lnSpc>
                <a:spcBef>
                  <a:spcPct val="0"/>
                </a:spcBef>
                <a:buFontTx/>
                <a:buNone/>
              </a:pPr>
              <a:t>2</a:t>
            </a:fld>
            <a:endParaRPr lang="en-US" sz="1000" i="1"/>
          </a:p>
        </p:txBody>
      </p:sp>
      <p:sp>
        <p:nvSpPr>
          <p:cNvPr id="35844" name="Rectangle 2"/>
          <p:cNvSpPr>
            <a:spLocks noGrp="1" noRot="1" noChangeAspect="1" noChangeArrowheads="1" noTextEdit="1"/>
          </p:cNvSpPr>
          <p:nvPr>
            <p:ph type="sldImg"/>
          </p:nvPr>
        </p:nvSpPr>
        <p:spPr>
          <a:xfrm>
            <a:off x="1150938" y="692150"/>
            <a:ext cx="4556125" cy="3416300"/>
          </a:xfrm>
          <a:ln cap="flat"/>
        </p:spPr>
      </p:sp>
      <p:sp>
        <p:nvSpPr>
          <p:cNvPr id="35845"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4177E13-97DE-4B27-876B-5B6E6432C21D}" type="datetime1">
              <a:rPr lang="en-US"/>
              <a:pPr>
                <a:defRPr/>
              </a:pPr>
              <a:t>11/28/2014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BCFBDC-81C4-4C23-B5F9-B032401609D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095E43-2397-45CD-9FA9-2DE75A0CE8B5}" type="datetime1">
              <a:rPr lang="en-US"/>
              <a:pPr>
                <a:defRPr/>
              </a:pPr>
              <a:t>11/28/2014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9EC57F-BC1D-422C-9977-BD86C7C73A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AFDC0A-E80A-4D2C-B14A-6B1A9391A7C8}" type="datetime1">
              <a:rPr lang="en-US"/>
              <a:pPr>
                <a:defRPr/>
              </a:pPr>
              <a:t>11/28/2014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2E3F9D-6565-46DC-A401-F93E6EDC7CD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E4DA96-D419-4624-A9D8-2FFA520DDA2E}" type="datetime1">
              <a:rPr lang="en-US"/>
              <a:pPr>
                <a:defRPr/>
              </a:pPr>
              <a:t>11/28/2014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0656F2-313B-447B-B5C0-7748AD66FC2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F1FFE21-D111-4C84-983D-8786CDA08469}" type="datetime1">
              <a:rPr lang="en-US"/>
              <a:pPr>
                <a:defRPr/>
              </a:pPr>
              <a:t>11/28/2014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2CB229-C00C-4FCD-9D5C-2B0BD41F6B1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5B8813C-6EC8-4C3D-87F5-D84CACBA686B}" type="datetime1">
              <a:rPr lang="en-US"/>
              <a:pPr>
                <a:defRPr/>
              </a:pPr>
              <a:t>11/28/2014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08C5AC9-651B-4080-93E9-A75D8A6A81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35A85C4-C256-4101-85CF-0049006654AB}" type="datetime1">
              <a:rPr lang="en-US"/>
              <a:pPr>
                <a:defRPr/>
              </a:pPr>
              <a:t>11/28/2014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6C6DA10-FE2D-4CC5-B64C-943D25F8F94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1C9FD5-EFFD-4E63-95CE-695F68DD85D8}" type="datetime1">
              <a:rPr lang="en-US"/>
              <a:pPr>
                <a:defRPr/>
              </a:pPr>
              <a:t>11/28/2014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D5C2634-1881-4018-BE28-B5F872CAAE5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6BDE88-E244-42E0-B0AC-22227CEC7DB4}" type="datetime1">
              <a:rPr lang="en-US"/>
              <a:pPr>
                <a:defRPr/>
              </a:pPr>
              <a:t>11/28/2014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3E4399D-3355-4E47-B257-9CCA5EC1F3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E91EE0-25BF-4EBA-A144-4989189FFB76}" type="datetime1">
              <a:rPr lang="en-US"/>
              <a:pPr>
                <a:defRPr/>
              </a:pPr>
              <a:t>11/28/2014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A7A04-EDB1-4CD0-81F1-2E71B1E589C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FA3E538-B4A1-4ACA-8080-0BA5F6340DC2}" type="datetime1">
              <a:rPr lang="en-US"/>
              <a:pPr>
                <a:defRPr/>
              </a:pPr>
              <a:t>11/28/2014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860887-4262-430F-8A10-C626BEDFF2D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100000"/>
              </a:lnSpc>
              <a:spcBef>
                <a:spcPct val="0"/>
              </a:spcBef>
              <a:buFontTx/>
              <a:buNone/>
              <a:defRPr sz="1200">
                <a:solidFill>
                  <a:srgbClr val="898989"/>
                </a:solidFill>
              </a:defRPr>
            </a:lvl1pPr>
          </a:lstStyle>
          <a:p>
            <a:pPr>
              <a:defRPr/>
            </a:pPr>
            <a:fld id="{C9429074-1888-45BC-A13E-F01C29D69008}" type="datetime1">
              <a:rPr lang="en-US"/>
              <a:pPr>
                <a:defRPr/>
              </a:pPr>
              <a:t>11/28/2014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100000"/>
              </a:lnSpc>
              <a:spcBef>
                <a:spcPct val="0"/>
              </a:spcBef>
              <a:buFontTx/>
              <a:buNone/>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100000"/>
              </a:lnSpc>
              <a:spcBef>
                <a:spcPct val="0"/>
              </a:spcBef>
              <a:buFontTx/>
              <a:buNone/>
              <a:defRPr sz="1200">
                <a:solidFill>
                  <a:schemeClr val="tx1">
                    <a:tint val="75000"/>
                  </a:schemeClr>
                </a:solidFill>
                <a:latin typeface="Times New Roman" charset="0"/>
              </a:defRPr>
            </a:lvl1pPr>
          </a:lstStyle>
          <a:p>
            <a:pPr>
              <a:defRPr/>
            </a:pPr>
            <a:fld id="{66122E8C-8849-4113-837E-2D73718F01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8774B8C-020E-4116-91A4-8A6BA5850656}" type="slidenum">
              <a:rPr lang="en-US"/>
              <a:pPr>
                <a:defRPr/>
              </a:pPr>
              <a:t>1</a:t>
            </a:fld>
            <a:endParaRPr lang="en-US"/>
          </a:p>
        </p:txBody>
      </p:sp>
      <p:sp>
        <p:nvSpPr>
          <p:cNvPr id="5" name="Slide Number Placeholder 5"/>
          <p:cNvSpPr txBox="1">
            <a:spLocks noGrp="1"/>
          </p:cNvSpPr>
          <p:nvPr/>
        </p:nvSpPr>
        <p:spPr>
          <a:xfrm>
            <a:off x="6553200" y="6356350"/>
            <a:ext cx="2133600" cy="365125"/>
          </a:xfrm>
          <a:prstGeom prst="rect">
            <a:avLst/>
          </a:prstGeom>
          <a:noFill/>
        </p:spPr>
        <p:txBody>
          <a:bodyPr anchor="ctr"/>
          <a:lstStyle/>
          <a:p>
            <a:pPr algn="r">
              <a:lnSpc>
                <a:spcPct val="100000"/>
              </a:lnSpc>
              <a:spcBef>
                <a:spcPct val="0"/>
              </a:spcBef>
              <a:buFontTx/>
              <a:buNone/>
              <a:defRPr/>
            </a:pPr>
            <a:fld id="{C29EBD12-F428-4157-A01B-D358CA02C17D}" type="slidenum">
              <a:rPr lang="en-US" sz="1200">
                <a:solidFill>
                  <a:schemeClr val="tx1">
                    <a:tint val="75000"/>
                  </a:schemeClr>
                </a:solidFill>
                <a:latin typeface="Times New Roman" charset="0"/>
              </a:rPr>
              <a:pPr algn="r">
                <a:lnSpc>
                  <a:spcPct val="100000"/>
                </a:lnSpc>
                <a:spcBef>
                  <a:spcPct val="0"/>
                </a:spcBef>
                <a:buFontTx/>
                <a:buNone/>
                <a:defRPr/>
              </a:pPr>
              <a:t>1</a:t>
            </a:fld>
            <a:endParaRPr lang="en-US" sz="1200">
              <a:solidFill>
                <a:schemeClr val="tx1">
                  <a:tint val="75000"/>
                </a:schemeClr>
              </a:solidFill>
              <a:latin typeface="Times New Roman" charset="0"/>
            </a:endParaRPr>
          </a:p>
        </p:txBody>
      </p:sp>
      <p:sp>
        <p:nvSpPr>
          <p:cNvPr id="5124" name="Rectangle 3"/>
          <p:cNvSpPr>
            <a:spLocks noGrp="1" noChangeArrowheads="1"/>
          </p:cNvSpPr>
          <p:nvPr>
            <p:ph type="ctrTitle"/>
          </p:nvPr>
        </p:nvSpPr>
        <p:spPr>
          <a:xfrm>
            <a:off x="685800" y="0"/>
            <a:ext cx="7772400" cy="612775"/>
          </a:xfrm>
        </p:spPr>
        <p:txBody>
          <a:bodyPr/>
          <a:lstStyle/>
          <a:p>
            <a:pPr eaLnBrk="1" hangingPunct="1"/>
            <a:r>
              <a:rPr lang="en-US" sz="3200" b="1" u="sng" smtClean="0">
                <a:solidFill>
                  <a:schemeClr val="hlink"/>
                </a:solidFill>
                <a:latin typeface="Times New Roman" pitchFamily="18" charset="0"/>
              </a:rPr>
              <a:t>Chapter 6 – Functions</a:t>
            </a:r>
          </a:p>
        </p:txBody>
      </p:sp>
      <p:sp>
        <p:nvSpPr>
          <p:cNvPr id="4100" name="Text Box 4"/>
          <p:cNvSpPr txBox="1">
            <a:spLocks noChangeArrowheads="1"/>
          </p:cNvSpPr>
          <p:nvPr/>
        </p:nvSpPr>
        <p:spPr bwMode="auto">
          <a:xfrm>
            <a:off x="0" y="838200"/>
            <a:ext cx="9144000" cy="5848350"/>
          </a:xfrm>
          <a:prstGeom prst="rect">
            <a:avLst/>
          </a:prstGeom>
          <a:noFill/>
          <a:ln w="12700">
            <a:noFill/>
            <a:miter lim="800000"/>
            <a:headEnd type="none" w="sm" len="sm"/>
            <a:tailEnd type="none" w="sm" len="sm"/>
          </a:ln>
        </p:spPr>
        <p:txBody>
          <a:bodyPr>
            <a:spAutoFit/>
          </a:bodyPr>
          <a:lstStyle/>
          <a:p>
            <a:pPr>
              <a:lnSpc>
                <a:spcPct val="100000"/>
              </a:lnSpc>
              <a:spcBef>
                <a:spcPct val="0"/>
              </a:spcBef>
              <a:buFontTx/>
              <a:buNone/>
              <a:defRPr/>
            </a:pPr>
            <a:r>
              <a:rPr lang="en-US" sz="2200" b="1" u="sng" dirty="0">
                <a:solidFill>
                  <a:schemeClr val="hlink"/>
                </a:solidFill>
              </a:rPr>
              <a:t>Function</a:t>
            </a:r>
            <a:r>
              <a:rPr lang="en-US" sz="2200" b="1" i="1" dirty="0">
                <a:solidFill>
                  <a:schemeClr val="hlink"/>
                </a:solidFill>
              </a:rPr>
              <a:t> </a:t>
            </a:r>
            <a:r>
              <a:rPr lang="en-US" sz="2200" dirty="0"/>
              <a:t>– a subprogram “called” or used by the main function or some other function.  Each function is designed to complete some task and has certain specified inputs and outputs.</a:t>
            </a:r>
          </a:p>
          <a:p>
            <a:pPr marL="225425" indent="-225425">
              <a:lnSpc>
                <a:spcPct val="100000"/>
              </a:lnSpc>
              <a:spcBef>
                <a:spcPct val="0"/>
              </a:spcBef>
              <a:buFontTx/>
              <a:buNone/>
              <a:defRPr/>
            </a:pPr>
            <a:endParaRPr lang="en-US" sz="2200" b="1" i="1" dirty="0">
              <a:solidFill>
                <a:schemeClr val="hlink"/>
              </a:solidFill>
            </a:endParaRPr>
          </a:p>
          <a:p>
            <a:pPr marL="225425" indent="-225425">
              <a:lnSpc>
                <a:spcPct val="100000"/>
              </a:lnSpc>
              <a:spcBef>
                <a:spcPct val="0"/>
              </a:spcBef>
              <a:buFontTx/>
              <a:buNone/>
              <a:defRPr/>
            </a:pPr>
            <a:r>
              <a:rPr lang="en-US" sz="2200" b="1" u="sng" dirty="0">
                <a:solidFill>
                  <a:schemeClr val="hlink"/>
                </a:solidFill>
              </a:rPr>
              <a:t>Why use functions?</a:t>
            </a:r>
          </a:p>
          <a:p>
            <a:pPr marL="225425" indent="-225425">
              <a:lnSpc>
                <a:spcPct val="100000"/>
              </a:lnSpc>
              <a:spcBef>
                <a:spcPct val="0"/>
              </a:spcBef>
              <a:buFont typeface="Arial" charset="0"/>
              <a:buNone/>
              <a:defRPr/>
            </a:pPr>
            <a:r>
              <a:rPr lang="en-US" sz="2200" dirty="0"/>
              <a:t>There are several reasons for using functions, including:</a:t>
            </a:r>
          </a:p>
          <a:p>
            <a:pPr marL="225425" indent="-225425">
              <a:lnSpc>
                <a:spcPct val="100000"/>
              </a:lnSpc>
              <a:spcBef>
                <a:spcPct val="0"/>
              </a:spcBef>
              <a:buFontTx/>
              <a:buChar char="•"/>
              <a:defRPr/>
            </a:pPr>
            <a:r>
              <a:rPr lang="en-US" sz="2200" u="sng" dirty="0"/>
              <a:t>Reusability of code</a:t>
            </a:r>
          </a:p>
          <a:p>
            <a:pPr marL="682625" lvl="1" indent="-225425">
              <a:lnSpc>
                <a:spcPct val="100000"/>
              </a:lnSpc>
              <a:spcBef>
                <a:spcPct val="0"/>
              </a:spcBef>
              <a:buFontTx/>
              <a:buChar char="•"/>
              <a:defRPr/>
            </a:pPr>
            <a:r>
              <a:rPr lang="en-US" sz="2200" u="sng" dirty="0"/>
              <a:t>For reuse in the same program </a:t>
            </a:r>
            <a:r>
              <a:rPr lang="en-US" sz="2200" dirty="0"/>
              <a:t>– for example, you might write a function named fact(x) to calculate x!  It might be called many times in your program.</a:t>
            </a:r>
          </a:p>
          <a:p>
            <a:pPr marL="682625" lvl="1" indent="-225425">
              <a:lnSpc>
                <a:spcPct val="100000"/>
              </a:lnSpc>
              <a:spcBef>
                <a:spcPct val="0"/>
              </a:spcBef>
              <a:buFontTx/>
              <a:buChar char="•"/>
              <a:defRPr/>
            </a:pPr>
            <a:r>
              <a:rPr lang="en-US" sz="2200" u="sng" dirty="0"/>
              <a:t>For reuse in other programs </a:t>
            </a:r>
            <a:r>
              <a:rPr lang="en-US" sz="2200" dirty="0"/>
              <a:t>– for example, you might write a function to find an inverse matrix.  You might only need the function once in your current program, but the function may be useful in later programs as well.</a:t>
            </a:r>
          </a:p>
          <a:p>
            <a:pPr marL="225425" indent="-225425">
              <a:lnSpc>
                <a:spcPct val="100000"/>
              </a:lnSpc>
              <a:spcBef>
                <a:spcPct val="0"/>
              </a:spcBef>
              <a:buFontTx/>
              <a:buChar char="•"/>
              <a:defRPr/>
            </a:pPr>
            <a:r>
              <a:rPr lang="en-US" sz="2200" u="sng" dirty="0"/>
              <a:t>Top-down design </a:t>
            </a:r>
            <a:r>
              <a:rPr lang="en-US" sz="2200" dirty="0"/>
              <a:t>– It is common to break a large task into smaller tasks that are more manageable.  Functions help to do this.  A program with thousands of lines is much easier to follow if it is broken into logical subtasks using functions. </a:t>
            </a:r>
            <a:endParaRPr lang="en-US" sz="2200" u="sng" dirty="0"/>
          </a:p>
        </p:txBody>
      </p:sp>
      <p:sp>
        <p:nvSpPr>
          <p:cNvPr id="4" name="Slide Number Placeholder 3"/>
          <p:cNvSpPr txBox="1">
            <a:spLocks noGrp="1"/>
          </p:cNvSpPr>
          <p:nvPr/>
        </p:nvSpPr>
        <p:spPr>
          <a:xfrm>
            <a:off x="6553200" y="6356350"/>
            <a:ext cx="2133600" cy="365125"/>
          </a:xfrm>
          <a:prstGeom prst="rect">
            <a:avLst/>
          </a:prstGeom>
          <a:noFill/>
        </p:spPr>
        <p:txBody>
          <a:bodyPr anchor="ctr"/>
          <a:lstStyle/>
          <a:p>
            <a:pPr algn="r">
              <a:lnSpc>
                <a:spcPct val="100000"/>
              </a:lnSpc>
              <a:spcBef>
                <a:spcPct val="0"/>
              </a:spcBef>
              <a:buFontTx/>
              <a:buNone/>
              <a:defRPr/>
            </a:pPr>
            <a:fld id="{38E06CD4-B757-4818-B7BE-1C0C5F943C57}" type="slidenum">
              <a:rPr lang="en-US" sz="1200">
                <a:solidFill>
                  <a:schemeClr val="tx1">
                    <a:tint val="75000"/>
                  </a:schemeClr>
                </a:solidFill>
                <a:latin typeface="Times New Roman" charset="0"/>
              </a:rPr>
              <a:pPr algn="r">
                <a:lnSpc>
                  <a:spcPct val="100000"/>
                </a:lnSpc>
                <a:spcBef>
                  <a:spcPct val="0"/>
                </a:spcBef>
                <a:buFontTx/>
                <a:buNone/>
                <a:defRPr/>
              </a:pPr>
              <a:t>1</a:t>
            </a:fld>
            <a:endParaRPr lang="en-US" sz="1200">
              <a:solidFill>
                <a:schemeClr val="tx1">
                  <a:tint val="75000"/>
                </a:schemeClr>
              </a:solidFill>
              <a:latin typeface="Times New Roman"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0" y="0"/>
            <a:ext cx="9144000" cy="3324225"/>
          </a:xfrm>
        </p:spPr>
        <p:txBody>
          <a:bodyPr>
            <a:spAutoFit/>
          </a:bodyPr>
          <a:lstStyle/>
          <a:p>
            <a:pPr marL="231775" indent="-231775" eaLnBrk="1" hangingPunct="1">
              <a:lnSpc>
                <a:spcPct val="90000"/>
              </a:lnSpc>
              <a:buFont typeface="Calibri" pitchFamily="34" charset="0"/>
              <a:buNone/>
            </a:pPr>
            <a:r>
              <a:rPr lang="en-US" sz="2800" b="1" u="sng" smtClean="0">
                <a:solidFill>
                  <a:srgbClr val="0000FF"/>
                </a:solidFill>
                <a:latin typeface="Times New Roman" pitchFamily="18" charset="0"/>
              </a:rPr>
              <a:t>Value Parameters</a:t>
            </a:r>
          </a:p>
          <a:p>
            <a:pPr marL="231775" indent="-231775" eaLnBrk="1" hangingPunct="1">
              <a:lnSpc>
                <a:spcPct val="90000"/>
              </a:lnSpc>
            </a:pPr>
            <a:r>
              <a:rPr lang="en-US" sz="2400" smtClean="0">
                <a:latin typeface="Times New Roman" pitchFamily="18" charset="0"/>
              </a:rPr>
              <a:t>The argument names used for variables in functions need not be the same names used in the main program (but they can be the same).</a:t>
            </a:r>
          </a:p>
          <a:p>
            <a:pPr marL="231775" indent="-231775" eaLnBrk="1" hangingPunct="1">
              <a:lnSpc>
                <a:spcPct val="90000"/>
              </a:lnSpc>
            </a:pPr>
            <a:r>
              <a:rPr lang="en-US" sz="2400" smtClean="0">
                <a:latin typeface="Times New Roman" pitchFamily="18" charset="0"/>
              </a:rPr>
              <a:t>The arguments in functions are sometimes called </a:t>
            </a:r>
            <a:r>
              <a:rPr lang="en-US" sz="2400" b="1" u="sng" smtClean="0">
                <a:solidFill>
                  <a:srgbClr val="FF0000"/>
                </a:solidFill>
                <a:latin typeface="Times New Roman" pitchFamily="18" charset="0"/>
              </a:rPr>
              <a:t>dummy arguments</a:t>
            </a:r>
            <a:r>
              <a:rPr lang="en-US" sz="2400" smtClean="0">
                <a:latin typeface="Times New Roman" pitchFamily="18" charset="0"/>
              </a:rPr>
              <a:t>.</a:t>
            </a:r>
          </a:p>
          <a:p>
            <a:pPr marL="231775" indent="-231775" eaLnBrk="1" hangingPunct="1">
              <a:lnSpc>
                <a:spcPct val="90000"/>
              </a:lnSpc>
            </a:pPr>
            <a:r>
              <a:rPr lang="en-US" sz="2400" smtClean="0">
                <a:latin typeface="Times New Roman" pitchFamily="18" charset="0"/>
              </a:rPr>
              <a:t>The arguments used in examples so far are called </a:t>
            </a:r>
            <a:r>
              <a:rPr lang="en-US" sz="2400" b="1" u="sng" smtClean="0">
                <a:solidFill>
                  <a:schemeClr val="hlink"/>
                </a:solidFill>
                <a:latin typeface="Times New Roman" pitchFamily="18" charset="0"/>
              </a:rPr>
              <a:t>value parameters</a:t>
            </a:r>
            <a:r>
              <a:rPr lang="en-US" sz="2400" smtClean="0">
                <a:latin typeface="Times New Roman" pitchFamily="18" charset="0"/>
              </a:rPr>
              <a:t> or </a:t>
            </a:r>
            <a:r>
              <a:rPr lang="en-US" sz="2400" b="1" u="sng" smtClean="0">
                <a:solidFill>
                  <a:schemeClr val="hlink"/>
                </a:solidFill>
                <a:latin typeface="Times New Roman" pitchFamily="18" charset="0"/>
              </a:rPr>
              <a:t>input parameters</a:t>
            </a:r>
            <a:r>
              <a:rPr lang="en-US" sz="2400" smtClean="0">
                <a:latin typeface="Times New Roman" pitchFamily="18" charset="0"/>
              </a:rPr>
              <a:t> or </a:t>
            </a:r>
            <a:r>
              <a:rPr lang="en-US" sz="2400" b="1" u="sng" smtClean="0">
                <a:solidFill>
                  <a:schemeClr val="hlink"/>
                </a:solidFill>
                <a:latin typeface="Times New Roman" pitchFamily="18" charset="0"/>
              </a:rPr>
              <a:t>copy parameters</a:t>
            </a:r>
            <a:r>
              <a:rPr lang="en-US" sz="2400" smtClean="0">
                <a:latin typeface="Times New Roman" pitchFamily="18" charset="0"/>
              </a:rPr>
              <a:t>.  Different memory locations are used to store arguments in the calling function than to store the variable in the function being called.  When the function is called, the value is copied to the new memory location.</a:t>
            </a:r>
          </a:p>
        </p:txBody>
      </p:sp>
      <p:sp>
        <p:nvSpPr>
          <p:cNvPr id="14339" name="Text Box 14"/>
          <p:cNvSpPr txBox="1">
            <a:spLocks noChangeArrowheads="1"/>
          </p:cNvSpPr>
          <p:nvPr/>
        </p:nvSpPr>
        <p:spPr bwMode="auto">
          <a:xfrm>
            <a:off x="212725" y="3324225"/>
            <a:ext cx="2897188" cy="2238375"/>
          </a:xfrm>
          <a:prstGeom prst="rect">
            <a:avLst/>
          </a:prstGeom>
          <a:noFill/>
          <a:ln w="28575" algn="ctr">
            <a:solidFill>
              <a:srgbClr val="000000"/>
            </a:solidFill>
            <a:miter lim="800000"/>
            <a:headEnd/>
            <a:tailEnd/>
          </a:ln>
        </p:spPr>
        <p:txBody>
          <a:bodyPr wrap="none">
            <a:spAutoFit/>
          </a:bodyPr>
          <a:lstStyle/>
          <a:p>
            <a:pPr marL="342900" indent="-342900"/>
            <a:r>
              <a:rPr lang="en-US" sz="2400" b="1">
                <a:solidFill>
                  <a:schemeClr val="hlink"/>
                </a:solidFill>
              </a:rPr>
              <a:t>#include &lt;cmath&gt;</a:t>
            </a:r>
          </a:p>
          <a:p>
            <a:pPr marL="342900" indent="-342900"/>
            <a:r>
              <a:rPr lang="en-US" sz="2400" b="1">
                <a:solidFill>
                  <a:schemeClr val="hlink"/>
                </a:solidFill>
              </a:rPr>
              <a:t>int main( )</a:t>
            </a:r>
          </a:p>
          <a:p>
            <a:pPr marL="342900" indent="-342900"/>
            <a:r>
              <a:rPr lang="en-US" sz="2400" b="1">
                <a:solidFill>
                  <a:schemeClr val="hlink"/>
                </a:solidFill>
              </a:rPr>
              <a:t>{</a:t>
            </a:r>
          </a:p>
          <a:p>
            <a:pPr marL="342900" indent="-342900"/>
            <a:r>
              <a:rPr lang="en-US" sz="2400" b="1">
                <a:solidFill>
                  <a:schemeClr val="hlink"/>
                </a:solidFill>
              </a:rPr>
              <a:t>	double A = 1.5, B;</a:t>
            </a:r>
          </a:p>
          <a:p>
            <a:pPr marL="342900" indent="-342900"/>
            <a:r>
              <a:rPr lang="en-US" sz="2400" b="1">
                <a:solidFill>
                  <a:schemeClr val="hlink"/>
                </a:solidFill>
              </a:rPr>
              <a:t>	 B = exp(A);</a:t>
            </a:r>
          </a:p>
          <a:p>
            <a:pPr marL="342900" indent="-342900"/>
            <a:r>
              <a:rPr lang="en-US" sz="2400" b="1">
                <a:solidFill>
                  <a:schemeClr val="hlink"/>
                </a:solidFill>
              </a:rPr>
              <a:t>}</a:t>
            </a:r>
          </a:p>
        </p:txBody>
      </p:sp>
      <p:sp>
        <p:nvSpPr>
          <p:cNvPr id="14340" name="Text Box 15"/>
          <p:cNvSpPr txBox="1">
            <a:spLocks noChangeArrowheads="1"/>
          </p:cNvSpPr>
          <p:nvPr/>
        </p:nvSpPr>
        <p:spPr bwMode="auto">
          <a:xfrm>
            <a:off x="204788" y="5778500"/>
            <a:ext cx="3278187" cy="1069975"/>
          </a:xfrm>
          <a:prstGeom prst="rect">
            <a:avLst/>
          </a:prstGeom>
          <a:noFill/>
          <a:ln w="28575" algn="ctr">
            <a:solidFill>
              <a:srgbClr val="000000"/>
            </a:solidFill>
            <a:miter lim="800000"/>
            <a:headEnd/>
            <a:tailEnd/>
          </a:ln>
        </p:spPr>
        <p:txBody>
          <a:bodyPr>
            <a:spAutoFit/>
          </a:bodyPr>
          <a:lstStyle/>
          <a:p>
            <a:r>
              <a:rPr lang="en-US" sz="2400" b="1">
                <a:solidFill>
                  <a:schemeClr val="hlink"/>
                </a:solidFill>
              </a:rPr>
              <a:t>Library cmath contains the function</a:t>
            </a:r>
          </a:p>
          <a:p>
            <a:r>
              <a:rPr lang="en-US" sz="2400" b="1">
                <a:solidFill>
                  <a:schemeClr val="hlink"/>
                </a:solidFill>
              </a:rPr>
              <a:t>exp(x)</a:t>
            </a:r>
          </a:p>
        </p:txBody>
      </p:sp>
      <p:sp>
        <p:nvSpPr>
          <p:cNvPr id="14341" name="Arc 16"/>
          <p:cNvSpPr>
            <a:spLocks/>
          </p:cNvSpPr>
          <p:nvPr/>
        </p:nvSpPr>
        <p:spPr bwMode="auto">
          <a:xfrm>
            <a:off x="2176463" y="4941888"/>
            <a:ext cx="1771650" cy="83661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p:spPr>
        <p:txBody>
          <a:bodyPr wrap="none" anchor="ctr"/>
          <a:lstStyle/>
          <a:p>
            <a:endParaRPr lang="en-US"/>
          </a:p>
        </p:txBody>
      </p:sp>
      <p:sp>
        <p:nvSpPr>
          <p:cNvPr id="14342" name="Arc 17"/>
          <p:cNvSpPr>
            <a:spLocks/>
          </p:cNvSpPr>
          <p:nvPr/>
        </p:nvSpPr>
        <p:spPr bwMode="auto">
          <a:xfrm flipV="1">
            <a:off x="1306513" y="5778500"/>
            <a:ext cx="2641600" cy="8763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type="triangle" w="lg" len="lg"/>
            <a:tailEnd/>
          </a:ln>
        </p:spPr>
        <p:txBody>
          <a:bodyPr wrap="none" anchor="ctr"/>
          <a:lstStyle/>
          <a:p>
            <a:endParaRPr lang="en-US"/>
          </a:p>
        </p:txBody>
      </p:sp>
      <p:sp>
        <p:nvSpPr>
          <p:cNvPr id="14343" name="Text Box 18"/>
          <p:cNvSpPr txBox="1">
            <a:spLocks noChangeArrowheads="1"/>
          </p:cNvSpPr>
          <p:nvPr/>
        </p:nvSpPr>
        <p:spPr bwMode="auto">
          <a:xfrm>
            <a:off x="3228975" y="3830638"/>
            <a:ext cx="2806700" cy="996950"/>
          </a:xfrm>
          <a:prstGeom prst="rect">
            <a:avLst/>
          </a:prstGeom>
          <a:noFill/>
          <a:ln w="28575" algn="ctr">
            <a:solidFill>
              <a:srgbClr val="FF0000"/>
            </a:solidFill>
            <a:miter lim="800000"/>
            <a:headEnd/>
            <a:tailEnd/>
          </a:ln>
        </p:spPr>
        <p:txBody>
          <a:bodyPr>
            <a:spAutoFit/>
          </a:bodyPr>
          <a:lstStyle/>
          <a:p>
            <a:r>
              <a:rPr lang="en-US" sz="2400" b="1">
                <a:solidFill>
                  <a:srgbClr val="FF0000"/>
                </a:solidFill>
              </a:rPr>
              <a:t>A is substituted for x.  x is a “dummy argument.”</a:t>
            </a:r>
          </a:p>
        </p:txBody>
      </p:sp>
      <p:sp>
        <p:nvSpPr>
          <p:cNvPr id="14344" name="Rectangle 20"/>
          <p:cNvSpPr>
            <a:spLocks noChangeArrowheads="1"/>
          </p:cNvSpPr>
          <p:nvPr/>
        </p:nvSpPr>
        <p:spPr bwMode="auto">
          <a:xfrm>
            <a:off x="1741488" y="4826000"/>
            <a:ext cx="406400" cy="327025"/>
          </a:xfrm>
          <a:prstGeom prst="rect">
            <a:avLst/>
          </a:prstGeom>
          <a:noFill/>
          <a:ln w="28575" algn="ctr">
            <a:solidFill>
              <a:srgbClr val="FF0000"/>
            </a:solidFill>
            <a:miter lim="800000"/>
            <a:headEnd/>
            <a:tailEnd/>
          </a:ln>
        </p:spPr>
        <p:txBody>
          <a:bodyPr wrap="none" anchor="ctr"/>
          <a:lstStyle/>
          <a:p>
            <a:endParaRPr lang="en-US"/>
          </a:p>
        </p:txBody>
      </p:sp>
      <p:sp>
        <p:nvSpPr>
          <p:cNvPr id="14345" name="Rectangle 21"/>
          <p:cNvSpPr>
            <a:spLocks noChangeArrowheads="1"/>
          </p:cNvSpPr>
          <p:nvPr/>
        </p:nvSpPr>
        <p:spPr bwMode="auto">
          <a:xfrm>
            <a:off x="760413" y="6488113"/>
            <a:ext cx="406400" cy="369887"/>
          </a:xfrm>
          <a:prstGeom prst="rect">
            <a:avLst/>
          </a:prstGeom>
          <a:noFill/>
          <a:ln w="28575" algn="ctr">
            <a:solidFill>
              <a:srgbClr val="FF0000"/>
            </a:solidFill>
            <a:miter lim="800000"/>
            <a:headEnd/>
            <a:tailEnd/>
          </a:ln>
        </p:spPr>
        <p:txBody>
          <a:bodyPr wrap="none" anchor="ctr"/>
          <a:lstStyle/>
          <a:p>
            <a:endParaRPr lang="en-US"/>
          </a:p>
        </p:txBody>
      </p:sp>
      <p:graphicFrame>
        <p:nvGraphicFramePr>
          <p:cNvPr id="29749" name="Group 53"/>
          <p:cNvGraphicFramePr>
            <a:graphicFrameLocks noGrp="1"/>
          </p:cNvGraphicFramePr>
          <p:nvPr/>
        </p:nvGraphicFramePr>
        <p:xfrm>
          <a:off x="6516688" y="3400425"/>
          <a:ext cx="2249487" cy="3565844"/>
        </p:xfrm>
        <a:graphic>
          <a:graphicData uri="http://schemas.openxmlformats.org/drawingml/2006/table">
            <a:tbl>
              <a:tblPr/>
              <a:tblGrid>
                <a:gridCol w="1044575"/>
                <a:gridCol w="1204912"/>
              </a:tblGrid>
              <a:tr h="4651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Times New Roman" pitchFamily="18" charset="0"/>
                        </a:rPr>
                        <a:t>Variable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Times New Roman" pitchFamily="18" charset="0"/>
                        </a:rPr>
                        <a:t>Value in 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72" name="Rectangle 54"/>
          <p:cNvSpPr>
            <a:spLocks noChangeArrowheads="1"/>
          </p:cNvSpPr>
          <p:nvPr/>
        </p:nvSpPr>
        <p:spPr bwMode="auto">
          <a:xfrm>
            <a:off x="7932738" y="4514850"/>
            <a:ext cx="406400" cy="327025"/>
          </a:xfrm>
          <a:prstGeom prst="rect">
            <a:avLst/>
          </a:prstGeom>
          <a:noFill/>
          <a:ln w="28575" algn="ctr">
            <a:solidFill>
              <a:srgbClr val="008000"/>
            </a:solidFill>
            <a:miter lim="800000"/>
            <a:headEnd/>
            <a:tailEnd/>
          </a:ln>
        </p:spPr>
        <p:txBody>
          <a:bodyPr wrap="none" anchor="ctr"/>
          <a:lstStyle/>
          <a:p>
            <a:endParaRPr lang="en-US"/>
          </a:p>
        </p:txBody>
      </p:sp>
      <p:sp>
        <p:nvSpPr>
          <p:cNvPr id="14373" name="Rectangle 55"/>
          <p:cNvSpPr>
            <a:spLocks noChangeArrowheads="1"/>
          </p:cNvSpPr>
          <p:nvPr/>
        </p:nvSpPr>
        <p:spPr bwMode="auto">
          <a:xfrm>
            <a:off x="7989888" y="6053138"/>
            <a:ext cx="406400" cy="327025"/>
          </a:xfrm>
          <a:prstGeom prst="rect">
            <a:avLst/>
          </a:prstGeom>
          <a:noFill/>
          <a:ln w="28575" algn="ctr">
            <a:solidFill>
              <a:srgbClr val="008000"/>
            </a:solidFill>
            <a:miter lim="800000"/>
            <a:headEnd/>
            <a:tailEnd/>
          </a:ln>
        </p:spPr>
        <p:txBody>
          <a:bodyPr wrap="none" anchor="ctr"/>
          <a:lstStyle/>
          <a:p>
            <a:endParaRPr lang="en-US"/>
          </a:p>
        </p:txBody>
      </p:sp>
      <p:sp>
        <p:nvSpPr>
          <p:cNvPr id="14374" name="Arc 56"/>
          <p:cNvSpPr>
            <a:spLocks/>
          </p:cNvSpPr>
          <p:nvPr/>
        </p:nvSpPr>
        <p:spPr bwMode="auto">
          <a:xfrm flipH="1">
            <a:off x="7205663" y="4657725"/>
            <a:ext cx="698500" cy="8366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8000"/>
            </a:solidFill>
            <a:round/>
            <a:headEnd/>
            <a:tailEnd/>
          </a:ln>
        </p:spPr>
        <p:txBody>
          <a:bodyPr wrap="none" anchor="ctr"/>
          <a:lstStyle/>
          <a:p>
            <a:endParaRPr lang="en-US"/>
          </a:p>
        </p:txBody>
      </p:sp>
      <p:sp>
        <p:nvSpPr>
          <p:cNvPr id="14375" name="Arc 57"/>
          <p:cNvSpPr>
            <a:spLocks/>
          </p:cNvSpPr>
          <p:nvPr/>
        </p:nvSpPr>
        <p:spPr bwMode="auto">
          <a:xfrm flipH="1" flipV="1">
            <a:off x="7205663" y="5495925"/>
            <a:ext cx="784225" cy="7016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8000"/>
            </a:solidFill>
            <a:round/>
            <a:headEnd type="triangle" w="lg" len="lg"/>
            <a:tailEnd/>
          </a:ln>
        </p:spPr>
        <p:txBody>
          <a:bodyPr wrap="none" anchor="ctr"/>
          <a:lstStyle/>
          <a:p>
            <a:endParaRPr lang="en-US"/>
          </a:p>
        </p:txBody>
      </p:sp>
      <p:sp>
        <p:nvSpPr>
          <p:cNvPr id="14376" name="Text Box 58"/>
          <p:cNvSpPr txBox="1">
            <a:spLocks noChangeArrowheads="1"/>
          </p:cNvSpPr>
          <p:nvPr/>
        </p:nvSpPr>
        <p:spPr bwMode="auto">
          <a:xfrm>
            <a:off x="4108450" y="5411788"/>
            <a:ext cx="2320925" cy="1289050"/>
          </a:xfrm>
          <a:prstGeom prst="rect">
            <a:avLst/>
          </a:prstGeom>
          <a:noFill/>
          <a:ln w="28575" algn="ctr">
            <a:solidFill>
              <a:srgbClr val="008000"/>
            </a:solidFill>
            <a:miter lim="800000"/>
            <a:headEnd/>
            <a:tailEnd/>
          </a:ln>
        </p:spPr>
        <p:txBody>
          <a:bodyPr>
            <a:spAutoFit/>
          </a:bodyPr>
          <a:lstStyle/>
          <a:p>
            <a:r>
              <a:rPr lang="en-US" sz="2400" b="1">
                <a:solidFill>
                  <a:srgbClr val="008000"/>
                </a:solidFill>
              </a:rPr>
              <a:t>Value copied to new memory location when function  called.</a:t>
            </a:r>
          </a:p>
        </p:txBody>
      </p:sp>
      <p:sp>
        <p:nvSpPr>
          <p:cNvPr id="14377" name="Line 59"/>
          <p:cNvSpPr>
            <a:spLocks noChangeShapeType="1"/>
          </p:cNvSpPr>
          <p:nvPr/>
        </p:nvSpPr>
        <p:spPr bwMode="auto">
          <a:xfrm flipV="1">
            <a:off x="6429375" y="5689600"/>
            <a:ext cx="798513" cy="130175"/>
          </a:xfrm>
          <a:prstGeom prst="line">
            <a:avLst/>
          </a:prstGeom>
          <a:noFill/>
          <a:ln w="28575">
            <a:solidFill>
              <a:srgbClr val="008000"/>
            </a:solidFill>
            <a:prstDash val="dash"/>
            <a:round/>
            <a:headEnd/>
            <a:tailEnd/>
          </a:ln>
        </p:spPr>
        <p:txBody>
          <a:bodyPr/>
          <a:lstStyle/>
          <a:p>
            <a:endParaRPr lang="en-US"/>
          </a:p>
        </p:txBody>
      </p:sp>
      <p:sp>
        <p:nvSpPr>
          <p:cNvPr id="14378" name="Line 60"/>
          <p:cNvSpPr>
            <a:spLocks noChangeShapeType="1"/>
          </p:cNvSpPr>
          <p:nvPr/>
        </p:nvSpPr>
        <p:spPr bwMode="auto">
          <a:xfrm flipV="1">
            <a:off x="3562350" y="4841875"/>
            <a:ext cx="784225" cy="404813"/>
          </a:xfrm>
          <a:prstGeom prst="line">
            <a:avLst/>
          </a:prstGeom>
          <a:noFill/>
          <a:ln w="28575">
            <a:solidFill>
              <a:srgbClr val="FF0000"/>
            </a:solidFill>
            <a:prstDash val="dash"/>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0" y="0"/>
            <a:ext cx="9144000" cy="818686"/>
          </a:xfrm>
        </p:spPr>
        <p:txBody>
          <a:bodyPr>
            <a:spAutoFit/>
          </a:bodyPr>
          <a:lstStyle/>
          <a:p>
            <a:pPr marL="0" indent="0" eaLnBrk="1" hangingPunct="1">
              <a:lnSpc>
                <a:spcPct val="90000"/>
              </a:lnSpc>
              <a:buFont typeface="Calibri" pitchFamily="34" charset="0"/>
              <a:buNone/>
            </a:pPr>
            <a:r>
              <a:rPr lang="en-US" sz="2800" b="1" u="sng" dirty="0" smtClean="0">
                <a:solidFill>
                  <a:srgbClr val="0000FF"/>
                </a:solidFill>
                <a:latin typeface="Times New Roman" pitchFamily="18" charset="0"/>
              </a:rPr>
              <a:t>Value Parameters</a:t>
            </a:r>
          </a:p>
          <a:p>
            <a:pPr marL="0" indent="0" eaLnBrk="1" hangingPunct="1">
              <a:lnSpc>
                <a:spcPct val="90000"/>
              </a:lnSpc>
              <a:buFont typeface="Arial" pitchFamily="34" charset="0"/>
              <a:buNone/>
            </a:pPr>
            <a:r>
              <a:rPr lang="en-US" sz="2000" dirty="0" smtClean="0">
                <a:latin typeface="Times New Roman" pitchFamily="18" charset="0"/>
              </a:rPr>
              <a:t>Let’s see how </a:t>
            </a:r>
            <a:r>
              <a:rPr lang="en-US" sz="2000" b="1" dirty="0" smtClean="0">
                <a:solidFill>
                  <a:schemeClr val="hlink"/>
                </a:solidFill>
                <a:latin typeface="Times New Roman" pitchFamily="18" charset="0"/>
              </a:rPr>
              <a:t>value parameters</a:t>
            </a:r>
            <a:r>
              <a:rPr lang="en-US" sz="2000" dirty="0" smtClean="0">
                <a:latin typeface="Times New Roman" pitchFamily="18" charset="0"/>
              </a:rPr>
              <a:t> (or </a:t>
            </a:r>
            <a:r>
              <a:rPr lang="en-US" sz="2000" b="1" dirty="0" smtClean="0">
                <a:solidFill>
                  <a:schemeClr val="hlink"/>
                </a:solidFill>
                <a:latin typeface="Times New Roman" pitchFamily="18" charset="0"/>
              </a:rPr>
              <a:t>copy parameters</a:t>
            </a:r>
            <a:r>
              <a:rPr lang="en-US" sz="2000" dirty="0" smtClean="0">
                <a:latin typeface="Times New Roman" pitchFamily="18" charset="0"/>
              </a:rPr>
              <a:t> ) were used in Example 1.</a:t>
            </a:r>
            <a:endParaRPr lang="en-US" sz="2000" u="sng" dirty="0" smtClean="0">
              <a:latin typeface="Times New Roman" pitchFamily="18" charset="0"/>
            </a:endParaRPr>
          </a:p>
        </p:txBody>
      </p:sp>
      <p:grpSp>
        <p:nvGrpSpPr>
          <p:cNvPr id="15363" name="Group 16"/>
          <p:cNvGrpSpPr>
            <a:grpSpLocks/>
          </p:cNvGrpSpPr>
          <p:nvPr/>
        </p:nvGrpSpPr>
        <p:grpSpPr bwMode="auto">
          <a:xfrm>
            <a:off x="255588" y="844550"/>
            <a:ext cx="8888412" cy="5757863"/>
            <a:chOff x="161" y="532"/>
            <a:chExt cx="5599" cy="3627"/>
          </a:xfrm>
        </p:grpSpPr>
        <p:pic>
          <p:nvPicPr>
            <p:cNvPr id="15364" name="Picture 3"/>
            <p:cNvPicPr>
              <a:picLocks noChangeAspect="1" noChangeArrowheads="1"/>
            </p:cNvPicPr>
            <p:nvPr/>
          </p:nvPicPr>
          <p:blipFill>
            <a:blip r:embed="rId2" cstate="print"/>
            <a:srcRect l="19183" t="18172" r="34924" b="32986"/>
            <a:stretch>
              <a:fillRect/>
            </a:stretch>
          </p:blipFill>
          <p:spPr bwMode="auto">
            <a:xfrm>
              <a:off x="1345" y="532"/>
              <a:ext cx="4415" cy="3524"/>
            </a:xfrm>
            <a:prstGeom prst="rect">
              <a:avLst/>
            </a:prstGeom>
            <a:noFill/>
            <a:ln w="28575" algn="ctr">
              <a:solidFill>
                <a:schemeClr val="tx1"/>
              </a:solidFill>
              <a:miter lim="800000"/>
              <a:headEnd/>
              <a:tailEnd/>
            </a:ln>
          </p:spPr>
        </p:pic>
        <p:sp>
          <p:nvSpPr>
            <p:cNvPr id="15365" name="Arc 4"/>
            <p:cNvSpPr>
              <a:spLocks/>
            </p:cNvSpPr>
            <p:nvPr/>
          </p:nvSpPr>
          <p:spPr bwMode="auto">
            <a:xfrm>
              <a:off x="2812" y="2167"/>
              <a:ext cx="1052" cy="5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p:spPr>
          <p:txBody>
            <a:bodyPr wrap="none" anchor="ctr"/>
            <a:lstStyle/>
            <a:p>
              <a:endParaRPr lang="en-US"/>
            </a:p>
          </p:txBody>
        </p:sp>
        <p:sp>
          <p:nvSpPr>
            <p:cNvPr id="15366" name="Arc 5"/>
            <p:cNvSpPr>
              <a:spLocks/>
            </p:cNvSpPr>
            <p:nvPr/>
          </p:nvSpPr>
          <p:spPr bwMode="auto">
            <a:xfrm flipV="1">
              <a:off x="2812" y="2616"/>
              <a:ext cx="1052" cy="6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type="triangle" w="lg" len="lg"/>
              <a:tailEnd/>
            </a:ln>
          </p:spPr>
          <p:txBody>
            <a:bodyPr wrap="none" anchor="ctr"/>
            <a:lstStyle/>
            <a:p>
              <a:endParaRPr lang="en-US"/>
            </a:p>
          </p:txBody>
        </p:sp>
        <p:sp>
          <p:nvSpPr>
            <p:cNvPr id="15367" name="Text Box 6"/>
            <p:cNvSpPr txBox="1">
              <a:spLocks noChangeArrowheads="1"/>
            </p:cNvSpPr>
            <p:nvPr/>
          </p:nvSpPr>
          <p:spPr bwMode="auto">
            <a:xfrm>
              <a:off x="3763" y="3032"/>
              <a:ext cx="1714" cy="236"/>
            </a:xfrm>
            <a:prstGeom prst="rect">
              <a:avLst/>
            </a:prstGeom>
            <a:noFill/>
            <a:ln w="38100" algn="ctr">
              <a:solidFill>
                <a:srgbClr val="FF0000"/>
              </a:solidFill>
              <a:miter lim="800000"/>
              <a:headEnd/>
              <a:tailEnd/>
            </a:ln>
          </p:spPr>
          <p:txBody>
            <a:bodyPr>
              <a:spAutoFit/>
            </a:bodyPr>
            <a:lstStyle/>
            <a:p>
              <a:pPr marL="342900" indent="-342900"/>
              <a:r>
                <a:rPr lang="en-US" sz="2000" b="1">
                  <a:solidFill>
                    <a:srgbClr val="FF0000"/>
                  </a:solidFill>
                </a:rPr>
                <a:t>B is copied to X.</a:t>
              </a:r>
            </a:p>
          </p:txBody>
        </p:sp>
        <p:sp>
          <p:nvSpPr>
            <p:cNvPr id="15368" name="Rectangle 7"/>
            <p:cNvSpPr>
              <a:spLocks noChangeArrowheads="1"/>
            </p:cNvSpPr>
            <p:nvPr/>
          </p:nvSpPr>
          <p:spPr bwMode="auto">
            <a:xfrm>
              <a:off x="2606" y="3219"/>
              <a:ext cx="206" cy="141"/>
            </a:xfrm>
            <a:prstGeom prst="rect">
              <a:avLst/>
            </a:prstGeom>
            <a:noFill/>
            <a:ln w="28575" algn="ctr">
              <a:solidFill>
                <a:srgbClr val="FF0000"/>
              </a:solidFill>
              <a:miter lim="800000"/>
              <a:headEnd/>
              <a:tailEnd/>
            </a:ln>
          </p:spPr>
          <p:txBody>
            <a:bodyPr wrap="none" anchor="ctr"/>
            <a:lstStyle/>
            <a:p>
              <a:endParaRPr lang="en-US"/>
            </a:p>
          </p:txBody>
        </p:sp>
        <p:sp>
          <p:nvSpPr>
            <p:cNvPr id="15369" name="Rectangle 8"/>
            <p:cNvSpPr>
              <a:spLocks noChangeArrowheads="1"/>
            </p:cNvSpPr>
            <p:nvPr/>
          </p:nvSpPr>
          <p:spPr bwMode="auto">
            <a:xfrm>
              <a:off x="2593" y="2072"/>
              <a:ext cx="206" cy="141"/>
            </a:xfrm>
            <a:prstGeom prst="rect">
              <a:avLst/>
            </a:prstGeom>
            <a:noFill/>
            <a:ln w="28575" algn="ctr">
              <a:solidFill>
                <a:srgbClr val="FF0000"/>
              </a:solidFill>
              <a:miter lim="800000"/>
              <a:headEnd/>
              <a:tailEnd/>
            </a:ln>
          </p:spPr>
          <p:txBody>
            <a:bodyPr wrap="none" anchor="ctr"/>
            <a:lstStyle/>
            <a:p>
              <a:endParaRPr lang="en-US"/>
            </a:p>
          </p:txBody>
        </p:sp>
        <p:sp>
          <p:nvSpPr>
            <p:cNvPr id="15370" name="Rectangle 9"/>
            <p:cNvSpPr>
              <a:spLocks noChangeArrowheads="1"/>
            </p:cNvSpPr>
            <p:nvPr/>
          </p:nvSpPr>
          <p:spPr bwMode="auto">
            <a:xfrm>
              <a:off x="1609" y="2085"/>
              <a:ext cx="526" cy="141"/>
            </a:xfrm>
            <a:prstGeom prst="rect">
              <a:avLst/>
            </a:prstGeom>
            <a:noFill/>
            <a:ln w="28575" algn="ctr">
              <a:solidFill>
                <a:schemeClr val="hlink"/>
              </a:solidFill>
              <a:miter lim="800000"/>
              <a:headEnd/>
              <a:tailEnd/>
            </a:ln>
          </p:spPr>
          <p:txBody>
            <a:bodyPr wrap="none" anchor="ctr"/>
            <a:lstStyle/>
            <a:p>
              <a:endParaRPr lang="en-US"/>
            </a:p>
          </p:txBody>
        </p:sp>
        <p:sp>
          <p:nvSpPr>
            <p:cNvPr id="15371" name="Rectangle 10"/>
            <p:cNvSpPr>
              <a:spLocks noChangeArrowheads="1"/>
            </p:cNvSpPr>
            <p:nvPr/>
          </p:nvSpPr>
          <p:spPr bwMode="auto">
            <a:xfrm>
              <a:off x="2281" y="3781"/>
              <a:ext cx="435" cy="141"/>
            </a:xfrm>
            <a:prstGeom prst="rect">
              <a:avLst/>
            </a:prstGeom>
            <a:noFill/>
            <a:ln w="28575" algn="ctr">
              <a:solidFill>
                <a:schemeClr val="hlink"/>
              </a:solidFill>
              <a:miter lim="800000"/>
              <a:headEnd/>
              <a:tailEnd/>
            </a:ln>
          </p:spPr>
          <p:txBody>
            <a:bodyPr wrap="none" anchor="ctr"/>
            <a:lstStyle/>
            <a:p>
              <a:endParaRPr lang="en-US"/>
            </a:p>
          </p:txBody>
        </p:sp>
        <p:sp>
          <p:nvSpPr>
            <p:cNvPr id="15372" name="Arc 11"/>
            <p:cNvSpPr>
              <a:spLocks/>
            </p:cNvSpPr>
            <p:nvPr/>
          </p:nvSpPr>
          <p:spPr bwMode="auto">
            <a:xfrm flipH="1" flipV="1">
              <a:off x="880" y="2831"/>
              <a:ext cx="860" cy="13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round/>
              <a:headEnd/>
              <a:tailEnd/>
            </a:ln>
          </p:spPr>
          <p:txBody>
            <a:bodyPr wrap="none" anchor="ctr"/>
            <a:lstStyle/>
            <a:p>
              <a:endParaRPr lang="en-US"/>
            </a:p>
          </p:txBody>
        </p:sp>
        <p:sp>
          <p:nvSpPr>
            <p:cNvPr id="15373" name="Arc 12"/>
            <p:cNvSpPr>
              <a:spLocks/>
            </p:cNvSpPr>
            <p:nvPr/>
          </p:nvSpPr>
          <p:spPr bwMode="auto">
            <a:xfrm rot="10800000" flipV="1">
              <a:off x="880" y="2154"/>
              <a:ext cx="713" cy="6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round/>
              <a:headEnd type="triangle" w="lg" len="lg"/>
              <a:tailEnd/>
            </a:ln>
          </p:spPr>
          <p:txBody>
            <a:bodyPr wrap="none" anchor="ctr"/>
            <a:lstStyle/>
            <a:p>
              <a:endParaRPr lang="en-US"/>
            </a:p>
          </p:txBody>
        </p:sp>
        <p:sp>
          <p:nvSpPr>
            <p:cNvPr id="15374" name="Text Box 13"/>
            <p:cNvSpPr txBox="1">
              <a:spLocks noChangeArrowheads="1"/>
            </p:cNvSpPr>
            <p:nvPr/>
          </p:nvSpPr>
          <p:spPr bwMode="auto">
            <a:xfrm>
              <a:off x="161" y="1559"/>
              <a:ext cx="1023" cy="601"/>
            </a:xfrm>
            <a:prstGeom prst="rect">
              <a:avLst/>
            </a:prstGeom>
            <a:noFill/>
            <a:ln w="38100" algn="ctr">
              <a:solidFill>
                <a:schemeClr val="hlink"/>
              </a:solidFill>
              <a:miter lim="800000"/>
              <a:headEnd/>
              <a:tailEnd/>
            </a:ln>
          </p:spPr>
          <p:txBody>
            <a:bodyPr>
              <a:spAutoFit/>
            </a:bodyPr>
            <a:lstStyle/>
            <a:p>
              <a:pPr>
                <a:lnSpc>
                  <a:spcPct val="90000"/>
                </a:lnSpc>
              </a:pPr>
              <a:r>
                <a:rPr lang="en-US" sz="2000" b="1">
                  <a:solidFill>
                    <a:schemeClr val="hlink"/>
                  </a:solidFill>
                </a:rPr>
                <a:t>Answer is copied to  Result2.</a:t>
              </a:r>
            </a:p>
          </p:txBody>
        </p:sp>
        <p:sp>
          <p:nvSpPr>
            <p:cNvPr id="15375" name="Arc 14"/>
            <p:cNvSpPr>
              <a:spLocks/>
            </p:cNvSpPr>
            <p:nvPr/>
          </p:nvSpPr>
          <p:spPr bwMode="auto">
            <a:xfrm rot="-5400000" flipH="1" flipV="1">
              <a:off x="1971" y="3691"/>
              <a:ext cx="237" cy="6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0" y="0"/>
            <a:ext cx="9144000" cy="1514475"/>
          </a:xfrm>
        </p:spPr>
        <p:txBody>
          <a:bodyPr>
            <a:spAutoFit/>
          </a:bodyPr>
          <a:lstStyle/>
          <a:p>
            <a:pPr marL="0" indent="0" eaLnBrk="1" hangingPunct="1">
              <a:lnSpc>
                <a:spcPct val="90000"/>
              </a:lnSpc>
              <a:buFont typeface="Calibri" pitchFamily="34" charset="0"/>
              <a:buNone/>
            </a:pPr>
            <a:r>
              <a:rPr lang="en-US" sz="2800" b="1" u="sng" smtClean="0">
                <a:solidFill>
                  <a:srgbClr val="0000FF"/>
                </a:solidFill>
                <a:latin typeface="Times New Roman" pitchFamily="18" charset="0"/>
              </a:rPr>
              <a:t>Function – Example 2 (two inputs, one output)</a:t>
            </a:r>
          </a:p>
          <a:p>
            <a:pPr marL="0" indent="0" eaLnBrk="1" hangingPunct="1">
              <a:lnSpc>
                <a:spcPct val="90000"/>
              </a:lnSpc>
              <a:buFont typeface="Arial" pitchFamily="34" charset="0"/>
              <a:buNone/>
            </a:pPr>
            <a:r>
              <a:rPr lang="en-US" sz="2200" smtClean="0">
                <a:latin typeface="Times New Roman" pitchFamily="18" charset="0"/>
              </a:rPr>
              <a:t>Write a function to convert weight from pounds and ounces to decimal pounds.</a:t>
            </a:r>
          </a:p>
          <a:p>
            <a:pPr marL="0" indent="0" eaLnBrk="1" hangingPunct="1">
              <a:lnSpc>
                <a:spcPct val="90000"/>
              </a:lnSpc>
              <a:buFont typeface="Arial" pitchFamily="34" charset="0"/>
              <a:buNone/>
            </a:pPr>
            <a:r>
              <a:rPr lang="en-US" sz="2200" smtClean="0">
                <a:latin typeface="Times New Roman" pitchFamily="18" charset="0"/>
              </a:rPr>
              <a:t>For example, it would convert 2 lb, 4 oz to 2.25 lb  Recall that there are 16 oz in one pound (lb).</a:t>
            </a:r>
            <a:endParaRPr lang="en-US" sz="2200" u="sng" smtClean="0">
              <a:latin typeface="Times New Roman" pitchFamily="18" charset="0"/>
            </a:endParaRPr>
          </a:p>
        </p:txBody>
      </p:sp>
      <p:pic>
        <p:nvPicPr>
          <p:cNvPr id="16387" name="Picture 16"/>
          <p:cNvPicPr>
            <a:picLocks noChangeAspect="1" noChangeArrowheads="1"/>
          </p:cNvPicPr>
          <p:nvPr/>
        </p:nvPicPr>
        <p:blipFill>
          <a:blip r:embed="rId2" cstate="print"/>
          <a:srcRect l="17212" t="18172" r="25275" b="32813"/>
          <a:stretch>
            <a:fillRect/>
          </a:stretch>
        </p:blipFill>
        <p:spPr bwMode="auto">
          <a:xfrm>
            <a:off x="219075" y="1470025"/>
            <a:ext cx="8429625" cy="5387975"/>
          </a:xfrm>
          <a:prstGeom prst="rect">
            <a:avLst/>
          </a:prstGeom>
          <a:noFill/>
          <a:ln w="9525" algn="ctr">
            <a:noFill/>
            <a:miter lim="800000"/>
            <a:headEnd/>
            <a:tailEnd/>
          </a:ln>
        </p:spPr>
      </p:pic>
      <p:sp>
        <p:nvSpPr>
          <p:cNvPr id="16388" name="Text Box 17"/>
          <p:cNvSpPr txBox="1">
            <a:spLocks noChangeArrowheads="1"/>
          </p:cNvSpPr>
          <p:nvPr/>
        </p:nvSpPr>
        <p:spPr bwMode="auto">
          <a:xfrm>
            <a:off x="3856038" y="6510338"/>
            <a:ext cx="2606675" cy="339725"/>
          </a:xfrm>
          <a:prstGeom prst="rect">
            <a:avLst/>
          </a:prstGeom>
          <a:noFill/>
          <a:ln w="28575" algn="ctr">
            <a:solidFill>
              <a:schemeClr val="hlink"/>
            </a:solidFill>
            <a:miter lim="800000"/>
            <a:headEnd/>
            <a:tailEnd/>
          </a:ln>
        </p:spPr>
        <p:txBody>
          <a:bodyPr wrap="none">
            <a:spAutoFit/>
          </a:bodyPr>
          <a:lstStyle/>
          <a:p>
            <a:pPr marL="342900" indent="-342900"/>
            <a:r>
              <a:rPr lang="en-US" b="1">
                <a:solidFill>
                  <a:schemeClr val="hlink"/>
                </a:solidFill>
              </a:rPr>
              <a:t>(continued on next slide)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2" cstate="print"/>
          <a:srcRect r="33258" b="66272"/>
          <a:stretch>
            <a:fillRect/>
          </a:stretch>
        </p:blipFill>
        <p:spPr bwMode="auto">
          <a:xfrm>
            <a:off x="0" y="4160838"/>
            <a:ext cx="9144000" cy="2333625"/>
          </a:xfrm>
          <a:prstGeom prst="rect">
            <a:avLst/>
          </a:prstGeom>
          <a:noFill/>
          <a:ln w="9525" algn="ctr">
            <a:noFill/>
            <a:miter lim="800000"/>
            <a:headEnd/>
            <a:tailEnd/>
          </a:ln>
        </p:spPr>
      </p:pic>
      <p:pic>
        <p:nvPicPr>
          <p:cNvPr id="17411" name="Picture 5"/>
          <p:cNvPicPr>
            <a:picLocks noChangeAspect="1" noChangeArrowheads="1"/>
          </p:cNvPicPr>
          <p:nvPr/>
        </p:nvPicPr>
        <p:blipFill>
          <a:blip r:embed="rId3" cstate="print"/>
          <a:srcRect l="17072" t="59259" r="26852" b="22589"/>
          <a:stretch>
            <a:fillRect/>
          </a:stretch>
        </p:blipFill>
        <p:spPr bwMode="auto">
          <a:xfrm>
            <a:off x="0" y="1493838"/>
            <a:ext cx="9144000" cy="2219325"/>
          </a:xfrm>
          <a:prstGeom prst="rect">
            <a:avLst/>
          </a:prstGeom>
          <a:noFill/>
          <a:ln w="9525" algn="ctr">
            <a:noFill/>
            <a:miter lim="800000"/>
            <a:headEnd/>
            <a:tailEnd/>
          </a:ln>
        </p:spPr>
      </p:pic>
      <p:sp>
        <p:nvSpPr>
          <p:cNvPr id="17412" name="Text Box 6"/>
          <p:cNvSpPr txBox="1">
            <a:spLocks noChangeArrowheads="1"/>
          </p:cNvSpPr>
          <p:nvPr/>
        </p:nvSpPr>
        <p:spPr bwMode="auto">
          <a:xfrm>
            <a:off x="2840038" y="298450"/>
            <a:ext cx="3267075" cy="339725"/>
          </a:xfrm>
          <a:prstGeom prst="rect">
            <a:avLst/>
          </a:prstGeom>
          <a:noFill/>
          <a:ln w="28575" algn="ctr">
            <a:solidFill>
              <a:schemeClr val="hlink"/>
            </a:solidFill>
            <a:miter lim="800000"/>
            <a:headEnd/>
            <a:tailEnd/>
          </a:ln>
        </p:spPr>
        <p:txBody>
          <a:bodyPr wrap="none">
            <a:spAutoFit/>
          </a:bodyPr>
          <a:lstStyle/>
          <a:p>
            <a:pPr marL="342900" indent="-342900"/>
            <a:r>
              <a:rPr lang="en-US" b="1">
                <a:solidFill>
                  <a:schemeClr val="hlink"/>
                </a:solidFill>
              </a:rPr>
              <a:t>(continued from previous slide)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0" y="0"/>
            <a:ext cx="9144000" cy="6315075"/>
          </a:xfrm>
        </p:spPr>
        <p:txBody>
          <a:bodyPr>
            <a:spAutoFit/>
          </a:bodyPr>
          <a:lstStyle/>
          <a:p>
            <a:pPr marL="231775" indent="-231775" eaLnBrk="1" hangingPunct="1">
              <a:lnSpc>
                <a:spcPct val="90000"/>
              </a:lnSpc>
              <a:buFont typeface="Calibri" pitchFamily="34" charset="0"/>
              <a:buNone/>
            </a:pPr>
            <a:r>
              <a:rPr lang="en-US" sz="2800" b="1" u="sng" smtClean="0">
                <a:solidFill>
                  <a:srgbClr val="0000FF"/>
                </a:solidFill>
                <a:latin typeface="Times New Roman" pitchFamily="18" charset="0"/>
              </a:rPr>
              <a:t>Notes on functions</a:t>
            </a:r>
          </a:p>
          <a:p>
            <a:pPr marL="231775" indent="-231775" eaLnBrk="1" hangingPunct="1">
              <a:buFont typeface="Arial" pitchFamily="34" charset="0"/>
              <a:buNone/>
            </a:pPr>
            <a:r>
              <a:rPr lang="en-US" sz="2400" smtClean="0">
                <a:latin typeface="Times New Roman" pitchFamily="18" charset="0"/>
              </a:rPr>
              <a:t>Previous examples illustrate common function usage, but other </a:t>
            </a:r>
          </a:p>
          <a:p>
            <a:pPr marL="231775" indent="-231775" eaLnBrk="1" hangingPunct="1">
              <a:buFont typeface="Arial" pitchFamily="34" charset="0"/>
              <a:buNone/>
            </a:pPr>
            <a:r>
              <a:rPr lang="en-US" sz="2400" smtClean="0">
                <a:latin typeface="Times New Roman" pitchFamily="18" charset="0"/>
              </a:rPr>
              <a:t>variations are possible.</a:t>
            </a:r>
          </a:p>
          <a:p>
            <a:pPr marL="231775" indent="-231775" eaLnBrk="1" hangingPunct="1"/>
            <a:r>
              <a:rPr lang="en-US" sz="2400" smtClean="0">
                <a:latin typeface="Times New Roman" pitchFamily="18" charset="0"/>
              </a:rPr>
              <a:t>We will typically show function definitions after the main program, but they could be shown before.</a:t>
            </a:r>
          </a:p>
          <a:p>
            <a:pPr marL="231775" indent="-231775" eaLnBrk="1" hangingPunct="1"/>
            <a:r>
              <a:rPr lang="en-US" sz="2400" smtClean="0">
                <a:latin typeface="Times New Roman" pitchFamily="18" charset="0"/>
              </a:rPr>
              <a:t>We will typically show function declarations (prototypes) outside the body of all other functions.  A declaration could be inside the body of a function (such as main), but then the function could only be called by that function.</a:t>
            </a:r>
          </a:p>
          <a:p>
            <a:pPr marL="231775" indent="-231775" eaLnBrk="1" hangingPunct="1"/>
            <a:r>
              <a:rPr lang="en-US" sz="2400" smtClean="0">
                <a:latin typeface="Times New Roman" pitchFamily="18" charset="0"/>
              </a:rPr>
              <a:t>A function can have multiple return statements (exit points).</a:t>
            </a:r>
          </a:p>
          <a:p>
            <a:pPr marL="231775" indent="-231775" eaLnBrk="1" hangingPunct="1"/>
            <a:r>
              <a:rPr lang="en-US" sz="2400" smtClean="0">
                <a:latin typeface="Times New Roman" pitchFamily="18" charset="0"/>
              </a:rPr>
              <a:t>Arguments in functions may be values, variables, or expressions.  For example, the earlier log2(x) function might be called using:</a:t>
            </a:r>
          </a:p>
          <a:p>
            <a:pPr marL="1036638" lvl="1" indent="-457200" eaLnBrk="1" hangingPunct="1">
              <a:buFont typeface="Arial" pitchFamily="34" charset="0"/>
              <a:buNone/>
            </a:pPr>
            <a:r>
              <a:rPr lang="en-US" sz="2400" b="1" smtClean="0">
                <a:solidFill>
                  <a:schemeClr val="hlink"/>
                </a:solidFill>
                <a:latin typeface="Times New Roman" pitchFamily="18" charset="0"/>
              </a:rPr>
              <a:t>A1 = log2(16);</a:t>
            </a:r>
          </a:p>
          <a:p>
            <a:pPr marL="1036638" lvl="1" indent="-457200" eaLnBrk="1" hangingPunct="1">
              <a:buFont typeface="Arial" pitchFamily="34" charset="0"/>
              <a:buNone/>
            </a:pPr>
            <a:r>
              <a:rPr lang="en-US" sz="2400" b="1" smtClean="0">
                <a:solidFill>
                  <a:schemeClr val="hlink"/>
                </a:solidFill>
                <a:latin typeface="Times New Roman" pitchFamily="18" charset="0"/>
              </a:rPr>
              <a:t>A2 = log2(Z);</a:t>
            </a:r>
          </a:p>
          <a:p>
            <a:pPr marL="1036638" lvl="1" indent="-457200" eaLnBrk="1" hangingPunct="1">
              <a:buFont typeface="Arial" pitchFamily="34" charset="0"/>
              <a:buNone/>
            </a:pPr>
            <a:r>
              <a:rPr lang="en-US" sz="2400" b="1" smtClean="0">
                <a:solidFill>
                  <a:schemeClr val="hlink"/>
                </a:solidFill>
                <a:latin typeface="Times New Roman" pitchFamily="18" charset="0"/>
              </a:rPr>
              <a:t>A3 = log2(4*B + pow(Z,2));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0" y="0"/>
            <a:ext cx="9144000" cy="4200525"/>
          </a:xfrm>
        </p:spPr>
        <p:txBody>
          <a:bodyPr>
            <a:spAutoFit/>
          </a:bodyPr>
          <a:lstStyle/>
          <a:p>
            <a:pPr marL="465138" indent="-465138" eaLnBrk="1" hangingPunct="1">
              <a:lnSpc>
                <a:spcPct val="90000"/>
              </a:lnSpc>
              <a:buFont typeface="Calibri" pitchFamily="34" charset="0"/>
              <a:buNone/>
              <a:tabLst>
                <a:tab pos="465138" algn="l"/>
              </a:tabLst>
            </a:pPr>
            <a:r>
              <a:rPr lang="en-US" sz="2800" b="1" u="sng" smtClean="0">
                <a:solidFill>
                  <a:srgbClr val="0000FF"/>
                </a:solidFill>
                <a:latin typeface="Times New Roman" pitchFamily="18" charset="0"/>
              </a:rPr>
              <a:t>Class Examples: </a:t>
            </a:r>
          </a:p>
          <a:p>
            <a:pPr marL="465138" indent="-465138" eaLnBrk="1" hangingPunct="1">
              <a:lnSpc>
                <a:spcPct val="90000"/>
              </a:lnSpc>
              <a:buFont typeface="Calibri" pitchFamily="34" charset="0"/>
              <a:buNone/>
              <a:tabLst>
                <a:tab pos="465138" algn="l"/>
              </a:tabLst>
            </a:pPr>
            <a:r>
              <a:rPr lang="en-US" sz="2400" smtClean="0">
                <a:latin typeface="Times New Roman" pitchFamily="18" charset="0"/>
              </a:rPr>
              <a:t>Develop one or more of the following programs in class</a:t>
            </a:r>
          </a:p>
          <a:p>
            <a:pPr marL="465138" indent="-465138" eaLnBrk="1" hangingPunct="1">
              <a:lnSpc>
                <a:spcPct val="90000"/>
              </a:lnSpc>
              <a:buFont typeface="Calibri" pitchFamily="34" charset="0"/>
              <a:buNone/>
              <a:tabLst>
                <a:tab pos="465138" algn="l"/>
              </a:tabLst>
            </a:pPr>
            <a:endParaRPr lang="en-US" sz="2400" smtClean="0">
              <a:latin typeface="Times New Roman" pitchFamily="18" charset="0"/>
            </a:endParaRPr>
          </a:p>
          <a:p>
            <a:pPr marL="465138" indent="-465138" eaLnBrk="1" hangingPunct="1">
              <a:lnSpc>
                <a:spcPct val="90000"/>
              </a:lnSpc>
              <a:buFont typeface="Calibri" pitchFamily="34" charset="0"/>
              <a:buAutoNum type="arabicParenR"/>
              <a:tabLst>
                <a:tab pos="465138" algn="l"/>
              </a:tabLst>
            </a:pPr>
            <a:r>
              <a:rPr lang="en-US" sz="2400" smtClean="0">
                <a:latin typeface="Times New Roman" pitchFamily="18" charset="0"/>
              </a:rPr>
              <a:t>Write a function to convert an angle from degrees to radians and write a main program that uses the function.</a:t>
            </a:r>
          </a:p>
          <a:p>
            <a:pPr marL="465138" indent="-465138" eaLnBrk="1" hangingPunct="1">
              <a:lnSpc>
                <a:spcPct val="90000"/>
              </a:lnSpc>
              <a:buFont typeface="Calibri" pitchFamily="34" charset="0"/>
              <a:buAutoNum type="arabicParenR"/>
              <a:tabLst>
                <a:tab pos="465138" algn="l"/>
              </a:tabLst>
            </a:pPr>
            <a:r>
              <a:rPr lang="en-US" sz="2400" smtClean="0">
                <a:latin typeface="Times New Roman" pitchFamily="18" charset="0"/>
              </a:rPr>
              <a:t>Write a function to calculate N! and write a main program that uses the function.</a:t>
            </a:r>
          </a:p>
          <a:p>
            <a:pPr marL="465138" indent="-465138" eaLnBrk="1" hangingPunct="1">
              <a:lnSpc>
                <a:spcPct val="90000"/>
              </a:lnSpc>
              <a:buFont typeface="Calibri" pitchFamily="34" charset="0"/>
              <a:buAutoNum type="arabicParenR"/>
              <a:tabLst>
                <a:tab pos="465138" algn="l"/>
              </a:tabLst>
            </a:pPr>
            <a:r>
              <a:rPr lang="en-US" sz="2400" smtClean="0">
                <a:latin typeface="Times New Roman" pitchFamily="18" charset="0"/>
              </a:rPr>
              <a:t>Write a function to display the TCC logo and a main program that uses the function.</a:t>
            </a:r>
          </a:p>
          <a:p>
            <a:pPr marL="465138" indent="-465138" eaLnBrk="1" hangingPunct="1">
              <a:lnSpc>
                <a:spcPct val="90000"/>
              </a:lnSpc>
              <a:buFont typeface="Calibri" pitchFamily="34" charset="0"/>
              <a:buAutoNum type="arabicParenR"/>
              <a:tabLst>
                <a:tab pos="465138" algn="l"/>
              </a:tabLst>
            </a:pPr>
            <a:r>
              <a:rPr lang="en-US" sz="2400" smtClean="0">
                <a:latin typeface="Times New Roman" pitchFamily="18" charset="0"/>
              </a:rPr>
              <a:t>Write a function to convert time in hours, minutes, and seconds to seconds and a main program that uses the function.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0" y="0"/>
            <a:ext cx="9144000" cy="5149850"/>
          </a:xfrm>
        </p:spPr>
        <p:txBody>
          <a:bodyPr>
            <a:spAutoFit/>
          </a:bodyPr>
          <a:lstStyle/>
          <a:p>
            <a:pPr marL="609600" indent="-609600" eaLnBrk="1" hangingPunct="1">
              <a:lnSpc>
                <a:spcPct val="90000"/>
              </a:lnSpc>
              <a:buFont typeface="Calibri" pitchFamily="34" charset="0"/>
              <a:buNone/>
              <a:tabLst>
                <a:tab pos="231775" algn="l"/>
              </a:tabLst>
            </a:pPr>
            <a:r>
              <a:rPr lang="en-US" sz="2800" b="1" u="sng" smtClean="0">
                <a:solidFill>
                  <a:srgbClr val="0000FF"/>
                </a:solidFill>
                <a:latin typeface="Times New Roman" pitchFamily="18" charset="0"/>
              </a:rPr>
              <a:t>Reference Parameters</a:t>
            </a:r>
          </a:p>
          <a:p>
            <a:pPr marL="609600" indent="-609600" eaLnBrk="1" hangingPunct="1">
              <a:tabLst>
                <a:tab pos="231775" algn="l"/>
              </a:tabLst>
            </a:pPr>
            <a:r>
              <a:rPr lang="en-US" sz="2400" smtClean="0">
                <a:latin typeface="Times New Roman" pitchFamily="18" charset="0"/>
              </a:rPr>
              <a:t>Previous examples illustrate functions with zero or one outputs and </a:t>
            </a:r>
            <a:r>
              <a:rPr lang="en-US" sz="2400" b="1" u="sng" smtClean="0">
                <a:solidFill>
                  <a:schemeClr val="hlink"/>
                </a:solidFill>
                <a:latin typeface="Times New Roman" pitchFamily="18" charset="0"/>
              </a:rPr>
              <a:t>value parameters</a:t>
            </a:r>
            <a:r>
              <a:rPr lang="en-US" sz="2400" smtClean="0">
                <a:latin typeface="Times New Roman" pitchFamily="18" charset="0"/>
              </a:rPr>
              <a:t> were used for arguments.</a:t>
            </a:r>
          </a:p>
          <a:p>
            <a:pPr marL="609600" indent="-609600" eaLnBrk="1" hangingPunct="1">
              <a:tabLst>
                <a:tab pos="231775" algn="l"/>
              </a:tabLst>
            </a:pPr>
            <a:r>
              <a:rPr lang="en-US" sz="2400" smtClean="0">
                <a:latin typeface="Times New Roman" pitchFamily="18" charset="0"/>
              </a:rPr>
              <a:t>In order to specify functions with two or more outputs, we need to use </a:t>
            </a:r>
            <a:r>
              <a:rPr lang="en-US" sz="2400" b="1" u="sng" smtClean="0">
                <a:solidFill>
                  <a:schemeClr val="hlink"/>
                </a:solidFill>
                <a:latin typeface="Times New Roman" pitchFamily="18" charset="0"/>
              </a:rPr>
              <a:t>reference parameters</a:t>
            </a:r>
            <a:r>
              <a:rPr lang="en-US" sz="2400" smtClean="0">
                <a:latin typeface="Times New Roman" pitchFamily="18" charset="0"/>
              </a:rPr>
              <a:t> as arguments (there may also be some arguments that are value parameters).</a:t>
            </a:r>
          </a:p>
          <a:p>
            <a:pPr marL="609600" indent="-609600" eaLnBrk="1" hangingPunct="1">
              <a:tabLst>
                <a:tab pos="231775" algn="l"/>
              </a:tabLst>
            </a:pPr>
            <a:r>
              <a:rPr lang="en-US" sz="2400" smtClean="0">
                <a:latin typeface="Times New Roman" pitchFamily="18" charset="0"/>
              </a:rPr>
              <a:t>Reference parameters are indicated by placing an ampersand (&amp;) after the type in both the function declaration (prototype) and function definition, but not in the function call.</a:t>
            </a:r>
          </a:p>
          <a:p>
            <a:pPr marL="609600" indent="-609600" eaLnBrk="1" hangingPunct="1">
              <a:tabLst>
                <a:tab pos="231775" algn="l"/>
              </a:tabLst>
            </a:pPr>
            <a:r>
              <a:rPr lang="en-US" sz="2400" smtClean="0">
                <a:latin typeface="Times New Roman" pitchFamily="18" charset="0"/>
              </a:rPr>
              <a:t>Reference parameters variables in the calling function and the function being called share the same memory location, so they can be used for inputs or outputs.  They can have the same name or different names (they are aliases).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0" y="508000"/>
            <a:ext cx="9144000" cy="895350"/>
          </a:xfrm>
        </p:spPr>
        <p:txBody>
          <a:bodyPr>
            <a:spAutoFit/>
          </a:bodyPr>
          <a:lstStyle/>
          <a:p>
            <a:pPr marL="609600" indent="-609600" eaLnBrk="1" hangingPunct="1">
              <a:buFont typeface="Arial" pitchFamily="34" charset="0"/>
              <a:buNone/>
              <a:tabLst>
                <a:tab pos="231775" algn="l"/>
              </a:tabLst>
            </a:pPr>
            <a:r>
              <a:rPr lang="en-US" sz="2400" smtClean="0">
                <a:latin typeface="Times New Roman" pitchFamily="18" charset="0"/>
              </a:rPr>
              <a:t>Sample function declaration:  </a:t>
            </a:r>
          </a:p>
          <a:p>
            <a:pPr marL="1112838" lvl="1" indent="-533400" eaLnBrk="1" hangingPunct="1">
              <a:buFont typeface="Arial" pitchFamily="34" charset="0"/>
              <a:buNone/>
              <a:tabLst>
                <a:tab pos="231775" algn="l"/>
              </a:tabLst>
            </a:pPr>
            <a:r>
              <a:rPr lang="en-US" sz="2400" b="1" smtClean="0">
                <a:solidFill>
                  <a:schemeClr val="hlink"/>
                </a:solidFill>
                <a:latin typeface="Times New Roman" pitchFamily="18" charset="0"/>
              </a:rPr>
              <a:t>void FName(double,  double,  double&amp;,  double&amp;);  \\ prototype</a:t>
            </a:r>
          </a:p>
        </p:txBody>
      </p:sp>
      <p:grpSp>
        <p:nvGrpSpPr>
          <p:cNvPr id="21507" name="Group 26"/>
          <p:cNvGrpSpPr>
            <a:grpSpLocks/>
          </p:cNvGrpSpPr>
          <p:nvPr/>
        </p:nvGrpSpPr>
        <p:grpSpPr bwMode="auto">
          <a:xfrm>
            <a:off x="2114550" y="1335088"/>
            <a:ext cx="4997450" cy="1787525"/>
            <a:chOff x="1332" y="841"/>
            <a:chExt cx="3148" cy="1126"/>
          </a:xfrm>
        </p:grpSpPr>
        <p:sp>
          <p:nvSpPr>
            <p:cNvPr id="21521" name="AutoShape 3"/>
            <p:cNvSpPr>
              <a:spLocks/>
            </p:cNvSpPr>
            <p:nvPr/>
          </p:nvSpPr>
          <p:spPr bwMode="auto">
            <a:xfrm rot="5400000">
              <a:off x="1651" y="717"/>
              <a:ext cx="238" cy="521"/>
            </a:xfrm>
            <a:prstGeom prst="rightBrace">
              <a:avLst>
                <a:gd name="adj1" fmla="val 18242"/>
                <a:gd name="adj2" fmla="val 50000"/>
              </a:avLst>
            </a:prstGeom>
            <a:noFill/>
            <a:ln w="28575">
              <a:solidFill>
                <a:srgbClr val="FF0000"/>
              </a:solidFill>
              <a:round/>
              <a:headEnd/>
              <a:tailEnd/>
            </a:ln>
          </p:spPr>
          <p:txBody>
            <a:bodyPr wrap="none" anchor="ctr"/>
            <a:lstStyle/>
            <a:p>
              <a:endParaRPr lang="en-US"/>
            </a:p>
          </p:txBody>
        </p:sp>
        <p:sp>
          <p:nvSpPr>
            <p:cNvPr id="21522" name="Text Box 4"/>
            <p:cNvSpPr txBox="1">
              <a:spLocks noChangeArrowheads="1"/>
            </p:cNvSpPr>
            <p:nvPr/>
          </p:nvSpPr>
          <p:spPr bwMode="auto">
            <a:xfrm>
              <a:off x="1332" y="1549"/>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FF0000"/>
                  </a:solidFill>
                </a:rPr>
                <a:t>Value</a:t>
              </a:r>
            </a:p>
            <a:p>
              <a:pPr marL="342900" indent="-342900" algn="ctr"/>
              <a:r>
                <a:rPr lang="en-US" sz="2000" b="1">
                  <a:solidFill>
                    <a:srgbClr val="FF0000"/>
                  </a:solidFill>
                </a:rPr>
                <a:t>Parameter</a:t>
              </a:r>
            </a:p>
          </p:txBody>
        </p:sp>
        <p:sp>
          <p:nvSpPr>
            <p:cNvPr id="21523" name="AutoShape 5"/>
            <p:cNvSpPr>
              <a:spLocks/>
            </p:cNvSpPr>
            <p:nvPr/>
          </p:nvSpPr>
          <p:spPr bwMode="auto">
            <a:xfrm rot="5400000">
              <a:off x="2331" y="712"/>
              <a:ext cx="238" cy="521"/>
            </a:xfrm>
            <a:prstGeom prst="rightBrace">
              <a:avLst>
                <a:gd name="adj1" fmla="val 18242"/>
                <a:gd name="adj2" fmla="val 50000"/>
              </a:avLst>
            </a:prstGeom>
            <a:noFill/>
            <a:ln w="28575">
              <a:solidFill>
                <a:srgbClr val="FF0000"/>
              </a:solidFill>
              <a:round/>
              <a:headEnd/>
              <a:tailEnd/>
            </a:ln>
          </p:spPr>
          <p:txBody>
            <a:bodyPr wrap="none" anchor="ctr"/>
            <a:lstStyle/>
            <a:p>
              <a:endParaRPr lang="en-US"/>
            </a:p>
          </p:txBody>
        </p:sp>
        <p:sp>
          <p:nvSpPr>
            <p:cNvPr id="21524" name="Text Box 6"/>
            <p:cNvSpPr txBox="1">
              <a:spLocks noChangeArrowheads="1"/>
            </p:cNvSpPr>
            <p:nvPr/>
          </p:nvSpPr>
          <p:spPr bwMode="auto">
            <a:xfrm>
              <a:off x="2022" y="1160"/>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FF0000"/>
                  </a:solidFill>
                </a:rPr>
                <a:t>Value</a:t>
              </a:r>
            </a:p>
            <a:p>
              <a:pPr marL="342900" indent="-342900" algn="ctr"/>
              <a:r>
                <a:rPr lang="en-US" sz="2000" b="1">
                  <a:solidFill>
                    <a:srgbClr val="FF0000"/>
                  </a:solidFill>
                </a:rPr>
                <a:t>Parameter</a:t>
              </a:r>
            </a:p>
          </p:txBody>
        </p:sp>
        <p:sp>
          <p:nvSpPr>
            <p:cNvPr id="21525" name="Line 7"/>
            <p:cNvSpPr>
              <a:spLocks noChangeShapeType="1"/>
            </p:cNvSpPr>
            <p:nvPr/>
          </p:nvSpPr>
          <p:spPr bwMode="auto">
            <a:xfrm>
              <a:off x="1765" y="1088"/>
              <a:ext cx="0" cy="421"/>
            </a:xfrm>
            <a:prstGeom prst="line">
              <a:avLst/>
            </a:prstGeom>
            <a:noFill/>
            <a:ln w="28575">
              <a:solidFill>
                <a:srgbClr val="FF0000"/>
              </a:solidFill>
              <a:round/>
              <a:headEnd/>
              <a:tailEnd/>
            </a:ln>
          </p:spPr>
          <p:txBody>
            <a:bodyPr/>
            <a:lstStyle/>
            <a:p>
              <a:endParaRPr lang="en-US"/>
            </a:p>
          </p:txBody>
        </p:sp>
        <p:sp>
          <p:nvSpPr>
            <p:cNvPr id="21526" name="AutoShape 8"/>
            <p:cNvSpPr>
              <a:spLocks/>
            </p:cNvSpPr>
            <p:nvPr/>
          </p:nvSpPr>
          <p:spPr bwMode="auto">
            <a:xfrm rot="5400000">
              <a:off x="3109" y="640"/>
              <a:ext cx="238" cy="668"/>
            </a:xfrm>
            <a:prstGeom prst="rightBrace">
              <a:avLst>
                <a:gd name="adj1" fmla="val 23389"/>
                <a:gd name="adj2" fmla="val 50000"/>
              </a:avLst>
            </a:prstGeom>
            <a:noFill/>
            <a:ln w="28575">
              <a:solidFill>
                <a:srgbClr val="008000"/>
              </a:solidFill>
              <a:round/>
              <a:headEnd/>
              <a:tailEnd/>
            </a:ln>
          </p:spPr>
          <p:txBody>
            <a:bodyPr wrap="none" anchor="ctr"/>
            <a:lstStyle/>
            <a:p>
              <a:endParaRPr lang="en-US"/>
            </a:p>
          </p:txBody>
        </p:sp>
        <p:sp>
          <p:nvSpPr>
            <p:cNvPr id="21527" name="Text Box 9"/>
            <p:cNvSpPr txBox="1">
              <a:spLocks noChangeArrowheads="1"/>
            </p:cNvSpPr>
            <p:nvPr/>
          </p:nvSpPr>
          <p:spPr bwMode="auto">
            <a:xfrm>
              <a:off x="2799" y="1563"/>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008000"/>
                  </a:solidFill>
                </a:rPr>
                <a:t>Reference</a:t>
              </a:r>
            </a:p>
            <a:p>
              <a:pPr marL="342900" indent="-342900" algn="ctr"/>
              <a:r>
                <a:rPr lang="en-US" sz="2000" b="1">
                  <a:solidFill>
                    <a:srgbClr val="008000"/>
                  </a:solidFill>
                </a:rPr>
                <a:t>Parameter</a:t>
              </a:r>
            </a:p>
          </p:txBody>
        </p:sp>
        <p:sp>
          <p:nvSpPr>
            <p:cNvPr id="21528" name="AutoShape 10"/>
            <p:cNvSpPr>
              <a:spLocks/>
            </p:cNvSpPr>
            <p:nvPr/>
          </p:nvSpPr>
          <p:spPr bwMode="auto">
            <a:xfrm rot="5400000">
              <a:off x="3935" y="645"/>
              <a:ext cx="238" cy="630"/>
            </a:xfrm>
            <a:prstGeom prst="rightBrace">
              <a:avLst>
                <a:gd name="adj1" fmla="val 22059"/>
                <a:gd name="adj2" fmla="val 50000"/>
              </a:avLst>
            </a:prstGeom>
            <a:noFill/>
            <a:ln w="28575">
              <a:solidFill>
                <a:srgbClr val="008000"/>
              </a:solidFill>
              <a:round/>
              <a:headEnd/>
              <a:tailEnd/>
            </a:ln>
          </p:spPr>
          <p:txBody>
            <a:bodyPr wrap="none" anchor="ctr"/>
            <a:lstStyle/>
            <a:p>
              <a:endParaRPr lang="en-US"/>
            </a:p>
          </p:txBody>
        </p:sp>
        <p:sp>
          <p:nvSpPr>
            <p:cNvPr id="21529" name="Text Box 11"/>
            <p:cNvSpPr txBox="1">
              <a:spLocks noChangeArrowheads="1"/>
            </p:cNvSpPr>
            <p:nvPr/>
          </p:nvSpPr>
          <p:spPr bwMode="auto">
            <a:xfrm>
              <a:off x="3636" y="1156"/>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008000"/>
                  </a:solidFill>
                </a:rPr>
                <a:t>Reference</a:t>
              </a:r>
            </a:p>
            <a:p>
              <a:pPr marL="342900" indent="-342900" algn="ctr"/>
              <a:r>
                <a:rPr lang="en-US" sz="2000" b="1">
                  <a:solidFill>
                    <a:srgbClr val="008000"/>
                  </a:solidFill>
                </a:rPr>
                <a:t>Parameter</a:t>
              </a:r>
            </a:p>
          </p:txBody>
        </p:sp>
        <p:sp>
          <p:nvSpPr>
            <p:cNvPr id="21530" name="Line 12"/>
            <p:cNvSpPr>
              <a:spLocks noChangeShapeType="1"/>
            </p:cNvSpPr>
            <p:nvPr/>
          </p:nvSpPr>
          <p:spPr bwMode="auto">
            <a:xfrm>
              <a:off x="3223" y="1084"/>
              <a:ext cx="0" cy="421"/>
            </a:xfrm>
            <a:prstGeom prst="line">
              <a:avLst/>
            </a:prstGeom>
            <a:noFill/>
            <a:ln w="28575">
              <a:solidFill>
                <a:srgbClr val="008000"/>
              </a:solidFill>
              <a:round/>
              <a:headEnd/>
              <a:tailEnd/>
            </a:ln>
          </p:spPr>
          <p:txBody>
            <a:bodyPr/>
            <a:lstStyle/>
            <a:p>
              <a:endParaRPr lang="en-US"/>
            </a:p>
          </p:txBody>
        </p:sp>
      </p:grpSp>
      <p:sp>
        <p:nvSpPr>
          <p:cNvPr id="21508" name="Rectangle 3"/>
          <p:cNvSpPr>
            <a:spLocks noChangeArrowheads="1"/>
          </p:cNvSpPr>
          <p:nvPr/>
        </p:nvSpPr>
        <p:spPr bwMode="auto">
          <a:xfrm>
            <a:off x="0" y="0"/>
            <a:ext cx="3802063" cy="476250"/>
          </a:xfrm>
          <a:prstGeom prst="rect">
            <a:avLst/>
          </a:prstGeom>
          <a:noFill/>
          <a:ln w="9525">
            <a:noFill/>
            <a:miter lim="800000"/>
            <a:headEnd/>
            <a:tailEnd/>
          </a:ln>
        </p:spPr>
        <p:txBody>
          <a:bodyPr>
            <a:spAutoFit/>
          </a:bodyPr>
          <a:lstStyle/>
          <a:p>
            <a:pPr marL="609600" indent="-609600">
              <a:lnSpc>
                <a:spcPct val="90000"/>
              </a:lnSpc>
              <a:buFont typeface="Calibri" pitchFamily="34" charset="0"/>
              <a:buNone/>
              <a:tabLst>
                <a:tab pos="231775" algn="l"/>
              </a:tabLst>
            </a:pPr>
            <a:r>
              <a:rPr lang="en-US" sz="2800" b="1" u="sng">
                <a:solidFill>
                  <a:srgbClr val="0000FF"/>
                </a:solidFill>
              </a:rPr>
              <a:t>Reference Parameters</a:t>
            </a:r>
          </a:p>
        </p:txBody>
      </p:sp>
      <p:grpSp>
        <p:nvGrpSpPr>
          <p:cNvPr id="21509" name="Group 25"/>
          <p:cNvGrpSpPr>
            <a:grpSpLocks/>
          </p:cNvGrpSpPr>
          <p:nvPr/>
        </p:nvGrpSpPr>
        <p:grpSpPr bwMode="auto">
          <a:xfrm>
            <a:off x="0" y="3751263"/>
            <a:ext cx="9144000" cy="2592387"/>
            <a:chOff x="0" y="2363"/>
            <a:chExt cx="5760" cy="1633"/>
          </a:xfrm>
        </p:grpSpPr>
        <p:sp>
          <p:nvSpPr>
            <p:cNvPr id="21510" name="Rectangle 3"/>
            <p:cNvSpPr>
              <a:spLocks noChangeArrowheads="1"/>
            </p:cNvSpPr>
            <p:nvPr/>
          </p:nvSpPr>
          <p:spPr bwMode="auto">
            <a:xfrm>
              <a:off x="0" y="2363"/>
              <a:ext cx="5760" cy="1392"/>
            </a:xfrm>
            <a:prstGeom prst="rect">
              <a:avLst/>
            </a:prstGeom>
            <a:noFill/>
            <a:ln w="9525">
              <a:noFill/>
              <a:miter lim="800000"/>
              <a:headEnd/>
              <a:tailEnd/>
            </a:ln>
          </p:spPr>
          <p:txBody>
            <a:bodyPr>
              <a:spAutoFit/>
            </a:bodyPr>
            <a:lstStyle/>
            <a:p>
              <a:pPr marL="609600" indent="-609600">
                <a:lnSpc>
                  <a:spcPct val="100000"/>
                </a:lnSpc>
                <a:tabLst>
                  <a:tab pos="231775" algn="l"/>
                </a:tabLst>
              </a:pPr>
              <a:r>
                <a:rPr lang="en-US" sz="2400"/>
                <a:t>Sample function definition:</a:t>
              </a:r>
            </a:p>
            <a:p>
              <a:pPr marL="609600" indent="-609600">
                <a:lnSpc>
                  <a:spcPct val="100000"/>
                </a:lnSpc>
                <a:tabLst>
                  <a:tab pos="231775" algn="l"/>
                </a:tabLst>
              </a:pPr>
              <a:r>
                <a:rPr lang="en-US" sz="2400" b="1">
                  <a:solidFill>
                    <a:schemeClr val="hlink"/>
                  </a:solidFill>
                </a:rPr>
                <a:t>void FName(double In1, double In2, double&amp; Out1, double&amp; Out2)</a:t>
              </a:r>
            </a:p>
            <a:p>
              <a:pPr marL="609600" indent="-609600">
                <a:lnSpc>
                  <a:spcPct val="100000"/>
                </a:lnSpc>
                <a:tabLst>
                  <a:tab pos="231775" algn="l"/>
                </a:tabLst>
              </a:pPr>
              <a:r>
                <a:rPr lang="en-US" sz="2400" b="1">
                  <a:solidFill>
                    <a:schemeClr val="hlink"/>
                  </a:solidFill>
                </a:rPr>
                <a:t>{</a:t>
              </a:r>
            </a:p>
            <a:p>
              <a:pPr marL="1112838" lvl="1" indent="-533400">
                <a:lnSpc>
                  <a:spcPct val="100000"/>
                </a:lnSpc>
                <a:tabLst>
                  <a:tab pos="231775" algn="l"/>
                </a:tabLst>
              </a:pPr>
              <a:r>
                <a:rPr lang="en-US" sz="2400" b="1">
                  <a:solidFill>
                    <a:schemeClr val="hlink"/>
                  </a:solidFill>
                </a:rPr>
                <a:t>statement(s)</a:t>
              </a:r>
            </a:p>
            <a:p>
              <a:pPr marL="609600" indent="-609600">
                <a:lnSpc>
                  <a:spcPct val="100000"/>
                </a:lnSpc>
                <a:tabLst>
                  <a:tab pos="231775" algn="l"/>
                </a:tabLst>
              </a:pPr>
              <a:r>
                <a:rPr lang="en-US" sz="2400" b="1">
                  <a:solidFill>
                    <a:schemeClr val="hlink"/>
                  </a:solidFill>
                </a:rPr>
                <a:t>}</a:t>
              </a:r>
            </a:p>
          </p:txBody>
        </p:sp>
        <p:sp>
          <p:nvSpPr>
            <p:cNvPr id="21511" name="AutoShape 15"/>
            <p:cNvSpPr>
              <a:spLocks/>
            </p:cNvSpPr>
            <p:nvPr/>
          </p:nvSpPr>
          <p:spPr bwMode="auto">
            <a:xfrm rot="5400000">
              <a:off x="1432" y="2600"/>
              <a:ext cx="238" cy="841"/>
            </a:xfrm>
            <a:prstGeom prst="rightBrace">
              <a:avLst>
                <a:gd name="adj1" fmla="val 29447"/>
                <a:gd name="adj2" fmla="val 50000"/>
              </a:avLst>
            </a:prstGeom>
            <a:noFill/>
            <a:ln w="28575">
              <a:solidFill>
                <a:srgbClr val="FF0000"/>
              </a:solidFill>
              <a:round/>
              <a:headEnd/>
              <a:tailEnd/>
            </a:ln>
          </p:spPr>
          <p:txBody>
            <a:bodyPr wrap="none" anchor="ctr"/>
            <a:lstStyle/>
            <a:p>
              <a:endParaRPr lang="en-US"/>
            </a:p>
          </p:txBody>
        </p:sp>
        <p:sp>
          <p:nvSpPr>
            <p:cNvPr id="21512" name="Text Box 16"/>
            <p:cNvSpPr txBox="1">
              <a:spLocks noChangeArrowheads="1"/>
            </p:cNvSpPr>
            <p:nvPr/>
          </p:nvSpPr>
          <p:spPr bwMode="auto">
            <a:xfrm>
              <a:off x="1145" y="3592"/>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FF0000"/>
                  </a:solidFill>
                </a:rPr>
                <a:t>Value</a:t>
              </a:r>
            </a:p>
            <a:p>
              <a:pPr marL="342900" indent="-342900" algn="ctr"/>
              <a:r>
                <a:rPr lang="en-US" sz="2000" b="1">
                  <a:solidFill>
                    <a:srgbClr val="FF0000"/>
                  </a:solidFill>
                </a:rPr>
                <a:t>Parameter</a:t>
              </a:r>
            </a:p>
          </p:txBody>
        </p:sp>
        <p:sp>
          <p:nvSpPr>
            <p:cNvPr id="21513" name="AutoShape 17"/>
            <p:cNvSpPr>
              <a:spLocks/>
            </p:cNvSpPr>
            <p:nvPr/>
          </p:nvSpPr>
          <p:spPr bwMode="auto">
            <a:xfrm rot="5400000">
              <a:off x="2405" y="2586"/>
              <a:ext cx="238" cy="859"/>
            </a:xfrm>
            <a:prstGeom prst="rightBrace">
              <a:avLst>
                <a:gd name="adj1" fmla="val 30077"/>
                <a:gd name="adj2" fmla="val 50000"/>
              </a:avLst>
            </a:prstGeom>
            <a:noFill/>
            <a:ln w="28575">
              <a:solidFill>
                <a:srgbClr val="FF0000"/>
              </a:solidFill>
              <a:round/>
              <a:headEnd/>
              <a:tailEnd/>
            </a:ln>
          </p:spPr>
          <p:txBody>
            <a:bodyPr wrap="none" anchor="ctr"/>
            <a:lstStyle/>
            <a:p>
              <a:endParaRPr lang="en-US"/>
            </a:p>
          </p:txBody>
        </p:sp>
        <p:sp>
          <p:nvSpPr>
            <p:cNvPr id="21514" name="Text Box 18"/>
            <p:cNvSpPr txBox="1">
              <a:spLocks noChangeArrowheads="1"/>
            </p:cNvSpPr>
            <p:nvPr/>
          </p:nvSpPr>
          <p:spPr bwMode="auto">
            <a:xfrm>
              <a:off x="2091" y="3203"/>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FF0000"/>
                  </a:solidFill>
                </a:rPr>
                <a:t>Value</a:t>
              </a:r>
            </a:p>
            <a:p>
              <a:pPr marL="342900" indent="-342900" algn="ctr"/>
              <a:r>
                <a:rPr lang="en-US" sz="2000" b="1">
                  <a:solidFill>
                    <a:srgbClr val="FF0000"/>
                  </a:solidFill>
                </a:rPr>
                <a:t>Parameter</a:t>
              </a:r>
            </a:p>
          </p:txBody>
        </p:sp>
        <p:sp>
          <p:nvSpPr>
            <p:cNvPr id="21515" name="Line 19"/>
            <p:cNvSpPr>
              <a:spLocks noChangeShapeType="1"/>
            </p:cNvSpPr>
            <p:nvPr/>
          </p:nvSpPr>
          <p:spPr bwMode="auto">
            <a:xfrm>
              <a:off x="1542" y="3131"/>
              <a:ext cx="0" cy="421"/>
            </a:xfrm>
            <a:prstGeom prst="line">
              <a:avLst/>
            </a:prstGeom>
            <a:noFill/>
            <a:ln w="28575">
              <a:solidFill>
                <a:srgbClr val="FF0000"/>
              </a:solidFill>
              <a:round/>
              <a:headEnd/>
              <a:tailEnd/>
            </a:ln>
          </p:spPr>
          <p:txBody>
            <a:bodyPr/>
            <a:lstStyle/>
            <a:p>
              <a:endParaRPr lang="en-US"/>
            </a:p>
          </p:txBody>
        </p:sp>
        <p:sp>
          <p:nvSpPr>
            <p:cNvPr id="21516" name="AutoShape 20"/>
            <p:cNvSpPr>
              <a:spLocks/>
            </p:cNvSpPr>
            <p:nvPr/>
          </p:nvSpPr>
          <p:spPr bwMode="auto">
            <a:xfrm rot="5400000">
              <a:off x="3540" y="2468"/>
              <a:ext cx="238" cy="1098"/>
            </a:xfrm>
            <a:prstGeom prst="rightBrace">
              <a:avLst>
                <a:gd name="adj1" fmla="val 38445"/>
                <a:gd name="adj2" fmla="val 50000"/>
              </a:avLst>
            </a:prstGeom>
            <a:noFill/>
            <a:ln w="28575">
              <a:solidFill>
                <a:srgbClr val="008000"/>
              </a:solidFill>
              <a:round/>
              <a:headEnd/>
              <a:tailEnd/>
            </a:ln>
          </p:spPr>
          <p:txBody>
            <a:bodyPr wrap="none" anchor="ctr"/>
            <a:lstStyle/>
            <a:p>
              <a:endParaRPr lang="en-US"/>
            </a:p>
          </p:txBody>
        </p:sp>
        <p:sp>
          <p:nvSpPr>
            <p:cNvPr id="21517" name="Text Box 21"/>
            <p:cNvSpPr txBox="1">
              <a:spLocks noChangeArrowheads="1"/>
            </p:cNvSpPr>
            <p:nvPr/>
          </p:nvSpPr>
          <p:spPr bwMode="auto">
            <a:xfrm>
              <a:off x="3279" y="3569"/>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008000"/>
                  </a:solidFill>
                </a:rPr>
                <a:t>Reference</a:t>
              </a:r>
            </a:p>
            <a:p>
              <a:pPr marL="342900" indent="-342900" algn="ctr"/>
              <a:r>
                <a:rPr lang="en-US" sz="2000" b="1">
                  <a:solidFill>
                    <a:srgbClr val="008000"/>
                  </a:solidFill>
                </a:rPr>
                <a:t>Parameter</a:t>
              </a:r>
            </a:p>
          </p:txBody>
        </p:sp>
        <p:sp>
          <p:nvSpPr>
            <p:cNvPr id="21518" name="AutoShape 22"/>
            <p:cNvSpPr>
              <a:spLocks/>
            </p:cNvSpPr>
            <p:nvPr/>
          </p:nvSpPr>
          <p:spPr bwMode="auto">
            <a:xfrm rot="5400000">
              <a:off x="4809" y="2432"/>
              <a:ext cx="238" cy="1160"/>
            </a:xfrm>
            <a:prstGeom prst="rightBrace">
              <a:avLst>
                <a:gd name="adj1" fmla="val 40616"/>
                <a:gd name="adj2" fmla="val 50000"/>
              </a:avLst>
            </a:prstGeom>
            <a:noFill/>
            <a:ln w="28575">
              <a:solidFill>
                <a:srgbClr val="008000"/>
              </a:solidFill>
              <a:round/>
              <a:headEnd/>
              <a:tailEnd/>
            </a:ln>
          </p:spPr>
          <p:txBody>
            <a:bodyPr wrap="none" anchor="ctr"/>
            <a:lstStyle/>
            <a:p>
              <a:endParaRPr lang="en-US"/>
            </a:p>
          </p:txBody>
        </p:sp>
        <p:sp>
          <p:nvSpPr>
            <p:cNvPr id="21519" name="Text Box 23"/>
            <p:cNvSpPr txBox="1">
              <a:spLocks noChangeArrowheads="1"/>
            </p:cNvSpPr>
            <p:nvPr/>
          </p:nvSpPr>
          <p:spPr bwMode="auto">
            <a:xfrm>
              <a:off x="4510" y="3190"/>
              <a:ext cx="844" cy="404"/>
            </a:xfrm>
            <a:prstGeom prst="rect">
              <a:avLst/>
            </a:prstGeom>
            <a:noFill/>
            <a:ln w="9525" algn="ctr">
              <a:noFill/>
              <a:miter lim="800000"/>
              <a:headEnd/>
              <a:tailEnd/>
            </a:ln>
          </p:spPr>
          <p:txBody>
            <a:bodyPr wrap="none">
              <a:spAutoFit/>
            </a:bodyPr>
            <a:lstStyle/>
            <a:p>
              <a:pPr marL="342900" indent="-342900" algn="ctr"/>
              <a:r>
                <a:rPr lang="en-US" sz="2000" b="1">
                  <a:solidFill>
                    <a:srgbClr val="008000"/>
                  </a:solidFill>
                </a:rPr>
                <a:t>Reference</a:t>
              </a:r>
            </a:p>
            <a:p>
              <a:pPr marL="342900" indent="-342900" algn="ctr"/>
              <a:r>
                <a:rPr lang="en-US" sz="2000" b="1">
                  <a:solidFill>
                    <a:srgbClr val="008000"/>
                  </a:solidFill>
                </a:rPr>
                <a:t>Parameter</a:t>
              </a:r>
            </a:p>
          </p:txBody>
        </p:sp>
        <p:sp>
          <p:nvSpPr>
            <p:cNvPr id="21520" name="Line 24"/>
            <p:cNvSpPr>
              <a:spLocks noChangeShapeType="1"/>
            </p:cNvSpPr>
            <p:nvPr/>
          </p:nvSpPr>
          <p:spPr bwMode="auto">
            <a:xfrm>
              <a:off x="3658" y="3127"/>
              <a:ext cx="0" cy="421"/>
            </a:xfrm>
            <a:prstGeom prst="line">
              <a:avLst/>
            </a:prstGeom>
            <a:noFill/>
            <a:ln w="28575">
              <a:solidFill>
                <a:srgbClr val="008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0" y="0"/>
            <a:ext cx="1871663" cy="1625600"/>
          </a:xfrm>
          <a:prstGeom prst="rect">
            <a:avLst/>
          </a:prstGeom>
          <a:noFill/>
          <a:ln w="9525">
            <a:noFill/>
            <a:miter lim="800000"/>
            <a:headEnd/>
            <a:tailEnd/>
          </a:ln>
        </p:spPr>
        <p:txBody>
          <a:bodyPr>
            <a:spAutoFit/>
          </a:bodyPr>
          <a:lstStyle/>
          <a:p>
            <a:pPr marL="609600" indent="-609600">
              <a:lnSpc>
                <a:spcPct val="90000"/>
              </a:lnSpc>
              <a:buFont typeface="Calibri" pitchFamily="34" charset="0"/>
              <a:buNone/>
              <a:tabLst>
                <a:tab pos="231775" algn="l"/>
              </a:tabLst>
            </a:pPr>
            <a:r>
              <a:rPr lang="en-US" sz="2400" b="1" u="sng">
                <a:solidFill>
                  <a:srgbClr val="0000FF"/>
                </a:solidFill>
              </a:rPr>
              <a:t>Function </a:t>
            </a:r>
          </a:p>
          <a:p>
            <a:pPr marL="609600" indent="-609600">
              <a:lnSpc>
                <a:spcPct val="90000"/>
              </a:lnSpc>
              <a:buFont typeface="Calibri" pitchFamily="34" charset="0"/>
              <a:buNone/>
              <a:tabLst>
                <a:tab pos="231775" algn="l"/>
              </a:tabLst>
            </a:pPr>
            <a:r>
              <a:rPr lang="en-US" sz="2400" b="1" u="sng">
                <a:solidFill>
                  <a:srgbClr val="0000FF"/>
                </a:solidFill>
              </a:rPr>
              <a:t>Example 3:</a:t>
            </a:r>
          </a:p>
          <a:p>
            <a:pPr marL="609600" indent="-609600">
              <a:lnSpc>
                <a:spcPct val="90000"/>
              </a:lnSpc>
              <a:buFont typeface="Calibri" pitchFamily="34" charset="0"/>
              <a:buNone/>
              <a:tabLst>
                <a:tab pos="231775" algn="l"/>
              </a:tabLst>
            </a:pPr>
            <a:r>
              <a:rPr lang="en-US" sz="2400" b="1">
                <a:solidFill>
                  <a:srgbClr val="0000FF"/>
                </a:solidFill>
              </a:rPr>
              <a:t>(3 inputs,</a:t>
            </a:r>
          </a:p>
          <a:p>
            <a:pPr marL="609600" indent="-609600">
              <a:lnSpc>
                <a:spcPct val="90000"/>
              </a:lnSpc>
              <a:buFont typeface="Calibri" pitchFamily="34" charset="0"/>
              <a:buNone/>
              <a:tabLst>
                <a:tab pos="231775" algn="l"/>
              </a:tabLst>
            </a:pPr>
            <a:r>
              <a:rPr lang="en-US" sz="2400" b="1">
                <a:solidFill>
                  <a:srgbClr val="0000FF"/>
                </a:solidFill>
              </a:rPr>
              <a:t>3 outputs)</a:t>
            </a:r>
          </a:p>
        </p:txBody>
      </p:sp>
      <p:pic>
        <p:nvPicPr>
          <p:cNvPr id="22531" name="Picture 28"/>
          <p:cNvPicPr>
            <a:picLocks noChangeAspect="1" noChangeArrowheads="1"/>
          </p:cNvPicPr>
          <p:nvPr/>
        </p:nvPicPr>
        <p:blipFill>
          <a:blip r:embed="rId2" cstate="print"/>
          <a:srcRect l="17072" t="4745" r="21687" b="20815"/>
          <a:stretch>
            <a:fillRect/>
          </a:stretch>
        </p:blipFill>
        <p:spPr bwMode="auto">
          <a:xfrm>
            <a:off x="1628775" y="6350"/>
            <a:ext cx="7515225" cy="68516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0"/>
            <a:ext cx="9144000" cy="420688"/>
          </a:xfrm>
          <a:prstGeom prst="rect">
            <a:avLst/>
          </a:prstGeom>
          <a:noFill/>
          <a:ln w="9525">
            <a:noFill/>
            <a:miter lim="800000"/>
            <a:headEnd/>
            <a:tailEnd/>
          </a:ln>
        </p:spPr>
        <p:txBody>
          <a:bodyPr>
            <a:spAutoFit/>
          </a:bodyPr>
          <a:lstStyle/>
          <a:p>
            <a:pPr marL="609600" indent="-609600">
              <a:lnSpc>
                <a:spcPct val="90000"/>
              </a:lnSpc>
              <a:buFont typeface="Calibri" pitchFamily="34" charset="0"/>
              <a:buNone/>
              <a:tabLst>
                <a:tab pos="231775" algn="l"/>
              </a:tabLst>
            </a:pPr>
            <a:r>
              <a:rPr lang="en-US" sz="2400" b="1" u="sng">
                <a:solidFill>
                  <a:srgbClr val="0000FF"/>
                </a:solidFill>
              </a:rPr>
              <a:t>Function Example 3</a:t>
            </a:r>
            <a:r>
              <a:rPr lang="en-US" sz="2400" b="1">
                <a:solidFill>
                  <a:srgbClr val="0000FF"/>
                </a:solidFill>
              </a:rPr>
              <a:t>: (3 inputs, 3 outputs)</a:t>
            </a:r>
          </a:p>
        </p:txBody>
      </p:sp>
      <p:pic>
        <p:nvPicPr>
          <p:cNvPr id="23555" name="Picture 5"/>
          <p:cNvPicPr>
            <a:picLocks noChangeAspect="1" noChangeArrowheads="1"/>
          </p:cNvPicPr>
          <p:nvPr/>
        </p:nvPicPr>
        <p:blipFill>
          <a:blip r:embed="rId2" cstate="print"/>
          <a:srcRect l="17201" t="52913" r="21558" b="12886"/>
          <a:stretch>
            <a:fillRect/>
          </a:stretch>
        </p:blipFill>
        <p:spPr bwMode="auto">
          <a:xfrm>
            <a:off x="0" y="428625"/>
            <a:ext cx="9144000" cy="38306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pPr>
              <a:defRPr/>
            </a:pPr>
            <a:fld id="{4294CCE3-4F19-4E60-8DEC-A631D1DFC398}" type="slidenum">
              <a:rPr lang="en-US"/>
              <a:pPr>
                <a:defRPr/>
              </a:pPr>
              <a:t>2</a:t>
            </a:fld>
            <a:endParaRPr lang="en-US"/>
          </a:p>
        </p:txBody>
      </p:sp>
      <p:sp>
        <p:nvSpPr>
          <p:cNvPr id="58" name="Slide Number Placeholder 5"/>
          <p:cNvSpPr txBox="1">
            <a:spLocks noGrp="1"/>
          </p:cNvSpPr>
          <p:nvPr/>
        </p:nvSpPr>
        <p:spPr>
          <a:xfrm>
            <a:off x="6553200" y="6356350"/>
            <a:ext cx="2133600" cy="365125"/>
          </a:xfrm>
          <a:prstGeom prst="rect">
            <a:avLst/>
          </a:prstGeom>
          <a:noFill/>
        </p:spPr>
        <p:txBody>
          <a:bodyPr anchor="ctr"/>
          <a:lstStyle/>
          <a:p>
            <a:pPr algn="r">
              <a:lnSpc>
                <a:spcPct val="100000"/>
              </a:lnSpc>
              <a:spcBef>
                <a:spcPct val="0"/>
              </a:spcBef>
              <a:buFontTx/>
              <a:buNone/>
              <a:defRPr/>
            </a:pPr>
            <a:fld id="{510FF7B8-5B0E-4B00-8FEB-3C5B94F5E4AB}" type="slidenum">
              <a:rPr lang="en-US" sz="1200">
                <a:solidFill>
                  <a:schemeClr val="tx1">
                    <a:tint val="75000"/>
                  </a:schemeClr>
                </a:solidFill>
                <a:latin typeface="Times New Roman" charset="0"/>
              </a:rPr>
              <a:pPr algn="r">
                <a:lnSpc>
                  <a:spcPct val="100000"/>
                </a:lnSpc>
                <a:spcBef>
                  <a:spcPct val="0"/>
                </a:spcBef>
                <a:buFontTx/>
                <a:buNone/>
                <a:defRPr/>
              </a:pPr>
              <a:t>2</a:t>
            </a:fld>
            <a:endParaRPr lang="en-US" sz="1200">
              <a:solidFill>
                <a:schemeClr val="tx1">
                  <a:tint val="75000"/>
                </a:schemeClr>
              </a:solidFill>
              <a:latin typeface="Times New Roman" charset="0"/>
            </a:endParaRPr>
          </a:p>
        </p:txBody>
      </p:sp>
      <p:sp>
        <p:nvSpPr>
          <p:cNvPr id="6148" name="Rectangle 20"/>
          <p:cNvSpPr>
            <a:spLocks noChangeArrowheads="1"/>
          </p:cNvSpPr>
          <p:nvPr/>
        </p:nvSpPr>
        <p:spPr bwMode="auto">
          <a:xfrm>
            <a:off x="3821113" y="649288"/>
            <a:ext cx="1384300" cy="381000"/>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b="1"/>
              <a:t>main</a:t>
            </a:r>
          </a:p>
        </p:txBody>
      </p:sp>
      <p:sp>
        <p:nvSpPr>
          <p:cNvPr id="6149" name="Rectangle 32"/>
          <p:cNvSpPr>
            <a:spLocks noChangeArrowheads="1"/>
          </p:cNvSpPr>
          <p:nvPr/>
        </p:nvSpPr>
        <p:spPr bwMode="auto">
          <a:xfrm>
            <a:off x="942975" y="1992313"/>
            <a:ext cx="1384300" cy="571500"/>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b="1"/>
              <a:t>Propulsion</a:t>
            </a:r>
          </a:p>
          <a:p>
            <a:pPr algn="ctr">
              <a:lnSpc>
                <a:spcPct val="100000"/>
              </a:lnSpc>
              <a:spcBef>
                <a:spcPct val="0"/>
              </a:spcBef>
              <a:buFontTx/>
              <a:buNone/>
            </a:pPr>
            <a:r>
              <a:rPr lang="en-US" b="1"/>
              <a:t>function</a:t>
            </a:r>
          </a:p>
        </p:txBody>
      </p:sp>
      <p:sp>
        <p:nvSpPr>
          <p:cNvPr id="6150" name="Text Box 41"/>
          <p:cNvSpPr txBox="1">
            <a:spLocks noChangeArrowheads="1"/>
          </p:cNvSpPr>
          <p:nvPr/>
        </p:nvSpPr>
        <p:spPr bwMode="auto">
          <a:xfrm>
            <a:off x="-1588" y="0"/>
            <a:ext cx="8321676" cy="523875"/>
          </a:xfrm>
          <a:prstGeom prst="rect">
            <a:avLst/>
          </a:prstGeom>
          <a:noFill/>
          <a:ln w="12700">
            <a:noFill/>
            <a:miter lim="800000"/>
            <a:headEnd type="none" w="sm" len="sm"/>
            <a:tailEnd type="none" w="sm" len="sm"/>
          </a:ln>
        </p:spPr>
        <p:txBody>
          <a:bodyPr wrap="none">
            <a:spAutoFit/>
          </a:bodyPr>
          <a:lstStyle/>
          <a:p>
            <a:pPr>
              <a:lnSpc>
                <a:spcPct val="100000"/>
              </a:lnSpc>
              <a:spcBef>
                <a:spcPct val="0"/>
              </a:spcBef>
              <a:buFontTx/>
              <a:buNone/>
            </a:pPr>
            <a:r>
              <a:rPr lang="en-US" sz="2800" b="1" u="sng">
                <a:solidFill>
                  <a:schemeClr val="hlink"/>
                </a:solidFill>
              </a:rPr>
              <a:t>Top-Down Design</a:t>
            </a:r>
            <a:r>
              <a:rPr lang="en-US" sz="2800" b="1">
                <a:solidFill>
                  <a:schemeClr val="hlink"/>
                </a:solidFill>
              </a:rPr>
              <a:t>     </a:t>
            </a:r>
            <a:r>
              <a:rPr lang="en-US" sz="2400" b="1" u="sng">
                <a:solidFill>
                  <a:srgbClr val="FF0000"/>
                </a:solidFill>
              </a:rPr>
              <a:t>Example</a:t>
            </a:r>
            <a:r>
              <a:rPr lang="en-US" sz="2400" b="1">
                <a:solidFill>
                  <a:srgbClr val="FF0000"/>
                </a:solidFill>
              </a:rPr>
              <a:t>:  Program to control a robot</a:t>
            </a:r>
          </a:p>
        </p:txBody>
      </p:sp>
      <p:sp>
        <p:nvSpPr>
          <p:cNvPr id="37" name="Slide Number Placeholder 36"/>
          <p:cNvSpPr txBox="1">
            <a:spLocks noGrp="1"/>
          </p:cNvSpPr>
          <p:nvPr/>
        </p:nvSpPr>
        <p:spPr>
          <a:xfrm>
            <a:off x="6553200" y="6356350"/>
            <a:ext cx="2133600" cy="365125"/>
          </a:xfrm>
          <a:prstGeom prst="rect">
            <a:avLst/>
          </a:prstGeom>
          <a:noFill/>
        </p:spPr>
        <p:txBody>
          <a:bodyPr anchor="ctr"/>
          <a:lstStyle/>
          <a:p>
            <a:pPr algn="r">
              <a:lnSpc>
                <a:spcPct val="100000"/>
              </a:lnSpc>
              <a:spcBef>
                <a:spcPct val="0"/>
              </a:spcBef>
              <a:buFontTx/>
              <a:buNone/>
              <a:defRPr/>
            </a:pPr>
            <a:fld id="{0A2D9FBA-F454-4DC4-9EEB-277B8AFACB74}" type="slidenum">
              <a:rPr lang="en-US" sz="1200">
                <a:solidFill>
                  <a:schemeClr val="tx1">
                    <a:tint val="75000"/>
                  </a:schemeClr>
                </a:solidFill>
                <a:latin typeface="Times New Roman" charset="0"/>
              </a:rPr>
              <a:pPr algn="r">
                <a:lnSpc>
                  <a:spcPct val="100000"/>
                </a:lnSpc>
                <a:spcBef>
                  <a:spcPct val="0"/>
                </a:spcBef>
                <a:buFontTx/>
                <a:buNone/>
                <a:defRPr/>
              </a:pPr>
              <a:t>2</a:t>
            </a:fld>
            <a:endParaRPr lang="en-US" sz="1200">
              <a:solidFill>
                <a:schemeClr val="tx1">
                  <a:tint val="75000"/>
                </a:schemeClr>
              </a:solidFill>
              <a:latin typeface="Times New Roman" charset="0"/>
            </a:endParaRPr>
          </a:p>
        </p:txBody>
      </p:sp>
      <p:sp>
        <p:nvSpPr>
          <p:cNvPr id="6152" name="Rectangle 32"/>
          <p:cNvSpPr>
            <a:spLocks noChangeArrowheads="1"/>
          </p:cNvSpPr>
          <p:nvPr/>
        </p:nvSpPr>
        <p:spPr bwMode="auto">
          <a:xfrm>
            <a:off x="6856413" y="1990725"/>
            <a:ext cx="1384300" cy="571500"/>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b="1"/>
              <a:t>Robot arm</a:t>
            </a:r>
          </a:p>
          <a:p>
            <a:pPr algn="ctr">
              <a:lnSpc>
                <a:spcPct val="100000"/>
              </a:lnSpc>
              <a:spcBef>
                <a:spcPct val="0"/>
              </a:spcBef>
              <a:buFontTx/>
              <a:buNone/>
            </a:pPr>
            <a:r>
              <a:rPr lang="en-US" b="1"/>
              <a:t>function</a:t>
            </a:r>
          </a:p>
        </p:txBody>
      </p:sp>
      <p:sp>
        <p:nvSpPr>
          <p:cNvPr id="6153" name="Rectangle 32"/>
          <p:cNvSpPr>
            <a:spLocks noChangeArrowheads="1"/>
          </p:cNvSpPr>
          <p:nvPr/>
        </p:nvSpPr>
        <p:spPr bwMode="auto">
          <a:xfrm>
            <a:off x="3821113" y="1992313"/>
            <a:ext cx="1384300" cy="571500"/>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b="1"/>
              <a:t>Steering</a:t>
            </a:r>
          </a:p>
          <a:p>
            <a:pPr algn="ctr">
              <a:lnSpc>
                <a:spcPct val="100000"/>
              </a:lnSpc>
              <a:spcBef>
                <a:spcPct val="0"/>
              </a:spcBef>
              <a:buFontTx/>
              <a:buNone/>
            </a:pPr>
            <a:r>
              <a:rPr lang="en-US" b="1"/>
              <a:t>function</a:t>
            </a:r>
          </a:p>
        </p:txBody>
      </p:sp>
      <p:cxnSp>
        <p:nvCxnSpPr>
          <p:cNvPr id="68" name="Straight Arrow Connector 67"/>
          <p:cNvCxnSpPr/>
          <p:nvPr/>
        </p:nvCxnSpPr>
        <p:spPr>
          <a:xfrm rot="5400000">
            <a:off x="7242175" y="1685925"/>
            <a:ext cx="61118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1555750" y="1382713"/>
            <a:ext cx="5991225" cy="158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148" idx="2"/>
          </p:cNvCxnSpPr>
          <p:nvPr/>
        </p:nvCxnSpPr>
        <p:spPr>
          <a:xfrm rot="5400000">
            <a:off x="4024313" y="1504950"/>
            <a:ext cx="963612" cy="142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1250950" y="1685925"/>
            <a:ext cx="61118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1185069" y="2932907"/>
            <a:ext cx="739775"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59" name="Rectangle 32"/>
          <p:cNvSpPr>
            <a:spLocks noChangeArrowheads="1"/>
          </p:cNvSpPr>
          <p:nvPr/>
        </p:nvSpPr>
        <p:spPr bwMode="auto">
          <a:xfrm>
            <a:off x="6122988" y="3303588"/>
            <a:ext cx="863600" cy="573087"/>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Joint 1</a:t>
            </a:r>
          </a:p>
          <a:p>
            <a:pPr algn="ctr">
              <a:lnSpc>
                <a:spcPct val="100000"/>
              </a:lnSpc>
              <a:spcBef>
                <a:spcPct val="0"/>
              </a:spcBef>
              <a:buFontTx/>
              <a:buNone/>
            </a:pPr>
            <a:r>
              <a:rPr lang="en-US" sz="1600" b="1"/>
              <a:t>function</a:t>
            </a:r>
          </a:p>
        </p:txBody>
      </p:sp>
      <p:sp>
        <p:nvSpPr>
          <p:cNvPr id="6160" name="Rectangle 32"/>
          <p:cNvSpPr>
            <a:spLocks noChangeArrowheads="1"/>
          </p:cNvSpPr>
          <p:nvPr/>
        </p:nvSpPr>
        <p:spPr bwMode="auto">
          <a:xfrm>
            <a:off x="7116763" y="3303588"/>
            <a:ext cx="863600" cy="573087"/>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Joint 2</a:t>
            </a:r>
          </a:p>
          <a:p>
            <a:pPr algn="ctr">
              <a:lnSpc>
                <a:spcPct val="100000"/>
              </a:lnSpc>
              <a:spcBef>
                <a:spcPct val="0"/>
              </a:spcBef>
              <a:buFontTx/>
              <a:buNone/>
            </a:pPr>
            <a:r>
              <a:rPr lang="en-US" sz="1600" b="1"/>
              <a:t>function</a:t>
            </a:r>
          </a:p>
        </p:txBody>
      </p:sp>
      <p:sp>
        <p:nvSpPr>
          <p:cNvPr id="6161" name="Rectangle 32"/>
          <p:cNvSpPr>
            <a:spLocks noChangeArrowheads="1"/>
          </p:cNvSpPr>
          <p:nvPr/>
        </p:nvSpPr>
        <p:spPr bwMode="auto">
          <a:xfrm>
            <a:off x="8085138" y="3303588"/>
            <a:ext cx="863600" cy="573087"/>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Gripper</a:t>
            </a:r>
          </a:p>
          <a:p>
            <a:pPr algn="ctr">
              <a:lnSpc>
                <a:spcPct val="100000"/>
              </a:lnSpc>
              <a:spcBef>
                <a:spcPct val="0"/>
              </a:spcBef>
              <a:buFontTx/>
              <a:buNone/>
            </a:pPr>
            <a:r>
              <a:rPr lang="en-US" sz="1600" b="1"/>
              <a:t>function</a:t>
            </a:r>
          </a:p>
        </p:txBody>
      </p:sp>
      <p:cxnSp>
        <p:nvCxnSpPr>
          <p:cNvPr id="79" name="Straight Arrow Connector 78"/>
          <p:cNvCxnSpPr>
            <a:endCxn id="6160" idx="0"/>
          </p:cNvCxnSpPr>
          <p:nvPr/>
        </p:nvCxnSpPr>
        <p:spPr>
          <a:xfrm rot="5400000">
            <a:off x="7178675" y="2932113"/>
            <a:ext cx="741363"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flipV="1">
            <a:off x="6557963" y="2884488"/>
            <a:ext cx="190817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6347619" y="3093244"/>
            <a:ext cx="419100"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5400000">
            <a:off x="8255001" y="3092450"/>
            <a:ext cx="419100" cy="317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66" name="Rectangle 32"/>
          <p:cNvSpPr>
            <a:spLocks noChangeArrowheads="1"/>
          </p:cNvSpPr>
          <p:nvPr/>
        </p:nvSpPr>
        <p:spPr bwMode="auto">
          <a:xfrm>
            <a:off x="3109913" y="3305175"/>
            <a:ext cx="863600" cy="571500"/>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Sensors</a:t>
            </a:r>
          </a:p>
          <a:p>
            <a:pPr algn="ctr">
              <a:lnSpc>
                <a:spcPct val="100000"/>
              </a:lnSpc>
              <a:spcBef>
                <a:spcPct val="0"/>
              </a:spcBef>
              <a:buFontTx/>
              <a:buNone/>
            </a:pPr>
            <a:r>
              <a:rPr lang="en-US" sz="1600" b="1"/>
              <a:t>function</a:t>
            </a:r>
          </a:p>
        </p:txBody>
      </p:sp>
      <p:sp>
        <p:nvSpPr>
          <p:cNvPr id="6167" name="Rectangle 32"/>
          <p:cNvSpPr>
            <a:spLocks noChangeArrowheads="1"/>
          </p:cNvSpPr>
          <p:nvPr/>
        </p:nvSpPr>
        <p:spPr bwMode="auto">
          <a:xfrm>
            <a:off x="4105275" y="3305175"/>
            <a:ext cx="863600" cy="571500"/>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Logic</a:t>
            </a:r>
          </a:p>
          <a:p>
            <a:pPr algn="ctr">
              <a:lnSpc>
                <a:spcPct val="100000"/>
              </a:lnSpc>
              <a:spcBef>
                <a:spcPct val="0"/>
              </a:spcBef>
              <a:buFontTx/>
              <a:buNone/>
            </a:pPr>
            <a:r>
              <a:rPr lang="en-US" sz="1600" b="1"/>
              <a:t>function</a:t>
            </a:r>
          </a:p>
        </p:txBody>
      </p:sp>
      <p:sp>
        <p:nvSpPr>
          <p:cNvPr id="6168" name="Rectangle 32"/>
          <p:cNvSpPr>
            <a:spLocks noChangeArrowheads="1"/>
          </p:cNvSpPr>
          <p:nvPr/>
        </p:nvSpPr>
        <p:spPr bwMode="auto">
          <a:xfrm>
            <a:off x="5072063" y="3305175"/>
            <a:ext cx="863600" cy="571500"/>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Initialize</a:t>
            </a:r>
          </a:p>
          <a:p>
            <a:pPr algn="ctr">
              <a:lnSpc>
                <a:spcPct val="100000"/>
              </a:lnSpc>
              <a:spcBef>
                <a:spcPct val="0"/>
              </a:spcBef>
              <a:buFontTx/>
              <a:buNone/>
            </a:pPr>
            <a:r>
              <a:rPr lang="en-US" sz="1600" b="1"/>
              <a:t>function</a:t>
            </a:r>
          </a:p>
        </p:txBody>
      </p:sp>
      <p:cxnSp>
        <p:nvCxnSpPr>
          <p:cNvPr id="90" name="Straight Connector 89"/>
          <p:cNvCxnSpPr/>
          <p:nvPr/>
        </p:nvCxnSpPr>
        <p:spPr>
          <a:xfrm rot="10800000" flipV="1">
            <a:off x="3544888" y="2886075"/>
            <a:ext cx="190817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3334544" y="3094831"/>
            <a:ext cx="419100"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5400000">
            <a:off x="5242719" y="3094831"/>
            <a:ext cx="419100"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72" name="Rectangle 32"/>
          <p:cNvSpPr>
            <a:spLocks noChangeArrowheads="1"/>
          </p:cNvSpPr>
          <p:nvPr/>
        </p:nvSpPr>
        <p:spPr bwMode="auto">
          <a:xfrm>
            <a:off x="168275" y="3305175"/>
            <a:ext cx="863600" cy="73342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Power</a:t>
            </a:r>
          </a:p>
          <a:p>
            <a:pPr algn="ctr">
              <a:lnSpc>
                <a:spcPct val="100000"/>
              </a:lnSpc>
              <a:spcBef>
                <a:spcPct val="0"/>
              </a:spcBef>
              <a:buFontTx/>
              <a:buNone/>
            </a:pPr>
            <a:r>
              <a:rPr lang="en-US" sz="1600" b="1"/>
              <a:t>Control</a:t>
            </a:r>
          </a:p>
          <a:p>
            <a:pPr algn="ctr">
              <a:lnSpc>
                <a:spcPct val="100000"/>
              </a:lnSpc>
              <a:spcBef>
                <a:spcPct val="0"/>
              </a:spcBef>
              <a:buFontTx/>
              <a:buNone/>
            </a:pPr>
            <a:r>
              <a:rPr lang="en-US" sz="1600" b="1"/>
              <a:t>function</a:t>
            </a:r>
          </a:p>
        </p:txBody>
      </p:sp>
      <p:sp>
        <p:nvSpPr>
          <p:cNvPr id="6173" name="Rectangle 32"/>
          <p:cNvSpPr>
            <a:spLocks noChangeArrowheads="1"/>
          </p:cNvSpPr>
          <p:nvPr/>
        </p:nvSpPr>
        <p:spPr bwMode="auto">
          <a:xfrm>
            <a:off x="1162050" y="3305175"/>
            <a:ext cx="863600" cy="73342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Speed</a:t>
            </a:r>
          </a:p>
          <a:p>
            <a:pPr algn="ctr">
              <a:lnSpc>
                <a:spcPct val="100000"/>
              </a:lnSpc>
              <a:spcBef>
                <a:spcPct val="0"/>
              </a:spcBef>
              <a:buFontTx/>
              <a:buNone/>
            </a:pPr>
            <a:r>
              <a:rPr lang="en-US" sz="1600" b="1"/>
              <a:t>Control</a:t>
            </a:r>
          </a:p>
          <a:p>
            <a:pPr algn="ctr">
              <a:lnSpc>
                <a:spcPct val="100000"/>
              </a:lnSpc>
              <a:spcBef>
                <a:spcPct val="0"/>
              </a:spcBef>
              <a:buFontTx/>
              <a:buNone/>
            </a:pPr>
            <a:r>
              <a:rPr lang="en-US" sz="1600" b="1"/>
              <a:t>function</a:t>
            </a:r>
          </a:p>
        </p:txBody>
      </p:sp>
      <p:sp>
        <p:nvSpPr>
          <p:cNvPr id="6174" name="Rectangle 32"/>
          <p:cNvSpPr>
            <a:spLocks noChangeArrowheads="1"/>
          </p:cNvSpPr>
          <p:nvPr/>
        </p:nvSpPr>
        <p:spPr bwMode="auto">
          <a:xfrm>
            <a:off x="2130425" y="3305175"/>
            <a:ext cx="863600" cy="73342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Start/</a:t>
            </a:r>
          </a:p>
          <a:p>
            <a:pPr algn="ctr">
              <a:lnSpc>
                <a:spcPct val="100000"/>
              </a:lnSpc>
              <a:spcBef>
                <a:spcPct val="0"/>
              </a:spcBef>
              <a:buFontTx/>
              <a:buNone/>
            </a:pPr>
            <a:r>
              <a:rPr lang="en-US" sz="1600" b="1"/>
              <a:t>Stop</a:t>
            </a:r>
          </a:p>
          <a:p>
            <a:pPr algn="ctr">
              <a:lnSpc>
                <a:spcPct val="100000"/>
              </a:lnSpc>
              <a:spcBef>
                <a:spcPct val="0"/>
              </a:spcBef>
              <a:buFontTx/>
              <a:buNone/>
            </a:pPr>
            <a:r>
              <a:rPr lang="en-US" sz="1600" b="1"/>
              <a:t>function</a:t>
            </a:r>
          </a:p>
        </p:txBody>
      </p:sp>
      <p:cxnSp>
        <p:nvCxnSpPr>
          <p:cNvPr id="97" name="Straight Connector 96"/>
          <p:cNvCxnSpPr/>
          <p:nvPr/>
        </p:nvCxnSpPr>
        <p:spPr>
          <a:xfrm rot="10800000" flipV="1">
            <a:off x="603250" y="2886075"/>
            <a:ext cx="190817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392907" y="3094831"/>
            <a:ext cx="419100"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2301082" y="3094831"/>
            <a:ext cx="419100"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5400000">
            <a:off x="4143376" y="2933700"/>
            <a:ext cx="741362"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4143375" y="4246563"/>
            <a:ext cx="741363"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80" name="Rectangle 32"/>
          <p:cNvSpPr>
            <a:spLocks noChangeArrowheads="1"/>
          </p:cNvSpPr>
          <p:nvPr/>
        </p:nvSpPr>
        <p:spPr bwMode="auto">
          <a:xfrm>
            <a:off x="3962400" y="4618038"/>
            <a:ext cx="284163" cy="33337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f1</a:t>
            </a:r>
          </a:p>
        </p:txBody>
      </p:sp>
      <p:cxnSp>
        <p:nvCxnSpPr>
          <p:cNvPr id="106" name="Straight Connector 105"/>
          <p:cNvCxnSpPr/>
          <p:nvPr/>
        </p:nvCxnSpPr>
        <p:spPr>
          <a:xfrm rot="10800000" flipV="1">
            <a:off x="4105275" y="4171950"/>
            <a:ext cx="862013"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a:off x="3894932" y="4380706"/>
            <a:ext cx="419100"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6200000" flipH="1">
            <a:off x="4744244" y="4394994"/>
            <a:ext cx="446088"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84" name="Rectangle 32"/>
          <p:cNvSpPr>
            <a:spLocks noChangeArrowheads="1"/>
          </p:cNvSpPr>
          <p:nvPr/>
        </p:nvSpPr>
        <p:spPr bwMode="auto">
          <a:xfrm>
            <a:off x="4356100" y="4618038"/>
            <a:ext cx="284163" cy="33337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f2</a:t>
            </a:r>
          </a:p>
        </p:txBody>
      </p:sp>
      <p:sp>
        <p:nvSpPr>
          <p:cNvPr id="6185" name="Rectangle 32"/>
          <p:cNvSpPr>
            <a:spLocks noChangeArrowheads="1"/>
          </p:cNvSpPr>
          <p:nvPr/>
        </p:nvSpPr>
        <p:spPr bwMode="auto">
          <a:xfrm>
            <a:off x="4787900" y="4618038"/>
            <a:ext cx="284163" cy="33337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f3</a:t>
            </a:r>
          </a:p>
        </p:txBody>
      </p:sp>
      <p:cxnSp>
        <p:nvCxnSpPr>
          <p:cNvPr id="114" name="Straight Arrow Connector 113"/>
          <p:cNvCxnSpPr/>
          <p:nvPr/>
        </p:nvCxnSpPr>
        <p:spPr>
          <a:xfrm rot="5400000">
            <a:off x="5369719" y="4023519"/>
            <a:ext cx="295275" cy="1587"/>
          </a:xfrm>
          <a:prstGeom prst="straightConnector1">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0800000">
            <a:off x="5343525" y="4171950"/>
            <a:ext cx="4572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5133182" y="4390231"/>
            <a:ext cx="419100" cy="158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6200000" flipH="1">
            <a:off x="5577681" y="4394994"/>
            <a:ext cx="446088"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90" name="Rectangle 32"/>
          <p:cNvSpPr>
            <a:spLocks noChangeArrowheads="1"/>
          </p:cNvSpPr>
          <p:nvPr/>
        </p:nvSpPr>
        <p:spPr bwMode="auto">
          <a:xfrm>
            <a:off x="5218113" y="4618038"/>
            <a:ext cx="284162" cy="33337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f4</a:t>
            </a:r>
          </a:p>
        </p:txBody>
      </p:sp>
      <p:sp>
        <p:nvSpPr>
          <p:cNvPr id="6191" name="Rectangle 32"/>
          <p:cNvSpPr>
            <a:spLocks noChangeArrowheads="1"/>
          </p:cNvSpPr>
          <p:nvPr/>
        </p:nvSpPr>
        <p:spPr bwMode="auto">
          <a:xfrm>
            <a:off x="5649913" y="4618038"/>
            <a:ext cx="284162" cy="333375"/>
          </a:xfrm>
          <a:prstGeom prst="rect">
            <a:avLst/>
          </a:prstGeom>
          <a:solidFill>
            <a:srgbClr val="CCECFF"/>
          </a:solidFill>
          <a:ln w="38100">
            <a:solidFill>
              <a:schemeClr val="hlink"/>
            </a:solidFill>
            <a:miter lim="800000"/>
            <a:headEnd/>
            <a:tailEnd/>
          </a:ln>
        </p:spPr>
        <p:txBody>
          <a:bodyPr wrap="none" anchor="ctr"/>
          <a:lstStyle/>
          <a:p>
            <a:pPr algn="ctr">
              <a:lnSpc>
                <a:spcPct val="100000"/>
              </a:lnSpc>
              <a:spcBef>
                <a:spcPct val="0"/>
              </a:spcBef>
              <a:buFontTx/>
              <a:buNone/>
            </a:pPr>
            <a:r>
              <a:rPr lang="en-US" sz="1600" b="1"/>
              <a:t>f5</a:t>
            </a:r>
          </a:p>
        </p:txBody>
      </p:sp>
      <p:sp>
        <p:nvSpPr>
          <p:cNvPr id="6192" name="TextBox 125"/>
          <p:cNvSpPr txBox="1">
            <a:spLocks noChangeArrowheads="1"/>
          </p:cNvSpPr>
          <p:nvPr/>
        </p:nvSpPr>
        <p:spPr bwMode="auto">
          <a:xfrm>
            <a:off x="1684338" y="6256338"/>
            <a:ext cx="6084887" cy="338137"/>
          </a:xfrm>
          <a:prstGeom prst="rect">
            <a:avLst/>
          </a:prstGeom>
          <a:noFill/>
          <a:ln w="9525">
            <a:noFill/>
            <a:miter lim="800000"/>
            <a:headEnd/>
            <a:tailEnd/>
          </a:ln>
        </p:spPr>
        <p:txBody>
          <a:bodyPr wrap="none">
            <a:spAutoFit/>
          </a:bodyPr>
          <a:lstStyle/>
          <a:p>
            <a:r>
              <a:rPr lang="en-US" sz="2000" b="1"/>
              <a:t>Note:  Additional branches (functions) could be added</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cstate="print"/>
          <a:srcRect b="42357"/>
          <a:stretch>
            <a:fillRect/>
          </a:stretch>
        </p:blipFill>
        <p:spPr bwMode="auto">
          <a:xfrm>
            <a:off x="0" y="623888"/>
            <a:ext cx="9144000" cy="2662237"/>
          </a:xfrm>
          <a:prstGeom prst="rect">
            <a:avLst/>
          </a:prstGeom>
          <a:noFill/>
          <a:ln w="9525" algn="ctr">
            <a:noFill/>
            <a:miter lim="800000"/>
            <a:headEnd/>
            <a:tailEnd/>
          </a:ln>
        </p:spPr>
      </p:pic>
      <p:pic>
        <p:nvPicPr>
          <p:cNvPr id="24579" name="Picture 5"/>
          <p:cNvPicPr>
            <a:picLocks noChangeAspect="1" noChangeArrowheads="1"/>
          </p:cNvPicPr>
          <p:nvPr/>
        </p:nvPicPr>
        <p:blipFill>
          <a:blip r:embed="rId3" cstate="print"/>
          <a:srcRect b="60405"/>
          <a:stretch>
            <a:fillRect/>
          </a:stretch>
        </p:blipFill>
        <p:spPr bwMode="auto">
          <a:xfrm>
            <a:off x="0" y="3840163"/>
            <a:ext cx="9144000" cy="1828800"/>
          </a:xfrm>
          <a:prstGeom prst="rect">
            <a:avLst/>
          </a:prstGeom>
          <a:noFill/>
          <a:ln w="9525" algn="ctr">
            <a:noFill/>
            <a:miter lim="800000"/>
            <a:headEnd/>
            <a:tailEnd/>
          </a:ln>
        </p:spPr>
      </p:pic>
      <p:sp>
        <p:nvSpPr>
          <p:cNvPr id="24580" name="Rectangle 3"/>
          <p:cNvSpPr>
            <a:spLocks noChangeArrowheads="1"/>
          </p:cNvSpPr>
          <p:nvPr/>
        </p:nvSpPr>
        <p:spPr bwMode="auto">
          <a:xfrm>
            <a:off x="0" y="0"/>
            <a:ext cx="9144000" cy="420688"/>
          </a:xfrm>
          <a:prstGeom prst="rect">
            <a:avLst/>
          </a:prstGeom>
          <a:noFill/>
          <a:ln w="9525">
            <a:noFill/>
            <a:miter lim="800000"/>
            <a:headEnd/>
            <a:tailEnd/>
          </a:ln>
        </p:spPr>
        <p:txBody>
          <a:bodyPr>
            <a:spAutoFit/>
          </a:bodyPr>
          <a:lstStyle/>
          <a:p>
            <a:pPr marL="609600" indent="-609600">
              <a:lnSpc>
                <a:spcPct val="90000"/>
              </a:lnSpc>
              <a:buFont typeface="Calibri" pitchFamily="34" charset="0"/>
              <a:buNone/>
              <a:tabLst>
                <a:tab pos="231775" algn="l"/>
              </a:tabLst>
            </a:pPr>
            <a:r>
              <a:rPr lang="en-US" sz="2400" b="1" u="sng">
                <a:solidFill>
                  <a:srgbClr val="0000FF"/>
                </a:solidFill>
              </a:rPr>
              <a:t>Function Example 3</a:t>
            </a:r>
            <a:r>
              <a:rPr lang="en-US" sz="2400" b="1">
                <a:solidFill>
                  <a:srgbClr val="0000FF"/>
                </a:solidFill>
              </a:rPr>
              <a:t>: (3 inputs, 3 outputs)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0" y="0"/>
            <a:ext cx="9144000" cy="989013"/>
          </a:xfrm>
          <a:prstGeom prst="rect">
            <a:avLst/>
          </a:prstGeom>
          <a:noFill/>
          <a:ln w="9525">
            <a:noFill/>
            <a:miter lim="800000"/>
            <a:headEnd/>
            <a:tailEnd/>
          </a:ln>
        </p:spPr>
        <p:txBody>
          <a:bodyPr>
            <a:spAutoFit/>
          </a:bodyPr>
          <a:lstStyle/>
          <a:p>
            <a:pPr marL="609600" indent="-609600">
              <a:lnSpc>
                <a:spcPct val="90000"/>
              </a:lnSpc>
              <a:buFont typeface="Calibri" pitchFamily="34" charset="0"/>
              <a:buNone/>
              <a:tabLst>
                <a:tab pos="231775" algn="l"/>
              </a:tabLst>
            </a:pPr>
            <a:r>
              <a:rPr lang="en-US" sz="2400" b="1" u="sng">
                <a:solidFill>
                  <a:srgbClr val="0000FF"/>
                </a:solidFill>
              </a:rPr>
              <a:t>Function Example 3</a:t>
            </a:r>
            <a:r>
              <a:rPr lang="en-US" sz="2400" b="1">
                <a:solidFill>
                  <a:srgbClr val="0000FF"/>
                </a:solidFill>
              </a:rPr>
              <a:t>: (3 inputs, 3 outputs)</a:t>
            </a:r>
          </a:p>
          <a:p>
            <a:pPr marL="609600" indent="-609600">
              <a:lnSpc>
                <a:spcPct val="90000"/>
              </a:lnSpc>
              <a:buFont typeface="Calibri" pitchFamily="34" charset="0"/>
              <a:buNone/>
              <a:tabLst>
                <a:tab pos="231775" algn="l"/>
              </a:tabLst>
            </a:pPr>
            <a:endParaRPr lang="en-US" sz="1000"/>
          </a:p>
          <a:p>
            <a:pPr marL="609600" indent="-609600">
              <a:lnSpc>
                <a:spcPct val="90000"/>
              </a:lnSpc>
              <a:buFont typeface="Calibri" pitchFamily="34" charset="0"/>
              <a:buNone/>
              <a:tabLst>
                <a:tab pos="231775" algn="l"/>
              </a:tabLst>
            </a:pPr>
            <a:r>
              <a:rPr lang="en-US" sz="2400" u="sng"/>
              <a:t>Memory usage for value parameters and copy parameters</a:t>
            </a:r>
          </a:p>
        </p:txBody>
      </p:sp>
      <p:grpSp>
        <p:nvGrpSpPr>
          <p:cNvPr id="25603" name="Group 7"/>
          <p:cNvGrpSpPr>
            <a:grpSpLocks/>
          </p:cNvGrpSpPr>
          <p:nvPr/>
        </p:nvGrpSpPr>
        <p:grpSpPr bwMode="auto">
          <a:xfrm>
            <a:off x="536575" y="1050925"/>
            <a:ext cx="7291388" cy="1423988"/>
            <a:chOff x="0" y="1375"/>
            <a:chExt cx="5297" cy="1409"/>
          </a:xfrm>
        </p:grpSpPr>
        <p:pic>
          <p:nvPicPr>
            <p:cNvPr id="25680" name="Picture 5"/>
            <p:cNvPicPr>
              <a:picLocks noChangeAspect="1" noChangeArrowheads="1"/>
            </p:cNvPicPr>
            <p:nvPr/>
          </p:nvPicPr>
          <p:blipFill>
            <a:blip r:embed="rId2" cstate="print"/>
            <a:srcRect l="17072" t="46053" r="50075" b="51964"/>
            <a:stretch>
              <a:fillRect/>
            </a:stretch>
          </p:blipFill>
          <p:spPr bwMode="auto">
            <a:xfrm>
              <a:off x="0" y="1375"/>
              <a:ext cx="5297" cy="240"/>
            </a:xfrm>
            <a:prstGeom prst="rect">
              <a:avLst/>
            </a:prstGeom>
            <a:noFill/>
            <a:ln w="9525" algn="ctr">
              <a:noFill/>
              <a:miter lim="800000"/>
              <a:headEnd/>
              <a:tailEnd/>
            </a:ln>
          </p:spPr>
        </p:pic>
        <p:pic>
          <p:nvPicPr>
            <p:cNvPr id="25681" name="Picture 6"/>
            <p:cNvPicPr>
              <a:picLocks noChangeAspect="1" noChangeArrowheads="1"/>
            </p:cNvPicPr>
            <p:nvPr/>
          </p:nvPicPr>
          <p:blipFill>
            <a:blip r:embed="rId3" cstate="print"/>
            <a:srcRect l="17201" t="55365" r="46448" b="34657"/>
            <a:stretch>
              <a:fillRect/>
            </a:stretch>
          </p:blipFill>
          <p:spPr bwMode="auto">
            <a:xfrm>
              <a:off x="0" y="1695"/>
              <a:ext cx="5291" cy="1089"/>
            </a:xfrm>
            <a:prstGeom prst="rect">
              <a:avLst/>
            </a:prstGeom>
            <a:noFill/>
            <a:ln w="9525" algn="ctr">
              <a:noFill/>
              <a:miter lim="800000"/>
              <a:headEnd/>
              <a:tailEnd/>
            </a:ln>
          </p:spPr>
        </p:pic>
      </p:grpSp>
      <p:graphicFrame>
        <p:nvGraphicFramePr>
          <p:cNvPr id="40045" name="Group 109"/>
          <p:cNvGraphicFramePr>
            <a:graphicFrameLocks noGrp="1"/>
          </p:cNvGraphicFramePr>
          <p:nvPr/>
        </p:nvGraphicFramePr>
        <p:xfrm>
          <a:off x="87313" y="2557463"/>
          <a:ext cx="6096000" cy="2035176"/>
        </p:xfrm>
        <a:graphic>
          <a:graphicData uri="http://schemas.openxmlformats.org/drawingml/2006/table">
            <a:tbl>
              <a:tblPr/>
              <a:tblGrid>
                <a:gridCol w="1219200"/>
                <a:gridCol w="1219200"/>
                <a:gridCol w="1219200"/>
                <a:gridCol w="1219200"/>
                <a:gridCol w="1219200"/>
              </a:tblGrid>
              <a:tr h="5334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016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000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graphicFrame>
        <p:nvGraphicFramePr>
          <p:cNvPr id="40034" name="Group 98"/>
          <p:cNvGraphicFramePr>
            <a:graphicFrameLocks noGrp="1"/>
          </p:cNvGraphicFramePr>
          <p:nvPr/>
        </p:nvGraphicFramePr>
        <p:xfrm>
          <a:off x="595313" y="4752975"/>
          <a:ext cx="5022850" cy="1865313"/>
        </p:xfrm>
        <a:graphic>
          <a:graphicData uri="http://schemas.openxmlformats.org/drawingml/2006/table">
            <a:tbl>
              <a:tblPr/>
              <a:tblGrid>
                <a:gridCol w="1668462"/>
                <a:gridCol w="1538288"/>
                <a:gridCol w="1816100"/>
              </a:tblGrid>
              <a:tr h="46672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Alias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Root1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X2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Root2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ErrorFlag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Times New Roman" pitchFamily="18" charset="0"/>
                        </a:rPr>
                        <a:t>ErrorFlag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5663" name="Group 110"/>
          <p:cNvGrpSpPr>
            <a:grpSpLocks/>
          </p:cNvGrpSpPr>
          <p:nvPr/>
        </p:nvGrpSpPr>
        <p:grpSpPr bwMode="auto">
          <a:xfrm>
            <a:off x="1830388" y="3062288"/>
            <a:ext cx="3482975" cy="1335087"/>
            <a:chOff x="1975" y="1929"/>
            <a:chExt cx="2194" cy="841"/>
          </a:xfrm>
        </p:grpSpPr>
        <p:grpSp>
          <p:nvGrpSpPr>
            <p:cNvPr id="25668" name="Group 99"/>
            <p:cNvGrpSpPr>
              <a:grpSpLocks/>
            </p:cNvGrpSpPr>
            <p:nvPr/>
          </p:nvGrpSpPr>
          <p:grpSpPr bwMode="auto">
            <a:xfrm>
              <a:off x="1975" y="1929"/>
              <a:ext cx="2194" cy="205"/>
              <a:chOff x="1975" y="1929"/>
              <a:chExt cx="2194" cy="205"/>
            </a:xfrm>
          </p:grpSpPr>
          <p:sp>
            <p:nvSpPr>
              <p:cNvPr id="25678" name="Arc 94"/>
              <p:cNvSpPr>
                <a:spLocks/>
              </p:cNvSpPr>
              <p:nvPr/>
            </p:nvSpPr>
            <p:spPr bwMode="auto">
              <a:xfrm>
                <a:off x="2853" y="1929"/>
                <a:ext cx="1316" cy="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type="triangle" w="lg" len="lg"/>
              </a:ln>
            </p:spPr>
            <p:txBody>
              <a:bodyPr wrap="none" anchor="ctr"/>
              <a:lstStyle/>
              <a:p>
                <a:endParaRPr lang="en-US"/>
              </a:p>
            </p:txBody>
          </p:sp>
          <p:sp>
            <p:nvSpPr>
              <p:cNvPr id="25679" name="Arc 95"/>
              <p:cNvSpPr>
                <a:spLocks/>
              </p:cNvSpPr>
              <p:nvPr/>
            </p:nvSpPr>
            <p:spPr bwMode="auto">
              <a:xfrm flipH="1">
                <a:off x="1975" y="1933"/>
                <a:ext cx="878" cy="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type="none" w="lg" len="lg"/>
              </a:ln>
            </p:spPr>
            <p:txBody>
              <a:bodyPr wrap="none" anchor="ctr"/>
              <a:lstStyle/>
              <a:p>
                <a:endParaRPr lang="en-US"/>
              </a:p>
            </p:txBody>
          </p:sp>
        </p:grpSp>
        <p:grpSp>
          <p:nvGrpSpPr>
            <p:cNvPr id="25669" name="Group 100"/>
            <p:cNvGrpSpPr>
              <a:grpSpLocks/>
            </p:cNvGrpSpPr>
            <p:nvPr/>
          </p:nvGrpSpPr>
          <p:grpSpPr bwMode="auto">
            <a:xfrm>
              <a:off x="1975" y="2230"/>
              <a:ext cx="2194" cy="205"/>
              <a:chOff x="1975" y="1929"/>
              <a:chExt cx="2194" cy="205"/>
            </a:xfrm>
          </p:grpSpPr>
          <p:sp>
            <p:nvSpPr>
              <p:cNvPr id="25676" name="Arc 101"/>
              <p:cNvSpPr>
                <a:spLocks/>
              </p:cNvSpPr>
              <p:nvPr/>
            </p:nvSpPr>
            <p:spPr bwMode="auto">
              <a:xfrm>
                <a:off x="2853" y="1929"/>
                <a:ext cx="1316" cy="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type="triangle" w="lg" len="lg"/>
              </a:ln>
            </p:spPr>
            <p:txBody>
              <a:bodyPr wrap="none" anchor="ctr"/>
              <a:lstStyle/>
              <a:p>
                <a:endParaRPr lang="en-US"/>
              </a:p>
            </p:txBody>
          </p:sp>
          <p:sp>
            <p:nvSpPr>
              <p:cNvPr id="25677" name="Arc 102"/>
              <p:cNvSpPr>
                <a:spLocks/>
              </p:cNvSpPr>
              <p:nvPr/>
            </p:nvSpPr>
            <p:spPr bwMode="auto">
              <a:xfrm flipH="1">
                <a:off x="1975" y="1933"/>
                <a:ext cx="878" cy="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type="none" w="lg" len="lg"/>
              </a:ln>
            </p:spPr>
            <p:txBody>
              <a:bodyPr wrap="none" anchor="ctr"/>
              <a:lstStyle/>
              <a:p>
                <a:endParaRPr lang="en-US"/>
              </a:p>
            </p:txBody>
          </p:sp>
        </p:grpSp>
        <p:grpSp>
          <p:nvGrpSpPr>
            <p:cNvPr id="25670" name="Group 103"/>
            <p:cNvGrpSpPr>
              <a:grpSpLocks/>
            </p:cNvGrpSpPr>
            <p:nvPr/>
          </p:nvGrpSpPr>
          <p:grpSpPr bwMode="auto">
            <a:xfrm>
              <a:off x="1975" y="2558"/>
              <a:ext cx="2194" cy="205"/>
              <a:chOff x="1975" y="1929"/>
              <a:chExt cx="2194" cy="205"/>
            </a:xfrm>
          </p:grpSpPr>
          <p:sp>
            <p:nvSpPr>
              <p:cNvPr id="25674" name="Arc 104"/>
              <p:cNvSpPr>
                <a:spLocks/>
              </p:cNvSpPr>
              <p:nvPr/>
            </p:nvSpPr>
            <p:spPr bwMode="auto">
              <a:xfrm>
                <a:off x="2853" y="1929"/>
                <a:ext cx="1316" cy="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type="triangle" w="lg" len="lg"/>
              </a:ln>
            </p:spPr>
            <p:txBody>
              <a:bodyPr wrap="none" anchor="ctr"/>
              <a:lstStyle/>
              <a:p>
                <a:endParaRPr lang="en-US"/>
              </a:p>
            </p:txBody>
          </p:sp>
          <p:sp>
            <p:nvSpPr>
              <p:cNvPr id="25675" name="Arc 105"/>
              <p:cNvSpPr>
                <a:spLocks/>
              </p:cNvSpPr>
              <p:nvPr/>
            </p:nvSpPr>
            <p:spPr bwMode="auto">
              <a:xfrm flipH="1">
                <a:off x="1975" y="1933"/>
                <a:ext cx="878" cy="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type="none" w="lg" len="lg"/>
              </a:ln>
            </p:spPr>
            <p:txBody>
              <a:bodyPr wrap="none" anchor="ctr"/>
              <a:lstStyle/>
              <a:p>
                <a:endParaRPr lang="en-US"/>
              </a:p>
            </p:txBody>
          </p:sp>
        </p:grpSp>
        <p:sp>
          <p:nvSpPr>
            <p:cNvPr id="25671" name="Text Box 106"/>
            <p:cNvSpPr txBox="1">
              <a:spLocks noChangeArrowheads="1"/>
            </p:cNvSpPr>
            <p:nvPr/>
          </p:nvSpPr>
          <p:spPr bwMode="auto">
            <a:xfrm>
              <a:off x="2635" y="1933"/>
              <a:ext cx="436" cy="212"/>
            </a:xfrm>
            <a:prstGeom prst="rect">
              <a:avLst/>
            </a:prstGeom>
            <a:noFill/>
            <a:ln w="9525" algn="ctr">
              <a:noFill/>
              <a:miter lim="800000"/>
              <a:headEnd/>
              <a:tailEnd/>
            </a:ln>
          </p:spPr>
          <p:txBody>
            <a:bodyPr wrap="none">
              <a:spAutoFit/>
            </a:bodyPr>
            <a:lstStyle/>
            <a:p>
              <a:pPr marL="342900" indent="-342900"/>
              <a:r>
                <a:rPr lang="en-US" sz="2000" b="1">
                  <a:solidFill>
                    <a:srgbClr val="FF0000"/>
                  </a:solidFill>
                </a:rPr>
                <a:t>copy</a:t>
              </a:r>
            </a:p>
          </p:txBody>
        </p:sp>
        <p:sp>
          <p:nvSpPr>
            <p:cNvPr id="25672" name="Text Box 107"/>
            <p:cNvSpPr txBox="1">
              <a:spLocks noChangeArrowheads="1"/>
            </p:cNvSpPr>
            <p:nvPr/>
          </p:nvSpPr>
          <p:spPr bwMode="auto">
            <a:xfrm>
              <a:off x="2635" y="2241"/>
              <a:ext cx="436" cy="212"/>
            </a:xfrm>
            <a:prstGeom prst="rect">
              <a:avLst/>
            </a:prstGeom>
            <a:noFill/>
            <a:ln w="9525" algn="ctr">
              <a:noFill/>
              <a:miter lim="800000"/>
              <a:headEnd/>
              <a:tailEnd/>
            </a:ln>
          </p:spPr>
          <p:txBody>
            <a:bodyPr wrap="none">
              <a:spAutoFit/>
            </a:bodyPr>
            <a:lstStyle/>
            <a:p>
              <a:pPr marL="342900" indent="-342900"/>
              <a:r>
                <a:rPr lang="en-US" sz="2000" b="1">
                  <a:solidFill>
                    <a:srgbClr val="FF0000"/>
                  </a:solidFill>
                </a:rPr>
                <a:t>copy</a:t>
              </a:r>
            </a:p>
          </p:txBody>
        </p:sp>
        <p:sp>
          <p:nvSpPr>
            <p:cNvPr id="25673" name="Text Box 108"/>
            <p:cNvSpPr txBox="1">
              <a:spLocks noChangeArrowheads="1"/>
            </p:cNvSpPr>
            <p:nvPr/>
          </p:nvSpPr>
          <p:spPr bwMode="auto">
            <a:xfrm>
              <a:off x="2635" y="2558"/>
              <a:ext cx="436" cy="212"/>
            </a:xfrm>
            <a:prstGeom prst="rect">
              <a:avLst/>
            </a:prstGeom>
            <a:noFill/>
            <a:ln w="9525" algn="ctr">
              <a:noFill/>
              <a:miter lim="800000"/>
              <a:headEnd/>
              <a:tailEnd/>
            </a:ln>
          </p:spPr>
          <p:txBody>
            <a:bodyPr wrap="none">
              <a:spAutoFit/>
            </a:bodyPr>
            <a:lstStyle/>
            <a:p>
              <a:pPr marL="342900" indent="-342900"/>
              <a:r>
                <a:rPr lang="en-US" sz="2000" b="1">
                  <a:solidFill>
                    <a:srgbClr val="FF0000"/>
                  </a:solidFill>
                </a:rPr>
                <a:t>copy</a:t>
              </a:r>
            </a:p>
          </p:txBody>
        </p:sp>
      </p:grpSp>
      <p:sp>
        <p:nvSpPr>
          <p:cNvPr id="80" name="Right Brace 79"/>
          <p:cNvSpPr/>
          <p:nvPr/>
        </p:nvSpPr>
        <p:spPr>
          <a:xfrm>
            <a:off x="6502400" y="2557463"/>
            <a:ext cx="261938" cy="203517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buFont typeface="Arial" charset="0"/>
              <a:buNone/>
              <a:defRPr/>
            </a:pPr>
            <a:endParaRPr lang="en-US"/>
          </a:p>
        </p:txBody>
      </p:sp>
      <p:sp>
        <p:nvSpPr>
          <p:cNvPr id="25665" name="TextBox 80"/>
          <p:cNvSpPr txBox="1">
            <a:spLocks noChangeArrowheads="1"/>
          </p:cNvSpPr>
          <p:nvPr/>
        </p:nvSpPr>
        <p:spPr bwMode="auto">
          <a:xfrm>
            <a:off x="6775450" y="2755900"/>
            <a:ext cx="2368550" cy="1865313"/>
          </a:xfrm>
          <a:prstGeom prst="rect">
            <a:avLst/>
          </a:prstGeom>
          <a:noFill/>
          <a:ln w="9525">
            <a:noFill/>
            <a:miter lim="800000"/>
            <a:headEnd/>
            <a:tailEnd/>
          </a:ln>
        </p:spPr>
        <p:txBody>
          <a:bodyPr>
            <a:spAutoFit/>
          </a:bodyPr>
          <a:lstStyle/>
          <a:p>
            <a:r>
              <a:rPr lang="en-US" sz="2400" u="sng">
                <a:solidFill>
                  <a:srgbClr val="FF0000"/>
                </a:solidFill>
              </a:rPr>
              <a:t>Value parameters </a:t>
            </a:r>
            <a:r>
              <a:rPr lang="en-US" sz="2400"/>
              <a:t>are copied from the calling function to the function being called.</a:t>
            </a:r>
          </a:p>
        </p:txBody>
      </p:sp>
      <p:sp>
        <p:nvSpPr>
          <p:cNvPr id="82" name="Right Brace 81"/>
          <p:cNvSpPr/>
          <p:nvPr/>
        </p:nvSpPr>
        <p:spPr>
          <a:xfrm>
            <a:off x="5910263" y="4745038"/>
            <a:ext cx="260350" cy="2035175"/>
          </a:xfrm>
          <a:prstGeom prst="rightBrace">
            <a:avLst/>
          </a:prstGeom>
          <a:ln w="28575">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algn="ctr">
              <a:buFont typeface="Arial" charset="0"/>
              <a:buNone/>
              <a:defRPr/>
            </a:pPr>
            <a:endParaRPr lang="en-US"/>
          </a:p>
        </p:txBody>
      </p:sp>
      <p:sp>
        <p:nvSpPr>
          <p:cNvPr id="25667" name="TextBox 82"/>
          <p:cNvSpPr txBox="1">
            <a:spLocks noChangeArrowheads="1"/>
          </p:cNvSpPr>
          <p:nvPr/>
        </p:nvSpPr>
        <p:spPr bwMode="auto">
          <a:xfrm>
            <a:off x="6183313" y="4943475"/>
            <a:ext cx="2960687" cy="1865313"/>
          </a:xfrm>
          <a:prstGeom prst="rect">
            <a:avLst/>
          </a:prstGeom>
          <a:noFill/>
          <a:ln w="9525">
            <a:noFill/>
            <a:miter lim="800000"/>
            <a:headEnd/>
            <a:tailEnd/>
          </a:ln>
        </p:spPr>
        <p:txBody>
          <a:bodyPr>
            <a:spAutoFit/>
          </a:bodyPr>
          <a:lstStyle/>
          <a:p>
            <a:r>
              <a:rPr lang="en-US" sz="2400" u="sng">
                <a:solidFill>
                  <a:srgbClr val="008000"/>
                </a:solidFill>
              </a:rPr>
              <a:t>Reference parameters</a:t>
            </a:r>
            <a:r>
              <a:rPr lang="en-US" sz="2400"/>
              <a:t> use a shared memory location so any change in one function affects the other.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0"/>
            <a:ext cx="9144000" cy="3052763"/>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pPr>
            <a:r>
              <a:rPr lang="en-US" sz="2800" b="1" u="sng">
                <a:solidFill>
                  <a:srgbClr val="0000FF"/>
                </a:solidFill>
              </a:rPr>
              <a:t>Class Example</a:t>
            </a:r>
            <a:r>
              <a:rPr lang="en-US" sz="2800" b="1">
                <a:solidFill>
                  <a:srgbClr val="0000FF"/>
                </a:solidFill>
              </a:rPr>
              <a:t>:</a:t>
            </a:r>
          </a:p>
          <a:p>
            <a:pPr marL="231775" indent="-231775">
              <a:lnSpc>
                <a:spcPct val="90000"/>
              </a:lnSpc>
              <a:buFont typeface="Calibri" pitchFamily="34" charset="0"/>
              <a:buNone/>
              <a:tabLst>
                <a:tab pos="231775" algn="l"/>
              </a:tabLst>
            </a:pPr>
            <a:r>
              <a:rPr lang="en-US" sz="2400"/>
              <a:t>Write a main program and a function SOLVE2 to solve two</a:t>
            </a:r>
          </a:p>
          <a:p>
            <a:pPr marL="231775" indent="-231775">
              <a:lnSpc>
                <a:spcPct val="90000"/>
              </a:lnSpc>
              <a:buFont typeface="Calibri" pitchFamily="34" charset="0"/>
              <a:buNone/>
              <a:tabLst>
                <a:tab pos="231775" algn="l"/>
              </a:tabLst>
            </a:pPr>
            <a:r>
              <a:rPr lang="en-US" sz="2400"/>
              <a:t>simultaneous equations.</a:t>
            </a:r>
          </a:p>
          <a:p>
            <a:pPr marL="231775" indent="-231775">
              <a:lnSpc>
                <a:spcPct val="90000"/>
              </a:lnSpc>
              <a:buFont typeface="Calibri" pitchFamily="34" charset="0"/>
              <a:buNone/>
              <a:tabLst>
                <a:tab pos="231775" algn="l"/>
              </a:tabLst>
            </a:pPr>
            <a:r>
              <a:rPr lang="en-US" sz="2400"/>
              <a:t>The main program should:</a:t>
            </a:r>
          </a:p>
          <a:p>
            <a:pPr marL="231775" indent="-231775">
              <a:lnSpc>
                <a:spcPct val="90000"/>
              </a:lnSpc>
              <a:buFontTx/>
              <a:buChar char="-"/>
              <a:tabLst>
                <a:tab pos="231775" algn="l"/>
              </a:tabLst>
            </a:pPr>
            <a:r>
              <a:rPr lang="en-US" sz="2400"/>
              <a:t>Prompt the user for the inputs (A,B,C,D,E,F)</a:t>
            </a:r>
          </a:p>
          <a:p>
            <a:pPr marL="231775" indent="-231775">
              <a:lnSpc>
                <a:spcPct val="90000"/>
              </a:lnSpc>
              <a:buFontTx/>
              <a:buChar char="-"/>
              <a:tabLst>
                <a:tab pos="231775" algn="l"/>
              </a:tabLst>
            </a:pPr>
            <a:r>
              <a:rPr lang="en-US" sz="2400"/>
              <a:t>Call function SOLVE2 (6 inputs, 2 outputs) to find x and y</a:t>
            </a:r>
          </a:p>
          <a:p>
            <a:pPr marL="231775" indent="-231775">
              <a:lnSpc>
                <a:spcPct val="90000"/>
              </a:lnSpc>
              <a:buFontTx/>
              <a:buChar char="-"/>
              <a:tabLst>
                <a:tab pos="231775" algn="l"/>
              </a:tabLst>
            </a:pPr>
            <a:r>
              <a:rPr lang="en-US" sz="2400"/>
              <a:t>Display the results</a:t>
            </a:r>
          </a:p>
          <a:p>
            <a:pPr marL="231775" indent="-231775">
              <a:lnSpc>
                <a:spcPct val="90000"/>
              </a:lnSpc>
              <a:buFont typeface="Calibri" pitchFamily="34" charset="0"/>
              <a:buNone/>
              <a:tabLst>
                <a:tab pos="231775" algn="l"/>
              </a:tabLst>
            </a:pPr>
            <a:endParaRPr lang="en-US" sz="1000"/>
          </a:p>
        </p:txBody>
      </p:sp>
      <p:graphicFrame>
        <p:nvGraphicFramePr>
          <p:cNvPr id="1026" name="Object 80"/>
          <p:cNvGraphicFramePr>
            <a:graphicFrameLocks noChangeAspect="1"/>
          </p:cNvGraphicFramePr>
          <p:nvPr/>
        </p:nvGraphicFramePr>
        <p:xfrm>
          <a:off x="1298575" y="2990850"/>
          <a:ext cx="5859463" cy="2705100"/>
        </p:xfrm>
        <a:graphic>
          <a:graphicData uri="http://schemas.openxmlformats.org/presentationml/2006/ole">
            <p:oleObj spid="_x0000_s1033" name="Equation" r:id="rId3" imgW="2806700" imgH="12954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0" y="0"/>
            <a:ext cx="9144000" cy="3381375"/>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pPr>
            <a:r>
              <a:rPr lang="en-US" sz="2800" b="1" u="sng">
                <a:solidFill>
                  <a:srgbClr val="0000FF"/>
                </a:solidFill>
              </a:rPr>
              <a:t>Class Example</a:t>
            </a:r>
            <a:r>
              <a:rPr lang="en-US" sz="2800" b="1">
                <a:solidFill>
                  <a:srgbClr val="0000FF"/>
                </a:solidFill>
              </a:rPr>
              <a:t>:</a:t>
            </a:r>
          </a:p>
          <a:p>
            <a:pPr marL="231775" indent="-231775">
              <a:lnSpc>
                <a:spcPct val="90000"/>
              </a:lnSpc>
              <a:buFont typeface="Calibri" pitchFamily="34" charset="0"/>
              <a:buNone/>
              <a:tabLst>
                <a:tab pos="231775" algn="l"/>
              </a:tabLst>
            </a:pPr>
            <a:r>
              <a:rPr lang="en-US" sz="2400"/>
              <a:t>Write a main program and a function TIME2 to convert time in </a:t>
            </a:r>
          </a:p>
          <a:p>
            <a:pPr marL="231775" indent="-231775">
              <a:lnSpc>
                <a:spcPct val="90000"/>
              </a:lnSpc>
              <a:buFont typeface="Calibri" pitchFamily="34" charset="0"/>
              <a:buNone/>
              <a:tabLst>
                <a:tab pos="231775" algn="l"/>
              </a:tabLst>
            </a:pPr>
            <a:r>
              <a:rPr lang="en-US" sz="2400"/>
              <a:t>seconds to time in hours, minutes, and seconds.</a:t>
            </a:r>
          </a:p>
          <a:p>
            <a:pPr marL="231775" indent="-231775">
              <a:lnSpc>
                <a:spcPct val="90000"/>
              </a:lnSpc>
              <a:buFont typeface="Calibri" pitchFamily="34" charset="0"/>
              <a:buNone/>
              <a:tabLst>
                <a:tab pos="231775" algn="l"/>
              </a:tabLst>
            </a:pPr>
            <a:r>
              <a:rPr lang="en-US" sz="2400"/>
              <a:t>The main program should:</a:t>
            </a:r>
          </a:p>
          <a:p>
            <a:pPr marL="231775" indent="-231775">
              <a:lnSpc>
                <a:spcPct val="90000"/>
              </a:lnSpc>
              <a:buFontTx/>
              <a:buChar char="-"/>
              <a:tabLst>
                <a:tab pos="231775" algn="l"/>
              </a:tabLst>
            </a:pPr>
            <a:r>
              <a:rPr lang="en-US" sz="2400"/>
              <a:t>Prompt the user for the input time in seconds</a:t>
            </a:r>
          </a:p>
          <a:p>
            <a:pPr marL="231775" indent="-231775">
              <a:lnSpc>
                <a:spcPct val="90000"/>
              </a:lnSpc>
              <a:buFontTx/>
              <a:buChar char="-"/>
              <a:tabLst>
                <a:tab pos="231775" algn="l"/>
              </a:tabLst>
            </a:pPr>
            <a:r>
              <a:rPr lang="en-US" sz="2400"/>
              <a:t>Call function TIME2 to convert the time to hours, minutes, and seconds</a:t>
            </a:r>
          </a:p>
          <a:p>
            <a:pPr marL="231775" indent="-231775">
              <a:lnSpc>
                <a:spcPct val="90000"/>
              </a:lnSpc>
              <a:buFontTx/>
              <a:buChar char="-"/>
              <a:tabLst>
                <a:tab pos="231775" algn="l"/>
              </a:tabLst>
            </a:pPr>
            <a:r>
              <a:rPr lang="en-US" sz="2400"/>
              <a:t>Display the results</a:t>
            </a:r>
          </a:p>
          <a:p>
            <a:pPr marL="231775" indent="-231775">
              <a:lnSpc>
                <a:spcPct val="90000"/>
              </a:lnSpc>
              <a:buFont typeface="Calibri" pitchFamily="34" charset="0"/>
              <a:buNone/>
              <a:tabLst>
                <a:tab pos="231775" algn="l"/>
              </a:tabLst>
            </a:pPr>
            <a:endParaRPr lang="en-US" sz="1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0" y="0"/>
            <a:ext cx="9144000" cy="5006975"/>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defRPr/>
            </a:pPr>
            <a:r>
              <a:rPr lang="en-US" sz="2800" b="1" u="sng" dirty="0">
                <a:solidFill>
                  <a:srgbClr val="0000FF"/>
                </a:solidFill>
              </a:rPr>
              <a:t>Scope</a:t>
            </a:r>
            <a:endParaRPr lang="en-US" sz="2800" b="1" dirty="0">
              <a:solidFill>
                <a:srgbClr val="0000FF"/>
              </a:solidFill>
            </a:endParaRPr>
          </a:p>
          <a:p>
            <a:pPr>
              <a:lnSpc>
                <a:spcPct val="90000"/>
              </a:lnSpc>
              <a:buFont typeface="Calibri" pitchFamily="34" charset="0"/>
              <a:buNone/>
              <a:tabLst>
                <a:tab pos="231775" algn="l"/>
              </a:tabLst>
              <a:defRPr/>
            </a:pPr>
            <a:r>
              <a:rPr lang="en-US" sz="2400" dirty="0"/>
              <a:t>As we have seen, two functions may use the same name for unrelated variables, so it is important to know </a:t>
            </a:r>
            <a:r>
              <a:rPr lang="en-US" sz="2400" b="1" i="1" u="sng" dirty="0"/>
              <a:t>where a variable is valid</a:t>
            </a:r>
            <a:r>
              <a:rPr lang="en-US" sz="2400" dirty="0"/>
              <a:t>, or to know its </a:t>
            </a:r>
            <a:r>
              <a:rPr lang="en-US" sz="2400" b="1" u="sng" dirty="0"/>
              <a:t>scope</a:t>
            </a:r>
            <a:r>
              <a:rPr lang="en-US" sz="2400" dirty="0"/>
              <a:t>.</a:t>
            </a:r>
          </a:p>
          <a:p>
            <a:pPr marL="231775" indent="-231775">
              <a:lnSpc>
                <a:spcPct val="90000"/>
              </a:lnSpc>
              <a:buFont typeface="Calibri" pitchFamily="34" charset="0"/>
              <a:buNone/>
              <a:tabLst>
                <a:tab pos="231775" algn="l"/>
              </a:tabLst>
              <a:defRPr/>
            </a:pPr>
            <a:r>
              <a:rPr lang="en-US" sz="2400" dirty="0"/>
              <a:t>In C++ there are three kinds of scope:</a:t>
            </a:r>
          </a:p>
          <a:p>
            <a:pPr marL="231775" indent="-231775">
              <a:lnSpc>
                <a:spcPct val="90000"/>
              </a:lnSpc>
              <a:buFont typeface="Arial" pitchFamily="34" charset="0"/>
              <a:buChar char="•"/>
              <a:tabLst>
                <a:tab pos="231775" algn="l"/>
              </a:tabLst>
              <a:defRPr/>
            </a:pPr>
            <a:r>
              <a:rPr lang="en-US" sz="2400" b="1" u="sng" dirty="0"/>
              <a:t>Block</a:t>
            </a:r>
            <a:r>
              <a:rPr lang="en-US" sz="2400" dirty="0"/>
              <a:t> – a variable may be declared and used within a set of braces.  It is not defined outside of the braces</a:t>
            </a:r>
          </a:p>
          <a:p>
            <a:pPr marL="231775" indent="-231775">
              <a:lnSpc>
                <a:spcPct val="90000"/>
              </a:lnSpc>
              <a:buFont typeface="Arial" pitchFamily="34" charset="0"/>
              <a:buChar char="•"/>
              <a:tabLst>
                <a:tab pos="231775" algn="l"/>
              </a:tabLst>
              <a:defRPr/>
            </a:pPr>
            <a:r>
              <a:rPr lang="en-US" sz="2400" b="1" u="sng" dirty="0"/>
              <a:t>Function</a:t>
            </a:r>
            <a:r>
              <a:rPr lang="en-US" sz="2400" dirty="0"/>
              <a:t> – a variable may be declared and used within a function.  This is sometimes called a </a:t>
            </a:r>
            <a:r>
              <a:rPr lang="en-US" sz="2400" b="1" u="sng" dirty="0">
                <a:solidFill>
                  <a:srgbClr val="0000FF"/>
                </a:solidFill>
              </a:rPr>
              <a:t>local variable</a:t>
            </a:r>
            <a:r>
              <a:rPr lang="en-US" sz="2400" dirty="0"/>
              <a:t>.  It is not defined outside of the function.</a:t>
            </a:r>
          </a:p>
          <a:p>
            <a:pPr marL="231775" indent="-231775">
              <a:lnSpc>
                <a:spcPct val="90000"/>
              </a:lnSpc>
              <a:buFont typeface="Arial" pitchFamily="34" charset="0"/>
              <a:buChar char="•"/>
              <a:tabLst>
                <a:tab pos="231775" algn="l"/>
              </a:tabLst>
              <a:defRPr/>
            </a:pPr>
            <a:r>
              <a:rPr lang="en-US" sz="2400" b="1" u="sng" dirty="0"/>
              <a:t>File</a:t>
            </a:r>
            <a:r>
              <a:rPr lang="en-US" sz="2400" dirty="0"/>
              <a:t> – a variable may be declared outside and before the body of any function and then can be used in all functions in the file.  This is sometimes called a </a:t>
            </a:r>
            <a:r>
              <a:rPr lang="en-US" sz="2400" b="1" u="sng" dirty="0">
                <a:solidFill>
                  <a:srgbClr val="0000FF"/>
                </a:solidFill>
              </a:rPr>
              <a:t>global variable</a:t>
            </a:r>
            <a:r>
              <a:rPr lang="en-US" sz="2400" dirty="0"/>
              <a:t>.</a:t>
            </a:r>
          </a:p>
        </p:txBody>
      </p:sp>
      <p:sp>
        <p:nvSpPr>
          <p:cNvPr id="3" name="Rectangle 3"/>
          <p:cNvSpPr>
            <a:spLocks noChangeArrowheads="1"/>
          </p:cNvSpPr>
          <p:nvPr/>
        </p:nvSpPr>
        <p:spPr bwMode="auto">
          <a:xfrm>
            <a:off x="0" y="5006975"/>
            <a:ext cx="9144000" cy="1592263"/>
          </a:xfrm>
          <a:prstGeom prst="rect">
            <a:avLst/>
          </a:prstGeom>
          <a:noFill/>
          <a:ln w="9525">
            <a:noFill/>
            <a:miter lim="800000"/>
            <a:headEnd/>
            <a:tailEnd/>
          </a:ln>
        </p:spPr>
        <p:txBody>
          <a:bodyPr>
            <a:spAutoFit/>
          </a:bodyPr>
          <a:lstStyle/>
          <a:p>
            <a:pPr>
              <a:lnSpc>
                <a:spcPct val="90000"/>
              </a:lnSpc>
              <a:buFont typeface="Arial" charset="0"/>
              <a:buNone/>
              <a:tabLst>
                <a:tab pos="231775" algn="l"/>
              </a:tabLst>
              <a:defRPr/>
            </a:pPr>
            <a:r>
              <a:rPr lang="en-US" sz="2400" u="sng" dirty="0"/>
              <a:t>Note</a:t>
            </a:r>
            <a:r>
              <a:rPr lang="en-US" sz="2400" dirty="0"/>
              <a:t>:  We could use global variables to avoid passing information between functions using reference parameters, but this is generally considered to be poor programming style.  In EGR 125 do not use global variables except for defining useful constants.</a:t>
            </a:r>
          </a:p>
          <a:p>
            <a:pPr marL="231775" indent="-231775">
              <a:lnSpc>
                <a:spcPct val="90000"/>
              </a:lnSpc>
              <a:buFont typeface="Calibri" pitchFamily="34" charset="0"/>
              <a:buNone/>
              <a:tabLst>
                <a:tab pos="231775" algn="l"/>
              </a:tabLst>
              <a:defRPr/>
            </a:pPr>
            <a:endParaRPr lang="en-US" sz="1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674" name="Group 14"/>
          <p:cNvGrpSpPr>
            <a:grpSpLocks/>
          </p:cNvGrpSpPr>
          <p:nvPr/>
        </p:nvGrpSpPr>
        <p:grpSpPr bwMode="auto">
          <a:xfrm>
            <a:off x="0" y="0"/>
            <a:ext cx="9144000" cy="6884988"/>
            <a:chOff x="0" y="0"/>
            <a:chExt cx="9144000" cy="6884988"/>
          </a:xfrm>
        </p:grpSpPr>
        <p:pic>
          <p:nvPicPr>
            <p:cNvPr id="28676" name="Picture 4"/>
            <p:cNvPicPr>
              <a:picLocks noChangeAspect="1" noChangeArrowheads="1"/>
            </p:cNvPicPr>
            <p:nvPr/>
          </p:nvPicPr>
          <p:blipFill>
            <a:blip r:embed="rId2" cstate="print"/>
            <a:srcRect l="19495" t="5540" r="29910" b="23825"/>
            <a:stretch>
              <a:fillRect/>
            </a:stretch>
          </p:blipFill>
          <p:spPr bwMode="auto">
            <a:xfrm>
              <a:off x="0" y="0"/>
              <a:ext cx="6575425" cy="6884988"/>
            </a:xfrm>
            <a:prstGeom prst="rect">
              <a:avLst/>
            </a:prstGeom>
            <a:noFill/>
            <a:ln w="9525" algn="ctr">
              <a:noFill/>
              <a:miter lim="800000"/>
              <a:headEnd/>
              <a:tailEnd/>
            </a:ln>
          </p:spPr>
        </p:pic>
        <p:pic>
          <p:nvPicPr>
            <p:cNvPr id="28677" name="Picture 3"/>
            <p:cNvPicPr>
              <a:picLocks noChangeAspect="1" noChangeArrowheads="1"/>
            </p:cNvPicPr>
            <p:nvPr/>
          </p:nvPicPr>
          <p:blipFill>
            <a:blip r:embed="rId3" cstate="print"/>
            <a:srcRect r="39978" b="71301"/>
            <a:stretch>
              <a:fillRect/>
            </a:stretch>
          </p:blipFill>
          <p:spPr bwMode="auto">
            <a:xfrm>
              <a:off x="4391025" y="4875213"/>
              <a:ext cx="4368800" cy="1055687"/>
            </a:xfrm>
            <a:prstGeom prst="rect">
              <a:avLst/>
            </a:prstGeom>
            <a:noFill/>
            <a:ln w="9525" algn="ctr">
              <a:noFill/>
              <a:miter lim="800000"/>
              <a:headEnd/>
              <a:tailEnd/>
            </a:ln>
          </p:spPr>
        </p:pic>
        <p:cxnSp>
          <p:nvCxnSpPr>
            <p:cNvPr id="8" name="Straight Arrow Connector 7"/>
            <p:cNvCxnSpPr/>
            <p:nvPr/>
          </p:nvCxnSpPr>
          <p:spPr>
            <a:xfrm rot="10800000">
              <a:off x="3095625" y="1363663"/>
              <a:ext cx="2144713" cy="15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79" name="TextBox 8"/>
            <p:cNvSpPr txBox="1">
              <a:spLocks noChangeArrowheads="1"/>
            </p:cNvSpPr>
            <p:nvPr/>
          </p:nvSpPr>
          <p:spPr bwMode="auto">
            <a:xfrm>
              <a:off x="5239657" y="1069975"/>
              <a:ext cx="3106941" cy="954107"/>
            </a:xfrm>
            <a:prstGeom prst="rect">
              <a:avLst/>
            </a:prstGeom>
            <a:noFill/>
            <a:ln w="28575">
              <a:solidFill>
                <a:srgbClr val="FF0000"/>
              </a:solidFill>
              <a:miter lim="800000"/>
              <a:headEnd/>
              <a:tailEnd/>
            </a:ln>
          </p:spPr>
          <p:txBody>
            <a:bodyPr wrap="none">
              <a:spAutoFit/>
            </a:bodyPr>
            <a:lstStyle/>
            <a:p>
              <a:r>
                <a:rPr lang="en-US" sz="2000" b="1" u="sng">
                  <a:solidFill>
                    <a:srgbClr val="FF0000"/>
                  </a:solidFill>
                </a:rPr>
                <a:t>File scope</a:t>
              </a:r>
            </a:p>
            <a:p>
              <a:r>
                <a:rPr lang="en-US" sz="2000" b="1">
                  <a:solidFill>
                    <a:srgbClr val="0000FF"/>
                  </a:solidFill>
                </a:rPr>
                <a:t>(Global variable)</a:t>
              </a:r>
            </a:p>
            <a:p>
              <a:r>
                <a:rPr lang="en-US" sz="2000" b="1">
                  <a:solidFill>
                    <a:srgbClr val="FF0000"/>
                  </a:solidFill>
                </a:rPr>
                <a:t>g is defined in all functions</a:t>
              </a:r>
            </a:p>
          </p:txBody>
        </p:sp>
        <p:cxnSp>
          <p:nvCxnSpPr>
            <p:cNvPr id="10" name="Straight Arrow Connector 9"/>
            <p:cNvCxnSpPr/>
            <p:nvPr/>
          </p:nvCxnSpPr>
          <p:spPr>
            <a:xfrm rot="10800000">
              <a:off x="3248025" y="2684463"/>
              <a:ext cx="2940050" cy="301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81" name="TextBox 10"/>
            <p:cNvSpPr txBox="1">
              <a:spLocks noChangeArrowheads="1"/>
            </p:cNvSpPr>
            <p:nvPr/>
          </p:nvSpPr>
          <p:spPr bwMode="auto">
            <a:xfrm>
              <a:off x="6188075" y="2114550"/>
              <a:ext cx="2955925" cy="1200150"/>
            </a:xfrm>
            <a:prstGeom prst="rect">
              <a:avLst/>
            </a:prstGeom>
            <a:noFill/>
            <a:ln w="28575">
              <a:solidFill>
                <a:srgbClr val="FF0000"/>
              </a:solidFill>
              <a:miter lim="800000"/>
              <a:headEnd/>
              <a:tailEnd/>
            </a:ln>
          </p:spPr>
          <p:txBody>
            <a:bodyPr>
              <a:spAutoFit/>
            </a:bodyPr>
            <a:lstStyle/>
            <a:p>
              <a:r>
                <a:rPr lang="en-US" sz="2000" b="1" u="sng">
                  <a:solidFill>
                    <a:srgbClr val="FF0000"/>
                  </a:solidFill>
                </a:rPr>
                <a:t>Function scope</a:t>
              </a:r>
            </a:p>
            <a:p>
              <a:r>
                <a:rPr lang="en-US" sz="2000" b="1">
                  <a:solidFill>
                    <a:srgbClr val="0000FF"/>
                  </a:solidFill>
                </a:rPr>
                <a:t>(Local variable)</a:t>
              </a:r>
            </a:p>
            <a:p>
              <a:r>
                <a:rPr lang="en-US" sz="2000" b="1">
                  <a:solidFill>
                    <a:srgbClr val="FF0000"/>
                  </a:solidFill>
                </a:rPr>
                <a:t>Height, Mass, W only defined in function main</a:t>
              </a:r>
            </a:p>
          </p:txBody>
        </p:sp>
        <p:cxnSp>
          <p:nvCxnSpPr>
            <p:cNvPr id="12" name="Straight Arrow Connector 11"/>
            <p:cNvCxnSpPr/>
            <p:nvPr/>
          </p:nvCxnSpPr>
          <p:spPr>
            <a:xfrm rot="10800000" flipV="1">
              <a:off x="6575425" y="4268788"/>
              <a:ext cx="3429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83" name="TextBox 12"/>
            <p:cNvSpPr txBox="1">
              <a:spLocks noChangeArrowheads="1"/>
            </p:cNvSpPr>
            <p:nvPr/>
          </p:nvSpPr>
          <p:spPr bwMode="auto">
            <a:xfrm>
              <a:off x="6918325" y="3698875"/>
              <a:ext cx="2225675" cy="1138238"/>
            </a:xfrm>
            <a:prstGeom prst="rect">
              <a:avLst/>
            </a:prstGeom>
            <a:noFill/>
            <a:ln w="28575">
              <a:solidFill>
                <a:srgbClr val="FF0000"/>
              </a:solidFill>
              <a:miter lim="800000"/>
              <a:headEnd/>
              <a:tailEnd/>
            </a:ln>
          </p:spPr>
          <p:txBody>
            <a:bodyPr>
              <a:spAutoFit/>
            </a:bodyPr>
            <a:lstStyle/>
            <a:p>
              <a:r>
                <a:rPr lang="en-US" sz="2000" b="1" u="sng">
                  <a:solidFill>
                    <a:srgbClr val="FF0000"/>
                  </a:solidFill>
                </a:rPr>
                <a:t>Block scope</a:t>
              </a:r>
            </a:p>
            <a:p>
              <a:r>
                <a:rPr lang="en-US" sz="2000" b="1">
                  <a:solidFill>
                    <a:srgbClr val="FF0000"/>
                  </a:solidFill>
                </a:rPr>
                <a:t>Pounds only defined within braces</a:t>
              </a:r>
            </a:p>
          </p:txBody>
        </p:sp>
        <p:cxnSp>
          <p:nvCxnSpPr>
            <p:cNvPr id="16" name="Straight Arrow Connector 15"/>
            <p:cNvCxnSpPr/>
            <p:nvPr/>
          </p:nvCxnSpPr>
          <p:spPr>
            <a:xfrm rot="10800000" flipV="1">
              <a:off x="2741613" y="6338888"/>
              <a:ext cx="50641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85" name="TextBox 16"/>
            <p:cNvSpPr txBox="1">
              <a:spLocks noChangeArrowheads="1"/>
            </p:cNvSpPr>
            <p:nvPr/>
          </p:nvSpPr>
          <p:spPr bwMode="auto">
            <a:xfrm>
              <a:off x="3248025" y="5930900"/>
              <a:ext cx="4310063" cy="954088"/>
            </a:xfrm>
            <a:prstGeom prst="rect">
              <a:avLst/>
            </a:prstGeom>
            <a:noFill/>
            <a:ln w="28575">
              <a:solidFill>
                <a:srgbClr val="FF0000"/>
              </a:solidFill>
              <a:miter lim="800000"/>
              <a:headEnd/>
              <a:tailEnd/>
            </a:ln>
          </p:spPr>
          <p:txBody>
            <a:bodyPr>
              <a:spAutoFit/>
            </a:bodyPr>
            <a:lstStyle/>
            <a:p>
              <a:r>
                <a:rPr lang="en-US" sz="2000" b="1" u="sng">
                  <a:solidFill>
                    <a:srgbClr val="FF0000"/>
                  </a:solidFill>
                </a:rPr>
                <a:t>Function scope</a:t>
              </a:r>
            </a:p>
            <a:p>
              <a:r>
                <a:rPr lang="en-US" sz="2000" b="1">
                  <a:solidFill>
                    <a:srgbClr val="0000FF"/>
                  </a:solidFill>
                </a:rPr>
                <a:t>(Local variable)</a:t>
              </a:r>
            </a:p>
            <a:p>
              <a:r>
                <a:rPr lang="en-US" sz="2000" b="1">
                  <a:solidFill>
                    <a:srgbClr val="FF0000"/>
                  </a:solidFill>
                </a:rPr>
                <a:t>N only defined in function Weight</a:t>
              </a:r>
            </a:p>
          </p:txBody>
        </p:sp>
      </p:grpSp>
      <p:sp>
        <p:nvSpPr>
          <p:cNvPr id="28675" name="Rectangle 3"/>
          <p:cNvSpPr>
            <a:spLocks noChangeArrowheads="1"/>
          </p:cNvSpPr>
          <p:nvPr/>
        </p:nvSpPr>
        <p:spPr bwMode="auto">
          <a:xfrm>
            <a:off x="5689600" y="0"/>
            <a:ext cx="3454400" cy="479425"/>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pPr>
            <a:r>
              <a:rPr lang="en-US" sz="2800" b="1" u="sng">
                <a:solidFill>
                  <a:srgbClr val="0000FF"/>
                </a:solidFill>
              </a:rPr>
              <a:t>Scope - Example</a:t>
            </a:r>
            <a:endParaRPr lang="en-US" sz="2800" b="1">
              <a:solidFill>
                <a:srgbClr val="0000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0" y="0"/>
            <a:ext cx="8272463" cy="479425"/>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pPr>
            <a:r>
              <a:rPr lang="en-US" sz="2800" b="1" u="sng">
                <a:solidFill>
                  <a:srgbClr val="0000FF"/>
                </a:solidFill>
              </a:rPr>
              <a:t>Functions with default arguments</a:t>
            </a:r>
            <a:endParaRPr lang="en-US" sz="2800" b="1">
              <a:solidFill>
                <a:srgbClr val="0000FF"/>
              </a:solidFill>
            </a:endParaRPr>
          </a:p>
        </p:txBody>
      </p:sp>
      <p:sp>
        <p:nvSpPr>
          <p:cNvPr id="29700" name="Rectangle 3"/>
          <p:cNvSpPr>
            <a:spLocks noChangeArrowheads="1"/>
          </p:cNvSpPr>
          <p:nvPr/>
        </p:nvSpPr>
        <p:spPr bwMode="auto">
          <a:xfrm>
            <a:off x="0" y="383726"/>
            <a:ext cx="9143999" cy="923330"/>
          </a:xfrm>
          <a:prstGeom prst="rect">
            <a:avLst/>
          </a:prstGeom>
          <a:noFill/>
          <a:ln w="9525">
            <a:noFill/>
            <a:miter lim="800000"/>
            <a:headEnd/>
            <a:tailEnd/>
          </a:ln>
        </p:spPr>
        <p:txBody>
          <a:bodyPr wrap="square">
            <a:spAutoFit/>
          </a:bodyPr>
          <a:lstStyle/>
          <a:p>
            <a:pPr>
              <a:lnSpc>
                <a:spcPct val="90000"/>
              </a:lnSpc>
              <a:buFont typeface="Calibri" pitchFamily="34" charset="0"/>
              <a:buNone/>
              <a:tabLst>
                <a:tab pos="231775" algn="l"/>
              </a:tabLst>
            </a:pPr>
            <a:r>
              <a:rPr lang="en-US" sz="2000" dirty="0"/>
              <a:t>In general, the </a:t>
            </a:r>
            <a:r>
              <a:rPr lang="en-US" sz="2000" b="1" i="1" dirty="0" smtClean="0">
                <a:solidFill>
                  <a:srgbClr val="0000FF"/>
                </a:solidFill>
              </a:rPr>
              <a:t>number</a:t>
            </a:r>
            <a:r>
              <a:rPr lang="en-US" sz="2000" dirty="0" smtClean="0"/>
              <a:t>, </a:t>
            </a:r>
            <a:r>
              <a:rPr lang="en-US" sz="2000" b="1" i="1" dirty="0">
                <a:solidFill>
                  <a:srgbClr val="0000FF"/>
                </a:solidFill>
              </a:rPr>
              <a:t>order</a:t>
            </a:r>
            <a:r>
              <a:rPr lang="en-US" sz="2000" dirty="0"/>
              <a:t>, and </a:t>
            </a:r>
            <a:r>
              <a:rPr lang="en-US" sz="2000" b="1" i="1" dirty="0">
                <a:solidFill>
                  <a:srgbClr val="0000FF"/>
                </a:solidFill>
              </a:rPr>
              <a:t>type</a:t>
            </a:r>
            <a:r>
              <a:rPr lang="en-US" sz="2000" dirty="0"/>
              <a:t> of arguments in function calls, declarations, and definitions should </a:t>
            </a:r>
            <a:r>
              <a:rPr lang="en-US" sz="2000" u="sng" dirty="0"/>
              <a:t>match</a:t>
            </a:r>
            <a:r>
              <a:rPr lang="en-US" sz="2000" dirty="0"/>
              <a:t>.  An exception is made when 1 or more of the arguments are assigned </a:t>
            </a:r>
            <a:r>
              <a:rPr lang="en-US" sz="2000" b="1" i="1" dirty="0">
                <a:solidFill>
                  <a:srgbClr val="FF0000"/>
                </a:solidFill>
              </a:rPr>
              <a:t>default values</a:t>
            </a:r>
            <a:r>
              <a:rPr lang="en-US" sz="2000" dirty="0"/>
              <a:t> in the function declaration (prototype</a:t>
            </a:r>
            <a:r>
              <a:rPr lang="en-US" sz="2000" dirty="0" smtClean="0"/>
              <a:t>).  Another exception is</a:t>
            </a:r>
            <a:endParaRPr lang="en-US" sz="2000" dirty="0"/>
          </a:p>
        </p:txBody>
      </p:sp>
      <p:sp>
        <p:nvSpPr>
          <p:cNvPr id="7" name="Rectangle 6"/>
          <p:cNvSpPr/>
          <p:nvPr/>
        </p:nvSpPr>
        <p:spPr>
          <a:xfrm>
            <a:off x="1" y="2445626"/>
            <a:ext cx="2329132" cy="3539430"/>
          </a:xfrm>
          <a:prstGeom prst="rect">
            <a:avLst/>
          </a:prstGeom>
        </p:spPr>
        <p:txBody>
          <a:bodyPr wrap="square">
            <a:spAutoFit/>
          </a:bodyPr>
          <a:lstStyle/>
          <a:p>
            <a:pPr>
              <a:lnSpc>
                <a:spcPct val="90000"/>
              </a:lnSpc>
              <a:buFont typeface="Calibri" pitchFamily="34" charset="0"/>
              <a:buNone/>
              <a:tabLst>
                <a:tab pos="231775" algn="l"/>
              </a:tabLst>
            </a:pPr>
            <a:r>
              <a:rPr lang="en-US" sz="2000" b="1" i="1" u="sng" dirty="0" smtClean="0">
                <a:solidFill>
                  <a:srgbClr val="0000FF"/>
                </a:solidFill>
              </a:rPr>
              <a:t>Example</a:t>
            </a:r>
            <a:r>
              <a:rPr lang="en-US" sz="2000" b="1" i="1" dirty="0" smtClean="0">
                <a:solidFill>
                  <a:srgbClr val="0000FF"/>
                </a:solidFill>
              </a:rPr>
              <a:t>:  </a:t>
            </a:r>
            <a:r>
              <a:rPr lang="en-US" sz="2000" dirty="0" smtClean="0"/>
              <a:t>Use </a:t>
            </a:r>
            <a:r>
              <a:rPr lang="en-US" sz="2000" dirty="0" smtClean="0"/>
              <a:t>a function </a:t>
            </a:r>
            <a:r>
              <a:rPr lang="en-US" sz="2000" dirty="0" smtClean="0"/>
              <a:t>to </a:t>
            </a:r>
            <a:r>
              <a:rPr lang="en-US" sz="2000" dirty="0" smtClean="0"/>
              <a:t>display the </a:t>
            </a:r>
            <a:r>
              <a:rPr lang="en-US" sz="2000" dirty="0" smtClean="0"/>
              <a:t>date with </a:t>
            </a:r>
            <a:r>
              <a:rPr lang="en-US" sz="2000" dirty="0" smtClean="0"/>
              <a:t>the year </a:t>
            </a:r>
            <a:r>
              <a:rPr lang="en-US" sz="2000" dirty="0" smtClean="0"/>
              <a:t>provided </a:t>
            </a:r>
            <a:r>
              <a:rPr lang="en-US" sz="2000" dirty="0" smtClean="0"/>
              <a:t>or with </a:t>
            </a:r>
            <a:r>
              <a:rPr lang="en-US" sz="2000" dirty="0" smtClean="0"/>
              <a:t>the </a:t>
            </a:r>
            <a:r>
              <a:rPr lang="en-US" sz="2000" dirty="0" smtClean="0"/>
              <a:t>default (</a:t>
            </a:r>
            <a:r>
              <a:rPr lang="en-US" sz="2000" dirty="0" smtClean="0"/>
              <a:t>current) year</a:t>
            </a:r>
            <a:r>
              <a:rPr lang="en-US" sz="2000" dirty="0" smtClean="0"/>
              <a:t>.</a:t>
            </a:r>
          </a:p>
          <a:p>
            <a:pPr>
              <a:lnSpc>
                <a:spcPct val="90000"/>
              </a:lnSpc>
              <a:buFont typeface="Calibri" pitchFamily="34" charset="0"/>
              <a:buNone/>
              <a:tabLst>
                <a:tab pos="231775" algn="l"/>
              </a:tabLst>
            </a:pPr>
            <a:endParaRPr lang="en-US" sz="2000" dirty="0" smtClean="0"/>
          </a:p>
          <a:p>
            <a:pPr>
              <a:lnSpc>
                <a:spcPct val="90000"/>
              </a:lnSpc>
              <a:buFont typeface="Calibri" pitchFamily="34" charset="0"/>
              <a:buNone/>
              <a:tabLst>
                <a:tab pos="231775" algn="l"/>
              </a:tabLst>
            </a:pPr>
            <a:r>
              <a:rPr lang="en-US" sz="2000" b="1" i="1" dirty="0" smtClean="0">
                <a:solidFill>
                  <a:srgbClr val="0000FF"/>
                </a:solidFill>
              </a:rPr>
              <a:t>Note that the default value for the argument only appears in the prototype.</a:t>
            </a:r>
          </a:p>
        </p:txBody>
      </p:sp>
      <p:pic>
        <p:nvPicPr>
          <p:cNvPr id="40963" name="Picture 3"/>
          <p:cNvPicPr>
            <a:picLocks noChangeAspect="1" noChangeArrowheads="1"/>
          </p:cNvPicPr>
          <p:nvPr/>
        </p:nvPicPr>
        <p:blipFill>
          <a:blip r:embed="rId2" cstate="print"/>
          <a:srcRect/>
          <a:stretch>
            <a:fillRect/>
          </a:stretch>
        </p:blipFill>
        <p:spPr bwMode="auto">
          <a:xfrm>
            <a:off x="2277373" y="1293513"/>
            <a:ext cx="6866625" cy="4691543"/>
          </a:xfrm>
          <a:prstGeom prst="rect">
            <a:avLst/>
          </a:prstGeom>
          <a:noFill/>
          <a:ln w="28575">
            <a:solidFill>
              <a:srgbClr val="0000FF"/>
            </a:solidFill>
            <a:miter lim="800000"/>
            <a:headEnd/>
            <a:tailEnd/>
          </a:ln>
        </p:spPr>
      </p:pic>
      <p:pic>
        <p:nvPicPr>
          <p:cNvPr id="40961" name="Picture 1"/>
          <p:cNvPicPr>
            <a:picLocks noChangeAspect="1" noChangeArrowheads="1"/>
          </p:cNvPicPr>
          <p:nvPr/>
        </p:nvPicPr>
        <p:blipFill>
          <a:blip r:embed="rId3" cstate="print"/>
          <a:srcRect r="14501" b="24404"/>
          <a:stretch>
            <a:fillRect/>
          </a:stretch>
        </p:blipFill>
        <p:spPr bwMode="auto">
          <a:xfrm>
            <a:off x="4005263" y="5655514"/>
            <a:ext cx="5138738" cy="1202486"/>
          </a:xfrm>
          <a:prstGeom prst="rect">
            <a:avLst/>
          </a:prstGeom>
          <a:noFill/>
          <a:ln w="28575">
            <a:solidFill>
              <a:srgbClr val="0000FF"/>
            </a:solidFill>
            <a:miter lim="800000"/>
            <a:headEnd/>
            <a:tailEnd/>
          </a:ln>
        </p:spPr>
      </p:pic>
      <p:sp>
        <p:nvSpPr>
          <p:cNvPr id="9" name="Rectangle 8"/>
          <p:cNvSpPr/>
          <p:nvPr/>
        </p:nvSpPr>
        <p:spPr>
          <a:xfrm>
            <a:off x="4666891" y="1922609"/>
            <a:ext cx="1155939" cy="4582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71404" y="1499306"/>
            <a:ext cx="2743059" cy="313932"/>
          </a:xfrm>
          <a:prstGeom prst="rect">
            <a:avLst/>
          </a:prstGeom>
          <a:noFill/>
          <a:ln w="28575">
            <a:solidFill>
              <a:srgbClr val="FF0000"/>
            </a:solidFill>
          </a:ln>
        </p:spPr>
        <p:txBody>
          <a:bodyPr wrap="none" rtlCol="0">
            <a:spAutoFit/>
          </a:bodyPr>
          <a:lstStyle/>
          <a:p>
            <a:r>
              <a:rPr lang="en-US" b="1" i="1" dirty="0" smtClean="0">
                <a:solidFill>
                  <a:srgbClr val="FF0000"/>
                </a:solidFill>
              </a:rPr>
              <a:t>default value for argument</a:t>
            </a:r>
            <a:endParaRPr lang="en-US" b="1" i="1" dirty="0">
              <a:solidFill>
                <a:srgbClr val="FF0000"/>
              </a:solidFill>
            </a:endParaRPr>
          </a:p>
        </p:txBody>
      </p:sp>
      <p:cxnSp>
        <p:nvCxnSpPr>
          <p:cNvPr id="12" name="Straight Arrow Connector 11"/>
          <p:cNvCxnSpPr>
            <a:stCxn id="10" idx="1"/>
          </p:cNvCxnSpPr>
          <p:nvPr/>
        </p:nvCxnSpPr>
        <p:spPr>
          <a:xfrm flipH="1">
            <a:off x="5822830" y="1656272"/>
            <a:ext cx="448574" cy="2663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 y="1293513"/>
            <a:ext cx="2195564" cy="923330"/>
          </a:xfrm>
          <a:prstGeom prst="rect">
            <a:avLst/>
          </a:prstGeom>
        </p:spPr>
        <p:txBody>
          <a:bodyPr wrap="square">
            <a:spAutoFit/>
          </a:bodyPr>
          <a:lstStyle/>
          <a:p>
            <a:pPr>
              <a:lnSpc>
                <a:spcPct val="90000"/>
              </a:lnSpc>
              <a:buFont typeface="Calibri" pitchFamily="34" charset="0"/>
              <a:buNone/>
              <a:tabLst>
                <a:tab pos="231775" algn="l"/>
              </a:tabLst>
            </a:pPr>
            <a:r>
              <a:rPr lang="en-US" sz="2000" dirty="0" smtClean="0"/>
              <a:t>when functions </a:t>
            </a:r>
            <a:r>
              <a:rPr lang="en-US" sz="2000" dirty="0" smtClean="0"/>
              <a:t>are </a:t>
            </a:r>
            <a:r>
              <a:rPr lang="en-US" sz="2000" b="1" i="1" dirty="0" smtClean="0">
                <a:solidFill>
                  <a:srgbClr val="0000FF"/>
                </a:solidFill>
              </a:rPr>
              <a:t>overloaded</a:t>
            </a:r>
            <a:r>
              <a:rPr lang="en-US" sz="2000" dirty="0" smtClean="0"/>
              <a:t> </a:t>
            </a:r>
            <a:r>
              <a:rPr lang="en-US" sz="2000" dirty="0" smtClean="0"/>
              <a:t>(to </a:t>
            </a:r>
            <a:r>
              <a:rPr lang="en-US" sz="2000" dirty="0" smtClean="0"/>
              <a:t>be presented </a:t>
            </a:r>
            <a:r>
              <a:rPr lang="en-US" sz="2000" dirty="0" smtClean="0"/>
              <a:t>shortly.)</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3"/>
          <p:cNvSpPr>
            <a:spLocks noChangeArrowheads="1"/>
          </p:cNvSpPr>
          <p:nvPr/>
        </p:nvSpPr>
        <p:spPr bwMode="auto">
          <a:xfrm>
            <a:off x="0" y="0"/>
            <a:ext cx="8272463" cy="479425"/>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pPr>
            <a:r>
              <a:rPr lang="en-US" sz="2800" b="1" u="sng">
                <a:solidFill>
                  <a:srgbClr val="0000FF"/>
                </a:solidFill>
              </a:rPr>
              <a:t>Functions with default arguments - Example</a:t>
            </a:r>
            <a:endParaRPr lang="en-US" sz="2800" b="1">
              <a:solidFill>
                <a:srgbClr val="0000FF"/>
              </a:solidFill>
            </a:endParaRPr>
          </a:p>
        </p:txBody>
      </p:sp>
      <p:sp>
        <p:nvSpPr>
          <p:cNvPr id="2053" name="Rectangle 3"/>
          <p:cNvSpPr>
            <a:spLocks noChangeArrowheads="1"/>
          </p:cNvSpPr>
          <p:nvPr/>
        </p:nvSpPr>
        <p:spPr bwMode="auto">
          <a:xfrm>
            <a:off x="0" y="479425"/>
            <a:ext cx="7200900" cy="757238"/>
          </a:xfrm>
          <a:prstGeom prst="rect">
            <a:avLst/>
          </a:prstGeom>
          <a:noFill/>
          <a:ln w="9525">
            <a:noFill/>
            <a:miter lim="800000"/>
            <a:headEnd/>
            <a:tailEnd/>
          </a:ln>
        </p:spPr>
        <p:txBody>
          <a:bodyPr>
            <a:spAutoFit/>
          </a:bodyPr>
          <a:lstStyle/>
          <a:p>
            <a:pPr>
              <a:lnSpc>
                <a:spcPct val="90000"/>
              </a:lnSpc>
              <a:buFont typeface="Calibri" pitchFamily="34" charset="0"/>
              <a:buNone/>
              <a:tabLst>
                <a:tab pos="231775" algn="l"/>
              </a:tabLst>
            </a:pPr>
            <a:r>
              <a:rPr lang="en-US" sz="2400"/>
              <a:t>The distance D between two points in an xy plane (2D) can be calculated using:</a:t>
            </a:r>
          </a:p>
        </p:txBody>
      </p:sp>
      <p:sp>
        <p:nvSpPr>
          <p:cNvPr id="2054" name="Rectangle 3"/>
          <p:cNvSpPr>
            <a:spLocks noChangeArrowheads="1"/>
          </p:cNvSpPr>
          <p:nvPr/>
        </p:nvSpPr>
        <p:spPr bwMode="auto">
          <a:xfrm>
            <a:off x="152400" y="2351088"/>
            <a:ext cx="8294688" cy="757237"/>
          </a:xfrm>
          <a:prstGeom prst="rect">
            <a:avLst/>
          </a:prstGeom>
          <a:noFill/>
          <a:ln w="9525">
            <a:noFill/>
            <a:miter lim="800000"/>
            <a:headEnd/>
            <a:tailEnd/>
          </a:ln>
        </p:spPr>
        <p:txBody>
          <a:bodyPr>
            <a:spAutoFit/>
          </a:bodyPr>
          <a:lstStyle/>
          <a:p>
            <a:pPr>
              <a:lnSpc>
                <a:spcPct val="90000"/>
              </a:lnSpc>
              <a:buFont typeface="Calibri" pitchFamily="34" charset="0"/>
              <a:buNone/>
              <a:tabLst>
                <a:tab pos="231775" algn="l"/>
              </a:tabLst>
            </a:pPr>
            <a:r>
              <a:rPr lang="en-US" sz="2400"/>
              <a:t>Similarly, the distance D between two points in an xyz plane (3D) can be calculated using:</a:t>
            </a:r>
          </a:p>
        </p:txBody>
      </p:sp>
      <p:sp>
        <p:nvSpPr>
          <p:cNvPr id="2055" name="Rectangle 3"/>
          <p:cNvSpPr>
            <a:spLocks noChangeArrowheads="1"/>
          </p:cNvSpPr>
          <p:nvPr/>
        </p:nvSpPr>
        <p:spPr bwMode="auto">
          <a:xfrm>
            <a:off x="152400" y="4194175"/>
            <a:ext cx="8991600" cy="2382191"/>
          </a:xfrm>
          <a:prstGeom prst="rect">
            <a:avLst/>
          </a:prstGeom>
          <a:noFill/>
          <a:ln w="9525">
            <a:noFill/>
            <a:miter lim="800000"/>
            <a:headEnd/>
            <a:tailEnd/>
          </a:ln>
        </p:spPr>
        <p:txBody>
          <a:bodyPr>
            <a:spAutoFit/>
          </a:bodyPr>
          <a:lstStyle/>
          <a:p>
            <a:pPr>
              <a:lnSpc>
                <a:spcPct val="90000"/>
              </a:lnSpc>
              <a:buFont typeface="Calibri" pitchFamily="34" charset="0"/>
              <a:buNone/>
              <a:tabLst>
                <a:tab pos="231775" algn="l"/>
              </a:tabLst>
            </a:pPr>
            <a:r>
              <a:rPr lang="en-US" sz="2400" b="1" i="1" u="sng" dirty="0" smtClean="0">
                <a:solidFill>
                  <a:srgbClr val="FF0000"/>
                </a:solidFill>
              </a:rPr>
              <a:t>Class Example</a:t>
            </a:r>
            <a:r>
              <a:rPr lang="en-US" sz="2400" dirty="0" smtClean="0"/>
              <a:t>:  Write </a:t>
            </a:r>
            <a:r>
              <a:rPr lang="en-US" sz="2400" dirty="0"/>
              <a:t>a C++ program that uses a function DIST(x1,x2,y1,y2,z1,z2) to find the distance between two points.</a:t>
            </a:r>
          </a:p>
          <a:p>
            <a:pPr>
              <a:lnSpc>
                <a:spcPct val="90000"/>
              </a:lnSpc>
              <a:buFont typeface="Calibri" pitchFamily="34" charset="0"/>
              <a:buNone/>
              <a:tabLst>
                <a:tab pos="231775" algn="l"/>
              </a:tabLst>
            </a:pPr>
            <a:r>
              <a:rPr lang="en-US" sz="2400" dirty="0"/>
              <a:t>Find the distance between the points (1,2,3) and (4,6,15) by calling</a:t>
            </a:r>
          </a:p>
          <a:p>
            <a:pPr>
              <a:lnSpc>
                <a:spcPct val="90000"/>
              </a:lnSpc>
              <a:buFont typeface="Calibri" pitchFamily="34" charset="0"/>
              <a:buNone/>
              <a:tabLst>
                <a:tab pos="231775" algn="l"/>
              </a:tabLst>
            </a:pPr>
            <a:r>
              <a:rPr lang="en-US" sz="2400" dirty="0"/>
              <a:t>	 </a:t>
            </a:r>
            <a:r>
              <a:rPr lang="en-US" sz="2400" b="1" dirty="0">
                <a:solidFill>
                  <a:srgbClr val="0000FF"/>
                </a:solidFill>
              </a:rPr>
              <a:t>DIST(1,4,2,6,3,15</a:t>
            </a:r>
            <a:r>
              <a:rPr lang="en-US" sz="2400" b="1" dirty="0" smtClean="0">
                <a:solidFill>
                  <a:srgbClr val="0000FF"/>
                </a:solidFill>
              </a:rPr>
              <a:t>)    // use function with 6 arguments</a:t>
            </a:r>
            <a:endParaRPr lang="en-US" sz="2400" b="1" dirty="0">
              <a:solidFill>
                <a:srgbClr val="0000FF"/>
              </a:solidFill>
            </a:endParaRPr>
          </a:p>
          <a:p>
            <a:pPr>
              <a:lnSpc>
                <a:spcPct val="90000"/>
              </a:lnSpc>
              <a:buFont typeface="Calibri" pitchFamily="34" charset="0"/>
              <a:buNone/>
              <a:tabLst>
                <a:tab pos="231775" algn="l"/>
              </a:tabLst>
            </a:pPr>
            <a:r>
              <a:rPr lang="en-US" sz="2400" dirty="0"/>
              <a:t>Find the distance between the points (30,-15) and (60,25) by calling</a:t>
            </a:r>
          </a:p>
          <a:p>
            <a:pPr>
              <a:lnSpc>
                <a:spcPct val="90000"/>
              </a:lnSpc>
              <a:buFont typeface="Calibri" pitchFamily="34" charset="0"/>
              <a:buNone/>
              <a:tabLst>
                <a:tab pos="231775" algn="l"/>
              </a:tabLst>
            </a:pPr>
            <a:r>
              <a:rPr lang="en-US" sz="2400" dirty="0"/>
              <a:t>	 </a:t>
            </a:r>
            <a:r>
              <a:rPr lang="en-US" sz="2400" b="1" dirty="0">
                <a:solidFill>
                  <a:srgbClr val="0000FF"/>
                </a:solidFill>
              </a:rPr>
              <a:t>DIST(30,60,-15,25</a:t>
            </a:r>
            <a:r>
              <a:rPr lang="en-US" sz="2400" b="1" dirty="0" smtClean="0">
                <a:solidFill>
                  <a:srgbClr val="0000FF"/>
                </a:solidFill>
              </a:rPr>
              <a:t>)   // use function with 4 arguments</a:t>
            </a:r>
            <a:endParaRPr lang="en-US" sz="2400" b="1" dirty="0">
              <a:solidFill>
                <a:srgbClr val="0000FF"/>
              </a:solidFill>
            </a:endParaRPr>
          </a:p>
        </p:txBody>
      </p:sp>
      <p:graphicFrame>
        <p:nvGraphicFramePr>
          <p:cNvPr id="2050" name="Object 2"/>
          <p:cNvGraphicFramePr>
            <a:graphicFrameLocks noChangeAspect="1"/>
          </p:cNvGraphicFramePr>
          <p:nvPr/>
        </p:nvGraphicFramePr>
        <p:xfrm>
          <a:off x="2041525" y="1236663"/>
          <a:ext cx="4181475" cy="728662"/>
        </p:xfrm>
        <a:graphic>
          <a:graphicData uri="http://schemas.openxmlformats.org/presentationml/2006/ole">
            <p:oleObj spid="_x0000_s2064" name="Equation" r:id="rId3" imgW="1676400" imgH="292100" progId="Equation.3">
              <p:embed/>
            </p:oleObj>
          </a:graphicData>
        </a:graphic>
      </p:graphicFrame>
      <p:graphicFrame>
        <p:nvGraphicFramePr>
          <p:cNvPr id="2051" name="Object 3"/>
          <p:cNvGraphicFramePr>
            <a:graphicFrameLocks noChangeAspect="1"/>
          </p:cNvGraphicFramePr>
          <p:nvPr/>
        </p:nvGraphicFramePr>
        <p:xfrm>
          <a:off x="1339850" y="3108325"/>
          <a:ext cx="5861050" cy="728663"/>
        </p:xfrm>
        <a:graphic>
          <a:graphicData uri="http://schemas.openxmlformats.org/presentationml/2006/ole">
            <p:oleObj spid="_x0000_s2065" name="Equation" r:id="rId4" imgW="2349500" imgH="29210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0" y="0"/>
            <a:ext cx="8272463" cy="479425"/>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pPr>
            <a:r>
              <a:rPr lang="en-US" sz="2800" b="1" u="sng">
                <a:solidFill>
                  <a:srgbClr val="0000FF"/>
                </a:solidFill>
              </a:rPr>
              <a:t>Function Overloading</a:t>
            </a:r>
            <a:endParaRPr lang="en-US" sz="2800" b="1">
              <a:solidFill>
                <a:srgbClr val="0000FF"/>
              </a:solidFill>
            </a:endParaRPr>
          </a:p>
        </p:txBody>
      </p:sp>
      <p:sp>
        <p:nvSpPr>
          <p:cNvPr id="30723" name="Rectangle 3"/>
          <p:cNvSpPr>
            <a:spLocks noChangeArrowheads="1"/>
          </p:cNvSpPr>
          <p:nvPr/>
        </p:nvSpPr>
        <p:spPr bwMode="auto">
          <a:xfrm>
            <a:off x="0" y="479425"/>
            <a:ext cx="8810625" cy="757238"/>
          </a:xfrm>
          <a:prstGeom prst="rect">
            <a:avLst/>
          </a:prstGeom>
          <a:noFill/>
          <a:ln w="9525">
            <a:noFill/>
            <a:miter lim="800000"/>
            <a:headEnd/>
            <a:tailEnd/>
          </a:ln>
        </p:spPr>
        <p:txBody>
          <a:bodyPr>
            <a:spAutoFit/>
          </a:bodyPr>
          <a:lstStyle/>
          <a:p>
            <a:pPr>
              <a:lnSpc>
                <a:spcPct val="90000"/>
              </a:lnSpc>
              <a:buFont typeface="Calibri" pitchFamily="34" charset="0"/>
              <a:buNone/>
              <a:tabLst>
                <a:tab pos="231775" algn="l"/>
              </a:tabLst>
            </a:pPr>
            <a:r>
              <a:rPr lang="en-US" sz="2400"/>
              <a:t>Function overloading is a term that means to define two or more functions with the same name.  </a:t>
            </a:r>
          </a:p>
        </p:txBody>
      </p:sp>
      <p:sp>
        <p:nvSpPr>
          <p:cNvPr id="30724" name="Rectangle 3"/>
          <p:cNvSpPr>
            <a:spLocks noChangeArrowheads="1"/>
          </p:cNvSpPr>
          <p:nvPr/>
        </p:nvSpPr>
        <p:spPr bwMode="auto">
          <a:xfrm>
            <a:off x="0" y="1465263"/>
            <a:ext cx="8294688" cy="1238250"/>
          </a:xfrm>
          <a:prstGeom prst="rect">
            <a:avLst/>
          </a:prstGeom>
          <a:noFill/>
          <a:ln w="9525">
            <a:noFill/>
            <a:miter lim="800000"/>
            <a:headEnd/>
            <a:tailEnd/>
          </a:ln>
        </p:spPr>
        <p:txBody>
          <a:bodyPr>
            <a:spAutoFit/>
          </a:bodyPr>
          <a:lstStyle/>
          <a:p>
            <a:pPr marL="231775" indent="-231775">
              <a:lnSpc>
                <a:spcPct val="90000"/>
              </a:lnSpc>
              <a:buFont typeface="Calibri" pitchFamily="34" charset="0"/>
              <a:buNone/>
              <a:tabLst>
                <a:tab pos="231775" algn="l"/>
              </a:tabLst>
            </a:pPr>
            <a:r>
              <a:rPr lang="en-US" sz="2400" b="1" u="sng">
                <a:solidFill>
                  <a:srgbClr val="0000FF"/>
                </a:solidFill>
              </a:rPr>
              <a:t>Why overload functions?</a:t>
            </a:r>
          </a:p>
          <a:p>
            <a:pPr marL="231775" indent="-231775">
              <a:lnSpc>
                <a:spcPct val="90000"/>
              </a:lnSpc>
              <a:buFont typeface="Arial" pitchFamily="34" charset="0"/>
              <a:buChar char="•"/>
              <a:tabLst>
                <a:tab pos="231775" algn="l"/>
              </a:tabLst>
            </a:pPr>
            <a:r>
              <a:rPr lang="en-US" sz="2400"/>
              <a:t>To allow for different numbers of arguments</a:t>
            </a:r>
          </a:p>
          <a:p>
            <a:pPr marL="231775" indent="-231775">
              <a:lnSpc>
                <a:spcPct val="90000"/>
              </a:lnSpc>
              <a:buFont typeface="Arial" pitchFamily="34" charset="0"/>
              <a:buChar char="•"/>
              <a:tabLst>
                <a:tab pos="231775" algn="l"/>
              </a:tabLst>
            </a:pPr>
            <a:r>
              <a:rPr lang="en-US" sz="2400"/>
              <a:t>To allow for different types of arguments</a:t>
            </a:r>
          </a:p>
        </p:txBody>
      </p:sp>
      <p:sp>
        <p:nvSpPr>
          <p:cNvPr id="9" name="Rectangle 3"/>
          <p:cNvSpPr>
            <a:spLocks noChangeArrowheads="1"/>
          </p:cNvSpPr>
          <p:nvPr/>
        </p:nvSpPr>
        <p:spPr bwMode="auto">
          <a:xfrm>
            <a:off x="0" y="2917825"/>
            <a:ext cx="8810625" cy="3846513"/>
          </a:xfrm>
          <a:prstGeom prst="rect">
            <a:avLst/>
          </a:prstGeom>
          <a:noFill/>
          <a:ln w="9525">
            <a:noFill/>
            <a:miter lim="800000"/>
            <a:headEnd/>
            <a:tailEnd/>
          </a:ln>
        </p:spPr>
        <p:txBody>
          <a:bodyPr>
            <a:spAutoFit/>
          </a:bodyPr>
          <a:lstStyle/>
          <a:p>
            <a:pPr>
              <a:lnSpc>
                <a:spcPct val="90000"/>
              </a:lnSpc>
              <a:buFont typeface="Calibri" pitchFamily="34" charset="0"/>
              <a:buNone/>
              <a:tabLst>
                <a:tab pos="231775" algn="l"/>
              </a:tabLst>
              <a:defRPr/>
            </a:pPr>
            <a:r>
              <a:rPr lang="en-US" sz="2400" b="1" u="sng" dirty="0">
                <a:solidFill>
                  <a:srgbClr val="0000FF"/>
                </a:solidFill>
              </a:rPr>
              <a:t>To overload functions we need to</a:t>
            </a:r>
            <a:r>
              <a:rPr lang="en-US" sz="2400" b="1" dirty="0">
                <a:solidFill>
                  <a:srgbClr val="0000FF"/>
                </a:solidFill>
              </a:rPr>
              <a:t>:</a:t>
            </a:r>
          </a:p>
          <a:p>
            <a:pPr marL="231775" indent="-231775">
              <a:lnSpc>
                <a:spcPct val="90000"/>
              </a:lnSpc>
              <a:buFont typeface="Arial" pitchFamily="34" charset="0"/>
              <a:buChar char="•"/>
              <a:tabLst>
                <a:tab pos="231775" algn="l"/>
              </a:tabLst>
              <a:defRPr/>
            </a:pPr>
            <a:r>
              <a:rPr lang="en-US" sz="2400" dirty="0"/>
              <a:t>Include a prototype for each version of the function</a:t>
            </a:r>
          </a:p>
          <a:p>
            <a:pPr marL="231775" indent="-231775">
              <a:lnSpc>
                <a:spcPct val="90000"/>
              </a:lnSpc>
              <a:buFont typeface="Arial" pitchFamily="34" charset="0"/>
              <a:buChar char="•"/>
              <a:tabLst>
                <a:tab pos="231775" algn="l"/>
              </a:tabLst>
              <a:defRPr/>
            </a:pPr>
            <a:r>
              <a:rPr lang="en-US" sz="2400" dirty="0"/>
              <a:t>Include a definition for each version of the function</a:t>
            </a:r>
          </a:p>
          <a:p>
            <a:pPr>
              <a:lnSpc>
                <a:spcPct val="90000"/>
              </a:lnSpc>
              <a:buFont typeface="Calibri" pitchFamily="34" charset="0"/>
              <a:buNone/>
              <a:tabLst>
                <a:tab pos="231775" algn="l"/>
              </a:tabLst>
              <a:defRPr/>
            </a:pPr>
            <a:r>
              <a:rPr lang="en-US" sz="2400" dirty="0"/>
              <a:t>When the function is used, C++ counts the </a:t>
            </a:r>
            <a:r>
              <a:rPr lang="en-US" sz="2400" u="sng" dirty="0"/>
              <a:t>number</a:t>
            </a:r>
            <a:r>
              <a:rPr lang="en-US" sz="2400" dirty="0"/>
              <a:t> of arguments and looks at the </a:t>
            </a:r>
            <a:r>
              <a:rPr lang="en-US" sz="2400" u="sng" dirty="0"/>
              <a:t>types</a:t>
            </a:r>
            <a:r>
              <a:rPr lang="en-US" sz="2400" dirty="0"/>
              <a:t> of the arguments in order to use the correct function definition.</a:t>
            </a:r>
          </a:p>
          <a:p>
            <a:pPr>
              <a:lnSpc>
                <a:spcPct val="90000"/>
              </a:lnSpc>
              <a:buFont typeface="Calibri" pitchFamily="34" charset="0"/>
              <a:buNone/>
              <a:tabLst>
                <a:tab pos="231775" algn="l"/>
              </a:tabLst>
              <a:defRPr/>
            </a:pPr>
            <a:endParaRPr lang="en-US" sz="800" dirty="0"/>
          </a:p>
          <a:p>
            <a:pPr>
              <a:lnSpc>
                <a:spcPct val="90000"/>
              </a:lnSpc>
              <a:buFont typeface="Calibri" pitchFamily="34" charset="0"/>
              <a:buNone/>
              <a:tabLst>
                <a:tab pos="231775" algn="l"/>
              </a:tabLst>
              <a:defRPr/>
            </a:pPr>
            <a:r>
              <a:rPr lang="en-US" sz="2400" b="1" u="sng" dirty="0">
                <a:solidFill>
                  <a:srgbClr val="0000FF"/>
                </a:solidFill>
              </a:rPr>
              <a:t>Operator Overloading</a:t>
            </a:r>
            <a:r>
              <a:rPr lang="en-US" sz="2400" b="1" dirty="0">
                <a:solidFill>
                  <a:srgbClr val="0000FF"/>
                </a:solidFill>
              </a:rPr>
              <a:t>:   </a:t>
            </a:r>
            <a:r>
              <a:rPr lang="en-US" sz="2400" dirty="0"/>
              <a:t>We will later discuss overloading operators in C++.  Note that C++ does different operations for 1/3   and   1.0/3.  How does it know?  It looks at the types of the arguments and uses the appropriate operator (integer division or real division).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0"/>
            <a:ext cx="2293938" cy="4210050"/>
          </a:xfrm>
          <a:prstGeom prst="rect">
            <a:avLst/>
          </a:prstGeom>
          <a:noFill/>
          <a:ln w="9525">
            <a:noFill/>
            <a:miter lim="800000"/>
            <a:headEnd/>
            <a:tailEnd/>
          </a:ln>
        </p:spPr>
        <p:txBody>
          <a:bodyPr>
            <a:spAutoFit/>
          </a:bodyPr>
          <a:lstStyle/>
          <a:p>
            <a:pPr>
              <a:lnSpc>
                <a:spcPct val="90000"/>
              </a:lnSpc>
              <a:buFont typeface="Calibri" pitchFamily="34" charset="0"/>
              <a:buNone/>
              <a:tabLst>
                <a:tab pos="465138" algn="l"/>
              </a:tabLst>
            </a:pPr>
            <a:r>
              <a:rPr lang="en-US" sz="2800" b="1" u="sng">
                <a:solidFill>
                  <a:srgbClr val="0000FF"/>
                </a:solidFill>
              </a:rPr>
              <a:t>Function Overloading Example</a:t>
            </a:r>
          </a:p>
          <a:p>
            <a:pPr>
              <a:lnSpc>
                <a:spcPct val="90000"/>
              </a:lnSpc>
              <a:buFont typeface="Calibri" pitchFamily="34" charset="0"/>
              <a:buNone/>
              <a:tabLst>
                <a:tab pos="465138" algn="l"/>
              </a:tabLst>
            </a:pPr>
            <a:r>
              <a:rPr lang="en-US" sz="2400" b="1">
                <a:solidFill>
                  <a:srgbClr val="0000FF"/>
                </a:solidFill>
              </a:rPr>
              <a:t> </a:t>
            </a:r>
            <a:r>
              <a:rPr lang="en-US" sz="2400"/>
              <a:t>(Reference:  </a:t>
            </a:r>
            <a:r>
              <a:rPr lang="en-US" sz="2400" u="sng"/>
              <a:t>Programming in C++ </a:t>
            </a:r>
            <a:r>
              <a:rPr lang="en-US" sz="2400"/>
              <a:t>by D’Orazzio, pp 324-325)</a:t>
            </a:r>
          </a:p>
          <a:p>
            <a:pPr>
              <a:lnSpc>
                <a:spcPct val="90000"/>
              </a:lnSpc>
              <a:buFont typeface="Calibri" pitchFamily="34" charset="0"/>
              <a:buNone/>
              <a:tabLst>
                <a:tab pos="465138" algn="l"/>
              </a:tabLst>
            </a:pPr>
            <a:endParaRPr lang="en-US" sz="2400"/>
          </a:p>
          <a:p>
            <a:pPr>
              <a:lnSpc>
                <a:spcPct val="90000"/>
              </a:lnSpc>
              <a:buFont typeface="Calibri" pitchFamily="34" charset="0"/>
              <a:buNone/>
              <a:tabLst>
                <a:tab pos="465138" algn="l"/>
              </a:tabLst>
            </a:pPr>
            <a:endParaRPr lang="en-US" sz="2400"/>
          </a:p>
          <a:p>
            <a:pPr>
              <a:lnSpc>
                <a:spcPct val="90000"/>
              </a:lnSpc>
              <a:buFont typeface="Calibri" pitchFamily="34" charset="0"/>
              <a:buNone/>
              <a:tabLst>
                <a:tab pos="465138" algn="l"/>
              </a:tabLst>
            </a:pPr>
            <a:r>
              <a:rPr lang="en-US" sz="2400"/>
              <a:t>Page 1 of 2</a:t>
            </a:r>
          </a:p>
        </p:txBody>
      </p:sp>
      <p:pic>
        <p:nvPicPr>
          <p:cNvPr id="31747" name="Picture 6" descr="Function Overloading 1 - dOrazzio.jpg"/>
          <p:cNvPicPr>
            <a:picLocks noChangeAspect="1"/>
          </p:cNvPicPr>
          <p:nvPr/>
        </p:nvPicPr>
        <p:blipFill>
          <a:blip r:embed="rId2" cstate="print"/>
          <a:srcRect l="2235" t="7619"/>
          <a:stretch>
            <a:fillRect/>
          </a:stretch>
        </p:blipFill>
        <p:spPr bwMode="auto">
          <a:xfrm>
            <a:off x="2278063" y="0"/>
            <a:ext cx="6865937"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Types of functions</a:t>
            </a:r>
          </a:p>
        </p:txBody>
      </p:sp>
      <p:sp>
        <p:nvSpPr>
          <p:cNvPr id="6147" name="Rectangle 3"/>
          <p:cNvSpPr>
            <a:spLocks noGrp="1" noChangeArrowheads="1"/>
          </p:cNvSpPr>
          <p:nvPr>
            <p:ph type="body" idx="4294967295"/>
          </p:nvPr>
        </p:nvSpPr>
        <p:spPr>
          <a:xfrm>
            <a:off x="0" y="609600"/>
            <a:ext cx="9144000" cy="3541713"/>
          </a:xfrm>
        </p:spPr>
        <p:txBody>
          <a:bodyPr/>
          <a:lstStyle/>
          <a:p>
            <a:pPr eaLnBrk="1" hangingPunct="1">
              <a:lnSpc>
                <a:spcPct val="80000"/>
              </a:lnSpc>
              <a:buFont typeface="Arial" charset="0"/>
              <a:buNone/>
              <a:defRPr/>
            </a:pPr>
            <a:r>
              <a:rPr lang="en-US" sz="2400" dirty="0" smtClean="0">
                <a:latin typeface="Times New Roman" pitchFamily="18" charset="0"/>
              </a:rPr>
              <a:t>Functions can be broken into two groups:</a:t>
            </a:r>
          </a:p>
          <a:p>
            <a:pPr marL="457200" indent="-457200" eaLnBrk="1" hangingPunct="1">
              <a:lnSpc>
                <a:spcPct val="80000"/>
              </a:lnSpc>
              <a:buFont typeface="Arial" charset="0"/>
              <a:buAutoNum type="arabicParenR"/>
              <a:defRPr/>
            </a:pPr>
            <a:r>
              <a:rPr lang="en-US" sz="2400" dirty="0" smtClean="0">
                <a:latin typeface="Times New Roman" pitchFamily="18" charset="0"/>
              </a:rPr>
              <a:t>Library functions</a:t>
            </a:r>
          </a:p>
          <a:p>
            <a:pPr marL="457200" indent="-457200" eaLnBrk="1" hangingPunct="1">
              <a:lnSpc>
                <a:spcPct val="80000"/>
              </a:lnSpc>
              <a:buFont typeface="Arial" charset="0"/>
              <a:buAutoNum type="arabicParenR"/>
              <a:defRPr/>
            </a:pPr>
            <a:r>
              <a:rPr lang="en-US" sz="2400" dirty="0" smtClean="0">
                <a:latin typeface="Times New Roman" pitchFamily="18" charset="0"/>
              </a:rPr>
              <a:t>Programmer-defined (or user-defined) functions</a:t>
            </a:r>
          </a:p>
          <a:p>
            <a:pPr eaLnBrk="1" hangingPunct="1">
              <a:lnSpc>
                <a:spcPct val="80000"/>
              </a:lnSpc>
              <a:buFont typeface="Arial" charset="0"/>
              <a:buNone/>
              <a:defRPr/>
            </a:pPr>
            <a:endParaRPr lang="en-US" sz="2400" dirty="0" smtClean="0">
              <a:latin typeface="Times New Roman" pitchFamily="18" charset="0"/>
            </a:endParaRPr>
          </a:p>
          <a:p>
            <a:pPr eaLnBrk="1" hangingPunct="1">
              <a:lnSpc>
                <a:spcPct val="80000"/>
              </a:lnSpc>
              <a:buFont typeface="Arial" charset="0"/>
              <a:buNone/>
              <a:defRPr/>
            </a:pPr>
            <a:r>
              <a:rPr lang="en-US" sz="2400" b="1" u="sng" dirty="0" smtClean="0">
                <a:solidFill>
                  <a:schemeClr val="hlink"/>
                </a:solidFill>
                <a:latin typeface="Times New Roman" pitchFamily="18" charset="0"/>
              </a:rPr>
              <a:t>Library functions</a:t>
            </a:r>
          </a:p>
          <a:p>
            <a:pPr eaLnBrk="1" hangingPunct="1">
              <a:lnSpc>
                <a:spcPct val="80000"/>
              </a:lnSpc>
              <a:buFont typeface="Arial" charset="0"/>
              <a:buChar char="•"/>
              <a:defRPr/>
            </a:pPr>
            <a:r>
              <a:rPr lang="en-US" sz="2400" dirty="0" smtClean="0">
                <a:latin typeface="Times New Roman" pitchFamily="18" charset="0"/>
              </a:rPr>
              <a:t>We have used many library functions so far, such as sin(x), log(x), exp(x), </a:t>
            </a:r>
            <a:r>
              <a:rPr lang="en-US" sz="2400" dirty="0" err="1" smtClean="0">
                <a:latin typeface="Times New Roman" pitchFamily="18" charset="0"/>
              </a:rPr>
              <a:t>setw</a:t>
            </a:r>
            <a:r>
              <a:rPr lang="en-US" sz="2400" dirty="0" smtClean="0">
                <a:latin typeface="Times New Roman" pitchFamily="18" charset="0"/>
              </a:rPr>
              <a:t>(n), </a:t>
            </a:r>
            <a:r>
              <a:rPr lang="en-US" sz="2400" dirty="0" err="1" smtClean="0">
                <a:latin typeface="Times New Roman" pitchFamily="18" charset="0"/>
              </a:rPr>
              <a:t>setprecision</a:t>
            </a:r>
            <a:r>
              <a:rPr lang="en-US" sz="2400" dirty="0" smtClean="0">
                <a:latin typeface="Times New Roman" pitchFamily="18" charset="0"/>
              </a:rPr>
              <a:t>(n), etc.</a:t>
            </a:r>
          </a:p>
          <a:p>
            <a:pPr eaLnBrk="1" hangingPunct="1">
              <a:lnSpc>
                <a:spcPct val="80000"/>
              </a:lnSpc>
              <a:buFont typeface="Arial" charset="0"/>
              <a:buChar char="•"/>
              <a:defRPr/>
            </a:pPr>
            <a:r>
              <a:rPr lang="en-US" sz="2400" dirty="0" smtClean="0">
                <a:latin typeface="Times New Roman" pitchFamily="18" charset="0"/>
              </a:rPr>
              <a:t>Many C++ libraries are available and we typically include only those that we need.  </a:t>
            </a:r>
          </a:p>
          <a:p>
            <a:pPr eaLnBrk="1" hangingPunct="1">
              <a:lnSpc>
                <a:spcPct val="80000"/>
              </a:lnSpc>
              <a:buFont typeface="Arial" charset="0"/>
              <a:buChar char="•"/>
              <a:defRPr/>
            </a:pPr>
            <a:r>
              <a:rPr lang="en-US" sz="2400" u="sng" dirty="0" smtClean="0">
                <a:latin typeface="Times New Roman" pitchFamily="18" charset="0"/>
              </a:rPr>
              <a:t>Example</a:t>
            </a:r>
            <a:r>
              <a:rPr lang="en-US" sz="2400" dirty="0" smtClean="0">
                <a:latin typeface="Times New Roman" pitchFamily="18" charset="0"/>
              </a:rPr>
              <a:t>:</a:t>
            </a:r>
          </a:p>
        </p:txBody>
      </p:sp>
      <p:sp>
        <p:nvSpPr>
          <p:cNvPr id="7172" name="Rectangle 3"/>
          <p:cNvSpPr txBox="1">
            <a:spLocks noChangeArrowheads="1"/>
          </p:cNvSpPr>
          <p:nvPr/>
        </p:nvSpPr>
        <p:spPr bwMode="auto">
          <a:xfrm>
            <a:off x="0" y="4325938"/>
            <a:ext cx="9144000" cy="2300287"/>
          </a:xfrm>
          <a:prstGeom prst="rect">
            <a:avLst/>
          </a:prstGeom>
          <a:noFill/>
          <a:ln w="28575">
            <a:solidFill>
              <a:schemeClr val="tx1"/>
            </a:solidFill>
            <a:miter lim="800000"/>
            <a:headEnd/>
            <a:tailEnd/>
          </a:ln>
        </p:spPr>
        <p:txBody>
          <a:bodyPr/>
          <a:lstStyle/>
          <a:p>
            <a:pPr marL="342900" indent="-342900"/>
            <a:r>
              <a:rPr lang="en-US" sz="2200" b="1">
                <a:solidFill>
                  <a:srgbClr val="0000FF"/>
                </a:solidFill>
              </a:rPr>
              <a:t>#include &lt;cmath&gt;  		// include library of math functions</a:t>
            </a:r>
          </a:p>
          <a:p>
            <a:pPr marL="342900" indent="-342900"/>
            <a:r>
              <a:rPr lang="en-US" sz="2200" b="1">
                <a:solidFill>
                  <a:srgbClr val="0000FF"/>
                </a:solidFill>
              </a:rPr>
              <a:t>int main()</a:t>
            </a:r>
          </a:p>
          <a:p>
            <a:pPr marL="342900" indent="-342900"/>
            <a:r>
              <a:rPr lang="en-US" sz="2200" b="1">
                <a:solidFill>
                  <a:srgbClr val="0000FF"/>
                </a:solidFill>
              </a:rPr>
              <a:t>{</a:t>
            </a:r>
          </a:p>
          <a:p>
            <a:pPr marL="342900" indent="-342900"/>
            <a:r>
              <a:rPr lang="en-US" sz="2200" b="1">
                <a:solidFill>
                  <a:srgbClr val="0000FF"/>
                </a:solidFill>
              </a:rPr>
              <a:t>    double Area, pi, Radius = 4.4;</a:t>
            </a:r>
          </a:p>
          <a:p>
            <a:pPr marL="342900" indent="-342900"/>
            <a:r>
              <a:rPr lang="en-US" sz="2200" b="1">
                <a:solidFill>
                  <a:srgbClr val="0000FF"/>
                </a:solidFill>
              </a:rPr>
              <a:t>    pi = acos(-1.0);	              // use acos(x) function from cmath library</a:t>
            </a:r>
          </a:p>
          <a:p>
            <a:pPr marL="342900" indent="-342900"/>
            <a:r>
              <a:rPr lang="en-US" sz="2200" b="1">
                <a:solidFill>
                  <a:srgbClr val="0000FF"/>
                </a:solidFill>
              </a:rPr>
              <a:t>    Area = pi*pow(Radius,2);     // use pow(x,n) function from cmath library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0"/>
            <a:ext cx="2293938" cy="4210050"/>
          </a:xfrm>
          <a:prstGeom prst="rect">
            <a:avLst/>
          </a:prstGeom>
          <a:noFill/>
          <a:ln w="9525">
            <a:noFill/>
            <a:miter lim="800000"/>
            <a:headEnd/>
            <a:tailEnd/>
          </a:ln>
        </p:spPr>
        <p:txBody>
          <a:bodyPr>
            <a:spAutoFit/>
          </a:bodyPr>
          <a:lstStyle/>
          <a:p>
            <a:pPr>
              <a:lnSpc>
                <a:spcPct val="90000"/>
              </a:lnSpc>
              <a:buFont typeface="Calibri" pitchFamily="34" charset="0"/>
              <a:buNone/>
              <a:tabLst>
                <a:tab pos="465138" algn="l"/>
              </a:tabLst>
            </a:pPr>
            <a:r>
              <a:rPr lang="en-US" sz="2800" b="1" u="sng">
                <a:solidFill>
                  <a:srgbClr val="0000FF"/>
                </a:solidFill>
              </a:rPr>
              <a:t>Function Overloading Example</a:t>
            </a:r>
          </a:p>
          <a:p>
            <a:pPr>
              <a:lnSpc>
                <a:spcPct val="90000"/>
              </a:lnSpc>
              <a:buFont typeface="Calibri" pitchFamily="34" charset="0"/>
              <a:buNone/>
              <a:tabLst>
                <a:tab pos="465138" algn="l"/>
              </a:tabLst>
            </a:pPr>
            <a:r>
              <a:rPr lang="en-US" sz="2400" b="1">
                <a:solidFill>
                  <a:srgbClr val="0000FF"/>
                </a:solidFill>
              </a:rPr>
              <a:t> </a:t>
            </a:r>
            <a:r>
              <a:rPr lang="en-US" sz="2400"/>
              <a:t>(Reference:  </a:t>
            </a:r>
            <a:r>
              <a:rPr lang="en-US" sz="2400" u="sng"/>
              <a:t>Programming in C++ </a:t>
            </a:r>
            <a:r>
              <a:rPr lang="en-US" sz="2400"/>
              <a:t>by D’Orazzio, pp 324-325)</a:t>
            </a:r>
          </a:p>
          <a:p>
            <a:pPr>
              <a:lnSpc>
                <a:spcPct val="90000"/>
              </a:lnSpc>
              <a:buFont typeface="Calibri" pitchFamily="34" charset="0"/>
              <a:buNone/>
              <a:tabLst>
                <a:tab pos="465138" algn="l"/>
              </a:tabLst>
            </a:pPr>
            <a:endParaRPr lang="en-US" sz="2400"/>
          </a:p>
          <a:p>
            <a:pPr>
              <a:lnSpc>
                <a:spcPct val="90000"/>
              </a:lnSpc>
              <a:buFont typeface="Calibri" pitchFamily="34" charset="0"/>
              <a:buNone/>
              <a:tabLst>
                <a:tab pos="465138" algn="l"/>
              </a:tabLst>
            </a:pPr>
            <a:endParaRPr lang="en-US" sz="2400"/>
          </a:p>
          <a:p>
            <a:pPr>
              <a:lnSpc>
                <a:spcPct val="90000"/>
              </a:lnSpc>
              <a:buFont typeface="Calibri" pitchFamily="34" charset="0"/>
              <a:buNone/>
              <a:tabLst>
                <a:tab pos="465138" algn="l"/>
              </a:tabLst>
            </a:pPr>
            <a:r>
              <a:rPr lang="en-US" sz="2400"/>
              <a:t>Page 2 of 2</a:t>
            </a:r>
          </a:p>
        </p:txBody>
      </p:sp>
      <p:pic>
        <p:nvPicPr>
          <p:cNvPr id="32771" name="Picture 3" descr="Function Overloading 2 - dOrazzio.jpg"/>
          <p:cNvPicPr>
            <a:picLocks noChangeAspect="1"/>
          </p:cNvPicPr>
          <p:nvPr/>
        </p:nvPicPr>
        <p:blipFill>
          <a:blip r:embed="rId2" cstate="print"/>
          <a:srcRect l="2797" t="2963"/>
          <a:stretch>
            <a:fillRect/>
          </a:stretch>
        </p:blipFill>
        <p:spPr bwMode="auto">
          <a:xfrm>
            <a:off x="2398713" y="0"/>
            <a:ext cx="6745287"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0"/>
            <a:ext cx="9144000" cy="6389441"/>
          </a:xfrm>
          <a:prstGeom prst="rect">
            <a:avLst/>
          </a:prstGeom>
          <a:noFill/>
          <a:ln w="9525">
            <a:noFill/>
            <a:miter lim="800000"/>
            <a:headEnd/>
            <a:tailEnd/>
          </a:ln>
        </p:spPr>
        <p:txBody>
          <a:bodyPr wrap="square">
            <a:spAutoFit/>
          </a:bodyPr>
          <a:lstStyle/>
          <a:p>
            <a:pPr>
              <a:lnSpc>
                <a:spcPct val="90000"/>
              </a:lnSpc>
              <a:buFont typeface="Calibri" pitchFamily="34" charset="0"/>
              <a:buNone/>
              <a:tabLst>
                <a:tab pos="465138" algn="l"/>
              </a:tabLst>
            </a:pPr>
            <a:r>
              <a:rPr lang="en-US" sz="2800" b="1" u="sng" dirty="0" smtClean="0">
                <a:solidFill>
                  <a:srgbClr val="0000FF"/>
                </a:solidFill>
              </a:rPr>
              <a:t>Creating Libraries of Functions</a:t>
            </a:r>
            <a:endParaRPr lang="en-US" sz="2800" b="1" u="sng" dirty="0">
              <a:solidFill>
                <a:srgbClr val="0000FF"/>
              </a:solidFill>
            </a:endParaRPr>
          </a:p>
          <a:p>
            <a:pPr>
              <a:lnSpc>
                <a:spcPct val="90000"/>
              </a:lnSpc>
              <a:buFont typeface="Calibri" pitchFamily="34" charset="0"/>
              <a:buNone/>
              <a:tabLst>
                <a:tab pos="465138" algn="l"/>
              </a:tabLst>
            </a:pPr>
            <a:r>
              <a:rPr lang="en-US" sz="2400" dirty="0" smtClean="0"/>
              <a:t>As you write more and more functions, you will eventually have a collection of useful functions.  It is convenient to put these in a library for easy access in other programs.  You can then “include” the library in projects and will not have to list function declarations (prototypes) or definitions in the main file.</a:t>
            </a:r>
          </a:p>
          <a:p>
            <a:pPr>
              <a:lnSpc>
                <a:spcPct val="90000"/>
              </a:lnSpc>
              <a:buFont typeface="Calibri" pitchFamily="34" charset="0"/>
              <a:buNone/>
              <a:tabLst>
                <a:tab pos="465138" algn="l"/>
              </a:tabLst>
            </a:pPr>
            <a:endParaRPr lang="en-US" sz="2400" dirty="0"/>
          </a:p>
          <a:p>
            <a:pPr>
              <a:lnSpc>
                <a:spcPct val="90000"/>
              </a:lnSpc>
              <a:buFont typeface="Calibri" pitchFamily="34" charset="0"/>
              <a:buNone/>
              <a:tabLst>
                <a:tab pos="465138" algn="l"/>
              </a:tabLst>
            </a:pPr>
            <a:r>
              <a:rPr lang="en-US" sz="2400" dirty="0" smtClean="0"/>
              <a:t>Steps to creating a library of functions:</a:t>
            </a:r>
          </a:p>
          <a:p>
            <a:pPr marL="457200" indent="-457200">
              <a:lnSpc>
                <a:spcPct val="90000"/>
              </a:lnSpc>
              <a:buFont typeface="Calibri" pitchFamily="34" charset="0"/>
              <a:buAutoNum type="arabicParenR"/>
              <a:tabLst>
                <a:tab pos="465138" algn="l"/>
              </a:tabLst>
            </a:pPr>
            <a:r>
              <a:rPr lang="en-US" sz="2400" dirty="0" smtClean="0"/>
              <a:t>Create a single file containing the function definitions (and any libraries they might use (for example   #include &lt;</a:t>
            </a:r>
            <a:r>
              <a:rPr lang="en-US" sz="2400" dirty="0" err="1" smtClean="0"/>
              <a:t>cmath</a:t>
            </a:r>
            <a:r>
              <a:rPr lang="en-US" sz="2400" dirty="0" smtClean="0"/>
              <a:t>&gt; ).  Save the file with a </a:t>
            </a:r>
            <a:r>
              <a:rPr lang="en-US" sz="2400" dirty="0" err="1" smtClean="0"/>
              <a:t>cpp</a:t>
            </a:r>
            <a:r>
              <a:rPr lang="en-US" sz="2400" dirty="0" smtClean="0"/>
              <a:t> extension, such as </a:t>
            </a:r>
            <a:r>
              <a:rPr lang="en-US" sz="2400" b="1" dirty="0" smtClean="0">
                <a:solidFill>
                  <a:srgbClr val="0000FF"/>
                </a:solidFill>
              </a:rPr>
              <a:t>EGR125.cpp</a:t>
            </a:r>
          </a:p>
          <a:p>
            <a:pPr marL="457200" indent="-457200">
              <a:lnSpc>
                <a:spcPct val="90000"/>
              </a:lnSpc>
              <a:buFont typeface="Calibri" pitchFamily="34" charset="0"/>
              <a:buAutoNum type="arabicParenR"/>
              <a:tabLst>
                <a:tab pos="465138" algn="l"/>
              </a:tabLst>
            </a:pPr>
            <a:r>
              <a:rPr lang="en-US" sz="2400" dirty="0" smtClean="0"/>
              <a:t>Create another file containing the prototype for each function in the previous file just created.  Save this file with an h extension (header file), such as </a:t>
            </a:r>
            <a:r>
              <a:rPr lang="en-US" sz="2400" b="1" dirty="0" smtClean="0">
                <a:solidFill>
                  <a:srgbClr val="0000FF"/>
                </a:solidFill>
              </a:rPr>
              <a:t>EGR125.h</a:t>
            </a:r>
          </a:p>
          <a:p>
            <a:pPr marL="457200" indent="-457200">
              <a:lnSpc>
                <a:spcPct val="90000"/>
              </a:lnSpc>
              <a:buFont typeface="Calibri" pitchFamily="34" charset="0"/>
              <a:buAutoNum type="arabicParenR"/>
              <a:tabLst>
                <a:tab pos="465138" algn="l"/>
              </a:tabLst>
            </a:pPr>
            <a:r>
              <a:rPr lang="en-US" sz="2400" dirty="0" smtClean="0"/>
              <a:t>Add both files above to any project which will use the functions.</a:t>
            </a:r>
          </a:p>
          <a:p>
            <a:pPr marL="457200" indent="-457200">
              <a:lnSpc>
                <a:spcPct val="90000"/>
              </a:lnSpc>
              <a:buFont typeface="Calibri" pitchFamily="34" charset="0"/>
              <a:buAutoNum type="arabicParenR"/>
              <a:tabLst>
                <a:tab pos="465138" algn="l"/>
              </a:tabLst>
            </a:pPr>
            <a:r>
              <a:rPr lang="en-US" sz="2400" dirty="0" smtClean="0"/>
              <a:t>Add  </a:t>
            </a:r>
            <a:r>
              <a:rPr lang="en-US" sz="2400" b="1" dirty="0" smtClean="0">
                <a:solidFill>
                  <a:srgbClr val="0000FF"/>
                </a:solidFill>
              </a:rPr>
              <a:t>“include EGR125.h” </a:t>
            </a:r>
            <a:r>
              <a:rPr lang="en-US" sz="2400" dirty="0" smtClean="0"/>
              <a:t>to the main.cpp file</a:t>
            </a:r>
          </a:p>
          <a:p>
            <a:pPr marL="457200" indent="-457200">
              <a:lnSpc>
                <a:spcPct val="90000"/>
              </a:lnSpc>
              <a:buFont typeface="Calibri" pitchFamily="34" charset="0"/>
              <a:buAutoNum type="arabicParenR"/>
              <a:tabLst>
                <a:tab pos="465138" algn="l"/>
              </a:tabLst>
            </a:pPr>
            <a:endParaRPr lang="en-US" sz="2400" dirty="0"/>
          </a:p>
        </p:txBody>
      </p:sp>
    </p:spTree>
    <p:extLst>
      <p:ext uri="{BB962C8B-B14F-4D97-AF65-F5344CB8AC3E}">
        <p14:creationId xmlns:p14="http://schemas.microsoft.com/office/powerpoint/2010/main" xmlns="" val="2776932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0"/>
            <a:ext cx="9144000" cy="1292662"/>
          </a:xfrm>
          <a:prstGeom prst="rect">
            <a:avLst/>
          </a:prstGeom>
          <a:noFill/>
          <a:ln w="9525">
            <a:noFill/>
            <a:miter lim="800000"/>
            <a:headEnd/>
            <a:tailEnd/>
          </a:ln>
        </p:spPr>
        <p:txBody>
          <a:bodyPr wrap="square">
            <a:spAutoFit/>
          </a:bodyPr>
          <a:lstStyle/>
          <a:p>
            <a:pPr>
              <a:lnSpc>
                <a:spcPct val="90000"/>
              </a:lnSpc>
              <a:buFont typeface="Calibri" pitchFamily="34" charset="0"/>
              <a:buNone/>
              <a:tabLst>
                <a:tab pos="465138" algn="l"/>
              </a:tabLst>
            </a:pPr>
            <a:r>
              <a:rPr lang="en-US" sz="2800" b="1" u="sng" dirty="0" smtClean="0">
                <a:solidFill>
                  <a:srgbClr val="0000FF"/>
                </a:solidFill>
              </a:rPr>
              <a:t>Example - Creating a Custom Library</a:t>
            </a:r>
            <a:endParaRPr lang="en-US" sz="2800" b="1" u="sng" dirty="0">
              <a:solidFill>
                <a:srgbClr val="0000FF"/>
              </a:solidFill>
            </a:endParaRPr>
          </a:p>
          <a:p>
            <a:pPr>
              <a:lnSpc>
                <a:spcPct val="90000"/>
              </a:lnSpc>
              <a:buFont typeface="Calibri" pitchFamily="34" charset="0"/>
              <a:buNone/>
              <a:tabLst>
                <a:tab pos="465138" algn="l"/>
              </a:tabLst>
            </a:pPr>
            <a:endParaRPr lang="en-US" sz="2400" dirty="0"/>
          </a:p>
          <a:p>
            <a:pPr>
              <a:lnSpc>
                <a:spcPct val="90000"/>
              </a:lnSpc>
              <a:buFont typeface="Calibri" pitchFamily="34" charset="0"/>
              <a:buNone/>
              <a:tabLst>
                <a:tab pos="465138" algn="l"/>
              </a:tabLst>
            </a:pPr>
            <a:r>
              <a:rPr lang="en-US" sz="2400" dirty="0" smtClean="0"/>
              <a:t>Step 1)  Create a library of functions:  </a:t>
            </a:r>
            <a:r>
              <a:rPr lang="en-US" sz="2400" b="1" dirty="0" smtClean="0">
                <a:solidFill>
                  <a:srgbClr val="0000FF"/>
                </a:solidFill>
              </a:rPr>
              <a:t>EGR125.cpp</a:t>
            </a:r>
            <a:endParaRPr lang="en-US" sz="2400" b="1" dirty="0">
              <a:solidFill>
                <a:srgbClr val="0000FF"/>
              </a:solidFill>
            </a:endParaRP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859" t="20159" r="3002" b="17655"/>
          <a:stretch/>
        </p:blipFill>
        <p:spPr bwMode="auto">
          <a:xfrm>
            <a:off x="107131" y="1292662"/>
            <a:ext cx="8929737" cy="4797587"/>
          </a:xfrm>
          <a:prstGeom prst="rect">
            <a:avLst/>
          </a:prstGeom>
          <a:noFill/>
          <a:ln w="2857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49700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0"/>
            <a:ext cx="9144000" cy="1292662"/>
          </a:xfrm>
          <a:prstGeom prst="rect">
            <a:avLst/>
          </a:prstGeom>
          <a:noFill/>
          <a:ln w="9525">
            <a:noFill/>
            <a:miter lim="800000"/>
            <a:headEnd/>
            <a:tailEnd/>
          </a:ln>
        </p:spPr>
        <p:txBody>
          <a:bodyPr wrap="square">
            <a:spAutoFit/>
          </a:bodyPr>
          <a:lstStyle/>
          <a:p>
            <a:pPr>
              <a:lnSpc>
                <a:spcPct val="90000"/>
              </a:lnSpc>
              <a:buFont typeface="Calibri" pitchFamily="34" charset="0"/>
              <a:buNone/>
              <a:tabLst>
                <a:tab pos="465138" algn="l"/>
              </a:tabLst>
            </a:pPr>
            <a:r>
              <a:rPr lang="en-US" sz="2800" b="1" u="sng" dirty="0" smtClean="0">
                <a:solidFill>
                  <a:srgbClr val="0000FF"/>
                </a:solidFill>
              </a:rPr>
              <a:t>Example - Creating a Custom Library</a:t>
            </a:r>
            <a:endParaRPr lang="en-US" sz="2800" b="1" u="sng" dirty="0">
              <a:solidFill>
                <a:srgbClr val="0000FF"/>
              </a:solidFill>
            </a:endParaRPr>
          </a:p>
          <a:p>
            <a:pPr>
              <a:lnSpc>
                <a:spcPct val="90000"/>
              </a:lnSpc>
              <a:buFont typeface="Calibri" pitchFamily="34" charset="0"/>
              <a:buNone/>
              <a:tabLst>
                <a:tab pos="465138" algn="l"/>
              </a:tabLst>
            </a:pPr>
            <a:endParaRPr lang="en-US" sz="2400" dirty="0"/>
          </a:p>
          <a:p>
            <a:pPr>
              <a:lnSpc>
                <a:spcPct val="90000"/>
              </a:lnSpc>
              <a:buFont typeface="Calibri" pitchFamily="34" charset="0"/>
              <a:buNone/>
              <a:tabLst>
                <a:tab pos="465138" algn="l"/>
              </a:tabLst>
            </a:pPr>
            <a:r>
              <a:rPr lang="en-US" sz="2400" dirty="0" smtClean="0"/>
              <a:t>Step 2)  Create a header file:  </a:t>
            </a:r>
            <a:r>
              <a:rPr lang="en-US" sz="2400" b="1" dirty="0" smtClean="0">
                <a:solidFill>
                  <a:srgbClr val="0000FF"/>
                </a:solidFill>
              </a:rPr>
              <a:t>EGR125.h</a:t>
            </a:r>
            <a:endParaRPr lang="en-US" sz="2400" b="1" dirty="0">
              <a:solidFill>
                <a:srgbClr val="0000FF"/>
              </a:solidFill>
            </a:endParaRPr>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629" t="20298" r="14780" b="56608"/>
          <a:stretch/>
        </p:blipFill>
        <p:spPr bwMode="auto">
          <a:xfrm>
            <a:off x="89484" y="1991402"/>
            <a:ext cx="8965032" cy="2035835"/>
          </a:xfrm>
          <a:prstGeom prst="rect">
            <a:avLst/>
          </a:prstGeom>
          <a:noFill/>
          <a:ln w="2857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0" y="1272808"/>
            <a:ext cx="7243330" cy="424732"/>
          </a:xfrm>
          <a:prstGeom prst="rect">
            <a:avLst/>
          </a:prstGeom>
        </p:spPr>
        <p:txBody>
          <a:bodyPr wrap="none">
            <a:spAutoFit/>
          </a:bodyPr>
          <a:lstStyle/>
          <a:p>
            <a:pPr>
              <a:lnSpc>
                <a:spcPct val="90000"/>
              </a:lnSpc>
              <a:buFont typeface="Calibri" pitchFamily="34" charset="0"/>
              <a:buNone/>
              <a:tabLst>
                <a:tab pos="465138" algn="l"/>
              </a:tabLst>
            </a:pPr>
            <a:r>
              <a:rPr lang="en-US" sz="2400" dirty="0"/>
              <a:t>Step </a:t>
            </a:r>
            <a:r>
              <a:rPr lang="en-US" sz="2400" dirty="0" smtClean="0"/>
              <a:t>3)  Add </a:t>
            </a:r>
            <a:r>
              <a:rPr lang="en-US" sz="2400" b="1" dirty="0" smtClean="0">
                <a:solidFill>
                  <a:srgbClr val="0000FF"/>
                </a:solidFill>
              </a:rPr>
              <a:t>EGR125.cpp </a:t>
            </a:r>
            <a:r>
              <a:rPr lang="en-US" sz="2400" dirty="0" smtClean="0"/>
              <a:t>and </a:t>
            </a:r>
            <a:r>
              <a:rPr lang="en-US" sz="2400" b="1" dirty="0" smtClean="0">
                <a:solidFill>
                  <a:srgbClr val="0000FF"/>
                </a:solidFill>
              </a:rPr>
              <a:t>EGR125.h</a:t>
            </a:r>
            <a:r>
              <a:rPr lang="en-US" sz="2400" dirty="0" smtClean="0"/>
              <a:t> to the project</a:t>
            </a:r>
            <a:endParaRPr lang="en-US" sz="2400" b="1" dirty="0">
              <a:solidFill>
                <a:srgbClr val="0000FF"/>
              </a:solidFill>
            </a:endParaRPr>
          </a:p>
        </p:txBody>
      </p:sp>
    </p:spTree>
    <p:extLst>
      <p:ext uri="{BB962C8B-B14F-4D97-AF65-F5344CB8AC3E}">
        <p14:creationId xmlns:p14="http://schemas.microsoft.com/office/powerpoint/2010/main" xmlns="" val="3857957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0"/>
            <a:ext cx="9144000" cy="1292662"/>
          </a:xfrm>
          <a:prstGeom prst="rect">
            <a:avLst/>
          </a:prstGeom>
          <a:noFill/>
          <a:ln w="9525">
            <a:noFill/>
            <a:miter lim="800000"/>
            <a:headEnd/>
            <a:tailEnd/>
          </a:ln>
        </p:spPr>
        <p:txBody>
          <a:bodyPr wrap="square">
            <a:spAutoFit/>
          </a:bodyPr>
          <a:lstStyle/>
          <a:p>
            <a:pPr>
              <a:lnSpc>
                <a:spcPct val="90000"/>
              </a:lnSpc>
              <a:buFont typeface="Calibri" pitchFamily="34" charset="0"/>
              <a:buNone/>
              <a:tabLst>
                <a:tab pos="465138" algn="l"/>
              </a:tabLst>
            </a:pPr>
            <a:r>
              <a:rPr lang="en-US" sz="2800" b="1" u="sng" dirty="0" smtClean="0">
                <a:solidFill>
                  <a:srgbClr val="0000FF"/>
                </a:solidFill>
              </a:rPr>
              <a:t>Example - Creating </a:t>
            </a:r>
            <a:r>
              <a:rPr lang="en-US" sz="2800" b="1" u="sng" smtClean="0">
                <a:solidFill>
                  <a:srgbClr val="0000FF"/>
                </a:solidFill>
              </a:rPr>
              <a:t>a Custom </a:t>
            </a:r>
            <a:r>
              <a:rPr lang="en-US" sz="2800" b="1" u="sng" dirty="0" smtClean="0">
                <a:solidFill>
                  <a:srgbClr val="0000FF"/>
                </a:solidFill>
              </a:rPr>
              <a:t>Library</a:t>
            </a:r>
            <a:endParaRPr lang="en-US" sz="2800" b="1" u="sng" dirty="0">
              <a:solidFill>
                <a:srgbClr val="0000FF"/>
              </a:solidFill>
            </a:endParaRPr>
          </a:p>
          <a:p>
            <a:pPr>
              <a:lnSpc>
                <a:spcPct val="90000"/>
              </a:lnSpc>
              <a:buFont typeface="Calibri" pitchFamily="34" charset="0"/>
              <a:buNone/>
              <a:tabLst>
                <a:tab pos="465138" algn="l"/>
              </a:tabLst>
            </a:pPr>
            <a:endParaRPr lang="en-US" sz="2400" dirty="0"/>
          </a:p>
          <a:p>
            <a:pPr>
              <a:lnSpc>
                <a:spcPct val="90000"/>
              </a:lnSpc>
              <a:buFont typeface="Calibri" pitchFamily="34" charset="0"/>
              <a:buNone/>
              <a:tabLst>
                <a:tab pos="465138" algn="l"/>
              </a:tabLst>
            </a:pPr>
            <a:r>
              <a:rPr lang="en-US" sz="2400" dirty="0" smtClean="0"/>
              <a:t>Step 4)  Add “include </a:t>
            </a:r>
            <a:r>
              <a:rPr lang="en-US" sz="2400" b="1" dirty="0" smtClean="0">
                <a:solidFill>
                  <a:srgbClr val="0000FF"/>
                </a:solidFill>
              </a:rPr>
              <a:t>EGR125.h” </a:t>
            </a:r>
            <a:r>
              <a:rPr lang="en-US" sz="2400" dirty="0" smtClean="0"/>
              <a:t>to main.cpp</a:t>
            </a:r>
            <a:endParaRPr lang="en-US" sz="2400" dirty="0"/>
          </a:p>
        </p:txBody>
      </p:sp>
      <p:pic>
        <p:nvPicPr>
          <p:cNvPr id="6147"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459" t="20994" r="2917" b="25446"/>
          <a:stretch/>
        </p:blipFill>
        <p:spPr bwMode="auto">
          <a:xfrm>
            <a:off x="0" y="1292662"/>
            <a:ext cx="8479767" cy="3321170"/>
          </a:xfrm>
          <a:prstGeom prst="rect">
            <a:avLst/>
          </a:prstGeom>
          <a:noFill/>
          <a:ln w="2857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4250" y="4704811"/>
            <a:ext cx="4095499" cy="2153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1313937" y="5487349"/>
            <a:ext cx="1037463" cy="313932"/>
          </a:xfrm>
          <a:prstGeom prst="rect">
            <a:avLst/>
          </a:prstGeom>
        </p:spPr>
        <p:txBody>
          <a:bodyPr wrap="none">
            <a:spAutoFit/>
          </a:bodyPr>
          <a:lstStyle/>
          <a:p>
            <a:r>
              <a:rPr lang="en-US" b="1" u="sng" dirty="0" smtClean="0">
                <a:solidFill>
                  <a:srgbClr val="0000FF"/>
                </a:solidFill>
              </a:rPr>
              <a:t>Output: </a:t>
            </a:r>
            <a:endParaRPr lang="en-US" b="1" u="sng" dirty="0">
              <a:solidFill>
                <a:srgbClr val="0000FF"/>
              </a:solidFill>
            </a:endParaRPr>
          </a:p>
        </p:txBody>
      </p:sp>
      <p:sp>
        <p:nvSpPr>
          <p:cNvPr id="4" name="Rectangle 3"/>
          <p:cNvSpPr/>
          <p:nvPr/>
        </p:nvSpPr>
        <p:spPr>
          <a:xfrm>
            <a:off x="2027208" y="1846053"/>
            <a:ext cx="1621766" cy="1466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43723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0" y="0"/>
            <a:ext cx="9144000" cy="6858000"/>
          </a:xfrm>
        </p:spPr>
        <p:txBody>
          <a:bodyPr/>
          <a:lstStyle/>
          <a:p>
            <a:pPr eaLnBrk="1" hangingPunct="1">
              <a:lnSpc>
                <a:spcPct val="80000"/>
              </a:lnSpc>
              <a:buFont typeface="Arial" pitchFamily="34" charset="0"/>
              <a:buNone/>
            </a:pPr>
            <a:r>
              <a:rPr lang="en-US" sz="2800" b="1" u="sng" dirty="0" smtClean="0">
                <a:solidFill>
                  <a:schemeClr val="hlink"/>
                </a:solidFill>
                <a:latin typeface="Times New Roman" pitchFamily="18" charset="0"/>
              </a:rPr>
              <a:t>Programmer-defined (or user-defined) functions</a:t>
            </a:r>
          </a:p>
          <a:p>
            <a:pPr eaLnBrk="1" hangingPunct="1">
              <a:lnSpc>
                <a:spcPct val="80000"/>
              </a:lnSpc>
              <a:buFont typeface="Arial" pitchFamily="34" charset="0"/>
              <a:buNone/>
            </a:pPr>
            <a:r>
              <a:rPr lang="en-US" sz="2400" dirty="0" smtClean="0">
                <a:latin typeface="Times New Roman" pitchFamily="18" charset="0"/>
              </a:rPr>
              <a:t>There are three categories of user defined functions:</a:t>
            </a:r>
          </a:p>
          <a:p>
            <a:pPr eaLnBrk="1" hangingPunct="1">
              <a:lnSpc>
                <a:spcPct val="80000"/>
              </a:lnSpc>
              <a:buFont typeface="Calibri" pitchFamily="34" charset="0"/>
              <a:buAutoNum type="arabicPeriod"/>
            </a:pPr>
            <a:r>
              <a:rPr lang="en-US" sz="2400" u="sng" dirty="0" smtClean="0">
                <a:latin typeface="Times New Roman" pitchFamily="18" charset="0"/>
              </a:rPr>
              <a:t>Functions that return no value</a:t>
            </a:r>
          </a:p>
          <a:p>
            <a:pPr marL="857250" lvl="1" indent="-457200" eaLnBrk="1" hangingPunct="1">
              <a:lnSpc>
                <a:spcPct val="80000"/>
              </a:lnSpc>
              <a:buFont typeface="Arial" pitchFamily="34" charset="0"/>
              <a:buChar char="•"/>
            </a:pPr>
            <a:r>
              <a:rPr lang="en-US" sz="2000" dirty="0" smtClean="0">
                <a:latin typeface="Times New Roman" pitchFamily="18" charset="0"/>
              </a:rPr>
              <a:t>The function performs a task, but returns no value.</a:t>
            </a:r>
          </a:p>
          <a:p>
            <a:pPr marL="857250" lvl="1" indent="-457200" eaLnBrk="1" hangingPunct="1">
              <a:lnSpc>
                <a:spcPct val="80000"/>
              </a:lnSpc>
              <a:buFont typeface="Arial" pitchFamily="34" charset="0"/>
              <a:buChar char="•"/>
            </a:pPr>
            <a:r>
              <a:rPr lang="en-US" sz="2000" dirty="0" smtClean="0">
                <a:latin typeface="Times New Roman" pitchFamily="18" charset="0"/>
              </a:rPr>
              <a:t>Examples: </a:t>
            </a:r>
          </a:p>
          <a:p>
            <a:pPr marL="1257300" lvl="2" indent="-457200" eaLnBrk="1" hangingPunct="1">
              <a:lnSpc>
                <a:spcPct val="80000"/>
              </a:lnSpc>
              <a:buFont typeface="Courier New" pitchFamily="49" charset="0"/>
              <a:buChar char="o"/>
            </a:pPr>
            <a:r>
              <a:rPr lang="en-US" sz="2000" dirty="0" smtClean="0">
                <a:latin typeface="Times New Roman" pitchFamily="18" charset="0"/>
              </a:rPr>
              <a:t>Function  </a:t>
            </a:r>
            <a:r>
              <a:rPr lang="en-US" sz="2000" b="1" dirty="0" err="1" smtClean="0">
                <a:solidFill>
                  <a:srgbClr val="0000FF"/>
                </a:solidFill>
                <a:latin typeface="Times New Roman" pitchFamily="18" charset="0"/>
              </a:rPr>
              <a:t>TCClogo</a:t>
            </a:r>
            <a:r>
              <a:rPr lang="en-US" sz="2000" b="1" dirty="0" smtClean="0">
                <a:solidFill>
                  <a:srgbClr val="0000FF"/>
                </a:solidFill>
                <a:latin typeface="Times New Roman" pitchFamily="18" charset="0"/>
              </a:rPr>
              <a:t>()  </a:t>
            </a:r>
            <a:r>
              <a:rPr lang="en-US" sz="2000" dirty="0" smtClean="0">
                <a:latin typeface="Times New Roman" pitchFamily="18" charset="0"/>
              </a:rPr>
              <a:t>might display the TCC logo</a:t>
            </a:r>
          </a:p>
          <a:p>
            <a:pPr marL="1257300" lvl="2" indent="-457200" eaLnBrk="1" hangingPunct="1">
              <a:lnSpc>
                <a:spcPct val="80000"/>
              </a:lnSpc>
              <a:buFont typeface="Courier New" pitchFamily="49" charset="0"/>
              <a:buChar char="o"/>
            </a:pPr>
            <a:r>
              <a:rPr lang="en-US" sz="2000" dirty="0" smtClean="0">
                <a:latin typeface="Times New Roman" pitchFamily="18" charset="0"/>
              </a:rPr>
              <a:t>Function  </a:t>
            </a:r>
            <a:r>
              <a:rPr lang="en-US" sz="2000" b="1" dirty="0" err="1" smtClean="0">
                <a:solidFill>
                  <a:srgbClr val="0000FF"/>
                </a:solidFill>
                <a:latin typeface="Times New Roman" pitchFamily="18" charset="0"/>
              </a:rPr>
              <a:t>PrintErrorMessage</a:t>
            </a:r>
            <a:r>
              <a:rPr lang="en-US" sz="2000" b="1" dirty="0" smtClean="0">
                <a:solidFill>
                  <a:srgbClr val="0000FF"/>
                </a:solidFill>
                <a:latin typeface="Times New Roman" pitchFamily="18" charset="0"/>
              </a:rPr>
              <a:t>(N)  </a:t>
            </a:r>
            <a:r>
              <a:rPr lang="en-US" sz="2000" dirty="0" smtClean="0">
                <a:latin typeface="Times New Roman" pitchFamily="18" charset="0"/>
              </a:rPr>
              <a:t>might display one of several messages</a:t>
            </a:r>
          </a:p>
          <a:p>
            <a:pPr eaLnBrk="1" hangingPunct="1">
              <a:lnSpc>
                <a:spcPct val="80000"/>
              </a:lnSpc>
              <a:buFont typeface="Calibri" pitchFamily="34" charset="0"/>
              <a:buAutoNum type="arabicPeriod"/>
            </a:pPr>
            <a:r>
              <a:rPr lang="en-US" sz="2400" u="sng" dirty="0" smtClean="0">
                <a:latin typeface="Times New Roman" pitchFamily="18" charset="0"/>
              </a:rPr>
              <a:t>Functions that return one value  </a:t>
            </a:r>
          </a:p>
          <a:p>
            <a:pPr marL="857250" lvl="1" indent="-457200" eaLnBrk="1" hangingPunct="1">
              <a:lnSpc>
                <a:spcPct val="80000"/>
              </a:lnSpc>
              <a:buFont typeface="Wingdings" pitchFamily="2" charset="2"/>
              <a:buChar char="§"/>
            </a:pPr>
            <a:r>
              <a:rPr lang="en-US" sz="2000" dirty="0" smtClean="0">
                <a:latin typeface="Times New Roman" pitchFamily="18" charset="0"/>
              </a:rPr>
              <a:t>The function performs a task or calculation and returns the result.</a:t>
            </a:r>
          </a:p>
          <a:p>
            <a:pPr marL="857250" lvl="1" indent="-457200" eaLnBrk="1" hangingPunct="1">
              <a:lnSpc>
                <a:spcPct val="80000"/>
              </a:lnSpc>
              <a:buFont typeface="Wingdings" pitchFamily="2" charset="2"/>
              <a:buChar char="§"/>
            </a:pPr>
            <a:r>
              <a:rPr lang="en-US" sz="2000" dirty="0" smtClean="0">
                <a:latin typeface="Times New Roman" pitchFamily="18" charset="0"/>
              </a:rPr>
              <a:t>Examples:  </a:t>
            </a:r>
          </a:p>
          <a:p>
            <a:pPr marL="1257300" lvl="2" indent="-457200" eaLnBrk="1" hangingPunct="1">
              <a:lnSpc>
                <a:spcPct val="80000"/>
              </a:lnSpc>
              <a:buFont typeface="Courier New" pitchFamily="49" charset="0"/>
              <a:buChar char="o"/>
            </a:pPr>
            <a:r>
              <a:rPr lang="en-US" sz="2000" dirty="0" smtClean="0">
                <a:latin typeface="Times New Roman" pitchFamily="18" charset="0"/>
              </a:rPr>
              <a:t>Function  </a:t>
            </a:r>
            <a:r>
              <a:rPr lang="en-US" sz="2000" b="1" dirty="0" smtClean="0">
                <a:solidFill>
                  <a:srgbClr val="0000FF"/>
                </a:solidFill>
                <a:latin typeface="Times New Roman" pitchFamily="18" charset="0"/>
              </a:rPr>
              <a:t>fact(N)  </a:t>
            </a:r>
            <a:r>
              <a:rPr lang="en-US" sz="2000" dirty="0" smtClean="0">
                <a:latin typeface="Times New Roman" pitchFamily="18" charset="0"/>
              </a:rPr>
              <a:t>might calculate N! and return the result</a:t>
            </a:r>
          </a:p>
          <a:p>
            <a:pPr marL="1257300" lvl="2" indent="-457200" eaLnBrk="1" hangingPunct="1">
              <a:lnSpc>
                <a:spcPct val="80000"/>
              </a:lnSpc>
              <a:buFont typeface="Courier New" pitchFamily="49" charset="0"/>
              <a:buChar char="o"/>
            </a:pPr>
            <a:r>
              <a:rPr lang="en-US" sz="2000" dirty="0" smtClean="0">
                <a:latin typeface="Times New Roman" pitchFamily="18" charset="0"/>
              </a:rPr>
              <a:t>Function  </a:t>
            </a:r>
            <a:r>
              <a:rPr lang="en-US" sz="2000" b="1" dirty="0" smtClean="0">
                <a:solidFill>
                  <a:srgbClr val="0000FF"/>
                </a:solidFill>
                <a:latin typeface="Times New Roman" pitchFamily="18" charset="0"/>
              </a:rPr>
              <a:t>Area(</a:t>
            </a:r>
            <a:r>
              <a:rPr lang="en-US" sz="2000" b="1" dirty="0" err="1" smtClean="0">
                <a:solidFill>
                  <a:srgbClr val="0000FF"/>
                </a:solidFill>
                <a:latin typeface="Times New Roman" pitchFamily="18" charset="0"/>
              </a:rPr>
              <a:t>b,h</a:t>
            </a:r>
            <a:r>
              <a:rPr lang="en-US" sz="2000" b="1" dirty="0" smtClean="0">
                <a:solidFill>
                  <a:srgbClr val="0000FF"/>
                </a:solidFill>
                <a:latin typeface="Times New Roman" pitchFamily="18" charset="0"/>
              </a:rPr>
              <a:t>) </a:t>
            </a:r>
            <a:r>
              <a:rPr lang="en-US" sz="2000" dirty="0" smtClean="0">
                <a:latin typeface="Times New Roman" pitchFamily="18" charset="0"/>
              </a:rPr>
              <a:t>might calculate the area of a triangle and return the result</a:t>
            </a:r>
          </a:p>
          <a:p>
            <a:pPr eaLnBrk="1" hangingPunct="1">
              <a:lnSpc>
                <a:spcPct val="80000"/>
              </a:lnSpc>
              <a:buFont typeface="Calibri" pitchFamily="34" charset="0"/>
              <a:buAutoNum type="arabicPeriod"/>
            </a:pPr>
            <a:r>
              <a:rPr lang="en-US" sz="2400" u="sng" dirty="0" smtClean="0">
                <a:latin typeface="Times New Roman" pitchFamily="18" charset="0"/>
              </a:rPr>
              <a:t>Functions that “pass by reference” – typically used when two or more outputs are returned</a:t>
            </a:r>
          </a:p>
          <a:p>
            <a:pPr marL="857250" lvl="1" indent="-457200" eaLnBrk="1" hangingPunct="1">
              <a:lnSpc>
                <a:spcPct val="80000"/>
              </a:lnSpc>
              <a:buFont typeface="Arial" pitchFamily="34" charset="0"/>
              <a:buChar char="•"/>
            </a:pPr>
            <a:r>
              <a:rPr lang="en-US" sz="2000" dirty="0" smtClean="0">
                <a:latin typeface="Times New Roman" pitchFamily="18" charset="0"/>
              </a:rPr>
              <a:t>The function performs a task or calculation and typically returns two or more.</a:t>
            </a:r>
          </a:p>
          <a:p>
            <a:pPr marL="857250" lvl="1" indent="-457200" eaLnBrk="1" hangingPunct="1">
              <a:lnSpc>
                <a:spcPct val="80000"/>
              </a:lnSpc>
              <a:buFont typeface="Arial" pitchFamily="34" charset="0"/>
              <a:buChar char="•"/>
            </a:pPr>
            <a:r>
              <a:rPr lang="en-US" sz="2000" dirty="0" smtClean="0">
                <a:latin typeface="Times New Roman" pitchFamily="18" charset="0"/>
              </a:rPr>
              <a:t>Examples:  </a:t>
            </a:r>
          </a:p>
          <a:p>
            <a:pPr marL="1257300" lvl="2" indent="-457200" eaLnBrk="1" hangingPunct="1">
              <a:lnSpc>
                <a:spcPct val="80000"/>
              </a:lnSpc>
              <a:buFont typeface="Courier New" pitchFamily="49" charset="0"/>
              <a:buChar char="o"/>
            </a:pPr>
            <a:r>
              <a:rPr lang="en-US" sz="2000" dirty="0" smtClean="0">
                <a:latin typeface="Times New Roman" pitchFamily="18" charset="0"/>
              </a:rPr>
              <a:t>Function  </a:t>
            </a:r>
            <a:r>
              <a:rPr lang="en-US" sz="2000" b="1" dirty="0" smtClean="0">
                <a:solidFill>
                  <a:srgbClr val="0000FF"/>
                </a:solidFill>
                <a:latin typeface="Times New Roman" pitchFamily="18" charset="0"/>
              </a:rPr>
              <a:t>roots(A,B,C,root1,root2)  </a:t>
            </a:r>
            <a:r>
              <a:rPr lang="en-US" sz="2000" dirty="0" smtClean="0">
                <a:latin typeface="Times New Roman" pitchFamily="18" charset="0"/>
              </a:rPr>
              <a:t>might return the values of the two roots of the quadratic equation Ax</a:t>
            </a:r>
            <a:r>
              <a:rPr lang="en-US" sz="2000" baseline="30000" dirty="0" smtClean="0">
                <a:latin typeface="Times New Roman" pitchFamily="18" charset="0"/>
              </a:rPr>
              <a:t>2</a:t>
            </a:r>
            <a:r>
              <a:rPr lang="en-US" sz="2000" dirty="0" smtClean="0">
                <a:latin typeface="Times New Roman" pitchFamily="18" charset="0"/>
              </a:rPr>
              <a:t> + </a:t>
            </a:r>
            <a:r>
              <a:rPr lang="en-US" sz="2000" dirty="0" err="1" smtClean="0">
                <a:latin typeface="Times New Roman" pitchFamily="18" charset="0"/>
              </a:rPr>
              <a:t>Bx</a:t>
            </a:r>
            <a:r>
              <a:rPr lang="en-US" sz="2000" dirty="0" smtClean="0">
                <a:latin typeface="Times New Roman" pitchFamily="18" charset="0"/>
              </a:rPr>
              <a:t> + C.</a:t>
            </a:r>
          </a:p>
          <a:p>
            <a:pPr marL="1257300" lvl="2" indent="-457200" eaLnBrk="1" hangingPunct="1">
              <a:lnSpc>
                <a:spcPct val="80000"/>
              </a:lnSpc>
              <a:buFont typeface="Courier New" pitchFamily="49" charset="0"/>
              <a:buChar char="o"/>
            </a:pPr>
            <a:r>
              <a:rPr lang="en-US" sz="2000" dirty="0" smtClean="0">
                <a:latin typeface="Times New Roman" pitchFamily="18" charset="0"/>
              </a:rPr>
              <a:t>Function </a:t>
            </a:r>
            <a:r>
              <a:rPr lang="en-US" sz="2000" b="1" dirty="0" smtClean="0">
                <a:solidFill>
                  <a:srgbClr val="0000FF"/>
                </a:solidFill>
                <a:latin typeface="Times New Roman" pitchFamily="18" charset="0"/>
              </a:rPr>
              <a:t>Triangle(Base, Height, Area, Perimeter) </a:t>
            </a:r>
            <a:r>
              <a:rPr lang="en-US" sz="2000" dirty="0" smtClean="0">
                <a:latin typeface="Times New Roman" pitchFamily="18" charset="0"/>
              </a:rPr>
              <a:t>might return the values of the area and the perimeter of a triangle given the base and the height.</a:t>
            </a:r>
          </a:p>
          <a:p>
            <a:pPr eaLnBrk="1" hangingPunct="1">
              <a:lnSpc>
                <a:spcPct val="80000"/>
              </a:lnSpc>
              <a:buFont typeface="Calibri" pitchFamily="34" charset="0"/>
              <a:buAutoNum type="arabicPeriod"/>
            </a:pPr>
            <a:endParaRPr 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0" y="203200"/>
            <a:ext cx="9144000" cy="2844800"/>
          </a:xfrm>
        </p:spPr>
        <p:txBody>
          <a:bodyPr/>
          <a:lstStyle/>
          <a:p>
            <a:pPr eaLnBrk="1" hangingPunct="1">
              <a:lnSpc>
                <a:spcPct val="80000"/>
              </a:lnSpc>
              <a:buFont typeface="Arial" charset="0"/>
              <a:buNone/>
              <a:defRPr/>
            </a:pPr>
            <a:r>
              <a:rPr lang="en-US" sz="2800" b="1" u="sng" dirty="0" smtClean="0">
                <a:solidFill>
                  <a:schemeClr val="hlink"/>
                </a:solidFill>
                <a:latin typeface="Times New Roman" pitchFamily="18" charset="0"/>
              </a:rPr>
              <a:t>General form for functions:</a:t>
            </a:r>
          </a:p>
          <a:p>
            <a:pPr eaLnBrk="1" hangingPunct="1">
              <a:lnSpc>
                <a:spcPct val="80000"/>
              </a:lnSpc>
              <a:buFont typeface="Arial" charset="0"/>
              <a:buNone/>
              <a:defRPr/>
            </a:pPr>
            <a:r>
              <a:rPr lang="en-US" sz="2400" dirty="0" smtClean="0">
                <a:latin typeface="Times New Roman" pitchFamily="18" charset="0"/>
              </a:rPr>
              <a:t>Three things are needed to make use of a function in a program:</a:t>
            </a:r>
          </a:p>
          <a:p>
            <a:pPr marL="457200" indent="-457200" eaLnBrk="1" hangingPunct="1">
              <a:lnSpc>
                <a:spcPct val="80000"/>
              </a:lnSpc>
              <a:buFont typeface="+mj-lt"/>
              <a:buAutoNum type="arabicPeriod"/>
              <a:defRPr/>
            </a:pPr>
            <a:r>
              <a:rPr lang="en-US" sz="2400" u="sng" dirty="0" smtClean="0">
                <a:latin typeface="Times New Roman" pitchFamily="18" charset="0"/>
              </a:rPr>
              <a:t>Function Declaration (or prototype)</a:t>
            </a:r>
          </a:p>
          <a:p>
            <a:pPr marL="457200" indent="-457200" eaLnBrk="1" hangingPunct="1">
              <a:lnSpc>
                <a:spcPct val="80000"/>
              </a:lnSpc>
              <a:buFont typeface="+mj-lt"/>
              <a:buAutoNum type="arabicPeriod"/>
              <a:defRPr/>
            </a:pPr>
            <a:r>
              <a:rPr lang="en-US" sz="2400" u="sng" dirty="0" smtClean="0">
                <a:latin typeface="Times New Roman" pitchFamily="18" charset="0"/>
              </a:rPr>
              <a:t>Function Call</a:t>
            </a:r>
            <a:endParaRPr lang="en-US" sz="2000" u="sng" dirty="0" smtClean="0">
              <a:latin typeface="Times New Roman" pitchFamily="18" charset="0"/>
            </a:endParaRPr>
          </a:p>
          <a:p>
            <a:pPr marL="457200" indent="-457200" eaLnBrk="1" hangingPunct="1">
              <a:lnSpc>
                <a:spcPct val="80000"/>
              </a:lnSpc>
              <a:buFont typeface="+mj-lt"/>
              <a:buAutoNum type="arabicPeriod"/>
              <a:defRPr/>
            </a:pPr>
            <a:r>
              <a:rPr lang="en-US" sz="2400" u="sng" dirty="0" smtClean="0">
                <a:latin typeface="Times New Roman" pitchFamily="18" charset="0"/>
              </a:rPr>
              <a:t>Function Definition</a:t>
            </a:r>
          </a:p>
          <a:p>
            <a:pPr marL="457200" indent="-457200" eaLnBrk="1" hangingPunct="1">
              <a:lnSpc>
                <a:spcPct val="80000"/>
              </a:lnSpc>
              <a:buFont typeface="+mj-lt"/>
              <a:buAutoNum type="arabicPeriod"/>
              <a:defRPr/>
            </a:pPr>
            <a:endParaRPr lang="en-US" sz="2400" dirty="0" smtClean="0">
              <a:latin typeface="Times New Roman" pitchFamily="18" charset="0"/>
            </a:endParaRPr>
          </a:p>
          <a:p>
            <a:pPr marL="457200" indent="-457200" eaLnBrk="1" hangingPunct="1">
              <a:lnSpc>
                <a:spcPct val="80000"/>
              </a:lnSpc>
              <a:buFont typeface="Arial" charset="0"/>
              <a:buNone/>
              <a:defRPr/>
            </a:pPr>
            <a:r>
              <a:rPr lang="en-US" sz="2400" dirty="0" smtClean="0">
                <a:latin typeface="Times New Roman" pitchFamily="18" charset="0"/>
              </a:rPr>
              <a:t>These items are described on the next three slides.</a:t>
            </a:r>
          </a:p>
          <a:p>
            <a:pPr marL="457200" indent="-457200" eaLnBrk="1" hangingPunct="1">
              <a:lnSpc>
                <a:spcPct val="80000"/>
              </a:lnSpc>
              <a:buFont typeface="Arial" charset="0"/>
              <a:buNone/>
              <a:defRPr/>
            </a:pPr>
            <a:endParaRPr lang="en-US" sz="2400" u="sng" dirty="0" smtClean="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0" y="0"/>
            <a:ext cx="9144000" cy="6053138"/>
          </a:xfrm>
        </p:spPr>
        <p:txBody>
          <a:bodyPr/>
          <a:lstStyle/>
          <a:p>
            <a:pPr marL="457200" indent="-457200" eaLnBrk="1" hangingPunct="1">
              <a:lnSpc>
                <a:spcPct val="80000"/>
              </a:lnSpc>
              <a:buFont typeface="Calibri" pitchFamily="34" charset="0"/>
              <a:buAutoNum type="arabicPeriod"/>
            </a:pPr>
            <a:r>
              <a:rPr lang="en-US" sz="2800" b="1" u="sng" smtClean="0">
                <a:solidFill>
                  <a:srgbClr val="0000FF"/>
                </a:solidFill>
                <a:latin typeface="Times New Roman" pitchFamily="18" charset="0"/>
              </a:rPr>
              <a:t>Function Declaration (or prototype)</a:t>
            </a:r>
          </a:p>
          <a:p>
            <a:pPr marL="857250" lvl="1" indent="-457200" eaLnBrk="1" hangingPunct="1">
              <a:lnSpc>
                <a:spcPct val="80000"/>
              </a:lnSpc>
            </a:pPr>
            <a:r>
              <a:rPr lang="en-US" sz="2400" smtClean="0">
                <a:latin typeface="Times New Roman" pitchFamily="18" charset="0"/>
              </a:rPr>
              <a:t>Similar to declaring a variable</a:t>
            </a:r>
          </a:p>
          <a:p>
            <a:pPr marL="857250" lvl="1" indent="-457200" eaLnBrk="1" hangingPunct="1">
              <a:lnSpc>
                <a:spcPct val="80000"/>
              </a:lnSpc>
            </a:pPr>
            <a:r>
              <a:rPr lang="en-US" sz="2400" smtClean="0">
                <a:latin typeface="Times New Roman" pitchFamily="18" charset="0"/>
              </a:rPr>
              <a:t>Specifies the function name and the types for the inputs and outputs</a:t>
            </a:r>
          </a:p>
          <a:p>
            <a:pPr marL="857250" lvl="1" indent="-457200" eaLnBrk="1" hangingPunct="1">
              <a:lnSpc>
                <a:spcPct val="80000"/>
              </a:lnSpc>
            </a:pPr>
            <a:r>
              <a:rPr lang="en-US" sz="2400" smtClean="0">
                <a:latin typeface="Times New Roman" pitchFamily="18" charset="0"/>
              </a:rPr>
              <a:t>Form: </a:t>
            </a:r>
          </a:p>
          <a:p>
            <a:pPr marL="857250" lvl="1" indent="-457200" eaLnBrk="1" hangingPunct="1">
              <a:lnSpc>
                <a:spcPct val="80000"/>
              </a:lnSpc>
              <a:buFont typeface="Arial" pitchFamily="34" charset="0"/>
              <a:buNone/>
            </a:pPr>
            <a:r>
              <a:rPr lang="en-US" sz="2000" smtClean="0">
                <a:latin typeface="Times New Roman" pitchFamily="18" charset="0"/>
              </a:rPr>
              <a:t>	 </a:t>
            </a:r>
            <a:r>
              <a:rPr lang="en-US" b="1" smtClean="0">
                <a:solidFill>
                  <a:srgbClr val="0000FF"/>
                </a:solidFill>
                <a:latin typeface="Times New Roman" pitchFamily="18" charset="0"/>
              </a:rPr>
              <a:t>return_type FunctionName (type for each argument)</a:t>
            </a:r>
          </a:p>
          <a:p>
            <a:pPr marL="857250" lvl="1" indent="-457200" eaLnBrk="1" hangingPunct="1">
              <a:lnSpc>
                <a:spcPct val="80000"/>
              </a:lnSpc>
            </a:pPr>
            <a:endParaRPr lang="en-US" sz="2400" u="sng" smtClean="0">
              <a:latin typeface="Times New Roman" pitchFamily="18" charset="0"/>
            </a:endParaRPr>
          </a:p>
          <a:p>
            <a:pPr marL="857250" lvl="1" indent="-457200" eaLnBrk="1" hangingPunct="1">
              <a:lnSpc>
                <a:spcPct val="80000"/>
              </a:lnSpc>
            </a:pPr>
            <a:r>
              <a:rPr lang="en-US" sz="2400" u="sng" smtClean="0">
                <a:latin typeface="Times New Roman" pitchFamily="18" charset="0"/>
              </a:rPr>
              <a:t>Examples</a:t>
            </a:r>
            <a:r>
              <a:rPr lang="en-US" sz="2400" smtClean="0">
                <a:latin typeface="Times New Roman" pitchFamily="18" charset="0"/>
              </a:rPr>
              <a:t>:</a:t>
            </a:r>
          </a:p>
          <a:p>
            <a:pPr marL="1257300" lvl="2" indent="-457200" eaLnBrk="1" hangingPunct="1">
              <a:lnSpc>
                <a:spcPct val="80000"/>
              </a:lnSpc>
            </a:pPr>
            <a:r>
              <a:rPr lang="en-US" b="1" smtClean="0">
                <a:solidFill>
                  <a:srgbClr val="0000FF"/>
                </a:solidFill>
                <a:latin typeface="Times New Roman" pitchFamily="18" charset="0"/>
              </a:rPr>
              <a:t>void SkipLine(void);</a:t>
            </a:r>
          </a:p>
          <a:p>
            <a:pPr marL="1257300" lvl="2" indent="-457200" eaLnBrk="1" hangingPunct="1">
              <a:lnSpc>
                <a:spcPct val="80000"/>
              </a:lnSpc>
            </a:pPr>
            <a:r>
              <a:rPr lang="en-US" b="1" smtClean="0">
                <a:solidFill>
                  <a:srgbClr val="0000FF"/>
                </a:solidFill>
                <a:latin typeface="Times New Roman" pitchFamily="18" charset="0"/>
              </a:rPr>
              <a:t>double log2(double);</a:t>
            </a:r>
          </a:p>
          <a:p>
            <a:pPr marL="1257300" lvl="2" indent="-457200" eaLnBrk="1" hangingPunct="1">
              <a:lnSpc>
                <a:spcPct val="80000"/>
              </a:lnSpc>
            </a:pPr>
            <a:r>
              <a:rPr lang="en-US" b="1" smtClean="0">
                <a:solidFill>
                  <a:srgbClr val="0000FF"/>
                </a:solidFill>
                <a:latin typeface="Times New Roman" pitchFamily="18" charset="0"/>
              </a:rPr>
              <a:t>int Fact(int);</a:t>
            </a:r>
          </a:p>
          <a:p>
            <a:pPr marL="1257300" lvl="2" indent="-457200" eaLnBrk="1" hangingPunct="1">
              <a:lnSpc>
                <a:spcPct val="80000"/>
              </a:lnSpc>
            </a:pPr>
            <a:r>
              <a:rPr lang="en-US" b="1" smtClean="0">
                <a:solidFill>
                  <a:srgbClr val="0000FF"/>
                </a:solidFill>
                <a:latin typeface="Times New Roman" pitchFamily="18" charset="0"/>
              </a:rPr>
              <a:t>double AverageGrade(double, double, double, double);</a:t>
            </a:r>
          </a:p>
          <a:p>
            <a:pPr marL="1257300" lvl="2" indent="-457200" eaLnBrk="1" hangingPunct="1">
              <a:lnSpc>
                <a:spcPct val="80000"/>
              </a:lnSpc>
            </a:pPr>
            <a:r>
              <a:rPr lang="en-US" b="1" smtClean="0">
                <a:solidFill>
                  <a:srgbClr val="0000FF"/>
                </a:solidFill>
                <a:latin typeface="Times New Roman" pitchFamily="18" charset="0"/>
              </a:rPr>
              <a:t>int main();        	</a:t>
            </a:r>
            <a:r>
              <a:rPr lang="en-US" b="1" smtClean="0">
                <a:solidFill>
                  <a:srgbClr val="FF0000"/>
                </a:solidFill>
                <a:latin typeface="Times New Roman" pitchFamily="18" charset="0"/>
              </a:rPr>
              <a:t>// look familiar?</a:t>
            </a:r>
          </a:p>
          <a:p>
            <a:pPr marL="1257300" lvl="2" indent="-457200" eaLnBrk="1" hangingPunct="1">
              <a:lnSpc>
                <a:spcPct val="80000"/>
              </a:lnSpc>
            </a:pPr>
            <a:r>
              <a:rPr lang="en-US" b="1" smtClean="0">
                <a:solidFill>
                  <a:srgbClr val="0000FF"/>
                </a:solidFill>
                <a:latin typeface="Times New Roman" pitchFamily="18" charset="0"/>
              </a:rPr>
              <a:t>int main(void);   	</a:t>
            </a:r>
            <a:r>
              <a:rPr lang="en-US" b="1" smtClean="0">
                <a:solidFill>
                  <a:srgbClr val="FF0000"/>
                </a:solidFill>
                <a:latin typeface="Times New Roman" pitchFamily="18" charset="0"/>
              </a:rPr>
              <a:t>// equivalent to the line above</a:t>
            </a:r>
          </a:p>
          <a:p>
            <a:pPr marL="457200" indent="-457200" eaLnBrk="1" hangingPunct="1">
              <a:lnSpc>
                <a:spcPct val="80000"/>
              </a:lnSpc>
              <a:buFont typeface="Arial" pitchFamily="34" charset="0"/>
              <a:buNone/>
            </a:pPr>
            <a:endParaRPr lang="en-US" sz="2400" u="sng" smtClean="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type="body" idx="4294967295"/>
          </p:nvPr>
        </p:nvSpPr>
        <p:spPr>
          <a:xfrm>
            <a:off x="0" y="0"/>
            <a:ext cx="9144000" cy="4614863"/>
          </a:xfrm>
        </p:spPr>
        <p:txBody>
          <a:bodyPr/>
          <a:lstStyle/>
          <a:p>
            <a:pPr marL="514350" indent="-514350" eaLnBrk="1" hangingPunct="1">
              <a:lnSpc>
                <a:spcPct val="80000"/>
              </a:lnSpc>
              <a:buFont typeface="Calibri" pitchFamily="34" charset="0"/>
              <a:buAutoNum type="arabicPeriod" startAt="2"/>
            </a:pPr>
            <a:r>
              <a:rPr lang="en-US" sz="2800" b="1" u="sng" smtClean="0">
                <a:solidFill>
                  <a:srgbClr val="0000FF"/>
                </a:solidFill>
                <a:latin typeface="Times New Roman" pitchFamily="18" charset="0"/>
              </a:rPr>
              <a:t>Function Call</a:t>
            </a:r>
          </a:p>
          <a:p>
            <a:pPr marL="857250" lvl="1" indent="-457200" eaLnBrk="1" hangingPunct="1">
              <a:lnSpc>
                <a:spcPct val="80000"/>
              </a:lnSpc>
            </a:pPr>
            <a:r>
              <a:rPr lang="en-US" sz="2200" smtClean="0">
                <a:latin typeface="Times New Roman" pitchFamily="18" charset="0"/>
              </a:rPr>
              <a:t>Similar to calling or using a library function</a:t>
            </a:r>
          </a:p>
          <a:p>
            <a:pPr marL="857250" lvl="1" indent="-457200" eaLnBrk="1" hangingPunct="1">
              <a:lnSpc>
                <a:spcPct val="80000"/>
              </a:lnSpc>
            </a:pPr>
            <a:r>
              <a:rPr lang="en-US" sz="2200" smtClean="0">
                <a:latin typeface="Times New Roman" pitchFamily="18" charset="0"/>
              </a:rPr>
              <a:t>Argument may be a value, variable, or expression.</a:t>
            </a:r>
          </a:p>
          <a:p>
            <a:pPr marL="857250" lvl="1" indent="-457200" eaLnBrk="1" hangingPunct="1">
              <a:lnSpc>
                <a:spcPct val="80000"/>
              </a:lnSpc>
            </a:pPr>
            <a:r>
              <a:rPr lang="en-US" sz="2200" u="sng" smtClean="0">
                <a:latin typeface="Times New Roman" pitchFamily="18" charset="0"/>
              </a:rPr>
              <a:t>Example (not a complete program)</a:t>
            </a:r>
            <a:r>
              <a:rPr lang="en-US" sz="2200" smtClean="0">
                <a:latin typeface="Times New Roman" pitchFamily="18" charset="0"/>
              </a:rPr>
              <a:t>:</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double x, y,  Avg, T1 = 80, T2 = 88, FE = 77, HW = 94;</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int A, B=6;</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y = acos(x);	// call cmath library function</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A = Fact(B);	// call user function to find 6!</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TCCLogo();	// call user function to display TCC logo</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Avg = AverageGrade(T1,T2,FE,HW);  // call user function</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    		// to calculate average grade</a:t>
            </a:r>
          </a:p>
          <a:p>
            <a:pPr marL="1257300" lvl="2" indent="-457200" eaLnBrk="1" hangingPunct="1">
              <a:lnSpc>
                <a:spcPct val="80000"/>
              </a:lnSpc>
              <a:buFont typeface="Arial" pitchFamily="34" charset="0"/>
              <a:buNone/>
            </a:pPr>
            <a:r>
              <a:rPr lang="en-US" sz="2200" b="1" smtClean="0">
                <a:solidFill>
                  <a:srgbClr val="0000FF"/>
                </a:solidFill>
                <a:latin typeface="Times New Roman" pitchFamily="18" charset="0"/>
              </a:rPr>
              <a:t>cout &lt;&lt; setprecision(4) &lt;&lt; y;	// call iomanip library function</a:t>
            </a:r>
          </a:p>
          <a:p>
            <a:pPr marL="514350" indent="-514350" eaLnBrk="1" hangingPunct="1">
              <a:lnSpc>
                <a:spcPct val="80000"/>
              </a:lnSpc>
              <a:buFont typeface="Arial" pitchFamily="34" charset="0"/>
              <a:buNone/>
            </a:pPr>
            <a:endParaRPr lang="en-US" sz="800" u="sng" smtClean="0">
              <a:latin typeface="Times New Roman" pitchFamily="18" charset="0"/>
            </a:endParaRPr>
          </a:p>
          <a:p>
            <a:pPr marL="514350" indent="-514350" eaLnBrk="1" hangingPunct="1">
              <a:lnSpc>
                <a:spcPct val="80000"/>
              </a:lnSpc>
              <a:buFont typeface="Arial" pitchFamily="34" charset="0"/>
              <a:buNone/>
            </a:pPr>
            <a:r>
              <a:rPr lang="en-US" sz="2200" u="sng" smtClean="0">
                <a:latin typeface="Times New Roman" pitchFamily="18" charset="0"/>
              </a:rPr>
              <a:t>How many inputs and outputs does each function used above have?</a:t>
            </a:r>
          </a:p>
        </p:txBody>
      </p:sp>
      <p:graphicFrame>
        <p:nvGraphicFramePr>
          <p:cNvPr id="3" name="Table 2"/>
          <p:cNvGraphicFramePr>
            <a:graphicFrameLocks noGrp="1"/>
          </p:cNvGraphicFramePr>
          <p:nvPr/>
        </p:nvGraphicFramePr>
        <p:xfrm>
          <a:off x="798513" y="4632325"/>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solidFill>
                            <a:schemeClr val="tx1"/>
                          </a:solidFill>
                          <a:latin typeface="Times New Roman" pitchFamily="18" charset="0"/>
                          <a:cs typeface="Times New Roman" pitchFamily="18" charset="0"/>
                        </a:rPr>
                        <a:t>Function</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latin typeface="Times New Roman" pitchFamily="18" charset="0"/>
                          <a:cs typeface="Times New Roman" pitchFamily="18" charset="0"/>
                        </a:rPr>
                        <a:t># inputs</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latin typeface="Times New Roman" pitchFamily="18" charset="0"/>
                          <a:cs typeface="Times New Roman" pitchFamily="18" charset="0"/>
                        </a:rPr>
                        <a:t># outputs</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70840">
                <a:tc>
                  <a:txBody>
                    <a:bodyPr/>
                    <a:lstStyle/>
                    <a:p>
                      <a:r>
                        <a:rPr lang="en-US" dirty="0" err="1" smtClean="0">
                          <a:solidFill>
                            <a:schemeClr val="tx1"/>
                          </a:solidFill>
                          <a:latin typeface="Times New Roman" pitchFamily="18" charset="0"/>
                          <a:cs typeface="Times New Roman" pitchFamily="18" charset="0"/>
                        </a:rPr>
                        <a:t>acos</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latin typeface="Times New Roman" pitchFamily="18" charset="0"/>
                          <a:cs typeface="Times New Roman" pitchFamily="18" charset="0"/>
                        </a:rPr>
                        <a:t>Fact</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70840">
                <a:tc>
                  <a:txBody>
                    <a:bodyPr/>
                    <a:lstStyle/>
                    <a:p>
                      <a:r>
                        <a:rPr lang="en-US" dirty="0" err="1" smtClean="0">
                          <a:solidFill>
                            <a:schemeClr val="tx1"/>
                          </a:solidFill>
                          <a:latin typeface="Times New Roman" pitchFamily="18" charset="0"/>
                          <a:cs typeface="Times New Roman" pitchFamily="18" charset="0"/>
                        </a:rPr>
                        <a:t>TCCLogo</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70840">
                <a:tc>
                  <a:txBody>
                    <a:bodyPr/>
                    <a:lstStyle/>
                    <a:p>
                      <a:r>
                        <a:rPr lang="en-US" dirty="0" err="1" smtClean="0">
                          <a:solidFill>
                            <a:schemeClr val="tx1"/>
                          </a:solidFill>
                          <a:latin typeface="Times New Roman" pitchFamily="18" charset="0"/>
                          <a:cs typeface="Times New Roman" pitchFamily="18" charset="0"/>
                        </a:rPr>
                        <a:t>AverageGrade</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latin typeface="Times New Roman" pitchFamily="18" charset="0"/>
                          <a:cs typeface="Times New Roman" pitchFamily="18" charset="0"/>
                        </a:rPr>
                        <a:t>setprecision</a:t>
                      </a:r>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0" y="0"/>
            <a:ext cx="8955088" cy="3613150"/>
          </a:xfrm>
        </p:spPr>
        <p:txBody>
          <a:bodyPr>
            <a:spAutoFit/>
          </a:bodyPr>
          <a:lstStyle/>
          <a:p>
            <a:pPr marL="514350" indent="-514350" eaLnBrk="1" hangingPunct="1">
              <a:lnSpc>
                <a:spcPct val="80000"/>
              </a:lnSpc>
              <a:buFont typeface="Calibri" pitchFamily="34" charset="0"/>
              <a:buAutoNum type="arabicPeriod" startAt="3"/>
            </a:pPr>
            <a:r>
              <a:rPr lang="en-US" sz="2800" b="1" u="sng" smtClean="0">
                <a:solidFill>
                  <a:srgbClr val="0000FF"/>
                </a:solidFill>
                <a:latin typeface="Times New Roman" pitchFamily="18" charset="0"/>
              </a:rPr>
              <a:t>Function Definition</a:t>
            </a:r>
          </a:p>
          <a:p>
            <a:pPr marL="857250" lvl="1" indent="-457200" eaLnBrk="1" hangingPunct="1">
              <a:lnSpc>
                <a:spcPct val="80000"/>
              </a:lnSpc>
            </a:pPr>
            <a:r>
              <a:rPr lang="en-US" sz="2400" smtClean="0">
                <a:latin typeface="Times New Roman" pitchFamily="18" charset="0"/>
              </a:rPr>
              <a:t>Consists of a header and the body of the function (enclosed in braces.</a:t>
            </a:r>
          </a:p>
          <a:p>
            <a:pPr marL="857250" lvl="1" indent="-457200" eaLnBrk="1" hangingPunct="1">
              <a:lnSpc>
                <a:spcPct val="80000"/>
              </a:lnSpc>
            </a:pPr>
            <a:r>
              <a:rPr lang="en-US" sz="2400" smtClean="0">
                <a:latin typeface="Times New Roman" pitchFamily="18" charset="0"/>
              </a:rPr>
              <a:t>The form for the header looks similar to the prototype, but also includes variable names for all arguments</a:t>
            </a:r>
          </a:p>
          <a:p>
            <a:pPr marL="857250" lvl="1" indent="-457200" eaLnBrk="1" hangingPunct="1">
              <a:lnSpc>
                <a:spcPct val="80000"/>
              </a:lnSpc>
            </a:pPr>
            <a:r>
              <a:rPr lang="en-US" sz="2400" smtClean="0">
                <a:latin typeface="Times New Roman" pitchFamily="18" charset="0"/>
              </a:rPr>
              <a:t>Form for definition: </a:t>
            </a:r>
          </a:p>
          <a:p>
            <a:pPr marL="857250" lvl="1" indent="-457200" eaLnBrk="1" hangingPunct="1">
              <a:lnSpc>
                <a:spcPct val="80000"/>
              </a:lnSpc>
              <a:buFont typeface="Arial" pitchFamily="34" charset="0"/>
              <a:buNone/>
            </a:pPr>
            <a:r>
              <a:rPr lang="en-US" sz="2400" smtClean="0">
                <a:latin typeface="Times New Roman" pitchFamily="18" charset="0"/>
              </a:rPr>
              <a:t>	</a:t>
            </a:r>
            <a:r>
              <a:rPr lang="en-US" sz="2200" b="1" smtClean="0">
                <a:solidFill>
                  <a:srgbClr val="0000FF"/>
                </a:solidFill>
                <a:latin typeface="Times New Roman" pitchFamily="18" charset="0"/>
              </a:rPr>
              <a:t>return_type  FunctionName (type and name for each argument)</a:t>
            </a:r>
          </a:p>
          <a:p>
            <a:pPr marL="857250" lvl="1" indent="-457200" eaLnBrk="1" hangingPunct="1">
              <a:lnSpc>
                <a:spcPct val="80000"/>
              </a:lnSpc>
              <a:buFont typeface="Arial" pitchFamily="34" charset="0"/>
              <a:buNone/>
            </a:pPr>
            <a:r>
              <a:rPr lang="en-US" sz="2400" b="1" smtClean="0">
                <a:solidFill>
                  <a:srgbClr val="0000FF"/>
                </a:solidFill>
                <a:latin typeface="Times New Roman" pitchFamily="18" charset="0"/>
              </a:rPr>
              <a:t>	{</a:t>
            </a:r>
          </a:p>
          <a:p>
            <a:pPr marL="857250" lvl="1" indent="-457200" eaLnBrk="1" hangingPunct="1">
              <a:lnSpc>
                <a:spcPct val="80000"/>
              </a:lnSpc>
              <a:buFont typeface="Arial" pitchFamily="34" charset="0"/>
              <a:buNone/>
            </a:pPr>
            <a:r>
              <a:rPr lang="en-US" sz="2400" b="1" smtClean="0">
                <a:solidFill>
                  <a:srgbClr val="0000FF"/>
                </a:solidFill>
                <a:latin typeface="Times New Roman" pitchFamily="18" charset="0"/>
              </a:rPr>
              <a:t>			statement(s) to perform function task;</a:t>
            </a:r>
          </a:p>
          <a:p>
            <a:pPr marL="857250" lvl="1" indent="-457200" eaLnBrk="1" hangingPunct="1">
              <a:lnSpc>
                <a:spcPct val="80000"/>
              </a:lnSpc>
              <a:buFont typeface="Arial" pitchFamily="34" charset="0"/>
              <a:buNone/>
            </a:pPr>
            <a:r>
              <a:rPr lang="en-US" sz="2400" b="1" smtClean="0">
                <a:solidFill>
                  <a:srgbClr val="0000FF"/>
                </a:solidFill>
                <a:latin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0" y="0"/>
            <a:ext cx="9144000" cy="1212850"/>
          </a:xfrm>
        </p:spPr>
        <p:txBody>
          <a:bodyPr>
            <a:spAutoFit/>
          </a:bodyPr>
          <a:lstStyle/>
          <a:p>
            <a:pPr marL="0" indent="0" eaLnBrk="1" hangingPunct="1">
              <a:lnSpc>
                <a:spcPct val="90000"/>
              </a:lnSpc>
              <a:buFont typeface="Calibri" pitchFamily="34" charset="0"/>
              <a:buNone/>
            </a:pPr>
            <a:r>
              <a:rPr lang="en-US" sz="2800" b="1" u="sng" smtClean="0">
                <a:solidFill>
                  <a:srgbClr val="0000FF"/>
                </a:solidFill>
                <a:latin typeface="Times New Roman" pitchFamily="18" charset="0"/>
              </a:rPr>
              <a:t>Function – Example 1 (one input, one output)</a:t>
            </a:r>
          </a:p>
          <a:p>
            <a:pPr marL="0" indent="0" eaLnBrk="1" hangingPunct="1">
              <a:lnSpc>
                <a:spcPct val="90000"/>
              </a:lnSpc>
              <a:buFont typeface="Arial" pitchFamily="34" charset="0"/>
              <a:buNone/>
            </a:pPr>
            <a:r>
              <a:rPr lang="en-US" sz="2200" smtClean="0">
                <a:latin typeface="Times New Roman" pitchFamily="18" charset="0"/>
              </a:rPr>
              <a:t>Write a function to calculate log</a:t>
            </a:r>
            <a:r>
              <a:rPr lang="en-US" sz="2200" baseline="-25000" smtClean="0">
                <a:latin typeface="Times New Roman" pitchFamily="18" charset="0"/>
              </a:rPr>
              <a:t>2</a:t>
            </a:r>
            <a:r>
              <a:rPr lang="en-US" sz="2200" smtClean="0">
                <a:latin typeface="Times New Roman" pitchFamily="18" charset="0"/>
              </a:rPr>
              <a:t>(X) and use the function in the main program.</a:t>
            </a:r>
          </a:p>
          <a:p>
            <a:pPr marL="0" indent="0" eaLnBrk="1" hangingPunct="1">
              <a:lnSpc>
                <a:spcPct val="90000"/>
              </a:lnSpc>
              <a:buFont typeface="Arial" pitchFamily="34" charset="0"/>
              <a:buNone/>
            </a:pPr>
            <a:r>
              <a:rPr lang="en-US" sz="2200" smtClean="0">
                <a:latin typeface="Times New Roman" pitchFamily="18" charset="0"/>
              </a:rPr>
              <a:t>Recall that each function has three key elements.</a:t>
            </a:r>
            <a:endParaRPr lang="en-US" sz="2200" u="sng" smtClean="0">
              <a:latin typeface="Times New Roman" pitchFamily="18" charset="0"/>
            </a:endParaRPr>
          </a:p>
        </p:txBody>
      </p:sp>
      <p:grpSp>
        <p:nvGrpSpPr>
          <p:cNvPr id="13315" name="Group 14"/>
          <p:cNvGrpSpPr>
            <a:grpSpLocks/>
          </p:cNvGrpSpPr>
          <p:nvPr/>
        </p:nvGrpSpPr>
        <p:grpSpPr bwMode="auto">
          <a:xfrm>
            <a:off x="0" y="1263650"/>
            <a:ext cx="9144000" cy="5594350"/>
            <a:chOff x="0" y="686"/>
            <a:chExt cx="5760" cy="3524"/>
          </a:xfrm>
        </p:grpSpPr>
        <p:pic>
          <p:nvPicPr>
            <p:cNvPr id="13316" name="Picture 4"/>
            <p:cNvPicPr>
              <a:picLocks noChangeAspect="1" noChangeArrowheads="1"/>
            </p:cNvPicPr>
            <p:nvPr/>
          </p:nvPicPr>
          <p:blipFill>
            <a:blip r:embed="rId2" cstate="print"/>
            <a:srcRect l="19183" t="18172" r="34924" b="32986"/>
            <a:stretch>
              <a:fillRect/>
            </a:stretch>
          </p:blipFill>
          <p:spPr bwMode="auto">
            <a:xfrm>
              <a:off x="0" y="686"/>
              <a:ext cx="4415" cy="3524"/>
            </a:xfrm>
            <a:prstGeom prst="rect">
              <a:avLst/>
            </a:prstGeom>
            <a:noFill/>
            <a:ln w="28575" algn="ctr">
              <a:solidFill>
                <a:schemeClr val="tx1"/>
              </a:solidFill>
              <a:miter lim="800000"/>
              <a:headEnd/>
              <a:tailEnd/>
            </a:ln>
          </p:spPr>
        </p:pic>
        <p:pic>
          <p:nvPicPr>
            <p:cNvPr id="13317" name="Picture 3"/>
            <p:cNvPicPr>
              <a:picLocks noChangeAspect="1" noChangeArrowheads="1"/>
            </p:cNvPicPr>
            <p:nvPr/>
          </p:nvPicPr>
          <p:blipFill>
            <a:blip r:embed="rId3" cstate="print"/>
            <a:srcRect r="68256" b="74852"/>
            <a:stretch>
              <a:fillRect/>
            </a:stretch>
          </p:blipFill>
          <p:spPr bwMode="auto">
            <a:xfrm>
              <a:off x="3711" y="3381"/>
              <a:ext cx="2049" cy="820"/>
            </a:xfrm>
            <a:prstGeom prst="rect">
              <a:avLst/>
            </a:prstGeom>
            <a:noFill/>
            <a:ln w="9525" algn="ctr">
              <a:noFill/>
              <a:miter lim="800000"/>
              <a:headEnd/>
              <a:tailEnd/>
            </a:ln>
          </p:spPr>
        </p:pic>
        <p:sp>
          <p:nvSpPr>
            <p:cNvPr id="13318" name="Text Box 5"/>
            <p:cNvSpPr txBox="1">
              <a:spLocks noChangeArrowheads="1"/>
            </p:cNvSpPr>
            <p:nvPr/>
          </p:nvSpPr>
          <p:spPr bwMode="auto">
            <a:xfrm>
              <a:off x="4596" y="1511"/>
              <a:ext cx="1164" cy="366"/>
            </a:xfrm>
            <a:prstGeom prst="rect">
              <a:avLst/>
            </a:prstGeom>
            <a:noFill/>
            <a:ln w="9525" algn="ctr">
              <a:noFill/>
              <a:miter lim="800000"/>
              <a:headEnd/>
              <a:tailEnd/>
            </a:ln>
          </p:spPr>
          <p:txBody>
            <a:bodyPr>
              <a:spAutoFit/>
            </a:bodyPr>
            <a:lstStyle/>
            <a:p>
              <a:pPr marL="342900" indent="-342900"/>
              <a:r>
                <a:rPr lang="en-US" sz="2000" b="1">
                  <a:solidFill>
                    <a:srgbClr val="FF0000"/>
                  </a:solidFill>
                </a:rPr>
                <a:t>1.  Function Declaration</a:t>
              </a:r>
            </a:p>
          </p:txBody>
        </p:sp>
        <p:sp>
          <p:nvSpPr>
            <p:cNvPr id="13319" name="Line 6"/>
            <p:cNvSpPr>
              <a:spLocks noChangeShapeType="1"/>
            </p:cNvSpPr>
            <p:nvPr/>
          </p:nvSpPr>
          <p:spPr bwMode="auto">
            <a:xfrm flipH="1">
              <a:off x="4151" y="1618"/>
              <a:ext cx="448" cy="0"/>
            </a:xfrm>
            <a:prstGeom prst="line">
              <a:avLst/>
            </a:prstGeom>
            <a:noFill/>
            <a:ln w="38100">
              <a:solidFill>
                <a:srgbClr val="FF0000"/>
              </a:solidFill>
              <a:round/>
              <a:headEnd/>
              <a:tailEnd type="triangle" w="med" len="med"/>
            </a:ln>
          </p:spPr>
          <p:txBody>
            <a:bodyPr/>
            <a:lstStyle/>
            <a:p>
              <a:endParaRPr lang="en-US"/>
            </a:p>
          </p:txBody>
        </p:sp>
        <p:sp>
          <p:nvSpPr>
            <p:cNvPr id="13320" name="Text Box 7"/>
            <p:cNvSpPr txBox="1">
              <a:spLocks noChangeArrowheads="1"/>
            </p:cNvSpPr>
            <p:nvPr/>
          </p:nvSpPr>
          <p:spPr bwMode="auto">
            <a:xfrm>
              <a:off x="4586" y="2302"/>
              <a:ext cx="1064" cy="366"/>
            </a:xfrm>
            <a:prstGeom prst="rect">
              <a:avLst/>
            </a:prstGeom>
            <a:noFill/>
            <a:ln w="9525" algn="ctr">
              <a:noFill/>
              <a:miter lim="800000"/>
              <a:headEnd/>
              <a:tailEnd/>
            </a:ln>
          </p:spPr>
          <p:txBody>
            <a:bodyPr>
              <a:spAutoFit/>
            </a:bodyPr>
            <a:lstStyle/>
            <a:p>
              <a:pPr marL="342900" indent="-342900"/>
              <a:r>
                <a:rPr lang="en-US" sz="2000" b="1">
                  <a:solidFill>
                    <a:srgbClr val="FF0000"/>
                  </a:solidFill>
                </a:rPr>
                <a:t>2.  Function Call</a:t>
              </a:r>
            </a:p>
          </p:txBody>
        </p:sp>
        <p:sp>
          <p:nvSpPr>
            <p:cNvPr id="13321" name="Line 8"/>
            <p:cNvSpPr>
              <a:spLocks noChangeShapeType="1"/>
            </p:cNvSpPr>
            <p:nvPr/>
          </p:nvSpPr>
          <p:spPr bwMode="auto">
            <a:xfrm flipH="1">
              <a:off x="4001" y="2427"/>
              <a:ext cx="585" cy="36"/>
            </a:xfrm>
            <a:prstGeom prst="line">
              <a:avLst/>
            </a:prstGeom>
            <a:noFill/>
            <a:ln w="38100">
              <a:solidFill>
                <a:srgbClr val="FF0000"/>
              </a:solidFill>
              <a:round/>
              <a:headEnd/>
              <a:tailEnd type="triangle" w="med" len="med"/>
            </a:ln>
          </p:spPr>
          <p:txBody>
            <a:bodyPr/>
            <a:lstStyle/>
            <a:p>
              <a:endParaRPr lang="en-US"/>
            </a:p>
          </p:txBody>
        </p:sp>
        <p:sp>
          <p:nvSpPr>
            <p:cNvPr id="13322" name="Line 9"/>
            <p:cNvSpPr>
              <a:spLocks noChangeShapeType="1"/>
            </p:cNvSpPr>
            <p:nvPr/>
          </p:nvSpPr>
          <p:spPr bwMode="auto">
            <a:xfrm flipH="1" flipV="1">
              <a:off x="4005" y="2313"/>
              <a:ext cx="585" cy="110"/>
            </a:xfrm>
            <a:prstGeom prst="line">
              <a:avLst/>
            </a:prstGeom>
            <a:noFill/>
            <a:ln w="38100">
              <a:solidFill>
                <a:srgbClr val="FF0000"/>
              </a:solidFill>
              <a:round/>
              <a:headEnd/>
              <a:tailEnd type="triangle" w="med" len="med"/>
            </a:ln>
          </p:spPr>
          <p:txBody>
            <a:bodyPr/>
            <a:lstStyle/>
            <a:p>
              <a:endParaRPr lang="en-US"/>
            </a:p>
          </p:txBody>
        </p:sp>
        <p:sp>
          <p:nvSpPr>
            <p:cNvPr id="13323" name="Text Box 10"/>
            <p:cNvSpPr txBox="1">
              <a:spLocks noChangeArrowheads="1"/>
            </p:cNvSpPr>
            <p:nvPr/>
          </p:nvSpPr>
          <p:spPr bwMode="auto">
            <a:xfrm>
              <a:off x="4586" y="2827"/>
              <a:ext cx="1174" cy="366"/>
            </a:xfrm>
            <a:prstGeom prst="rect">
              <a:avLst/>
            </a:prstGeom>
            <a:noFill/>
            <a:ln w="9525" algn="ctr">
              <a:noFill/>
              <a:miter lim="800000"/>
              <a:headEnd/>
              <a:tailEnd/>
            </a:ln>
          </p:spPr>
          <p:txBody>
            <a:bodyPr>
              <a:spAutoFit/>
            </a:bodyPr>
            <a:lstStyle/>
            <a:p>
              <a:pPr marL="342900" indent="-342900"/>
              <a:r>
                <a:rPr lang="en-US" sz="2000" b="1">
                  <a:solidFill>
                    <a:srgbClr val="FF0000"/>
                  </a:solidFill>
                </a:rPr>
                <a:t>3.  Function Definition</a:t>
              </a:r>
            </a:p>
          </p:txBody>
        </p:sp>
        <p:sp>
          <p:nvSpPr>
            <p:cNvPr id="13324" name="AutoShape 11"/>
            <p:cNvSpPr>
              <a:spLocks/>
            </p:cNvSpPr>
            <p:nvPr/>
          </p:nvSpPr>
          <p:spPr bwMode="auto">
            <a:xfrm>
              <a:off x="2341" y="3227"/>
              <a:ext cx="219" cy="970"/>
            </a:xfrm>
            <a:prstGeom prst="rightBrace">
              <a:avLst>
                <a:gd name="adj1" fmla="val 36910"/>
                <a:gd name="adj2" fmla="val 50000"/>
              </a:avLst>
            </a:prstGeom>
            <a:noFill/>
            <a:ln w="38100">
              <a:solidFill>
                <a:srgbClr val="FF0000"/>
              </a:solidFill>
              <a:round/>
              <a:headEnd/>
              <a:tailEnd/>
            </a:ln>
          </p:spPr>
          <p:txBody>
            <a:bodyPr wrap="none" anchor="ctr"/>
            <a:lstStyle/>
            <a:p>
              <a:endParaRPr lang="en-US"/>
            </a:p>
          </p:txBody>
        </p:sp>
        <p:sp>
          <p:nvSpPr>
            <p:cNvPr id="13325" name="Line 12"/>
            <p:cNvSpPr>
              <a:spLocks noChangeShapeType="1"/>
            </p:cNvSpPr>
            <p:nvPr/>
          </p:nvSpPr>
          <p:spPr bwMode="auto">
            <a:xfrm flipH="1">
              <a:off x="2579" y="2979"/>
              <a:ext cx="1983" cy="723"/>
            </a:xfrm>
            <a:prstGeom prst="line">
              <a:avLst/>
            </a:prstGeom>
            <a:noFill/>
            <a:ln w="38100">
              <a:solidFill>
                <a:srgbClr val="FF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1553</TotalTime>
  <Pages>28</Pages>
  <Words>2370</Words>
  <Application>Microsoft Office PowerPoint</Application>
  <PresentationFormat>On-screen Show (4:3)</PresentationFormat>
  <Paragraphs>338</Paragraphs>
  <Slides>34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Chapter 6 – Functions</vt:lpstr>
      <vt:lpstr>Slide 2</vt:lpstr>
      <vt:lpstr>Types of functions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dc:title>
  <dc:subject>chapter 5</dc:subject>
  <dc:creator>Ralph F. Tomlinson</dc:creator>
  <cp:lastModifiedBy>Paul Gordy</cp:lastModifiedBy>
  <cp:revision>220</cp:revision>
  <cp:lastPrinted>1601-01-01T00:00:00Z</cp:lastPrinted>
  <dcterms:created xsi:type="dcterms:W3CDTF">1995-09-20T05:50:46Z</dcterms:created>
  <dcterms:modified xsi:type="dcterms:W3CDTF">2014-11-28T19:51:58Z</dcterms:modified>
</cp:coreProperties>
</file>