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4"/>
  </p:notesMasterIdLst>
  <p:handoutMasterIdLst>
    <p:handoutMasterId r:id="rId15"/>
  </p:handoutMasterIdLst>
  <p:sldIdLst>
    <p:sldId id="256" r:id="rId2"/>
    <p:sldId id="297" r:id="rId3"/>
    <p:sldId id="298" r:id="rId4"/>
    <p:sldId id="333" r:id="rId5"/>
    <p:sldId id="302" r:id="rId6"/>
    <p:sldId id="299" r:id="rId7"/>
    <p:sldId id="332" r:id="rId8"/>
    <p:sldId id="300" r:id="rId9"/>
    <p:sldId id="301" r:id="rId10"/>
    <p:sldId id="308" r:id="rId11"/>
    <p:sldId id="309" r:id="rId12"/>
    <p:sldId id="310" r:id="rId13"/>
  </p:sldIdLst>
  <p:sldSz cx="9144000" cy="6858000" type="screen4x3"/>
  <p:notesSz cx="6858000" cy="9144000"/>
  <p:defaultTextStyle>
    <a:defPPr>
      <a:defRPr lang="en-US"/>
    </a:defPPr>
    <a:lvl1pPr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1pPr>
    <a:lvl2pPr marL="4572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2pPr>
    <a:lvl3pPr marL="9144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3pPr>
    <a:lvl4pPr marL="13716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4pPr>
    <a:lvl5pPr marL="18288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8000"/>
    <a:srgbClr val="3333FF"/>
    <a:srgbClr val="CCECFF"/>
    <a:srgbClr val="FF9900"/>
    <a:srgbClr val="FF66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6" autoAdjust="0"/>
    <p:restoredTop sz="99628" autoAdjust="0"/>
  </p:normalViewPr>
  <p:slideViewPr>
    <p:cSldViewPr snapToGrid="0">
      <p:cViewPr varScale="1">
        <p:scale>
          <a:sx n="131" d="100"/>
          <a:sy n="131" d="100"/>
        </p:scale>
        <p:origin x="1260"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lnSpc>
                <a:spcPct val="100000"/>
              </a:lnSpc>
              <a:spcBef>
                <a:spcPct val="0"/>
              </a:spcBef>
              <a:buFontTx/>
              <a:buNone/>
              <a:defRPr sz="1000" i="1">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spcBef>
                <a:spcPct val="0"/>
              </a:spcBef>
              <a:buFontTx/>
              <a:buNone/>
              <a:defRPr sz="1000" i="1">
                <a:latin typeface="Arial" charset="0"/>
              </a:defRPr>
            </a:lvl1pPr>
          </a:lstStyle>
          <a:p>
            <a:pPr>
              <a:defRPr/>
            </a:pPr>
            <a:fld id="{6DCA4DB5-3CCF-47AC-9CFD-49168B9BAAD0}" type="datetime1">
              <a:rPr lang="en-US"/>
              <a:pPr>
                <a:defRPr/>
              </a:pPr>
              <a:t>3/20/2019</a:t>
            </a:fld>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lnSpc>
                <a:spcPct val="100000"/>
              </a:lnSpc>
              <a:spcBef>
                <a:spcPct val="0"/>
              </a:spcBef>
              <a:buFontTx/>
              <a:buNone/>
              <a:defRPr sz="1000" i="1">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lnSpc>
                <a:spcPct val="100000"/>
              </a:lnSpc>
              <a:spcBef>
                <a:spcPct val="0"/>
              </a:spcBef>
              <a:buFontTx/>
              <a:buNone/>
              <a:defRPr sz="1000" i="1">
                <a:latin typeface="Arial" charset="0"/>
              </a:defRPr>
            </a:lvl1pPr>
          </a:lstStyle>
          <a:p>
            <a:pPr>
              <a:defRPr/>
            </a:pPr>
            <a:fld id="{676EDC4C-AD60-4A45-A7C2-932145399037}" type="slidenum">
              <a:rPr lang="en-US"/>
              <a:pPr>
                <a:defRPr/>
              </a:pPr>
              <a:t>‹#›</a:t>
            </a:fld>
            <a:endParaRPr lang="en-US"/>
          </a:p>
        </p:txBody>
      </p:sp>
      <p:sp>
        <p:nvSpPr>
          <p:cNvPr id="4102" name="Rectangle 6"/>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lnSpc>
                <a:spcPct val="100000"/>
              </a:lnSpc>
              <a:spcBef>
                <a:spcPct val="0"/>
              </a:spcBef>
              <a:buFontTx/>
              <a:buNone/>
              <a:defRPr/>
            </a:pPr>
            <a:fld id="{5F9C489F-467F-48CB-9F57-5F81BEE7F7AB}" type="slidenum">
              <a:rPr lang="en-US" sz="1400">
                <a:latin typeface="Arial" charset="0"/>
              </a:rPr>
              <a:pPr algn="r" eaLnBrk="0" hangingPunct="0">
                <a:lnSpc>
                  <a:spcPct val="100000"/>
                </a:lnSpc>
                <a:spcBef>
                  <a:spcPct val="0"/>
                </a:spcBef>
                <a:buFontTx/>
                <a:buNone/>
                <a:defRPr/>
              </a:pPr>
              <a:t>‹#›</a:t>
            </a:fld>
            <a:endParaRPr lang="en-US" sz="1400">
              <a:latin typeface="Arial" charset="0"/>
            </a:endParaRPr>
          </a:p>
        </p:txBody>
      </p:sp>
    </p:spTree>
    <p:extLst>
      <p:ext uri="{BB962C8B-B14F-4D97-AF65-F5344CB8AC3E}">
        <p14:creationId xmlns:p14="http://schemas.microsoft.com/office/powerpoint/2010/main" val="2835263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lnSpc>
                <a:spcPct val="100000"/>
              </a:lnSpc>
              <a:spcBef>
                <a:spcPct val="0"/>
              </a:spcBef>
              <a:buFontTx/>
              <a:buNone/>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spcBef>
                <a:spcPct val="0"/>
              </a:spcBef>
              <a:buFontTx/>
              <a:buNone/>
              <a:defRPr sz="1000" i="1"/>
            </a:lvl1pPr>
          </a:lstStyle>
          <a:p>
            <a:pPr>
              <a:defRPr/>
            </a:pPr>
            <a:fld id="{5CB5D07A-1BC4-4115-A3BB-788A721B45D0}" type="datetime1">
              <a:rPr lang="en-US"/>
              <a:pPr>
                <a:defRPr/>
              </a:pPr>
              <a:t>3/20/2019</a:t>
            </a:fld>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lnSpc>
                <a:spcPct val="100000"/>
              </a:lnSpc>
              <a:spcBef>
                <a:spcPct val="0"/>
              </a:spcBef>
              <a:buFontTx/>
              <a:buNone/>
              <a:defRPr sz="1000" i="1"/>
            </a:lvl1pPr>
          </a:lstStyle>
          <a:p>
            <a:pPr>
              <a:defRPr/>
            </a:pPr>
            <a:endParaRPr 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lnSpc>
                <a:spcPct val="100000"/>
              </a:lnSpc>
              <a:spcBef>
                <a:spcPct val="0"/>
              </a:spcBef>
              <a:buFontTx/>
              <a:buNone/>
              <a:defRPr sz="1000" i="1">
                <a:latin typeface="Times New Roman" charset="0"/>
              </a:defRPr>
            </a:lvl1pPr>
          </a:lstStyle>
          <a:p>
            <a:pPr>
              <a:defRPr/>
            </a:pPr>
            <a:fld id="{0BC9CD53-C4EE-497A-A9FA-1BD6FAE6CD8D}" type="slidenum">
              <a:rPr lang="en-US"/>
              <a:pPr>
                <a:defRPr/>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9"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lnSpc>
                <a:spcPct val="100000"/>
              </a:lnSpc>
              <a:spcBef>
                <a:spcPct val="0"/>
              </a:spcBef>
              <a:buFontTx/>
              <a:buNone/>
              <a:defRPr/>
            </a:pPr>
            <a:fld id="{B2CD174F-9399-4905-B54E-03B425EB286D}" type="slidenum">
              <a:rPr lang="en-US" sz="1400">
                <a:latin typeface="Arial" charset="0"/>
              </a:rPr>
              <a:pPr algn="r" eaLnBrk="0" hangingPunct="0">
                <a:lnSpc>
                  <a:spcPct val="100000"/>
                </a:lnSpc>
                <a:spcBef>
                  <a:spcPct val="0"/>
                </a:spcBef>
                <a:buFontTx/>
                <a:buNone/>
                <a:defRPr/>
              </a:pPr>
              <a:t>‹#›</a:t>
            </a:fld>
            <a:endParaRPr lang="en-US" sz="1400">
              <a:latin typeface="Arial" charset="0"/>
            </a:endParaRPr>
          </a:p>
        </p:txBody>
      </p:sp>
    </p:spTree>
    <p:extLst>
      <p:ext uri="{BB962C8B-B14F-4D97-AF65-F5344CB8AC3E}">
        <p14:creationId xmlns:p14="http://schemas.microsoft.com/office/powerpoint/2010/main" val="4036191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p:spPr>
        <p:txBody>
          <a:bodyPr/>
          <a:lstStyle/>
          <a:p>
            <a:fld id="{8E9C50E3-11FE-445D-936A-73C6492EF389}" type="slidenum">
              <a:rPr lang="en-US" smtClean="0">
                <a:latin typeface="Times New Roman" pitchFamily="18" charset="0"/>
              </a:rPr>
              <a:pPr/>
              <a:t>1</a:t>
            </a:fld>
            <a:endParaRPr lang="en-US" smtClean="0">
              <a:latin typeface="Times New Roman" pitchFamily="18" charset="0"/>
            </a:endParaRPr>
          </a:p>
        </p:txBody>
      </p:sp>
      <p:sp>
        <p:nvSpPr>
          <p:cNvPr id="34819"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lnSpc>
                <a:spcPct val="100000"/>
              </a:lnSpc>
              <a:spcBef>
                <a:spcPct val="0"/>
              </a:spcBef>
              <a:buFontTx/>
              <a:buNone/>
            </a:pPr>
            <a:fld id="{98887D53-0370-493A-96C2-D84FA4EAFE13}" type="slidenum">
              <a:rPr lang="en-US" sz="1000" i="1"/>
              <a:pPr algn="r" eaLnBrk="0" hangingPunct="0">
                <a:lnSpc>
                  <a:spcPct val="100000"/>
                </a:lnSpc>
                <a:spcBef>
                  <a:spcPct val="0"/>
                </a:spcBef>
                <a:buFontTx/>
                <a:buNone/>
              </a:pPr>
              <a:t>1</a:t>
            </a:fld>
            <a:endParaRPr lang="en-US" sz="1000" i="1"/>
          </a:p>
        </p:txBody>
      </p:sp>
      <p:sp>
        <p:nvSpPr>
          <p:cNvPr id="34820" name="Rectangle 2"/>
          <p:cNvSpPr>
            <a:spLocks noGrp="1" noRot="1" noChangeAspect="1" noChangeArrowheads="1" noTextEdit="1"/>
          </p:cNvSpPr>
          <p:nvPr>
            <p:ph type="sldImg"/>
          </p:nvPr>
        </p:nvSpPr>
        <p:spPr>
          <a:xfrm>
            <a:off x="1150938" y="692150"/>
            <a:ext cx="4556125" cy="3416300"/>
          </a:xfrm>
          <a:ln cap="flat"/>
        </p:spPr>
      </p:sp>
      <p:sp>
        <p:nvSpPr>
          <p:cNvPr id="34821"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noFill/>
          <a:ln/>
        </p:spPr>
        <p:txBody>
          <a:bodyPr/>
          <a:lstStyle/>
          <a:p>
            <a:r>
              <a:rPr lang="en-US" smtClean="0">
                <a:latin typeface="Arial" pitchFamily="34" charset="0"/>
              </a:rPr>
              <a:t>Nvv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F0F03CD-5AAF-41D4-BAF3-468877F9A291}" type="datetime1">
              <a:rPr lang="en-US"/>
              <a:pPr>
                <a:defRPr/>
              </a:pPr>
              <a:t>3/20/2019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AC507A-C337-4323-95DE-67663F30B4A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C4D7F-15E0-4DC2-AF93-8225ECB46331}" type="datetime1">
              <a:rPr lang="en-US"/>
              <a:pPr>
                <a:defRPr/>
              </a:pPr>
              <a:t>3/20/2019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8B5E4B-4D04-4ABB-8326-BDEB18966BF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8978B40-197B-4D37-B03D-EB54FAF6CEB7}" type="datetime1">
              <a:rPr lang="en-US"/>
              <a:pPr>
                <a:defRPr/>
              </a:pPr>
              <a:t>3/20/2019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987415-A95C-48B3-88B8-B70F52D1571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8496D25-97AD-4D5D-9671-DA630231F860}" type="datetime1">
              <a:rPr lang="en-US"/>
              <a:pPr>
                <a:defRPr/>
              </a:pPr>
              <a:t>3/20/2019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BB4559F-F960-415C-8244-73AC1BE7255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99FFF77-DDBD-48DE-B4D0-45258BB69EC8}" type="datetime1">
              <a:rPr lang="en-US"/>
              <a:pPr>
                <a:defRPr/>
              </a:pPr>
              <a:t>3/20/2019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01E005-4BF4-461A-B3D2-C9043ABC56C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A24CFF9-3802-4C17-ABBD-514E92A690B2}" type="datetime1">
              <a:rPr lang="en-US"/>
              <a:pPr>
                <a:defRPr/>
              </a:pPr>
              <a:t>3/20/2019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56661B-507C-4EFD-A1E9-E004A3DAFB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A893DD8-94B4-46AD-A8A6-273271C5804E}" type="datetime1">
              <a:rPr lang="en-US"/>
              <a:pPr>
                <a:defRPr/>
              </a:pPr>
              <a:t>3/20/2019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17C7DAD-3554-4AEF-BBB1-0DD7A773D6B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B6F633D-EE1B-46B0-815D-AEACC587E583}" type="datetime1">
              <a:rPr lang="en-US"/>
              <a:pPr>
                <a:defRPr/>
              </a:pPr>
              <a:t>3/20/2019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C3A561-75F7-43D6-86A4-023D600DE2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212036A-E6A0-42CF-98F1-E6493FBDB4E0}" type="datetime1">
              <a:rPr lang="en-US"/>
              <a:pPr>
                <a:defRPr/>
              </a:pPr>
              <a:t>3/20/2019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B7EB63-33C6-42B4-9F87-2CA77A9BEE9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294AD6-9014-4565-81AA-0F0A75724E72}" type="datetime1">
              <a:rPr lang="en-US"/>
              <a:pPr>
                <a:defRPr/>
              </a:pPr>
              <a:t>3/20/2019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F947C2-31F0-4202-8991-1E021902DF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E4127B5-26BE-4ADB-8104-4C49CDC6DF16}" type="datetime1">
              <a:rPr lang="en-US"/>
              <a:pPr>
                <a:defRPr/>
              </a:pPr>
              <a:t>3/20/2019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8C03E3-A969-4695-AB81-84DBC1FE89A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100000"/>
              </a:lnSpc>
              <a:spcBef>
                <a:spcPct val="0"/>
              </a:spcBef>
              <a:buFontTx/>
              <a:buNone/>
              <a:defRPr sz="1200">
                <a:solidFill>
                  <a:srgbClr val="898989"/>
                </a:solidFill>
              </a:defRPr>
            </a:lvl1pPr>
          </a:lstStyle>
          <a:p>
            <a:pPr>
              <a:defRPr/>
            </a:pPr>
            <a:fld id="{FDE8D6EC-7045-4E27-AC4D-207BCB28BC68}" type="datetime1">
              <a:rPr lang="en-US"/>
              <a:pPr>
                <a:defRPr/>
              </a:pPr>
              <a:t>3/20/2019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100000"/>
              </a:lnSpc>
              <a:spcBef>
                <a:spcPct val="0"/>
              </a:spcBef>
              <a:buFontTx/>
              <a:buNone/>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100000"/>
              </a:lnSpc>
              <a:spcBef>
                <a:spcPct val="0"/>
              </a:spcBef>
              <a:buFontTx/>
              <a:buNone/>
              <a:defRPr sz="1200">
                <a:solidFill>
                  <a:schemeClr val="tx1">
                    <a:tint val="75000"/>
                  </a:schemeClr>
                </a:solidFill>
                <a:latin typeface="Times New Roman" charset="0"/>
              </a:defRPr>
            </a:lvl1pPr>
          </a:lstStyle>
          <a:p>
            <a:pPr>
              <a:defRPr/>
            </a:pPr>
            <a:fld id="{6D46C59A-5886-4D89-B49E-7053A0A58D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7C3373-26D9-469C-901D-080117D6D9E1}" type="slidenum">
              <a:rPr lang="en-US"/>
              <a:pPr>
                <a:defRPr/>
              </a:pPr>
              <a:t>1</a:t>
            </a:fld>
            <a:endParaRPr lang="en-US"/>
          </a:p>
        </p:txBody>
      </p:sp>
      <p:sp>
        <p:nvSpPr>
          <p:cNvPr id="5" name="Slide Number Placeholder 5"/>
          <p:cNvSpPr txBox="1">
            <a:spLocks noGrp="1"/>
          </p:cNvSpPr>
          <p:nvPr/>
        </p:nvSpPr>
        <p:spPr>
          <a:xfrm>
            <a:off x="6553200" y="6356350"/>
            <a:ext cx="2133600" cy="365125"/>
          </a:xfrm>
          <a:prstGeom prst="rect">
            <a:avLst/>
          </a:prstGeom>
          <a:noFill/>
        </p:spPr>
        <p:txBody>
          <a:bodyPr anchor="ctr"/>
          <a:lstStyle/>
          <a:p>
            <a:pPr algn="r">
              <a:lnSpc>
                <a:spcPct val="100000"/>
              </a:lnSpc>
              <a:spcBef>
                <a:spcPct val="0"/>
              </a:spcBef>
              <a:buFontTx/>
              <a:buNone/>
              <a:defRPr/>
            </a:pPr>
            <a:fld id="{10A6963D-4562-42C6-B0B5-B7890450BAF5}" type="slidenum">
              <a:rPr lang="en-US" sz="1200">
                <a:solidFill>
                  <a:schemeClr val="tx1">
                    <a:tint val="75000"/>
                  </a:schemeClr>
                </a:solidFill>
                <a:latin typeface="Times New Roman" charset="0"/>
              </a:rPr>
              <a:pPr algn="r">
                <a:lnSpc>
                  <a:spcPct val="100000"/>
                </a:lnSpc>
                <a:spcBef>
                  <a:spcPct val="0"/>
                </a:spcBef>
                <a:buFontTx/>
                <a:buNone/>
                <a:defRPr/>
              </a:pPr>
              <a:t>1</a:t>
            </a:fld>
            <a:endParaRPr lang="en-US" sz="1200">
              <a:solidFill>
                <a:schemeClr val="tx1">
                  <a:tint val="75000"/>
                </a:schemeClr>
              </a:solidFill>
              <a:latin typeface="Times New Roman" charset="0"/>
            </a:endParaRPr>
          </a:p>
        </p:txBody>
      </p:sp>
      <p:sp>
        <p:nvSpPr>
          <p:cNvPr id="4100" name="Rectangle 3"/>
          <p:cNvSpPr>
            <a:spLocks noGrp="1" noChangeArrowheads="1"/>
          </p:cNvSpPr>
          <p:nvPr>
            <p:ph type="ctrTitle"/>
          </p:nvPr>
        </p:nvSpPr>
        <p:spPr>
          <a:xfrm>
            <a:off x="685800" y="0"/>
            <a:ext cx="7772400" cy="612775"/>
          </a:xfrm>
        </p:spPr>
        <p:txBody>
          <a:bodyPr/>
          <a:lstStyle/>
          <a:p>
            <a:pPr eaLnBrk="1" hangingPunct="1"/>
            <a:r>
              <a:rPr lang="en-US" sz="3200" b="1" u="sng" dirty="0" smtClean="0">
                <a:solidFill>
                  <a:schemeClr val="hlink"/>
                </a:solidFill>
                <a:latin typeface="Times New Roman" pitchFamily="18" charset="0"/>
              </a:rPr>
              <a:t>Chapter 7 – Single-Dimensional Arrays</a:t>
            </a:r>
          </a:p>
        </p:txBody>
      </p:sp>
      <p:sp>
        <p:nvSpPr>
          <p:cNvPr id="4101" name="Text Box 4"/>
          <p:cNvSpPr txBox="1">
            <a:spLocks noChangeArrowheads="1"/>
          </p:cNvSpPr>
          <p:nvPr/>
        </p:nvSpPr>
        <p:spPr bwMode="auto">
          <a:xfrm>
            <a:off x="-1" y="1225689"/>
            <a:ext cx="6480175" cy="5632311"/>
          </a:xfrm>
          <a:prstGeom prst="rect">
            <a:avLst/>
          </a:prstGeom>
          <a:noFill/>
          <a:ln w="12700">
            <a:noFill/>
            <a:miter lim="800000"/>
            <a:headEnd type="none" w="sm" len="sm"/>
            <a:tailEnd type="none" w="sm" len="sm"/>
          </a:ln>
        </p:spPr>
        <p:txBody>
          <a:bodyPr>
            <a:spAutoFit/>
          </a:bodyPr>
          <a:lstStyle/>
          <a:p>
            <a:pPr>
              <a:lnSpc>
                <a:spcPct val="100000"/>
              </a:lnSpc>
              <a:spcBef>
                <a:spcPct val="0"/>
              </a:spcBef>
              <a:buFontTx/>
              <a:buNone/>
              <a:tabLst>
                <a:tab pos="465138" algn="l"/>
              </a:tabLst>
            </a:pPr>
            <a:r>
              <a:rPr lang="en-US" sz="2400" b="1" u="sng" dirty="0">
                <a:solidFill>
                  <a:schemeClr val="hlink"/>
                </a:solidFill>
              </a:rPr>
              <a:t>Array (subscripted variable, indexed variable)</a:t>
            </a:r>
            <a:r>
              <a:rPr lang="en-US" sz="2400" b="1" i="1" dirty="0">
                <a:solidFill>
                  <a:schemeClr val="hlink"/>
                </a:solidFill>
              </a:rPr>
              <a:t> </a:t>
            </a:r>
            <a:r>
              <a:rPr lang="en-US" sz="2400" dirty="0"/>
              <a:t>An array is a data structure in C++ that consists of a group of like-type data where each element in the array is easily referred to by an index.</a:t>
            </a:r>
          </a:p>
          <a:p>
            <a:pPr>
              <a:lnSpc>
                <a:spcPct val="100000"/>
              </a:lnSpc>
              <a:spcBef>
                <a:spcPct val="0"/>
              </a:spcBef>
              <a:buFontTx/>
              <a:buNone/>
              <a:tabLst>
                <a:tab pos="465138" algn="l"/>
              </a:tabLst>
            </a:pPr>
            <a:r>
              <a:rPr lang="en-US" sz="2400" b="1" u="sng" dirty="0" smtClean="0"/>
              <a:t>Example</a:t>
            </a:r>
            <a:r>
              <a:rPr lang="en-US" sz="2400" b="1" u="sng" dirty="0"/>
              <a:t>:</a:t>
            </a:r>
          </a:p>
          <a:p>
            <a:pPr>
              <a:lnSpc>
                <a:spcPct val="100000"/>
              </a:lnSpc>
              <a:spcBef>
                <a:spcPct val="0"/>
              </a:spcBef>
              <a:tabLst>
                <a:tab pos="465138" algn="l"/>
              </a:tabLst>
            </a:pPr>
            <a:r>
              <a:rPr lang="en-US" sz="2400" b="1" dirty="0" err="1">
                <a:solidFill>
                  <a:schemeClr val="hlink"/>
                </a:solidFill>
              </a:rPr>
              <a:t>int</a:t>
            </a:r>
            <a:r>
              <a:rPr lang="en-US" sz="2400" b="1" dirty="0">
                <a:solidFill>
                  <a:schemeClr val="hlink"/>
                </a:solidFill>
              </a:rPr>
              <a:t> main()</a:t>
            </a:r>
          </a:p>
          <a:p>
            <a:pPr>
              <a:lnSpc>
                <a:spcPct val="100000"/>
              </a:lnSpc>
              <a:spcBef>
                <a:spcPct val="0"/>
              </a:spcBef>
              <a:tabLst>
                <a:tab pos="465138" algn="l"/>
              </a:tabLst>
            </a:pPr>
            <a:r>
              <a:rPr lang="en-US" sz="2400" b="1" dirty="0">
                <a:solidFill>
                  <a:schemeClr val="hlink"/>
                </a:solidFill>
              </a:rPr>
              <a:t>{</a:t>
            </a:r>
          </a:p>
          <a:p>
            <a:pPr>
              <a:lnSpc>
                <a:spcPct val="100000"/>
              </a:lnSpc>
              <a:spcBef>
                <a:spcPct val="0"/>
              </a:spcBef>
              <a:tabLst>
                <a:tab pos="465138" algn="l"/>
              </a:tabLst>
            </a:pPr>
            <a:r>
              <a:rPr lang="en-US" sz="2400" b="1" dirty="0">
                <a:solidFill>
                  <a:schemeClr val="hlink"/>
                </a:solidFill>
              </a:rPr>
              <a:t>	const </a:t>
            </a:r>
            <a:r>
              <a:rPr lang="en-US" sz="2400" b="1" dirty="0" err="1">
                <a:solidFill>
                  <a:schemeClr val="hlink"/>
                </a:solidFill>
              </a:rPr>
              <a:t>int</a:t>
            </a:r>
            <a:r>
              <a:rPr lang="en-US" sz="2400" b="1" dirty="0">
                <a:solidFill>
                  <a:schemeClr val="hlink"/>
                </a:solidFill>
              </a:rPr>
              <a:t> N = 10;    //10 elements in the array</a:t>
            </a:r>
          </a:p>
          <a:p>
            <a:pPr>
              <a:lnSpc>
                <a:spcPct val="100000"/>
              </a:lnSpc>
              <a:spcBef>
                <a:spcPct val="0"/>
              </a:spcBef>
              <a:tabLst>
                <a:tab pos="465138" algn="l"/>
              </a:tabLst>
            </a:pPr>
            <a:r>
              <a:rPr lang="en-US" sz="2400" b="1" dirty="0">
                <a:solidFill>
                  <a:schemeClr val="hlink"/>
                </a:solidFill>
              </a:rPr>
              <a:t>	double x[N],y[N];  //define arrays x and y</a:t>
            </a:r>
          </a:p>
          <a:p>
            <a:pPr>
              <a:lnSpc>
                <a:spcPct val="100000"/>
              </a:lnSpc>
              <a:spcBef>
                <a:spcPct val="0"/>
              </a:spcBef>
              <a:tabLst>
                <a:tab pos="465138" algn="l"/>
              </a:tabLst>
            </a:pPr>
            <a:r>
              <a:rPr lang="en-US" sz="2400" b="1" dirty="0">
                <a:solidFill>
                  <a:schemeClr val="hlink"/>
                </a:solidFill>
              </a:rPr>
              <a:t>	x[0] = 10;		  //assign value to x[0]</a:t>
            </a:r>
          </a:p>
          <a:p>
            <a:pPr>
              <a:lnSpc>
                <a:spcPct val="100000"/>
              </a:lnSpc>
              <a:spcBef>
                <a:spcPct val="0"/>
              </a:spcBef>
              <a:tabLst>
                <a:tab pos="465138" algn="l"/>
              </a:tabLst>
            </a:pPr>
            <a:r>
              <a:rPr lang="en-US" sz="2400" b="1" dirty="0">
                <a:solidFill>
                  <a:schemeClr val="hlink"/>
                </a:solidFill>
              </a:rPr>
              <a:t>	x[1] = 20;</a:t>
            </a:r>
          </a:p>
          <a:p>
            <a:pPr>
              <a:lnSpc>
                <a:spcPct val="100000"/>
              </a:lnSpc>
              <a:spcBef>
                <a:spcPct val="0"/>
              </a:spcBef>
              <a:tabLst>
                <a:tab pos="465138" algn="l"/>
              </a:tabLst>
            </a:pPr>
            <a:r>
              <a:rPr lang="en-US" sz="2400" b="1" dirty="0">
                <a:solidFill>
                  <a:schemeClr val="hlink"/>
                </a:solidFill>
              </a:rPr>
              <a:t>	y[0] = 33;</a:t>
            </a:r>
          </a:p>
          <a:p>
            <a:pPr>
              <a:lnSpc>
                <a:spcPct val="100000"/>
              </a:lnSpc>
              <a:spcBef>
                <a:spcPct val="0"/>
              </a:spcBef>
              <a:tabLst>
                <a:tab pos="465138" algn="l"/>
              </a:tabLst>
            </a:pPr>
            <a:r>
              <a:rPr lang="en-US" sz="2400" b="1" dirty="0">
                <a:solidFill>
                  <a:schemeClr val="hlink"/>
                </a:solidFill>
              </a:rPr>
              <a:t>	y[1] = 43;</a:t>
            </a:r>
          </a:p>
          <a:p>
            <a:pPr>
              <a:lnSpc>
                <a:spcPct val="100000"/>
              </a:lnSpc>
              <a:spcBef>
                <a:spcPct val="0"/>
              </a:spcBef>
              <a:tabLst>
                <a:tab pos="465138" algn="l"/>
              </a:tabLst>
            </a:pPr>
            <a:r>
              <a:rPr lang="en-US" sz="2400" b="1" dirty="0">
                <a:solidFill>
                  <a:schemeClr val="hlink"/>
                </a:solidFill>
              </a:rPr>
              <a:t>	….</a:t>
            </a:r>
          </a:p>
          <a:p>
            <a:pPr>
              <a:lnSpc>
                <a:spcPct val="100000"/>
              </a:lnSpc>
              <a:spcBef>
                <a:spcPct val="0"/>
              </a:spcBef>
              <a:tabLst>
                <a:tab pos="465138" algn="l"/>
              </a:tabLst>
            </a:pPr>
            <a:endParaRPr lang="en-US" sz="2400" b="1" dirty="0">
              <a:solidFill>
                <a:schemeClr val="hlink"/>
              </a:solidFill>
            </a:endParaRPr>
          </a:p>
        </p:txBody>
      </p:sp>
      <p:sp>
        <p:nvSpPr>
          <p:cNvPr id="4" name="Slide Number Placeholder 3"/>
          <p:cNvSpPr txBox="1">
            <a:spLocks noGrp="1"/>
          </p:cNvSpPr>
          <p:nvPr/>
        </p:nvSpPr>
        <p:spPr>
          <a:xfrm>
            <a:off x="6553200" y="6356350"/>
            <a:ext cx="2133600" cy="365125"/>
          </a:xfrm>
          <a:prstGeom prst="rect">
            <a:avLst/>
          </a:prstGeom>
          <a:noFill/>
        </p:spPr>
        <p:txBody>
          <a:bodyPr anchor="ctr"/>
          <a:lstStyle/>
          <a:p>
            <a:pPr algn="r">
              <a:lnSpc>
                <a:spcPct val="100000"/>
              </a:lnSpc>
              <a:spcBef>
                <a:spcPct val="0"/>
              </a:spcBef>
              <a:buFontTx/>
              <a:buNone/>
              <a:defRPr/>
            </a:pPr>
            <a:fld id="{9439B17C-61CE-4133-BD9B-46919BBEE42D}" type="slidenum">
              <a:rPr lang="en-US" sz="1200">
                <a:solidFill>
                  <a:schemeClr val="tx1">
                    <a:tint val="75000"/>
                  </a:schemeClr>
                </a:solidFill>
                <a:latin typeface="Times New Roman" charset="0"/>
              </a:rPr>
              <a:pPr algn="r">
                <a:lnSpc>
                  <a:spcPct val="100000"/>
                </a:lnSpc>
                <a:spcBef>
                  <a:spcPct val="0"/>
                </a:spcBef>
                <a:buFontTx/>
                <a:buNone/>
                <a:defRPr/>
              </a:pPr>
              <a:t>1</a:t>
            </a:fld>
            <a:endParaRPr lang="en-US" sz="1200">
              <a:solidFill>
                <a:schemeClr val="tx1">
                  <a:tint val="75000"/>
                </a:schemeClr>
              </a:solidFill>
              <a:latin typeface="Times New Roman" charset="0"/>
            </a:endParaRPr>
          </a:p>
        </p:txBody>
      </p:sp>
      <p:graphicFrame>
        <p:nvGraphicFramePr>
          <p:cNvPr id="5184" name="Group 64"/>
          <p:cNvGraphicFramePr>
            <a:graphicFrameLocks noGrp="1"/>
          </p:cNvGraphicFramePr>
          <p:nvPr/>
        </p:nvGraphicFramePr>
        <p:xfrm>
          <a:off x="6357938" y="2041525"/>
          <a:ext cx="1276350" cy="4693920"/>
        </p:xfrm>
        <a:graphic>
          <a:graphicData uri="http://schemas.openxmlformats.org/drawingml/2006/table">
            <a:tbl>
              <a:tblPr/>
              <a:tblGrid>
                <a:gridCol w="638175">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tblGrid>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Times New Roman"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Times New Roman"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Times New Roman" pitchFamily="18" charset="0"/>
                        </a:rPr>
                        <a:t>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698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698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3683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698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3698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3698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3683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3698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bl>
          </a:graphicData>
        </a:graphic>
      </p:graphicFrame>
      <p:sp>
        <p:nvSpPr>
          <p:cNvPr id="4141" name="Text Box 65"/>
          <p:cNvSpPr txBox="1">
            <a:spLocks noChangeArrowheads="1"/>
          </p:cNvSpPr>
          <p:nvPr/>
        </p:nvSpPr>
        <p:spPr bwMode="auto">
          <a:xfrm>
            <a:off x="7596188" y="728663"/>
            <a:ext cx="1139825" cy="384175"/>
          </a:xfrm>
          <a:prstGeom prst="rect">
            <a:avLst/>
          </a:prstGeom>
          <a:noFill/>
          <a:ln w="9525" algn="ctr">
            <a:noFill/>
            <a:miter lim="800000"/>
            <a:headEnd/>
            <a:tailEnd/>
          </a:ln>
        </p:spPr>
        <p:txBody>
          <a:bodyPr wrap="none">
            <a:spAutoFit/>
          </a:bodyPr>
          <a:lstStyle/>
          <a:p>
            <a:pPr marL="342900" indent="-342900"/>
            <a:r>
              <a:rPr lang="en-US" sz="2400" b="1">
                <a:solidFill>
                  <a:srgbClr val="FF0000"/>
                </a:solidFill>
              </a:rPr>
              <a:t>array x</a:t>
            </a:r>
          </a:p>
        </p:txBody>
      </p:sp>
      <p:sp>
        <p:nvSpPr>
          <p:cNvPr id="4142" name="Text Box 66"/>
          <p:cNvSpPr txBox="1">
            <a:spLocks noChangeArrowheads="1"/>
          </p:cNvSpPr>
          <p:nvPr/>
        </p:nvSpPr>
        <p:spPr bwMode="auto">
          <a:xfrm>
            <a:off x="7632700" y="1304925"/>
            <a:ext cx="1139825" cy="384175"/>
          </a:xfrm>
          <a:prstGeom prst="rect">
            <a:avLst/>
          </a:prstGeom>
          <a:noFill/>
          <a:ln w="9525" algn="ctr">
            <a:noFill/>
            <a:miter lim="800000"/>
            <a:headEnd/>
            <a:tailEnd/>
          </a:ln>
        </p:spPr>
        <p:txBody>
          <a:bodyPr wrap="none">
            <a:spAutoFit/>
          </a:bodyPr>
          <a:lstStyle/>
          <a:p>
            <a:pPr marL="342900" indent="-342900"/>
            <a:r>
              <a:rPr lang="en-US" sz="2400" b="1">
                <a:solidFill>
                  <a:srgbClr val="FF0000"/>
                </a:solidFill>
              </a:rPr>
              <a:t>array y</a:t>
            </a:r>
          </a:p>
        </p:txBody>
      </p:sp>
      <p:sp>
        <p:nvSpPr>
          <p:cNvPr id="4143" name="Line 68"/>
          <p:cNvSpPr>
            <a:spLocks noChangeShapeType="1"/>
          </p:cNvSpPr>
          <p:nvPr/>
        </p:nvSpPr>
        <p:spPr bwMode="auto">
          <a:xfrm flipV="1">
            <a:off x="7272338" y="1484313"/>
            <a:ext cx="0" cy="539750"/>
          </a:xfrm>
          <a:prstGeom prst="line">
            <a:avLst/>
          </a:prstGeom>
          <a:noFill/>
          <a:ln w="57150">
            <a:solidFill>
              <a:srgbClr val="FF0000"/>
            </a:solidFill>
            <a:round/>
            <a:headEnd type="triangle" w="med" len="med"/>
            <a:tailEnd/>
          </a:ln>
        </p:spPr>
        <p:txBody>
          <a:bodyPr/>
          <a:lstStyle/>
          <a:p>
            <a:endParaRPr lang="en-US"/>
          </a:p>
        </p:txBody>
      </p:sp>
      <p:grpSp>
        <p:nvGrpSpPr>
          <p:cNvPr id="4144" name="Group 71"/>
          <p:cNvGrpSpPr>
            <a:grpSpLocks/>
          </p:cNvGrpSpPr>
          <p:nvPr/>
        </p:nvGrpSpPr>
        <p:grpSpPr bwMode="auto">
          <a:xfrm>
            <a:off x="4895850" y="944563"/>
            <a:ext cx="4248150" cy="5735637"/>
            <a:chOff x="3084" y="595"/>
            <a:chExt cx="2676" cy="3613"/>
          </a:xfrm>
        </p:grpSpPr>
        <p:sp>
          <p:nvSpPr>
            <p:cNvPr id="4146" name="Text Box 50"/>
            <p:cNvSpPr txBox="1">
              <a:spLocks noChangeArrowheads="1"/>
            </p:cNvSpPr>
            <p:nvPr/>
          </p:nvSpPr>
          <p:spPr bwMode="auto">
            <a:xfrm>
              <a:off x="3084" y="1548"/>
              <a:ext cx="436" cy="242"/>
            </a:xfrm>
            <a:prstGeom prst="rect">
              <a:avLst/>
            </a:prstGeom>
            <a:noFill/>
            <a:ln w="9525" algn="ctr">
              <a:noFill/>
              <a:miter lim="800000"/>
              <a:headEnd/>
              <a:tailEnd/>
            </a:ln>
          </p:spPr>
          <p:txBody>
            <a:bodyPr wrap="none">
              <a:spAutoFit/>
            </a:bodyPr>
            <a:lstStyle/>
            <a:p>
              <a:pPr marL="342900" indent="-342900"/>
              <a:r>
                <a:rPr lang="en-US" sz="2400" b="1">
                  <a:solidFill>
                    <a:srgbClr val="FF0000"/>
                  </a:solidFill>
                </a:rPr>
                <a:t>x[0]</a:t>
              </a:r>
            </a:p>
          </p:txBody>
        </p:sp>
        <p:sp>
          <p:nvSpPr>
            <p:cNvPr id="4147" name="Text Box 52"/>
            <p:cNvSpPr txBox="1">
              <a:spLocks noChangeArrowheads="1"/>
            </p:cNvSpPr>
            <p:nvPr/>
          </p:nvSpPr>
          <p:spPr bwMode="auto">
            <a:xfrm>
              <a:off x="3084" y="1816"/>
              <a:ext cx="436" cy="242"/>
            </a:xfrm>
            <a:prstGeom prst="rect">
              <a:avLst/>
            </a:prstGeom>
            <a:noFill/>
            <a:ln w="9525" algn="ctr">
              <a:noFill/>
              <a:miter lim="800000"/>
              <a:headEnd/>
              <a:tailEnd/>
            </a:ln>
          </p:spPr>
          <p:txBody>
            <a:bodyPr wrap="none">
              <a:spAutoFit/>
            </a:bodyPr>
            <a:lstStyle/>
            <a:p>
              <a:pPr marL="342900" indent="-342900"/>
              <a:r>
                <a:rPr lang="en-US" sz="2400" b="1">
                  <a:solidFill>
                    <a:srgbClr val="FF0000"/>
                  </a:solidFill>
                </a:rPr>
                <a:t>x[1]</a:t>
              </a:r>
            </a:p>
          </p:txBody>
        </p:sp>
        <p:sp>
          <p:nvSpPr>
            <p:cNvPr id="4148" name="Text Box 53"/>
            <p:cNvSpPr txBox="1">
              <a:spLocks noChangeArrowheads="1"/>
            </p:cNvSpPr>
            <p:nvPr/>
          </p:nvSpPr>
          <p:spPr bwMode="auto">
            <a:xfrm>
              <a:off x="3133" y="3966"/>
              <a:ext cx="436" cy="242"/>
            </a:xfrm>
            <a:prstGeom prst="rect">
              <a:avLst/>
            </a:prstGeom>
            <a:noFill/>
            <a:ln w="9525" algn="ctr">
              <a:noFill/>
              <a:miter lim="800000"/>
              <a:headEnd/>
              <a:tailEnd/>
            </a:ln>
          </p:spPr>
          <p:txBody>
            <a:bodyPr wrap="none">
              <a:spAutoFit/>
            </a:bodyPr>
            <a:lstStyle/>
            <a:p>
              <a:pPr marL="342900" indent="-342900"/>
              <a:r>
                <a:rPr lang="en-US" sz="2400" b="1">
                  <a:solidFill>
                    <a:srgbClr val="FF0000"/>
                  </a:solidFill>
                </a:rPr>
                <a:t>x[9]</a:t>
              </a:r>
            </a:p>
          </p:txBody>
        </p:sp>
        <p:sp>
          <p:nvSpPr>
            <p:cNvPr id="4149" name="Line 54"/>
            <p:cNvSpPr>
              <a:spLocks noChangeShapeType="1"/>
            </p:cNvSpPr>
            <p:nvPr/>
          </p:nvSpPr>
          <p:spPr bwMode="auto">
            <a:xfrm>
              <a:off x="3606" y="4088"/>
              <a:ext cx="393" cy="0"/>
            </a:xfrm>
            <a:prstGeom prst="line">
              <a:avLst/>
            </a:prstGeom>
            <a:noFill/>
            <a:ln w="57150">
              <a:solidFill>
                <a:srgbClr val="FF0000"/>
              </a:solidFill>
              <a:round/>
              <a:headEnd/>
              <a:tailEnd type="triangle" w="med" len="med"/>
            </a:ln>
          </p:spPr>
          <p:txBody>
            <a:bodyPr/>
            <a:lstStyle/>
            <a:p>
              <a:endParaRPr lang="en-US"/>
            </a:p>
          </p:txBody>
        </p:sp>
        <p:sp>
          <p:nvSpPr>
            <p:cNvPr id="4150" name="Line 55"/>
            <p:cNvSpPr>
              <a:spLocks noChangeShapeType="1"/>
            </p:cNvSpPr>
            <p:nvPr/>
          </p:nvSpPr>
          <p:spPr bwMode="auto">
            <a:xfrm>
              <a:off x="3606" y="1684"/>
              <a:ext cx="393" cy="0"/>
            </a:xfrm>
            <a:prstGeom prst="line">
              <a:avLst/>
            </a:prstGeom>
            <a:noFill/>
            <a:ln w="57150">
              <a:solidFill>
                <a:srgbClr val="FF0000"/>
              </a:solidFill>
              <a:round/>
              <a:headEnd/>
              <a:tailEnd type="triangle" w="med" len="med"/>
            </a:ln>
          </p:spPr>
          <p:txBody>
            <a:bodyPr/>
            <a:lstStyle/>
            <a:p>
              <a:endParaRPr lang="en-US"/>
            </a:p>
          </p:txBody>
        </p:sp>
        <p:sp>
          <p:nvSpPr>
            <p:cNvPr id="4151" name="Line 56"/>
            <p:cNvSpPr>
              <a:spLocks noChangeShapeType="1"/>
            </p:cNvSpPr>
            <p:nvPr/>
          </p:nvSpPr>
          <p:spPr bwMode="auto">
            <a:xfrm>
              <a:off x="3606" y="1956"/>
              <a:ext cx="393" cy="0"/>
            </a:xfrm>
            <a:prstGeom prst="line">
              <a:avLst/>
            </a:prstGeom>
            <a:noFill/>
            <a:ln w="57150">
              <a:solidFill>
                <a:srgbClr val="FF0000"/>
              </a:solidFill>
              <a:round/>
              <a:headEnd/>
              <a:tailEnd type="triangle" w="med" len="med"/>
            </a:ln>
          </p:spPr>
          <p:txBody>
            <a:bodyPr/>
            <a:lstStyle/>
            <a:p>
              <a:endParaRPr lang="en-US"/>
            </a:p>
          </p:txBody>
        </p:sp>
        <p:sp>
          <p:nvSpPr>
            <p:cNvPr id="4152" name="Text Box 58"/>
            <p:cNvSpPr txBox="1">
              <a:spLocks noChangeArrowheads="1"/>
            </p:cNvSpPr>
            <p:nvPr/>
          </p:nvSpPr>
          <p:spPr bwMode="auto">
            <a:xfrm>
              <a:off x="5324" y="1548"/>
              <a:ext cx="436" cy="242"/>
            </a:xfrm>
            <a:prstGeom prst="rect">
              <a:avLst/>
            </a:prstGeom>
            <a:solidFill>
              <a:schemeClr val="bg1"/>
            </a:solidFill>
            <a:ln w="9525" algn="ctr">
              <a:noFill/>
              <a:miter lim="800000"/>
              <a:headEnd/>
              <a:tailEnd/>
            </a:ln>
          </p:spPr>
          <p:txBody>
            <a:bodyPr wrap="none">
              <a:spAutoFit/>
            </a:bodyPr>
            <a:lstStyle/>
            <a:p>
              <a:pPr marL="342900" indent="-342900"/>
              <a:r>
                <a:rPr lang="en-US" sz="2400" b="1">
                  <a:solidFill>
                    <a:srgbClr val="FF0000"/>
                  </a:solidFill>
                </a:rPr>
                <a:t>y[0]</a:t>
              </a:r>
            </a:p>
          </p:txBody>
        </p:sp>
        <p:sp>
          <p:nvSpPr>
            <p:cNvPr id="4153" name="Text Box 59"/>
            <p:cNvSpPr txBox="1">
              <a:spLocks noChangeArrowheads="1"/>
            </p:cNvSpPr>
            <p:nvPr/>
          </p:nvSpPr>
          <p:spPr bwMode="auto">
            <a:xfrm>
              <a:off x="5324" y="1816"/>
              <a:ext cx="436" cy="242"/>
            </a:xfrm>
            <a:prstGeom prst="rect">
              <a:avLst/>
            </a:prstGeom>
            <a:solidFill>
              <a:schemeClr val="bg1"/>
            </a:solidFill>
            <a:ln w="9525" algn="ctr">
              <a:noFill/>
              <a:miter lim="800000"/>
              <a:headEnd/>
              <a:tailEnd/>
            </a:ln>
          </p:spPr>
          <p:txBody>
            <a:bodyPr wrap="none">
              <a:spAutoFit/>
            </a:bodyPr>
            <a:lstStyle/>
            <a:p>
              <a:pPr marL="342900" indent="-342900"/>
              <a:r>
                <a:rPr lang="en-US" sz="2400" b="1">
                  <a:solidFill>
                    <a:srgbClr val="FF0000"/>
                  </a:solidFill>
                </a:rPr>
                <a:t>y[1]</a:t>
              </a:r>
            </a:p>
          </p:txBody>
        </p:sp>
        <p:sp>
          <p:nvSpPr>
            <p:cNvPr id="4154" name="Text Box 60"/>
            <p:cNvSpPr txBox="1">
              <a:spLocks noChangeArrowheads="1"/>
            </p:cNvSpPr>
            <p:nvPr/>
          </p:nvSpPr>
          <p:spPr bwMode="auto">
            <a:xfrm>
              <a:off x="5281" y="3960"/>
              <a:ext cx="436" cy="242"/>
            </a:xfrm>
            <a:prstGeom prst="rect">
              <a:avLst/>
            </a:prstGeom>
            <a:solidFill>
              <a:schemeClr val="bg1"/>
            </a:solidFill>
            <a:ln w="9525" algn="ctr">
              <a:noFill/>
              <a:miter lim="800000"/>
              <a:headEnd/>
              <a:tailEnd/>
            </a:ln>
          </p:spPr>
          <p:txBody>
            <a:bodyPr wrap="none">
              <a:spAutoFit/>
            </a:bodyPr>
            <a:lstStyle/>
            <a:p>
              <a:pPr marL="342900" indent="-342900"/>
              <a:r>
                <a:rPr lang="en-US" sz="2400" b="1">
                  <a:solidFill>
                    <a:srgbClr val="FF0000"/>
                  </a:solidFill>
                </a:rPr>
                <a:t>y[9]</a:t>
              </a:r>
            </a:p>
          </p:txBody>
        </p:sp>
        <p:sp>
          <p:nvSpPr>
            <p:cNvPr id="4155" name="Line 61"/>
            <p:cNvSpPr>
              <a:spLocks noChangeShapeType="1"/>
            </p:cNvSpPr>
            <p:nvPr/>
          </p:nvSpPr>
          <p:spPr bwMode="auto">
            <a:xfrm>
              <a:off x="4830" y="4088"/>
              <a:ext cx="393" cy="0"/>
            </a:xfrm>
            <a:prstGeom prst="line">
              <a:avLst/>
            </a:prstGeom>
            <a:noFill/>
            <a:ln w="57150">
              <a:solidFill>
                <a:srgbClr val="FF0000"/>
              </a:solidFill>
              <a:round/>
              <a:headEnd type="triangle" w="med" len="med"/>
              <a:tailEnd/>
            </a:ln>
          </p:spPr>
          <p:txBody>
            <a:bodyPr/>
            <a:lstStyle/>
            <a:p>
              <a:endParaRPr lang="en-US"/>
            </a:p>
          </p:txBody>
        </p:sp>
        <p:sp>
          <p:nvSpPr>
            <p:cNvPr id="4156" name="Line 62"/>
            <p:cNvSpPr>
              <a:spLocks noChangeShapeType="1"/>
            </p:cNvSpPr>
            <p:nvPr/>
          </p:nvSpPr>
          <p:spPr bwMode="auto">
            <a:xfrm>
              <a:off x="4830" y="1684"/>
              <a:ext cx="393" cy="0"/>
            </a:xfrm>
            <a:prstGeom prst="line">
              <a:avLst/>
            </a:prstGeom>
            <a:noFill/>
            <a:ln w="57150">
              <a:solidFill>
                <a:srgbClr val="FF0000"/>
              </a:solidFill>
              <a:round/>
              <a:headEnd type="triangle" w="med" len="med"/>
              <a:tailEnd/>
            </a:ln>
          </p:spPr>
          <p:txBody>
            <a:bodyPr/>
            <a:lstStyle/>
            <a:p>
              <a:endParaRPr lang="en-US"/>
            </a:p>
          </p:txBody>
        </p:sp>
        <p:sp>
          <p:nvSpPr>
            <p:cNvPr id="4157" name="Line 63"/>
            <p:cNvSpPr>
              <a:spLocks noChangeShapeType="1"/>
            </p:cNvSpPr>
            <p:nvPr/>
          </p:nvSpPr>
          <p:spPr bwMode="auto">
            <a:xfrm>
              <a:off x="4830" y="1956"/>
              <a:ext cx="393" cy="0"/>
            </a:xfrm>
            <a:prstGeom prst="line">
              <a:avLst/>
            </a:prstGeom>
            <a:noFill/>
            <a:ln w="57150">
              <a:solidFill>
                <a:srgbClr val="FF0000"/>
              </a:solidFill>
              <a:round/>
              <a:headEnd type="triangle" w="med" len="med"/>
              <a:tailEnd/>
            </a:ln>
          </p:spPr>
          <p:txBody>
            <a:bodyPr/>
            <a:lstStyle/>
            <a:p>
              <a:endParaRPr lang="en-US"/>
            </a:p>
          </p:txBody>
        </p:sp>
        <p:sp>
          <p:nvSpPr>
            <p:cNvPr id="4158" name="Line 67"/>
            <p:cNvSpPr>
              <a:spLocks noChangeShapeType="1"/>
            </p:cNvSpPr>
            <p:nvPr/>
          </p:nvSpPr>
          <p:spPr bwMode="auto">
            <a:xfrm flipV="1">
              <a:off x="4173" y="595"/>
              <a:ext cx="0" cy="680"/>
            </a:xfrm>
            <a:prstGeom prst="line">
              <a:avLst/>
            </a:prstGeom>
            <a:noFill/>
            <a:ln w="57150">
              <a:solidFill>
                <a:srgbClr val="FF0000"/>
              </a:solidFill>
              <a:round/>
              <a:headEnd type="triangle" w="med" len="med"/>
              <a:tailEnd/>
            </a:ln>
          </p:spPr>
          <p:txBody>
            <a:bodyPr/>
            <a:lstStyle/>
            <a:p>
              <a:endParaRPr lang="en-US"/>
            </a:p>
          </p:txBody>
        </p:sp>
        <p:sp>
          <p:nvSpPr>
            <p:cNvPr id="4159" name="Line 69"/>
            <p:cNvSpPr>
              <a:spLocks noChangeShapeType="1"/>
            </p:cNvSpPr>
            <p:nvPr/>
          </p:nvSpPr>
          <p:spPr bwMode="auto">
            <a:xfrm flipH="1" flipV="1">
              <a:off x="4150" y="595"/>
              <a:ext cx="567" cy="1"/>
            </a:xfrm>
            <a:prstGeom prst="line">
              <a:avLst/>
            </a:prstGeom>
            <a:noFill/>
            <a:ln w="57150">
              <a:solidFill>
                <a:srgbClr val="FF0000"/>
              </a:solidFill>
              <a:round/>
              <a:headEnd/>
              <a:tailEnd/>
            </a:ln>
          </p:spPr>
          <p:txBody>
            <a:bodyPr/>
            <a:lstStyle/>
            <a:p>
              <a:endParaRPr lang="en-US"/>
            </a:p>
          </p:txBody>
        </p:sp>
      </p:grpSp>
      <p:sp>
        <p:nvSpPr>
          <p:cNvPr id="4145" name="Line 70"/>
          <p:cNvSpPr>
            <a:spLocks noChangeShapeType="1"/>
          </p:cNvSpPr>
          <p:nvPr/>
        </p:nvSpPr>
        <p:spPr bwMode="auto">
          <a:xfrm flipH="1" flipV="1">
            <a:off x="7272338" y="1484313"/>
            <a:ext cx="250825" cy="1587"/>
          </a:xfrm>
          <a:prstGeom prst="line">
            <a:avLst/>
          </a:prstGeom>
          <a:noFill/>
          <a:ln w="57150">
            <a:solidFill>
              <a:srgbClr val="FF0000"/>
            </a:solidFill>
            <a:round/>
            <a:headEnd/>
            <a:tailEnd/>
          </a:ln>
        </p:spPr>
        <p:txBody>
          <a:bodyPr/>
          <a:lstStyle/>
          <a:p>
            <a:endParaRPr lang="en-US"/>
          </a:p>
        </p:txBody>
      </p:sp>
      <p:sp>
        <p:nvSpPr>
          <p:cNvPr id="2" name="Rectangle 1"/>
          <p:cNvSpPr/>
          <p:nvPr/>
        </p:nvSpPr>
        <p:spPr>
          <a:xfrm>
            <a:off x="-1" y="579358"/>
            <a:ext cx="6348413" cy="646331"/>
          </a:xfrm>
          <a:prstGeom prst="rect">
            <a:avLst/>
          </a:prstGeom>
        </p:spPr>
        <p:txBody>
          <a:bodyPr wrap="square">
            <a:spAutoFit/>
          </a:bodyPr>
          <a:lstStyle/>
          <a:p>
            <a:pPr>
              <a:lnSpc>
                <a:spcPct val="100000"/>
              </a:lnSpc>
              <a:spcBef>
                <a:spcPct val="0"/>
              </a:spcBef>
              <a:buFontTx/>
              <a:buNone/>
              <a:tabLst>
                <a:tab pos="465138" algn="l"/>
              </a:tabLst>
            </a:pPr>
            <a:r>
              <a:rPr lang="en-US" b="1" i="1" u="sng" dirty="0"/>
              <a:t>Reading Assignment</a:t>
            </a:r>
            <a:r>
              <a:rPr lang="en-US" dirty="0"/>
              <a:t>:  Chapter 8 – Multidimensional Arrays in </a:t>
            </a:r>
            <a:r>
              <a:rPr lang="en-US" u="sng" dirty="0"/>
              <a:t>Introduction to Programming with C++, 3</a:t>
            </a:r>
            <a:r>
              <a:rPr lang="en-US" u="sng" baseline="30000" dirty="0"/>
              <a:t>rd</a:t>
            </a:r>
            <a:r>
              <a:rPr lang="en-US" u="sng" dirty="0"/>
              <a:t> Edition</a:t>
            </a:r>
            <a:r>
              <a:rPr lang="en-US" dirty="0"/>
              <a:t>, by Liang.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0"/>
            <a:ext cx="7772400" cy="441325"/>
          </a:xfrm>
        </p:spPr>
        <p:txBody>
          <a:bodyPr/>
          <a:lstStyle/>
          <a:p>
            <a:pPr algn="l" eaLnBrk="1" hangingPunct="1"/>
            <a:r>
              <a:rPr lang="en-US" sz="2800" b="1" u="sng" smtClean="0">
                <a:solidFill>
                  <a:schemeClr val="hlink"/>
                </a:solidFill>
                <a:latin typeface="Times New Roman" pitchFamily="18" charset="0"/>
              </a:rPr>
              <a:t>Functions and Arrays</a:t>
            </a:r>
          </a:p>
        </p:txBody>
      </p:sp>
      <p:sp>
        <p:nvSpPr>
          <p:cNvPr id="11267" name="Rectangle 3"/>
          <p:cNvSpPr>
            <a:spLocks noGrp="1" noChangeArrowheads="1"/>
          </p:cNvSpPr>
          <p:nvPr>
            <p:ph type="body" idx="4294967295"/>
          </p:nvPr>
        </p:nvSpPr>
        <p:spPr>
          <a:xfrm>
            <a:off x="0" y="512763"/>
            <a:ext cx="8964613" cy="6007100"/>
          </a:xfrm>
        </p:spPr>
        <p:txBody>
          <a:bodyPr>
            <a:spAutoFit/>
          </a:bodyPr>
          <a:lstStyle/>
          <a:p>
            <a:pPr marL="228600" indent="-228600">
              <a:buFont typeface="Arial" pitchFamily="34" charset="0"/>
              <a:buNone/>
              <a:tabLst>
                <a:tab pos="465138" algn="l"/>
                <a:tab pos="1204913" algn="l"/>
              </a:tabLst>
            </a:pPr>
            <a:r>
              <a:rPr lang="en-US" sz="2400" smtClean="0">
                <a:latin typeface="Times New Roman" pitchFamily="18" charset="0"/>
              </a:rPr>
              <a:t>Arrays may be passed as arguments of functions, but some important</a:t>
            </a:r>
          </a:p>
          <a:p>
            <a:pPr marL="228600" indent="-228600">
              <a:buFont typeface="Arial" pitchFamily="34" charset="0"/>
              <a:buNone/>
              <a:tabLst>
                <a:tab pos="465138" algn="l"/>
                <a:tab pos="1204913" algn="l"/>
              </a:tabLst>
            </a:pPr>
            <a:r>
              <a:rPr lang="en-US" sz="2400" smtClean="0">
                <a:latin typeface="Times New Roman" pitchFamily="18" charset="0"/>
              </a:rPr>
              <a:t>notes should be made:</a:t>
            </a:r>
          </a:p>
          <a:p>
            <a:pPr marL="228600" indent="-228600">
              <a:tabLst>
                <a:tab pos="465138" algn="l"/>
                <a:tab pos="1204913" algn="l"/>
              </a:tabLst>
            </a:pPr>
            <a:r>
              <a:rPr lang="en-US" sz="2400" u="sng" smtClean="0">
                <a:latin typeface="Times New Roman" pitchFamily="18" charset="0"/>
              </a:rPr>
              <a:t>Function declaration</a:t>
            </a:r>
            <a:r>
              <a:rPr lang="en-US" sz="2400" smtClean="0">
                <a:latin typeface="Times New Roman" pitchFamily="18" charset="0"/>
              </a:rPr>
              <a:t> - include the data type and empty brackets</a:t>
            </a:r>
          </a:p>
          <a:p>
            <a:pPr marL="228600" indent="-228600">
              <a:tabLst>
                <a:tab pos="465138" algn="l"/>
                <a:tab pos="1204913" algn="l"/>
              </a:tabLst>
            </a:pPr>
            <a:r>
              <a:rPr lang="en-US" sz="2400" u="sng" smtClean="0">
                <a:latin typeface="Times New Roman" pitchFamily="18" charset="0"/>
              </a:rPr>
              <a:t>Function call</a:t>
            </a:r>
            <a:r>
              <a:rPr lang="en-US" sz="2400" smtClean="0">
                <a:latin typeface="Times New Roman" pitchFamily="18" charset="0"/>
              </a:rPr>
              <a:t> – include the array name with no brackets</a:t>
            </a:r>
          </a:p>
          <a:p>
            <a:pPr marL="228600" indent="-228600">
              <a:tabLst>
                <a:tab pos="465138" algn="l"/>
                <a:tab pos="1204913" algn="l"/>
              </a:tabLst>
            </a:pPr>
            <a:r>
              <a:rPr lang="en-US" sz="2400" u="sng" smtClean="0">
                <a:latin typeface="Times New Roman" pitchFamily="18" charset="0"/>
              </a:rPr>
              <a:t>Function header</a:t>
            </a:r>
            <a:r>
              <a:rPr lang="en-US" sz="2400" smtClean="0">
                <a:latin typeface="Times New Roman" pitchFamily="18" charset="0"/>
              </a:rPr>
              <a:t> – include the data type, name, and empty brackets</a:t>
            </a:r>
          </a:p>
          <a:p>
            <a:pPr marL="228600" indent="-228600">
              <a:tabLst>
                <a:tab pos="465138" algn="l"/>
                <a:tab pos="1204913" algn="l"/>
              </a:tabLst>
            </a:pPr>
            <a:r>
              <a:rPr lang="en-US" sz="2400" u="sng" smtClean="0">
                <a:latin typeface="Times New Roman" pitchFamily="18" charset="0"/>
              </a:rPr>
              <a:t>Reference parameters</a:t>
            </a:r>
            <a:r>
              <a:rPr lang="en-US" sz="2400" smtClean="0">
                <a:latin typeface="Times New Roman" pitchFamily="18" charset="0"/>
              </a:rPr>
              <a:t> – Arrays are always treated as reference parameters, but </a:t>
            </a:r>
            <a:r>
              <a:rPr lang="en-US" sz="2400" b="1" i="1" u="sng" smtClean="0">
                <a:latin typeface="Times New Roman" pitchFamily="18" charset="0"/>
              </a:rPr>
              <a:t>no ampersand (&amp;) is required</a:t>
            </a:r>
            <a:r>
              <a:rPr lang="en-US" sz="2400" smtClean="0">
                <a:latin typeface="Times New Roman" pitchFamily="18" charset="0"/>
              </a:rPr>
              <a:t>.   Since reference parameters can be used for input or output, making an array a constant will protect it from being changed by the function (i.e., it will be treated as an input only).</a:t>
            </a:r>
          </a:p>
          <a:p>
            <a:pPr marL="228600" indent="-228600">
              <a:tabLst>
                <a:tab pos="465138" algn="l"/>
                <a:tab pos="1204913" algn="l"/>
              </a:tabLst>
            </a:pPr>
            <a:r>
              <a:rPr lang="en-US" sz="2400" u="sng" smtClean="0">
                <a:latin typeface="Times New Roman" pitchFamily="18" charset="0"/>
              </a:rPr>
              <a:t>Dimensioning arrays</a:t>
            </a:r>
            <a:r>
              <a:rPr lang="en-US" sz="2400" smtClean="0">
                <a:latin typeface="Times New Roman" pitchFamily="18" charset="0"/>
              </a:rPr>
              <a:t> - Arrays are typically dimensioned in the main calling function, not in the function to which the array is passed.  The array size is often passed to the function along with the array.  This keeps functions general in nature so that they can work with any size array.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7"/>
          <p:cNvPicPr>
            <a:picLocks noChangeAspect="1" noChangeArrowheads="1"/>
          </p:cNvPicPr>
          <p:nvPr/>
        </p:nvPicPr>
        <p:blipFill>
          <a:blip r:embed="rId3" cstate="print"/>
          <a:srcRect l="19098" t="18210" r="18866" b="23303"/>
          <a:stretch>
            <a:fillRect/>
          </a:stretch>
        </p:blipFill>
        <p:spPr bwMode="auto">
          <a:xfrm>
            <a:off x="0" y="0"/>
            <a:ext cx="9144000" cy="6465888"/>
          </a:xfrm>
          <a:prstGeom prst="rect">
            <a:avLst/>
          </a:prstGeom>
          <a:noFill/>
          <a:ln w="9525" algn="ctr">
            <a:noFill/>
            <a:miter lim="800000"/>
            <a:headEnd/>
            <a:tailEnd/>
          </a:ln>
        </p:spPr>
      </p:pic>
      <p:sp>
        <p:nvSpPr>
          <p:cNvPr id="12291" name="Rectangle 2"/>
          <p:cNvSpPr>
            <a:spLocks noGrp="1" noChangeArrowheads="1"/>
          </p:cNvSpPr>
          <p:nvPr>
            <p:ph type="title" idx="4294967295"/>
          </p:nvPr>
        </p:nvSpPr>
        <p:spPr>
          <a:xfrm>
            <a:off x="5956300" y="0"/>
            <a:ext cx="3187700" cy="860425"/>
          </a:xfrm>
        </p:spPr>
        <p:txBody>
          <a:bodyPr/>
          <a:lstStyle/>
          <a:p>
            <a:pPr algn="l" eaLnBrk="1" hangingPunct="1"/>
            <a:r>
              <a:rPr lang="en-US" sz="2400" b="1" u="sng" smtClean="0">
                <a:solidFill>
                  <a:schemeClr val="hlink"/>
                </a:solidFill>
                <a:latin typeface="Times New Roman" pitchFamily="18" charset="0"/>
              </a:rPr>
              <a:t>Example</a:t>
            </a:r>
            <a:r>
              <a:rPr lang="en-US" sz="2400" b="1" smtClean="0">
                <a:solidFill>
                  <a:schemeClr val="hlink"/>
                </a:solidFill>
                <a:latin typeface="Times New Roman" pitchFamily="18" charset="0"/>
              </a:rPr>
              <a:t> – Passing an array to a function</a:t>
            </a:r>
          </a:p>
        </p:txBody>
      </p:sp>
      <p:pic>
        <p:nvPicPr>
          <p:cNvPr id="12292" name="Picture 6"/>
          <p:cNvPicPr>
            <a:picLocks noChangeAspect="1" noChangeArrowheads="1"/>
          </p:cNvPicPr>
          <p:nvPr/>
        </p:nvPicPr>
        <p:blipFill>
          <a:blip r:embed="rId4" cstate="print"/>
          <a:srcRect r="55206" b="82051"/>
          <a:stretch>
            <a:fillRect/>
          </a:stretch>
        </p:blipFill>
        <p:spPr bwMode="auto">
          <a:xfrm>
            <a:off x="2892425" y="6115050"/>
            <a:ext cx="3670300" cy="742950"/>
          </a:xfrm>
          <a:prstGeom prst="rect">
            <a:avLst/>
          </a:prstGeom>
          <a:noFill/>
          <a:ln w="9525" algn="ctr">
            <a:noFill/>
            <a:miter lim="800000"/>
            <a:headEnd/>
            <a:tailEnd/>
          </a:ln>
        </p:spPr>
      </p:pic>
      <p:sp>
        <p:nvSpPr>
          <p:cNvPr id="12293" name="AutoShape 8"/>
          <p:cNvSpPr>
            <a:spLocks noChangeArrowheads="1"/>
          </p:cNvSpPr>
          <p:nvPr/>
        </p:nvSpPr>
        <p:spPr bwMode="auto">
          <a:xfrm>
            <a:off x="1790700" y="1041400"/>
            <a:ext cx="1460500" cy="254000"/>
          </a:xfrm>
          <a:prstGeom prst="roundRect">
            <a:avLst>
              <a:gd name="adj" fmla="val 16667"/>
            </a:avLst>
          </a:prstGeom>
          <a:noFill/>
          <a:ln w="28575" algn="ctr">
            <a:solidFill>
              <a:srgbClr val="FF0000"/>
            </a:solidFill>
            <a:round/>
            <a:headEnd/>
            <a:tailEnd/>
          </a:ln>
        </p:spPr>
        <p:txBody>
          <a:bodyPr wrap="none" anchor="ctr"/>
          <a:lstStyle/>
          <a:p>
            <a:endParaRPr lang="en-US"/>
          </a:p>
        </p:txBody>
      </p:sp>
      <p:sp>
        <p:nvSpPr>
          <p:cNvPr id="12294" name="AutoShape 9"/>
          <p:cNvSpPr>
            <a:spLocks noChangeArrowheads="1"/>
          </p:cNvSpPr>
          <p:nvPr/>
        </p:nvSpPr>
        <p:spPr bwMode="auto">
          <a:xfrm>
            <a:off x="1423988" y="1677988"/>
            <a:ext cx="1460500" cy="254000"/>
          </a:xfrm>
          <a:prstGeom prst="roundRect">
            <a:avLst>
              <a:gd name="adj" fmla="val 16667"/>
            </a:avLst>
          </a:prstGeom>
          <a:noFill/>
          <a:ln w="28575" algn="ctr">
            <a:solidFill>
              <a:srgbClr val="FF0000"/>
            </a:solidFill>
            <a:round/>
            <a:headEnd/>
            <a:tailEnd/>
          </a:ln>
        </p:spPr>
        <p:txBody>
          <a:bodyPr wrap="none" anchor="ctr"/>
          <a:lstStyle/>
          <a:p>
            <a:endParaRPr lang="en-US"/>
          </a:p>
        </p:txBody>
      </p:sp>
      <p:sp>
        <p:nvSpPr>
          <p:cNvPr id="12295" name="AutoShape 10"/>
          <p:cNvSpPr>
            <a:spLocks noChangeArrowheads="1"/>
          </p:cNvSpPr>
          <p:nvPr/>
        </p:nvSpPr>
        <p:spPr bwMode="auto">
          <a:xfrm>
            <a:off x="2770188" y="2160588"/>
            <a:ext cx="1066800" cy="203200"/>
          </a:xfrm>
          <a:prstGeom prst="roundRect">
            <a:avLst>
              <a:gd name="adj" fmla="val 16667"/>
            </a:avLst>
          </a:prstGeom>
          <a:noFill/>
          <a:ln w="28575" algn="ctr">
            <a:solidFill>
              <a:srgbClr val="FF0000"/>
            </a:solidFill>
            <a:round/>
            <a:headEnd/>
            <a:tailEnd/>
          </a:ln>
        </p:spPr>
        <p:txBody>
          <a:bodyPr wrap="none" anchor="ctr"/>
          <a:lstStyle/>
          <a:p>
            <a:endParaRPr lang="en-US"/>
          </a:p>
        </p:txBody>
      </p:sp>
      <p:sp>
        <p:nvSpPr>
          <p:cNvPr id="12296" name="AutoShape 11"/>
          <p:cNvSpPr>
            <a:spLocks noChangeArrowheads="1"/>
          </p:cNvSpPr>
          <p:nvPr/>
        </p:nvSpPr>
        <p:spPr bwMode="auto">
          <a:xfrm>
            <a:off x="1284288" y="3455988"/>
            <a:ext cx="2146300" cy="215900"/>
          </a:xfrm>
          <a:prstGeom prst="roundRect">
            <a:avLst>
              <a:gd name="adj" fmla="val 16667"/>
            </a:avLst>
          </a:prstGeom>
          <a:noFill/>
          <a:ln w="28575" algn="ctr">
            <a:solidFill>
              <a:srgbClr val="FF0000"/>
            </a:solidFill>
            <a:round/>
            <a:headEnd/>
            <a:tailEnd/>
          </a:ln>
        </p:spPr>
        <p:txBody>
          <a:bodyPr wrap="none" anchor="ctr"/>
          <a:lstStyle/>
          <a:p>
            <a:endParaRPr lang="en-US"/>
          </a:p>
        </p:txBody>
      </p:sp>
      <p:sp>
        <p:nvSpPr>
          <p:cNvPr id="12297" name="AutoShape 12"/>
          <p:cNvSpPr>
            <a:spLocks noChangeArrowheads="1"/>
          </p:cNvSpPr>
          <p:nvPr/>
        </p:nvSpPr>
        <p:spPr bwMode="auto">
          <a:xfrm>
            <a:off x="3506788" y="3430588"/>
            <a:ext cx="1460500" cy="254000"/>
          </a:xfrm>
          <a:prstGeom prst="roundRect">
            <a:avLst>
              <a:gd name="adj" fmla="val 16667"/>
            </a:avLst>
          </a:prstGeom>
          <a:noFill/>
          <a:ln w="28575" algn="ctr">
            <a:solidFill>
              <a:srgbClr val="FF0000"/>
            </a:solidFill>
            <a:round/>
            <a:headEnd/>
            <a:tailEnd/>
          </a:ln>
        </p:spPr>
        <p:txBody>
          <a:bodyPr wrap="none" anchor="ctr"/>
          <a:lstStyle/>
          <a:p>
            <a:endParaRPr lang="en-US"/>
          </a:p>
        </p:txBody>
      </p:sp>
      <p:sp>
        <p:nvSpPr>
          <p:cNvPr id="12298" name="Text Box 13"/>
          <p:cNvSpPr txBox="1">
            <a:spLocks noChangeArrowheads="1"/>
          </p:cNvSpPr>
          <p:nvPr/>
        </p:nvSpPr>
        <p:spPr bwMode="auto">
          <a:xfrm>
            <a:off x="6664325" y="4108450"/>
            <a:ext cx="2479675" cy="2749550"/>
          </a:xfrm>
          <a:prstGeom prst="rect">
            <a:avLst/>
          </a:prstGeom>
          <a:noFill/>
          <a:ln w="28575" algn="ctr">
            <a:solidFill>
              <a:srgbClr val="FF0000"/>
            </a:solidFill>
            <a:miter lim="800000"/>
            <a:headEnd/>
            <a:tailEnd/>
          </a:ln>
        </p:spPr>
        <p:txBody>
          <a:bodyPr>
            <a:spAutoFit/>
          </a:bodyPr>
          <a:lstStyle/>
          <a:p>
            <a:r>
              <a:rPr lang="en-US" b="1">
                <a:solidFill>
                  <a:srgbClr val="FF0000"/>
                </a:solidFill>
              </a:rPr>
              <a:t>Comments on highlighted sections:</a:t>
            </a:r>
          </a:p>
          <a:p>
            <a:endParaRPr lang="en-US" sz="2400" b="1">
              <a:solidFill>
                <a:srgbClr val="FF0000"/>
              </a:solidFill>
            </a:endParaRPr>
          </a:p>
          <a:p>
            <a:endParaRPr lang="en-US" sz="2400" b="1">
              <a:solidFill>
                <a:srgbClr val="FF0000"/>
              </a:solidFill>
            </a:endParaRPr>
          </a:p>
          <a:p>
            <a:endParaRPr lang="en-US" sz="2400" b="1">
              <a:solidFill>
                <a:srgbClr val="FF0000"/>
              </a:solidFill>
            </a:endParaRPr>
          </a:p>
          <a:p>
            <a:endParaRPr lang="en-US" sz="2400" b="1">
              <a:solidFill>
                <a:srgbClr val="FF0000"/>
              </a:solidFill>
            </a:endParaRPr>
          </a:p>
          <a:p>
            <a:endParaRPr lang="en-US" sz="2400" b="1">
              <a:solidFill>
                <a:srgbClr val="FF0000"/>
              </a:solidFill>
            </a:endParaRPr>
          </a:p>
          <a:p>
            <a:endParaRPr lang="en-US" sz="2400" b="1">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0" y="0"/>
            <a:ext cx="7772400" cy="441325"/>
          </a:xfrm>
        </p:spPr>
        <p:txBody>
          <a:bodyPr/>
          <a:lstStyle/>
          <a:p>
            <a:pPr algn="l" eaLnBrk="1" hangingPunct="1"/>
            <a:r>
              <a:rPr lang="en-US" sz="2800" b="1" u="sng" smtClean="0">
                <a:solidFill>
                  <a:schemeClr val="hlink"/>
                </a:solidFill>
                <a:latin typeface="Times New Roman" pitchFamily="18" charset="0"/>
              </a:rPr>
              <a:t>Examples:</a:t>
            </a:r>
          </a:p>
        </p:txBody>
      </p:sp>
      <p:sp>
        <p:nvSpPr>
          <p:cNvPr id="1028" name="Rectangle 3"/>
          <p:cNvSpPr>
            <a:spLocks noGrp="1" noChangeArrowheads="1"/>
          </p:cNvSpPr>
          <p:nvPr>
            <p:ph type="body" idx="4294967295"/>
          </p:nvPr>
        </p:nvSpPr>
        <p:spPr>
          <a:xfrm>
            <a:off x="0" y="512763"/>
            <a:ext cx="8964613" cy="3378200"/>
          </a:xfrm>
        </p:spPr>
        <p:txBody>
          <a:bodyPr>
            <a:spAutoFit/>
          </a:bodyPr>
          <a:lstStyle/>
          <a:p>
            <a:pPr marL="228600" indent="-228600">
              <a:buFont typeface="Arial" pitchFamily="34" charset="0"/>
              <a:buNone/>
              <a:tabLst>
                <a:tab pos="465138" algn="l"/>
                <a:tab pos="1204913" algn="l"/>
              </a:tabLst>
            </a:pPr>
            <a:r>
              <a:rPr lang="en-US" sz="2400" smtClean="0">
                <a:latin typeface="Times New Roman" pitchFamily="18" charset="0"/>
              </a:rPr>
              <a:t>Write functions for one or more of the following examples</a:t>
            </a:r>
          </a:p>
          <a:p>
            <a:pPr marL="228600" indent="-228600">
              <a:buFont typeface="Arial" pitchFamily="34" charset="0"/>
              <a:buNone/>
              <a:tabLst>
                <a:tab pos="465138" algn="l"/>
                <a:tab pos="1204913" algn="l"/>
              </a:tabLst>
            </a:pPr>
            <a:r>
              <a:rPr lang="en-US" sz="2400" smtClean="0">
                <a:latin typeface="Times New Roman" pitchFamily="18" charset="0"/>
              </a:rPr>
              <a:t>(along with a main program to call them) in class:</a:t>
            </a:r>
          </a:p>
          <a:p>
            <a:pPr marL="228600" indent="-228600">
              <a:tabLst>
                <a:tab pos="465138" algn="l"/>
                <a:tab pos="1204913" algn="l"/>
              </a:tabLst>
            </a:pPr>
            <a:r>
              <a:rPr lang="en-US" sz="2400" smtClean="0">
                <a:latin typeface="Times New Roman" pitchFamily="18" charset="0"/>
              </a:rPr>
              <a:t>Find the max value in an array</a:t>
            </a:r>
          </a:p>
          <a:p>
            <a:pPr marL="228600" indent="-228600">
              <a:tabLst>
                <a:tab pos="465138" algn="l"/>
                <a:tab pos="1204913" algn="l"/>
              </a:tabLst>
            </a:pPr>
            <a:r>
              <a:rPr lang="en-US" sz="2400" smtClean="0">
                <a:latin typeface="Times New Roman" pitchFamily="18" charset="0"/>
              </a:rPr>
              <a:t>Add two arrays</a:t>
            </a:r>
          </a:p>
          <a:p>
            <a:pPr marL="228600" indent="-228600">
              <a:tabLst>
                <a:tab pos="465138" algn="l"/>
                <a:tab pos="1204913" algn="l"/>
              </a:tabLst>
            </a:pPr>
            <a:r>
              <a:rPr lang="en-US" sz="2400" smtClean="0">
                <a:latin typeface="Times New Roman" pitchFamily="18" charset="0"/>
              </a:rPr>
              <a:t>Find the average value in an array and then form another array containing the difference between each element and the average.</a:t>
            </a:r>
          </a:p>
          <a:p>
            <a:pPr marL="228600" indent="-228600">
              <a:tabLst>
                <a:tab pos="465138" algn="l"/>
                <a:tab pos="1204913" algn="l"/>
              </a:tabLst>
            </a:pPr>
            <a:r>
              <a:rPr lang="en-US" sz="2400" smtClean="0">
                <a:latin typeface="Times New Roman" pitchFamily="18" charset="0"/>
              </a:rPr>
              <a:t>Find the standard deviation of the elements in an array as defined below:</a:t>
            </a:r>
          </a:p>
        </p:txBody>
      </p:sp>
      <p:graphicFrame>
        <p:nvGraphicFramePr>
          <p:cNvPr id="1026" name="Object 4"/>
          <p:cNvGraphicFramePr>
            <a:graphicFrameLocks noChangeAspect="1"/>
          </p:cNvGraphicFramePr>
          <p:nvPr/>
        </p:nvGraphicFramePr>
        <p:xfrm>
          <a:off x="234950" y="4000500"/>
          <a:ext cx="8174038" cy="1460500"/>
        </p:xfrm>
        <a:graphic>
          <a:graphicData uri="http://schemas.openxmlformats.org/presentationml/2006/ole">
            <mc:AlternateContent xmlns:mc="http://schemas.openxmlformats.org/markup-compatibility/2006">
              <mc:Choice xmlns:v="urn:schemas-microsoft-com:vml" Requires="v">
                <p:oleObj spid="_x0000_s1031" name="Equation" r:id="rId4" imgW="3695400" imgH="660240" progId="Equation.3">
                  <p:embed/>
                </p:oleObj>
              </mc:Choice>
              <mc:Fallback>
                <p:oleObj name="Equation" r:id="rId4" imgW="3695400" imgH="660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950" y="4000500"/>
                        <a:ext cx="8174038" cy="146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Declaring arrays</a:t>
            </a:r>
          </a:p>
        </p:txBody>
      </p:sp>
      <p:sp>
        <p:nvSpPr>
          <p:cNvPr id="5123" name="Rectangle 3"/>
          <p:cNvSpPr>
            <a:spLocks noGrp="1" noChangeArrowheads="1"/>
          </p:cNvSpPr>
          <p:nvPr>
            <p:ph type="body" idx="4294967295"/>
          </p:nvPr>
        </p:nvSpPr>
        <p:spPr>
          <a:xfrm>
            <a:off x="0" y="609600"/>
            <a:ext cx="9144000" cy="5591175"/>
          </a:xfrm>
        </p:spPr>
        <p:txBody>
          <a:bodyPr/>
          <a:lstStyle/>
          <a:p>
            <a:pPr marL="0" indent="0" eaLnBrk="1" hangingPunct="1">
              <a:lnSpc>
                <a:spcPct val="90000"/>
              </a:lnSpc>
              <a:buFont typeface="Arial" pitchFamily="34" charset="0"/>
              <a:buNone/>
            </a:pPr>
            <a:r>
              <a:rPr lang="en-US" sz="2400" dirty="0" smtClean="0">
                <a:latin typeface="Times New Roman" pitchFamily="18" charset="0"/>
              </a:rPr>
              <a:t>Arrays are declared like other variables, except that the identifier is followed by brackets containing a value specifying the size of the array.</a:t>
            </a:r>
          </a:p>
          <a:p>
            <a:pPr marL="0" indent="0" eaLnBrk="1" hangingPunct="1">
              <a:lnSpc>
                <a:spcPct val="90000"/>
              </a:lnSpc>
              <a:buFont typeface="Arial" pitchFamily="34" charset="0"/>
              <a:buNone/>
            </a:pPr>
            <a:r>
              <a:rPr lang="en-US" sz="2400" u="sng" dirty="0" smtClean="0">
                <a:latin typeface="Times New Roman" pitchFamily="18" charset="0"/>
              </a:rPr>
              <a:t>Form</a:t>
            </a:r>
            <a:r>
              <a:rPr lang="en-US" sz="2400" dirty="0" smtClean="0">
                <a:latin typeface="Times New Roman" pitchFamily="18" charset="0"/>
              </a:rPr>
              <a:t>:</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	type </a:t>
            </a:r>
            <a:r>
              <a:rPr lang="en-US" sz="2400" b="1" dirty="0" err="1" smtClean="0">
                <a:solidFill>
                  <a:schemeClr val="hlink"/>
                </a:solidFill>
                <a:latin typeface="Times New Roman" pitchFamily="18" charset="0"/>
              </a:rPr>
              <a:t>ArrayName</a:t>
            </a:r>
            <a:r>
              <a:rPr lang="en-US" sz="2400" b="1" dirty="0" smtClean="0">
                <a:solidFill>
                  <a:schemeClr val="hlink"/>
                </a:solidFill>
                <a:latin typeface="Times New Roman" pitchFamily="18" charset="0"/>
              </a:rPr>
              <a:t>[</a:t>
            </a:r>
            <a:r>
              <a:rPr lang="en-US" sz="2400" b="1" dirty="0" err="1" smtClean="0">
                <a:solidFill>
                  <a:schemeClr val="hlink"/>
                </a:solidFill>
                <a:latin typeface="Times New Roman" pitchFamily="18" charset="0"/>
              </a:rPr>
              <a:t>ArraySize</a:t>
            </a:r>
            <a:r>
              <a:rPr lang="en-US" sz="2400" b="1" dirty="0" smtClean="0">
                <a:solidFill>
                  <a:schemeClr val="hlink"/>
                </a:solidFill>
                <a:latin typeface="Times New Roman" pitchFamily="18" charset="0"/>
              </a:rPr>
              <a:t>];</a:t>
            </a:r>
          </a:p>
          <a:p>
            <a:pPr marL="0" indent="0" eaLnBrk="1" hangingPunct="1">
              <a:lnSpc>
                <a:spcPct val="90000"/>
              </a:lnSpc>
              <a:buFont typeface="Arial" pitchFamily="34" charset="0"/>
              <a:buNone/>
            </a:pPr>
            <a:endParaRPr lang="en-US" sz="2400" b="1" dirty="0" smtClean="0">
              <a:solidFill>
                <a:schemeClr val="hlink"/>
              </a:solidFill>
              <a:latin typeface="Times New Roman" pitchFamily="18" charset="0"/>
            </a:endParaRPr>
          </a:p>
          <a:p>
            <a:pPr marL="0" indent="0" eaLnBrk="1" hangingPunct="1">
              <a:lnSpc>
                <a:spcPct val="90000"/>
              </a:lnSpc>
              <a:buFont typeface="Arial" pitchFamily="34" charset="0"/>
              <a:buNone/>
            </a:pPr>
            <a:r>
              <a:rPr lang="en-US" sz="2400" dirty="0" err="1" smtClean="0">
                <a:latin typeface="Times New Roman" pitchFamily="18" charset="0"/>
              </a:rPr>
              <a:t>ArrayName</a:t>
            </a:r>
            <a:r>
              <a:rPr lang="en-US" sz="2400" dirty="0" smtClean="0">
                <a:latin typeface="Times New Roman" pitchFamily="18" charset="0"/>
              </a:rPr>
              <a:t> – any valid identifier</a:t>
            </a:r>
          </a:p>
          <a:p>
            <a:pPr marL="0" indent="0" eaLnBrk="1" hangingPunct="1">
              <a:lnSpc>
                <a:spcPct val="90000"/>
              </a:lnSpc>
              <a:buFont typeface="Arial" pitchFamily="34" charset="0"/>
              <a:buNone/>
            </a:pPr>
            <a:r>
              <a:rPr lang="en-US" sz="2400" dirty="0" err="1" smtClean="0">
                <a:latin typeface="Times New Roman" pitchFamily="18" charset="0"/>
              </a:rPr>
              <a:t>ArraySize</a:t>
            </a:r>
            <a:r>
              <a:rPr lang="en-US" sz="2400" dirty="0" smtClean="0">
                <a:latin typeface="Times New Roman" pitchFamily="18" charset="0"/>
              </a:rPr>
              <a:t> </a:t>
            </a:r>
            <a:r>
              <a:rPr lang="en-US" sz="2400" dirty="0" smtClean="0">
                <a:latin typeface="Times New Roman" pitchFamily="18" charset="0"/>
              </a:rPr>
              <a:t>– a constant variable, expression, or literal</a:t>
            </a:r>
          </a:p>
          <a:p>
            <a:pPr marL="0" indent="0" eaLnBrk="1" hangingPunct="1">
              <a:lnSpc>
                <a:spcPct val="90000"/>
              </a:lnSpc>
              <a:buFont typeface="Arial" pitchFamily="34" charset="0"/>
              <a:buNone/>
            </a:pPr>
            <a:endParaRPr lang="en-US" sz="2400" dirty="0" smtClean="0">
              <a:latin typeface="Times New Roman" pitchFamily="18" charset="0"/>
            </a:endParaRPr>
          </a:p>
          <a:p>
            <a:pPr marL="0" indent="0" eaLnBrk="1" hangingPunct="1">
              <a:lnSpc>
                <a:spcPct val="90000"/>
              </a:lnSpc>
              <a:buFont typeface="Arial" pitchFamily="34" charset="0"/>
              <a:buNone/>
            </a:pPr>
            <a:r>
              <a:rPr lang="en-US" sz="2400" u="sng" dirty="0" smtClean="0">
                <a:latin typeface="Times New Roman" pitchFamily="18" charset="0"/>
              </a:rPr>
              <a:t>Examples</a:t>
            </a:r>
            <a:r>
              <a:rPr lang="en-US" sz="2400" dirty="0" smtClean="0">
                <a:latin typeface="Times New Roman" pitchFamily="18" charset="0"/>
              </a:rPr>
              <a:t>:</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const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N = 30;</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A[N], B[2*N], C; </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	double Grades[100], </a:t>
            </a:r>
            <a:r>
              <a:rPr lang="en-US" sz="2400" b="1" dirty="0" err="1" smtClean="0">
                <a:solidFill>
                  <a:schemeClr val="hlink"/>
                </a:solidFill>
                <a:latin typeface="Times New Roman" pitchFamily="18" charset="0"/>
              </a:rPr>
              <a:t>Monthly_Sales</a:t>
            </a:r>
            <a:r>
              <a:rPr lang="en-US" sz="2400" b="1" dirty="0" smtClean="0">
                <a:solidFill>
                  <a:schemeClr val="hlink"/>
                </a:solidFill>
                <a:latin typeface="Times New Roman" pitchFamily="18" charset="0"/>
              </a:rPr>
              <a:t>[12], Total;</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	char Initials[3];</a:t>
            </a:r>
            <a:endParaRPr 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Working with arrays elements</a:t>
            </a:r>
          </a:p>
        </p:txBody>
      </p:sp>
      <p:sp>
        <p:nvSpPr>
          <p:cNvPr id="6147" name="Rectangle 3"/>
          <p:cNvSpPr>
            <a:spLocks noGrp="1" noChangeArrowheads="1"/>
          </p:cNvSpPr>
          <p:nvPr>
            <p:ph type="body" idx="4294967295"/>
          </p:nvPr>
        </p:nvSpPr>
        <p:spPr>
          <a:xfrm>
            <a:off x="0" y="609600"/>
            <a:ext cx="9144000" cy="5591175"/>
          </a:xfrm>
        </p:spPr>
        <p:txBody>
          <a:bodyPr/>
          <a:lstStyle/>
          <a:p>
            <a:pPr marL="0" indent="0" eaLnBrk="1" hangingPunct="1">
              <a:lnSpc>
                <a:spcPct val="90000"/>
              </a:lnSpc>
              <a:buFont typeface="Arial" pitchFamily="34" charset="0"/>
              <a:buNone/>
            </a:pPr>
            <a:r>
              <a:rPr lang="en-US" sz="2400" dirty="0" smtClean="0">
                <a:latin typeface="Times New Roman" pitchFamily="18" charset="0"/>
              </a:rPr>
              <a:t>Elements in an array are easily referred to using the subscript (or index).</a:t>
            </a:r>
          </a:p>
          <a:p>
            <a:pPr marL="0" indent="0" eaLnBrk="1" hangingPunct="1">
              <a:lnSpc>
                <a:spcPct val="90000"/>
              </a:lnSpc>
              <a:buFont typeface="Arial" pitchFamily="34" charset="0"/>
              <a:buNone/>
            </a:pPr>
            <a:r>
              <a:rPr lang="en-US" sz="2400" dirty="0" smtClean="0">
                <a:latin typeface="Times New Roman" pitchFamily="18" charset="0"/>
              </a:rPr>
              <a:t>The index for the first element is 0.  If an array has size N, then the indices run from 0 to N-1.  </a:t>
            </a:r>
            <a:r>
              <a:rPr lang="en-US" sz="2400" dirty="0" smtClean="0">
                <a:latin typeface="Times New Roman" pitchFamily="18" charset="0"/>
              </a:rPr>
              <a:t>A[2</a:t>
            </a:r>
            <a:r>
              <a:rPr lang="en-US" sz="2400" dirty="0">
                <a:latin typeface="Times New Roman" pitchFamily="18" charset="0"/>
              </a:rPr>
              <a:t>]</a:t>
            </a:r>
            <a:r>
              <a:rPr lang="en-US" sz="2400" dirty="0" smtClean="0">
                <a:latin typeface="Times New Roman" pitchFamily="18" charset="0"/>
              </a:rPr>
              <a:t> </a:t>
            </a:r>
            <a:r>
              <a:rPr lang="en-US" sz="2400" dirty="0" smtClean="0">
                <a:latin typeface="Times New Roman" pitchFamily="18" charset="0"/>
              </a:rPr>
              <a:t>refers the third element in array A and may be treated as any other variable.</a:t>
            </a:r>
          </a:p>
          <a:p>
            <a:pPr marL="0" indent="0" eaLnBrk="1" hangingPunct="1">
              <a:lnSpc>
                <a:spcPct val="90000"/>
              </a:lnSpc>
              <a:buFont typeface="Arial" pitchFamily="34" charset="0"/>
              <a:buNone/>
            </a:pPr>
            <a:endParaRPr lang="en-US" sz="2400" dirty="0" smtClean="0">
              <a:latin typeface="Times New Roman" pitchFamily="18" charset="0"/>
            </a:endParaRPr>
          </a:p>
          <a:p>
            <a:pPr marL="0" indent="0" eaLnBrk="1" hangingPunct="1">
              <a:lnSpc>
                <a:spcPct val="90000"/>
              </a:lnSpc>
              <a:buFont typeface="Arial" pitchFamily="34" charset="0"/>
              <a:buNone/>
            </a:pPr>
            <a:r>
              <a:rPr lang="en-US" sz="2400" u="sng" dirty="0" smtClean="0">
                <a:latin typeface="Times New Roman" pitchFamily="18" charset="0"/>
              </a:rPr>
              <a:t>Example</a:t>
            </a:r>
            <a:r>
              <a:rPr lang="en-US" sz="2400" dirty="0" smtClean="0">
                <a:latin typeface="Times New Roman" pitchFamily="18" charset="0"/>
              </a:rPr>
              <a:t>:</a:t>
            </a:r>
          </a:p>
          <a:p>
            <a:pPr marL="0" indent="0" eaLnBrk="1" hangingPunct="1">
              <a:lnSpc>
                <a:spcPct val="90000"/>
              </a:lnSpc>
              <a:buFont typeface="Arial" pitchFamily="34" charset="0"/>
              <a:buNone/>
            </a:pPr>
            <a:r>
              <a:rPr lang="en-US" sz="2400" b="1" dirty="0" err="1" smtClean="0">
                <a:solidFill>
                  <a:schemeClr val="hlink"/>
                </a:solidFill>
                <a:latin typeface="Times New Roman" pitchFamily="18" charset="0"/>
              </a:rPr>
              <a:t>const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N = 4;  	// specify the array size *</a:t>
            </a:r>
          </a:p>
          <a:p>
            <a:pPr marL="0" indent="0" eaLnBrk="1" hangingPunct="1">
              <a:lnSpc>
                <a:spcPct val="90000"/>
              </a:lnSpc>
              <a:buFont typeface="Arial" pitchFamily="34" charset="0"/>
              <a:buNone/>
            </a:pP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A[N]; 		// declare the array</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A[0]=10;		// assigning a value to A[0]</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A[1]=20;</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A[2] = A[0] + A[1];	// array elements used in expressions</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A[N-1] = A[N-2];	// array indices can be expressions</a:t>
            </a:r>
          </a:p>
          <a:p>
            <a:pPr marL="0" indent="0" eaLnBrk="1" hangingPunct="1">
              <a:lnSpc>
                <a:spcPct val="90000"/>
              </a:lnSpc>
              <a:buFont typeface="Arial" pitchFamily="34" charset="0"/>
              <a:buNone/>
            </a:pPr>
            <a:r>
              <a:rPr lang="en-US" sz="2400" b="1" dirty="0" err="1" smtClean="0">
                <a:solidFill>
                  <a:schemeClr val="hlink"/>
                </a:solidFill>
                <a:latin typeface="Times New Roman" pitchFamily="18" charset="0"/>
              </a:rPr>
              <a:t>cout</a:t>
            </a:r>
            <a:r>
              <a:rPr lang="en-US" sz="2400" b="1" dirty="0" smtClean="0">
                <a:solidFill>
                  <a:schemeClr val="hlink"/>
                </a:solidFill>
                <a:latin typeface="Times New Roman" pitchFamily="18" charset="0"/>
              </a:rPr>
              <a:t> &lt;&lt; A[2];		// printing one value of the array</a:t>
            </a:r>
          </a:p>
          <a:p>
            <a:pPr marL="0" indent="0" eaLnBrk="1" hangingPunct="1">
              <a:lnSpc>
                <a:spcPct val="90000"/>
              </a:lnSpc>
              <a:buFont typeface="Arial" pitchFamily="34" charset="0"/>
              <a:buNone/>
            </a:pPr>
            <a:r>
              <a:rPr lang="en-US" sz="2400" b="1" dirty="0" smtClean="0">
                <a:solidFill>
                  <a:schemeClr val="hlink"/>
                </a:solidFill>
                <a:latin typeface="Times New Roman" pitchFamily="18" charset="0"/>
              </a:rPr>
              <a:t>//  *Note:  It is good practice to use variables for array sizes</a:t>
            </a:r>
            <a:endParaRPr 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Initializing arrays</a:t>
            </a:r>
          </a:p>
        </p:txBody>
      </p:sp>
      <p:sp>
        <p:nvSpPr>
          <p:cNvPr id="7171" name="Rectangle 3"/>
          <p:cNvSpPr>
            <a:spLocks noGrp="1" noChangeArrowheads="1"/>
          </p:cNvSpPr>
          <p:nvPr>
            <p:ph type="body" idx="4294967295"/>
          </p:nvPr>
        </p:nvSpPr>
        <p:spPr>
          <a:xfrm>
            <a:off x="0" y="609600"/>
            <a:ext cx="9144000" cy="4076699"/>
          </a:xfrm>
        </p:spPr>
        <p:txBody>
          <a:bodyPr/>
          <a:lstStyle/>
          <a:p>
            <a:pPr marL="533400" indent="-533400" eaLnBrk="1" hangingPunct="1">
              <a:lnSpc>
                <a:spcPct val="80000"/>
              </a:lnSpc>
              <a:buFont typeface="Arial" pitchFamily="34" charset="0"/>
              <a:buNone/>
              <a:tabLst>
                <a:tab pos="1204913" algn="l"/>
              </a:tabLst>
            </a:pPr>
            <a:r>
              <a:rPr lang="en-US" sz="2400" dirty="0" smtClean="0">
                <a:latin typeface="Times New Roman" pitchFamily="18" charset="0"/>
              </a:rPr>
              <a:t>Elements in array may be initialized in two ways:</a:t>
            </a:r>
          </a:p>
          <a:p>
            <a:pPr marL="533400" indent="-533400" eaLnBrk="1" hangingPunct="1">
              <a:lnSpc>
                <a:spcPct val="80000"/>
              </a:lnSpc>
              <a:buFont typeface="Arial" pitchFamily="34" charset="0"/>
              <a:buAutoNum type="arabicParenR"/>
              <a:tabLst>
                <a:tab pos="1204913" algn="l"/>
              </a:tabLst>
            </a:pPr>
            <a:r>
              <a:rPr lang="en-US" sz="2400" u="sng" dirty="0" smtClean="0">
                <a:latin typeface="Times New Roman" pitchFamily="18" charset="0"/>
              </a:rPr>
              <a:t>Explicitly</a:t>
            </a:r>
            <a:r>
              <a:rPr lang="en-US" sz="2400" dirty="0" smtClean="0">
                <a:latin typeface="Times New Roman" pitchFamily="18" charset="0"/>
              </a:rPr>
              <a:t>  (using an assignment statement for each element)</a:t>
            </a:r>
          </a:p>
          <a:p>
            <a:pPr marL="533400" indent="-533400" eaLnBrk="1" hangingPunct="1">
              <a:lnSpc>
                <a:spcPct val="80000"/>
              </a:lnSpc>
              <a:buFont typeface="Arial" pitchFamily="34" charset="0"/>
              <a:buAutoNum type="arabicParenR"/>
              <a:tabLst>
                <a:tab pos="1204913" algn="l"/>
              </a:tabLst>
            </a:pPr>
            <a:r>
              <a:rPr lang="en-US" sz="2400" u="sng" dirty="0" smtClean="0">
                <a:latin typeface="Times New Roman" pitchFamily="18" charset="0"/>
              </a:rPr>
              <a:t>Using a list</a:t>
            </a:r>
            <a:r>
              <a:rPr lang="en-US" sz="2400" dirty="0" smtClean="0">
                <a:latin typeface="Times New Roman" pitchFamily="18" charset="0"/>
              </a:rPr>
              <a:t>.  A list is denoted using braces, with element in the list separated by a comma.  </a:t>
            </a:r>
          </a:p>
          <a:p>
            <a:pPr marL="533400" indent="-533400" eaLnBrk="1" hangingPunct="1">
              <a:lnSpc>
                <a:spcPct val="80000"/>
              </a:lnSpc>
              <a:buFont typeface="Arial" pitchFamily="34" charset="0"/>
              <a:buNone/>
              <a:tabLst>
                <a:tab pos="1204913" algn="l"/>
              </a:tabLst>
            </a:pPr>
            <a:endParaRPr lang="en-US" sz="2400" dirty="0" smtClean="0">
              <a:latin typeface="Times New Roman" pitchFamily="18" charset="0"/>
            </a:endParaRPr>
          </a:p>
          <a:p>
            <a:pPr marL="533400" indent="-533400" eaLnBrk="1" hangingPunct="1">
              <a:lnSpc>
                <a:spcPct val="80000"/>
              </a:lnSpc>
              <a:buFont typeface="Arial" pitchFamily="34" charset="0"/>
              <a:buNone/>
              <a:tabLst>
                <a:tab pos="1204913" algn="l"/>
              </a:tabLst>
            </a:pPr>
            <a:r>
              <a:rPr lang="en-US" sz="2400" b="1" u="sng" dirty="0" smtClean="0">
                <a:solidFill>
                  <a:schemeClr val="hlink"/>
                </a:solidFill>
                <a:latin typeface="Times New Roman" pitchFamily="18" charset="0"/>
              </a:rPr>
              <a:t>Initializing arrays explicitly</a:t>
            </a:r>
            <a:r>
              <a:rPr lang="en-US" sz="2400" dirty="0" smtClean="0">
                <a:latin typeface="Times New Roman" pitchFamily="18" charset="0"/>
              </a:rPr>
              <a:t>  Easily accomplished using a for loop.</a:t>
            </a:r>
          </a:p>
          <a:p>
            <a:pPr marL="533400" indent="-533400" eaLnBrk="1" hangingPunct="1">
              <a:lnSpc>
                <a:spcPct val="80000"/>
              </a:lnSpc>
              <a:buFont typeface="Arial" pitchFamily="34" charset="0"/>
              <a:buNone/>
              <a:tabLst>
                <a:tab pos="1204913" algn="l"/>
              </a:tabLst>
            </a:pPr>
            <a:endParaRPr lang="en-US" sz="2400" dirty="0" smtClean="0">
              <a:latin typeface="Times New Roman" pitchFamily="18" charset="0"/>
            </a:endParaRPr>
          </a:p>
          <a:p>
            <a:pPr marL="533400" indent="-533400" eaLnBrk="1" hangingPunct="1">
              <a:lnSpc>
                <a:spcPct val="80000"/>
              </a:lnSpc>
              <a:buFont typeface="Arial" pitchFamily="34" charset="0"/>
              <a:buNone/>
              <a:tabLst>
                <a:tab pos="1204913" algn="l"/>
              </a:tabLst>
            </a:pPr>
            <a:r>
              <a:rPr lang="en-US" sz="2400" b="1" u="sng" dirty="0" smtClean="0">
                <a:latin typeface="Times New Roman" pitchFamily="18" charset="0"/>
              </a:rPr>
              <a:t>Example</a:t>
            </a:r>
            <a:r>
              <a:rPr lang="en-US" sz="2400" b="1" dirty="0" smtClean="0">
                <a:latin typeface="Times New Roman" pitchFamily="18" charset="0"/>
              </a:rPr>
              <a:t>:  </a:t>
            </a:r>
            <a:r>
              <a:rPr lang="en-US" sz="2400" dirty="0" smtClean="0">
                <a:latin typeface="Times New Roman" pitchFamily="18" charset="0"/>
              </a:rPr>
              <a:t>Explicitly initialize all elements in an array to </a:t>
            </a:r>
            <a:r>
              <a:rPr lang="en-US" sz="2400" dirty="0" smtClean="0">
                <a:latin typeface="Times New Roman" pitchFamily="18" charset="0"/>
              </a:rPr>
              <a:t>5</a:t>
            </a:r>
            <a:endParaRPr lang="en-US" sz="2400" dirty="0" smtClean="0">
              <a:latin typeface="Times New Roman" pitchFamily="18" charset="0"/>
            </a:endParaRPr>
          </a:p>
          <a:p>
            <a:pPr marL="533400" indent="-533400" eaLnBrk="1" hangingPunct="1">
              <a:lnSpc>
                <a:spcPct val="80000"/>
              </a:lnSpc>
              <a:buFont typeface="Arial" pitchFamily="34" charset="0"/>
              <a:buNone/>
              <a:tabLst>
                <a:tab pos="1204913" algn="l"/>
              </a:tabLst>
            </a:pPr>
            <a:r>
              <a:rPr lang="en-US" sz="2400" b="1" dirty="0" smtClean="0">
                <a:solidFill>
                  <a:schemeClr val="hlink"/>
                </a:solidFill>
                <a:latin typeface="Times New Roman" pitchFamily="18" charset="0"/>
              </a:rPr>
              <a:t>	const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Asize</a:t>
            </a:r>
            <a:r>
              <a:rPr lang="en-US" sz="2400" b="1" dirty="0" smtClean="0">
                <a:solidFill>
                  <a:schemeClr val="hlink"/>
                </a:solidFill>
                <a:latin typeface="Times New Roman" pitchFamily="18" charset="0"/>
              </a:rPr>
              <a:t> = 100;</a:t>
            </a:r>
          </a:p>
          <a:p>
            <a:pPr marL="533400" indent="-533400" eaLnBrk="1" hangingPunct="1">
              <a:lnSpc>
                <a:spcPct val="80000"/>
              </a:lnSpc>
              <a:buFont typeface="Arial" pitchFamily="34" charset="0"/>
              <a:buNone/>
              <a:tabLst>
                <a:tab pos="1204913" algn="l"/>
              </a:tabLst>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A[</a:t>
            </a:r>
            <a:r>
              <a:rPr lang="en-US" sz="2400" b="1" dirty="0" err="1" smtClean="0">
                <a:solidFill>
                  <a:schemeClr val="hlink"/>
                </a:solidFill>
                <a:latin typeface="Times New Roman" pitchFamily="18" charset="0"/>
              </a:rPr>
              <a:t>Asize</a:t>
            </a:r>
            <a:r>
              <a:rPr lang="en-US" sz="2400" b="1" dirty="0" smtClean="0">
                <a:solidFill>
                  <a:schemeClr val="hlink"/>
                </a:solidFill>
                <a:latin typeface="Times New Roman" pitchFamily="18" charset="0"/>
              </a:rPr>
              <a:t>];</a:t>
            </a:r>
          </a:p>
          <a:p>
            <a:pPr marL="533400" indent="-533400" eaLnBrk="1" hangingPunct="1">
              <a:lnSpc>
                <a:spcPct val="80000"/>
              </a:lnSpc>
              <a:buFont typeface="Arial" pitchFamily="34" charset="0"/>
              <a:buNone/>
              <a:tabLst>
                <a:tab pos="1204913" algn="l"/>
              </a:tabLst>
            </a:pPr>
            <a:r>
              <a:rPr lang="en-US" sz="2400" b="1" dirty="0" smtClean="0">
                <a:solidFill>
                  <a:schemeClr val="hlink"/>
                </a:solidFill>
                <a:latin typeface="Times New Roman" pitchFamily="18" charset="0"/>
              </a:rPr>
              <a:t>	for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a:t>
            </a:r>
            <a:r>
              <a:rPr lang="en-US" sz="2400" b="1" dirty="0" smtClean="0">
                <a:solidFill>
                  <a:schemeClr val="hlink"/>
                </a:solidFill>
                <a:latin typeface="Times New Roman" pitchFamily="18" charset="0"/>
              </a:rPr>
              <a:t> = 0; </a:t>
            </a:r>
            <a:r>
              <a:rPr lang="en-US" sz="2400" b="1" dirty="0" err="1" smtClean="0">
                <a:solidFill>
                  <a:schemeClr val="hlink"/>
                </a:solidFill>
                <a:latin typeface="Times New Roman" pitchFamily="18" charset="0"/>
              </a:rPr>
              <a:t>i</a:t>
            </a:r>
            <a:r>
              <a:rPr lang="en-US" sz="2400" b="1" dirty="0" smtClean="0">
                <a:solidFill>
                  <a:schemeClr val="hlink"/>
                </a:solidFill>
                <a:latin typeface="Times New Roman" pitchFamily="18" charset="0"/>
              </a:rPr>
              <a:t> &lt; </a:t>
            </a:r>
            <a:r>
              <a:rPr lang="en-US" sz="2400" b="1" dirty="0" err="1" smtClean="0">
                <a:solidFill>
                  <a:schemeClr val="hlink"/>
                </a:solidFill>
                <a:latin typeface="Times New Roman" pitchFamily="18" charset="0"/>
              </a:rPr>
              <a:t>Asize</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i</a:t>
            </a:r>
            <a:r>
              <a:rPr lang="en-US" sz="2400" b="1" dirty="0" smtClean="0">
                <a:solidFill>
                  <a:schemeClr val="hlink"/>
                </a:solidFill>
                <a:latin typeface="Times New Roman" pitchFamily="18" charset="0"/>
              </a:rPr>
              <a:t>++)  A[</a:t>
            </a:r>
            <a:r>
              <a:rPr lang="en-US" sz="2400" b="1" dirty="0" err="1" smtClean="0">
                <a:solidFill>
                  <a:schemeClr val="hlink"/>
                </a:solidFill>
                <a:latin typeface="Times New Roman" pitchFamily="18" charset="0"/>
              </a:rPr>
              <a:t>i</a:t>
            </a:r>
            <a:r>
              <a:rPr lang="en-US" sz="2400" b="1" dirty="0" smtClean="0">
                <a:solidFill>
                  <a:schemeClr val="hlink"/>
                </a:solidFill>
                <a:latin typeface="Times New Roman" pitchFamily="18" charset="0"/>
              </a:rPr>
              <a:t>] = </a:t>
            </a:r>
            <a:r>
              <a:rPr lang="en-US" sz="2400" b="1" dirty="0" smtClean="0">
                <a:solidFill>
                  <a:schemeClr val="hlink"/>
                </a:solidFill>
                <a:latin typeface="Times New Roman" pitchFamily="18" charset="0"/>
              </a:rPr>
              <a:t>5;</a:t>
            </a:r>
            <a:endParaRPr lang="en-US" sz="2400" b="1" dirty="0" smtClean="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0" y="0"/>
            <a:ext cx="9144000" cy="6858000"/>
          </a:xfrm>
        </p:spPr>
        <p:txBody>
          <a:bodyPr/>
          <a:lstStyle/>
          <a:p>
            <a:pPr marL="0" indent="0" eaLnBrk="1" hangingPunct="1">
              <a:buFont typeface="Arial" pitchFamily="34" charset="0"/>
              <a:buNone/>
              <a:tabLst>
                <a:tab pos="1204913" algn="l"/>
              </a:tabLst>
            </a:pPr>
            <a:r>
              <a:rPr lang="en-US" sz="2400" b="1" u="sng" dirty="0" smtClean="0">
                <a:latin typeface="Times New Roman" pitchFamily="18" charset="0"/>
              </a:rPr>
              <a:t>Example</a:t>
            </a:r>
            <a:r>
              <a:rPr lang="en-US" sz="2400" b="1" dirty="0" smtClean="0">
                <a:latin typeface="Times New Roman" pitchFamily="18" charset="0"/>
              </a:rPr>
              <a:t>: - Initializing arrays explicitly.  Determine the contents of each array below after the following instructions.</a:t>
            </a:r>
          </a:p>
          <a:p>
            <a:pPr marL="231775" indent="-231775" eaLnBrk="1" hangingPunct="1">
              <a:buFont typeface="Arial" pitchFamily="34" charset="0"/>
              <a:buNone/>
              <a:tabLst>
                <a:tab pos="1204913" algn="l"/>
              </a:tabLst>
            </a:pPr>
            <a:r>
              <a:rPr lang="en-US" sz="2200" b="1" dirty="0" smtClean="0">
                <a:solidFill>
                  <a:schemeClr val="hlink"/>
                </a:solidFill>
                <a:latin typeface="Times New Roman" pitchFamily="18" charset="0"/>
              </a:rPr>
              <a:t>const </a:t>
            </a:r>
            <a:r>
              <a:rPr lang="en-US" sz="2200" b="1" dirty="0" err="1" smtClean="0">
                <a:solidFill>
                  <a:schemeClr val="hlink"/>
                </a:solidFill>
                <a:latin typeface="Times New Roman" pitchFamily="18" charset="0"/>
              </a:rPr>
              <a:t>int</a:t>
            </a:r>
            <a:r>
              <a:rPr lang="en-US" sz="2200" b="1" dirty="0" smtClean="0">
                <a:solidFill>
                  <a:schemeClr val="hlink"/>
                </a:solidFill>
                <a:latin typeface="Times New Roman" pitchFamily="18" charset="0"/>
              </a:rPr>
              <a:t> Size = 8;</a:t>
            </a:r>
          </a:p>
          <a:p>
            <a:pPr marL="231775" indent="-231775" eaLnBrk="1" hangingPunct="1">
              <a:buNone/>
              <a:tabLst>
                <a:tab pos="1204913" algn="l"/>
              </a:tabLst>
            </a:pPr>
            <a:r>
              <a:rPr lang="en-US" sz="2200" b="1" dirty="0" err="1" smtClean="0">
                <a:solidFill>
                  <a:schemeClr val="hlink"/>
                </a:solidFill>
                <a:latin typeface="Times New Roman" pitchFamily="18" charset="0"/>
              </a:rPr>
              <a:t>int</a:t>
            </a:r>
            <a:r>
              <a:rPr lang="en-US" sz="2200" b="1" dirty="0" smtClean="0">
                <a:solidFill>
                  <a:schemeClr val="hlink"/>
                </a:solidFill>
                <a:latin typeface="Times New Roman" pitchFamily="18" charset="0"/>
              </a:rPr>
              <a:t> A[Size], B[Size], C[Size], D[Size], E[Size];</a:t>
            </a:r>
          </a:p>
          <a:p>
            <a:pPr marL="231775" indent="-231775" eaLnBrk="1" hangingPunct="1">
              <a:buFont typeface="Arial" pitchFamily="34" charset="0"/>
              <a:buNone/>
              <a:tabLst>
                <a:tab pos="1204913" algn="l"/>
              </a:tabLst>
            </a:pPr>
            <a:r>
              <a:rPr lang="en-US" sz="2200" b="1" dirty="0" smtClean="0">
                <a:solidFill>
                  <a:schemeClr val="hlink"/>
                </a:solidFill>
                <a:latin typeface="Times New Roman" pitchFamily="18" charset="0"/>
              </a:rPr>
              <a:t>for (</a:t>
            </a:r>
            <a:r>
              <a:rPr lang="en-US" sz="2200" b="1" dirty="0" err="1" smtClean="0">
                <a:solidFill>
                  <a:schemeClr val="hlink"/>
                </a:solidFill>
                <a:latin typeface="Times New Roman" pitchFamily="18" charset="0"/>
              </a:rPr>
              <a:t>int</a:t>
            </a:r>
            <a:r>
              <a:rPr lang="en-US" sz="2200" b="1" dirty="0" smtClean="0">
                <a:solidFill>
                  <a:schemeClr val="hlink"/>
                </a:solidFill>
                <a:latin typeface="Times New Roman" pitchFamily="18" charset="0"/>
              </a:rPr>
              <a:t> </a:t>
            </a:r>
            <a:r>
              <a:rPr lang="en-US" sz="2200" b="1" dirty="0" err="1" smtClean="0">
                <a:solidFill>
                  <a:schemeClr val="hlink"/>
                </a:solidFill>
                <a:latin typeface="Times New Roman" pitchFamily="18" charset="0"/>
              </a:rPr>
              <a:t>i</a:t>
            </a:r>
            <a:r>
              <a:rPr lang="en-US" sz="2200" b="1" dirty="0" smtClean="0">
                <a:solidFill>
                  <a:schemeClr val="hlink"/>
                </a:solidFill>
                <a:latin typeface="Times New Roman" pitchFamily="18" charset="0"/>
              </a:rPr>
              <a:t> = 0; </a:t>
            </a:r>
            <a:r>
              <a:rPr lang="en-US" sz="2200" b="1" dirty="0" err="1" smtClean="0">
                <a:solidFill>
                  <a:schemeClr val="hlink"/>
                </a:solidFill>
                <a:latin typeface="Times New Roman" pitchFamily="18" charset="0"/>
              </a:rPr>
              <a:t>i</a:t>
            </a:r>
            <a:r>
              <a:rPr lang="en-US" sz="2200" b="1" dirty="0" smtClean="0">
                <a:solidFill>
                  <a:schemeClr val="hlink"/>
                </a:solidFill>
                <a:latin typeface="Times New Roman" pitchFamily="18" charset="0"/>
              </a:rPr>
              <a:t> &lt; Size; </a:t>
            </a:r>
            <a:r>
              <a:rPr lang="en-US" sz="2200" b="1" dirty="0" err="1" smtClean="0">
                <a:solidFill>
                  <a:schemeClr val="hlink"/>
                </a:solidFill>
                <a:latin typeface="Times New Roman" pitchFamily="18" charset="0"/>
              </a:rPr>
              <a:t>i</a:t>
            </a:r>
            <a:r>
              <a:rPr lang="en-US" sz="2200" b="1" dirty="0" smtClean="0">
                <a:solidFill>
                  <a:schemeClr val="hlink"/>
                </a:solidFill>
                <a:latin typeface="Times New Roman" pitchFamily="18" charset="0"/>
              </a:rPr>
              <a:t>++)  A[</a:t>
            </a:r>
            <a:r>
              <a:rPr lang="en-US" sz="2200" b="1" dirty="0" err="1" smtClean="0">
                <a:solidFill>
                  <a:schemeClr val="hlink"/>
                </a:solidFill>
                <a:latin typeface="Times New Roman" pitchFamily="18" charset="0"/>
              </a:rPr>
              <a:t>i</a:t>
            </a:r>
            <a:r>
              <a:rPr lang="en-US" sz="2200" b="1" dirty="0" smtClean="0">
                <a:solidFill>
                  <a:schemeClr val="hlink"/>
                </a:solidFill>
                <a:latin typeface="Times New Roman" pitchFamily="18" charset="0"/>
              </a:rPr>
              <a:t>] = 10 + i%2*10;</a:t>
            </a:r>
          </a:p>
          <a:p>
            <a:pPr marL="231775" indent="-231775" eaLnBrk="1" hangingPunct="1">
              <a:buNone/>
              <a:tabLst>
                <a:tab pos="1204913" algn="l"/>
              </a:tabLst>
            </a:pPr>
            <a:r>
              <a:rPr lang="en-US" sz="2200" b="1" dirty="0" smtClean="0">
                <a:solidFill>
                  <a:schemeClr val="hlink"/>
                </a:solidFill>
                <a:latin typeface="Times New Roman" pitchFamily="18" charset="0"/>
              </a:rPr>
              <a:t>for (</a:t>
            </a:r>
            <a:r>
              <a:rPr lang="en-US" sz="2200" b="1" dirty="0" err="1" smtClean="0">
                <a:solidFill>
                  <a:schemeClr val="hlink"/>
                </a:solidFill>
                <a:latin typeface="Times New Roman" pitchFamily="18" charset="0"/>
              </a:rPr>
              <a:t>int</a:t>
            </a:r>
            <a:r>
              <a:rPr lang="en-US" sz="2200" b="1" dirty="0" smtClean="0">
                <a:solidFill>
                  <a:schemeClr val="hlink"/>
                </a:solidFill>
                <a:latin typeface="Times New Roman" pitchFamily="18" charset="0"/>
              </a:rPr>
              <a:t> j = Size-1; j &gt;=0; j--)  B[j] = j*j;</a:t>
            </a:r>
          </a:p>
          <a:p>
            <a:pPr marL="231775" indent="-231775" eaLnBrk="1" hangingPunct="1">
              <a:buNone/>
              <a:tabLst>
                <a:tab pos="1204913" algn="l"/>
              </a:tabLst>
            </a:pPr>
            <a:r>
              <a:rPr lang="en-US" sz="2200" b="1" dirty="0" smtClean="0">
                <a:solidFill>
                  <a:schemeClr val="hlink"/>
                </a:solidFill>
                <a:latin typeface="Times New Roman" pitchFamily="18" charset="0"/>
              </a:rPr>
              <a:t>for (</a:t>
            </a:r>
            <a:r>
              <a:rPr lang="en-US" sz="2200" b="1" dirty="0" err="1" smtClean="0">
                <a:solidFill>
                  <a:schemeClr val="hlink"/>
                </a:solidFill>
                <a:latin typeface="Times New Roman" pitchFamily="18" charset="0"/>
              </a:rPr>
              <a:t>int</a:t>
            </a:r>
            <a:r>
              <a:rPr lang="en-US" sz="2200" b="1" dirty="0" smtClean="0">
                <a:solidFill>
                  <a:schemeClr val="hlink"/>
                </a:solidFill>
                <a:latin typeface="Times New Roman" pitchFamily="18" charset="0"/>
              </a:rPr>
              <a:t> k = 0; k &lt; Size; k++)</a:t>
            </a:r>
          </a:p>
          <a:p>
            <a:pPr marL="231775" indent="-231775" eaLnBrk="1" hangingPunct="1">
              <a:buNone/>
              <a:tabLst>
                <a:tab pos="1204913" algn="l"/>
              </a:tabLst>
            </a:pPr>
            <a:r>
              <a:rPr lang="en-US" sz="2200" b="1" dirty="0" smtClean="0">
                <a:solidFill>
                  <a:schemeClr val="hlink"/>
                </a:solidFill>
                <a:latin typeface="Times New Roman" pitchFamily="18" charset="0"/>
              </a:rPr>
              <a:t>{  C[Size-1-k] = 5*k – A[k];</a:t>
            </a:r>
          </a:p>
          <a:p>
            <a:pPr marL="231775" indent="-231775" eaLnBrk="1" hangingPunct="1">
              <a:buNone/>
              <a:tabLst>
                <a:tab pos="1204913" algn="l"/>
              </a:tabLst>
            </a:pPr>
            <a:r>
              <a:rPr lang="en-US" sz="2200" b="1" dirty="0" smtClean="0">
                <a:solidFill>
                  <a:schemeClr val="hlink"/>
                </a:solidFill>
                <a:latin typeface="Times New Roman" pitchFamily="18" charset="0"/>
              </a:rPr>
              <a:t>    if(A[k] &gt; B[k])</a:t>
            </a:r>
          </a:p>
          <a:p>
            <a:pPr marL="231775" indent="-231775" eaLnBrk="1" hangingPunct="1">
              <a:buNone/>
              <a:tabLst>
                <a:tab pos="1204913" algn="l"/>
              </a:tabLst>
            </a:pPr>
            <a:r>
              <a:rPr lang="en-US" sz="2200" b="1" dirty="0" smtClean="0">
                <a:solidFill>
                  <a:schemeClr val="hlink"/>
                </a:solidFill>
                <a:latin typeface="Times New Roman" pitchFamily="18" charset="0"/>
              </a:rPr>
              <a:t>        D[k] = A[k];</a:t>
            </a:r>
          </a:p>
          <a:p>
            <a:pPr marL="231775" indent="-231775" eaLnBrk="1" hangingPunct="1">
              <a:buNone/>
              <a:tabLst>
                <a:tab pos="1204913" algn="l"/>
              </a:tabLst>
            </a:pPr>
            <a:r>
              <a:rPr lang="en-US" sz="2200" b="1" dirty="0" smtClean="0">
                <a:solidFill>
                  <a:schemeClr val="hlink"/>
                </a:solidFill>
                <a:latin typeface="Times New Roman" pitchFamily="18" charset="0"/>
              </a:rPr>
              <a:t>    else</a:t>
            </a:r>
          </a:p>
          <a:p>
            <a:pPr marL="231775" indent="-231775" eaLnBrk="1" hangingPunct="1">
              <a:buNone/>
              <a:tabLst>
                <a:tab pos="1204913" algn="l"/>
              </a:tabLst>
            </a:pPr>
            <a:r>
              <a:rPr lang="en-US" sz="2200" b="1" dirty="0" smtClean="0">
                <a:solidFill>
                  <a:schemeClr val="hlink"/>
                </a:solidFill>
                <a:latin typeface="Times New Roman" pitchFamily="18" charset="0"/>
              </a:rPr>
              <a:t>        D[k] = B[k];</a:t>
            </a:r>
          </a:p>
          <a:p>
            <a:pPr marL="231775" indent="-231775" eaLnBrk="1" hangingPunct="1">
              <a:buNone/>
              <a:tabLst>
                <a:tab pos="1204913" algn="l"/>
              </a:tabLst>
            </a:pPr>
            <a:r>
              <a:rPr lang="en-US" sz="2200" b="1" dirty="0" smtClean="0">
                <a:solidFill>
                  <a:schemeClr val="hlink"/>
                </a:solidFill>
                <a:latin typeface="Times New Roman" pitchFamily="18" charset="0"/>
              </a:rPr>
              <a:t>}</a:t>
            </a:r>
          </a:p>
          <a:p>
            <a:pPr marL="231775" indent="-231775" eaLnBrk="1" hangingPunct="1">
              <a:buNone/>
              <a:tabLst>
                <a:tab pos="1204913" algn="l"/>
              </a:tabLst>
            </a:pPr>
            <a:r>
              <a:rPr lang="en-US" sz="2200" b="1" dirty="0" smtClean="0">
                <a:solidFill>
                  <a:schemeClr val="hlink"/>
                </a:solidFill>
                <a:latin typeface="Times New Roman" pitchFamily="18" charset="0"/>
              </a:rPr>
              <a:t>for (</a:t>
            </a:r>
            <a:r>
              <a:rPr lang="en-US" sz="2200" b="1" dirty="0" err="1" smtClean="0">
                <a:solidFill>
                  <a:schemeClr val="hlink"/>
                </a:solidFill>
                <a:latin typeface="Times New Roman" pitchFamily="18" charset="0"/>
              </a:rPr>
              <a:t>int</a:t>
            </a:r>
            <a:r>
              <a:rPr lang="en-US" sz="2200" b="1" dirty="0" smtClean="0">
                <a:solidFill>
                  <a:schemeClr val="hlink"/>
                </a:solidFill>
                <a:latin typeface="Times New Roman" pitchFamily="18" charset="0"/>
              </a:rPr>
              <a:t> m = 0; m &lt; Size/2; m++)</a:t>
            </a:r>
          </a:p>
          <a:p>
            <a:pPr marL="231775" indent="-231775" eaLnBrk="1" hangingPunct="1">
              <a:buNone/>
              <a:tabLst>
                <a:tab pos="1204913" algn="l"/>
              </a:tabLst>
            </a:pPr>
            <a:r>
              <a:rPr lang="en-US" sz="2200" b="1" dirty="0" smtClean="0">
                <a:solidFill>
                  <a:schemeClr val="hlink"/>
                </a:solidFill>
                <a:latin typeface="Times New Roman" pitchFamily="18" charset="0"/>
              </a:rPr>
              <a:t>{  E[m] = m;</a:t>
            </a:r>
          </a:p>
          <a:p>
            <a:pPr marL="231775" indent="-231775" eaLnBrk="1" hangingPunct="1">
              <a:buNone/>
              <a:tabLst>
                <a:tab pos="1204913" algn="l"/>
              </a:tabLst>
            </a:pPr>
            <a:r>
              <a:rPr lang="en-US" sz="2200" b="1" dirty="0" smtClean="0">
                <a:solidFill>
                  <a:schemeClr val="hlink"/>
                </a:solidFill>
                <a:latin typeface="Times New Roman" pitchFamily="18" charset="0"/>
              </a:rPr>
              <a:t>    E[Size-1-m] = m;</a:t>
            </a:r>
          </a:p>
          <a:p>
            <a:pPr marL="231775" indent="-231775" eaLnBrk="1" hangingPunct="1">
              <a:buNone/>
              <a:tabLst>
                <a:tab pos="1204913" algn="l"/>
              </a:tabLst>
            </a:pPr>
            <a:r>
              <a:rPr lang="en-US" sz="2200" b="1" dirty="0" smtClean="0">
                <a:solidFill>
                  <a:schemeClr val="hlink"/>
                </a:solidFill>
                <a:latin typeface="Times New Roman" pitchFamily="18" charset="0"/>
              </a:rPr>
              <a:t>}</a:t>
            </a:r>
          </a:p>
          <a:p>
            <a:pPr marL="231775" indent="-231775" eaLnBrk="1" hangingPunct="1">
              <a:buNone/>
              <a:tabLst>
                <a:tab pos="1204913" algn="l"/>
              </a:tabLst>
            </a:pPr>
            <a:endParaRPr lang="en-US" sz="2200" b="1" dirty="0" smtClean="0">
              <a:solidFill>
                <a:schemeClr val="hlink"/>
              </a:solidFill>
              <a:latin typeface="Times New Roman" pitchFamily="18" charset="0"/>
            </a:endParaRPr>
          </a:p>
        </p:txBody>
      </p:sp>
      <p:graphicFrame>
        <p:nvGraphicFramePr>
          <p:cNvPr id="62553" name="Group 89"/>
          <p:cNvGraphicFramePr>
            <a:graphicFrameLocks noGrp="1"/>
          </p:cNvGraphicFramePr>
          <p:nvPr/>
        </p:nvGraphicFramePr>
        <p:xfrm>
          <a:off x="6096000" y="2743200"/>
          <a:ext cx="3048000" cy="41148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0" y="0"/>
            <a:ext cx="9144000" cy="6604000"/>
          </a:xfrm>
        </p:spPr>
        <p:txBody>
          <a:bodyPr/>
          <a:lstStyle/>
          <a:p>
            <a:pPr marL="533400" indent="-533400" eaLnBrk="1" hangingPunct="1">
              <a:lnSpc>
                <a:spcPct val="80000"/>
              </a:lnSpc>
              <a:buFont typeface="Arial" pitchFamily="34" charset="0"/>
              <a:buNone/>
              <a:tabLst>
                <a:tab pos="1204913" algn="l"/>
              </a:tabLst>
            </a:pPr>
            <a:r>
              <a:rPr lang="en-US" sz="2800" b="1" u="sng" dirty="0" smtClean="0">
                <a:solidFill>
                  <a:schemeClr val="hlink"/>
                </a:solidFill>
                <a:latin typeface="Times New Roman" pitchFamily="18" charset="0"/>
              </a:rPr>
              <a:t>Initializing arrays using a list</a:t>
            </a:r>
          </a:p>
          <a:p>
            <a:pPr marL="533400" indent="-533400" eaLnBrk="1" hangingPunct="1">
              <a:lnSpc>
                <a:spcPct val="80000"/>
              </a:lnSpc>
              <a:buFont typeface="Arial" pitchFamily="34" charset="0"/>
              <a:buNone/>
              <a:tabLst>
                <a:tab pos="1204913" algn="l"/>
              </a:tabLst>
            </a:pPr>
            <a:r>
              <a:rPr lang="en-US" sz="2400" dirty="0" smtClean="0">
                <a:latin typeface="Times New Roman" pitchFamily="18" charset="0"/>
              </a:rPr>
              <a:t>Elements in array may be initialized using a </a:t>
            </a:r>
            <a:r>
              <a:rPr lang="en-US" sz="2400" b="1" u="sng" dirty="0" smtClean="0">
                <a:latin typeface="Times New Roman" pitchFamily="18" charset="0"/>
              </a:rPr>
              <a:t>list of values in braces</a:t>
            </a:r>
            <a:r>
              <a:rPr lang="en-US" sz="2400" dirty="0" smtClean="0">
                <a:latin typeface="Times New Roman" pitchFamily="18" charset="0"/>
              </a:rPr>
              <a:t>.  </a:t>
            </a:r>
          </a:p>
          <a:p>
            <a:pPr marL="533400" indent="-533400" eaLnBrk="1" hangingPunct="1">
              <a:lnSpc>
                <a:spcPct val="80000"/>
              </a:lnSpc>
              <a:tabLst>
                <a:tab pos="1204913" algn="l"/>
              </a:tabLst>
            </a:pPr>
            <a:r>
              <a:rPr lang="en-US" sz="2400" dirty="0" smtClean="0">
                <a:latin typeface="Times New Roman" pitchFamily="18" charset="0"/>
              </a:rPr>
              <a:t>If the number of values listed is less than the size of the array, the remaining elements are initialized to zero (treated as null characters ‘\0’ in char arrays).</a:t>
            </a:r>
          </a:p>
          <a:p>
            <a:pPr marL="533400" indent="-533400" eaLnBrk="1" hangingPunct="1">
              <a:lnSpc>
                <a:spcPct val="80000"/>
              </a:lnSpc>
              <a:tabLst>
                <a:tab pos="1204913" algn="l"/>
              </a:tabLst>
            </a:pPr>
            <a:r>
              <a:rPr lang="en-US" sz="2400" dirty="0" smtClean="0">
                <a:latin typeface="Times New Roman" pitchFamily="18" charset="0"/>
              </a:rPr>
              <a:t>If the array size is omitted when using a list, then the array size is set to the number of elements in the list.</a:t>
            </a:r>
          </a:p>
          <a:p>
            <a:pPr marL="533400" indent="-533400" eaLnBrk="1" hangingPunct="1">
              <a:lnSpc>
                <a:spcPct val="80000"/>
              </a:lnSpc>
              <a:tabLst>
                <a:tab pos="1204913" algn="l"/>
              </a:tabLst>
            </a:pPr>
            <a:endParaRPr lang="en-US" sz="2400" b="1" dirty="0" smtClean="0">
              <a:solidFill>
                <a:schemeClr val="hlink"/>
              </a:solidFill>
              <a:latin typeface="Times New Roman" pitchFamily="18" charset="0"/>
            </a:endParaRPr>
          </a:p>
          <a:p>
            <a:pPr marL="533400" indent="-533400" eaLnBrk="1" hangingPunct="1">
              <a:lnSpc>
                <a:spcPct val="80000"/>
              </a:lnSpc>
              <a:buNone/>
              <a:tabLst>
                <a:tab pos="1204913" algn="l"/>
              </a:tabLst>
            </a:pPr>
            <a:r>
              <a:rPr lang="en-US" sz="2400" b="1" u="sng" dirty="0" smtClean="0">
                <a:latin typeface="Times New Roman" pitchFamily="18" charset="0"/>
              </a:rPr>
              <a:t>Example:</a:t>
            </a:r>
          </a:p>
          <a:p>
            <a:pPr marL="533400" indent="-533400" eaLnBrk="1" hangingPunct="1">
              <a:lnSpc>
                <a:spcPct val="80000"/>
              </a:lnSpc>
              <a:buNone/>
              <a:tabLst>
                <a:tab pos="1204913" algn="l"/>
              </a:tabLst>
            </a:pPr>
            <a:r>
              <a:rPr lang="en-US" sz="2400" b="1" dirty="0" smtClean="0">
                <a:solidFill>
                  <a:schemeClr val="hlink"/>
                </a:solidFill>
                <a:latin typeface="Times New Roman" pitchFamily="18" charset="0"/>
              </a:rPr>
              <a:t>double X[4] = {1.1, 2.2, 3.3, 4.4};    // initialize array X with a list</a:t>
            </a:r>
          </a:p>
          <a:p>
            <a:pPr marL="533400" indent="-533400" eaLnBrk="1" hangingPunct="1">
              <a:lnSpc>
                <a:spcPct val="80000"/>
              </a:lnSpc>
              <a:buNone/>
              <a:tabLst>
                <a:tab pos="1204913" algn="l"/>
              </a:tabLst>
            </a:pPr>
            <a:endParaRPr lang="en-US" sz="2400" b="1" dirty="0" smtClean="0">
              <a:solidFill>
                <a:schemeClr val="hlink"/>
              </a:solidFill>
              <a:latin typeface="Times New Roman" pitchFamily="18" charset="0"/>
            </a:endParaRPr>
          </a:p>
          <a:p>
            <a:pPr marL="533400" indent="-533400" eaLnBrk="1" hangingPunct="1">
              <a:lnSpc>
                <a:spcPct val="80000"/>
              </a:lnSpc>
              <a:buNone/>
              <a:tabLst>
                <a:tab pos="1204913" algn="l"/>
              </a:tabLst>
            </a:pPr>
            <a:r>
              <a:rPr lang="en-US" sz="2400" dirty="0" smtClean="0">
                <a:latin typeface="Times New Roman" pitchFamily="18" charset="0"/>
              </a:rPr>
              <a:t>Using the list above is equivalent to:</a:t>
            </a:r>
          </a:p>
          <a:p>
            <a:pPr marL="533400" indent="-533400" eaLnBrk="1" hangingPunct="1">
              <a:lnSpc>
                <a:spcPct val="80000"/>
              </a:lnSpc>
              <a:buNone/>
              <a:tabLst>
                <a:tab pos="1204913" algn="l"/>
              </a:tabLst>
            </a:pPr>
            <a:endParaRPr lang="en-US" sz="2400" b="1" dirty="0" smtClean="0">
              <a:solidFill>
                <a:schemeClr val="hlink"/>
              </a:solidFill>
              <a:latin typeface="Times New Roman" pitchFamily="18" charset="0"/>
            </a:endParaRPr>
          </a:p>
          <a:p>
            <a:pPr marL="533400" indent="-533400" eaLnBrk="1" hangingPunct="1">
              <a:lnSpc>
                <a:spcPct val="80000"/>
              </a:lnSpc>
              <a:buNone/>
              <a:tabLst>
                <a:tab pos="1204913" algn="l"/>
              </a:tabLst>
            </a:pPr>
            <a:r>
              <a:rPr lang="en-US" sz="2400" b="1" dirty="0" smtClean="0">
                <a:solidFill>
                  <a:schemeClr val="hlink"/>
                </a:solidFill>
                <a:latin typeface="Times New Roman" pitchFamily="18" charset="0"/>
              </a:rPr>
              <a:t>double X[4];</a:t>
            </a:r>
          </a:p>
          <a:p>
            <a:pPr marL="533400" indent="-533400" eaLnBrk="1" hangingPunct="1">
              <a:lnSpc>
                <a:spcPct val="80000"/>
              </a:lnSpc>
              <a:buNone/>
              <a:tabLst>
                <a:tab pos="1204913" algn="l"/>
              </a:tabLst>
            </a:pPr>
            <a:r>
              <a:rPr lang="en-US" sz="2400" b="1" dirty="0" smtClean="0">
                <a:solidFill>
                  <a:schemeClr val="hlink"/>
                </a:solidFill>
                <a:latin typeface="Times New Roman" pitchFamily="18" charset="0"/>
              </a:rPr>
              <a:t>X[0] = 1.1;</a:t>
            </a:r>
          </a:p>
          <a:p>
            <a:pPr marL="533400" indent="-533400" eaLnBrk="1" hangingPunct="1">
              <a:lnSpc>
                <a:spcPct val="80000"/>
              </a:lnSpc>
              <a:buNone/>
              <a:tabLst>
                <a:tab pos="1204913" algn="l"/>
              </a:tabLst>
            </a:pPr>
            <a:r>
              <a:rPr lang="en-US" sz="2400" b="1" dirty="0" smtClean="0">
                <a:solidFill>
                  <a:schemeClr val="hlink"/>
                </a:solidFill>
                <a:latin typeface="Times New Roman" pitchFamily="18" charset="0"/>
              </a:rPr>
              <a:t>X[1] = 2.2;</a:t>
            </a:r>
          </a:p>
          <a:p>
            <a:pPr marL="533400" indent="-533400" eaLnBrk="1" hangingPunct="1">
              <a:lnSpc>
                <a:spcPct val="80000"/>
              </a:lnSpc>
              <a:buNone/>
              <a:tabLst>
                <a:tab pos="1204913" algn="l"/>
              </a:tabLst>
            </a:pPr>
            <a:r>
              <a:rPr lang="en-US" sz="2400" b="1" dirty="0" smtClean="0">
                <a:solidFill>
                  <a:schemeClr val="hlink"/>
                </a:solidFill>
                <a:latin typeface="Times New Roman" pitchFamily="18" charset="0"/>
              </a:rPr>
              <a:t>X[2] = 3.3;</a:t>
            </a:r>
          </a:p>
          <a:p>
            <a:pPr marL="533400" indent="-533400" eaLnBrk="1" hangingPunct="1">
              <a:lnSpc>
                <a:spcPct val="80000"/>
              </a:lnSpc>
              <a:buNone/>
              <a:tabLst>
                <a:tab pos="1204913" algn="l"/>
              </a:tabLst>
            </a:pPr>
            <a:r>
              <a:rPr lang="en-US" sz="2400" b="1" dirty="0" smtClean="0">
                <a:solidFill>
                  <a:schemeClr val="hlink"/>
                </a:solidFill>
                <a:latin typeface="Times New Roman" pitchFamily="18" charset="0"/>
              </a:rPr>
              <a:t>X[3] = 4.4;</a:t>
            </a:r>
          </a:p>
          <a:p>
            <a:pPr marL="533400" indent="-533400" eaLnBrk="1" hangingPunct="1">
              <a:lnSpc>
                <a:spcPct val="80000"/>
              </a:lnSpc>
              <a:tabLst>
                <a:tab pos="1204913" algn="l"/>
              </a:tabLst>
            </a:pPr>
            <a:endParaRPr lang="en-US" sz="2400" b="1" dirty="0" smtClean="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0" y="0"/>
            <a:ext cx="9144000" cy="2268538"/>
          </a:xfrm>
        </p:spPr>
        <p:txBody>
          <a:bodyPr/>
          <a:lstStyle/>
          <a:p>
            <a:pPr marL="231775" indent="-231775" eaLnBrk="1" hangingPunct="1">
              <a:buFont typeface="Arial" pitchFamily="34" charset="0"/>
              <a:buNone/>
              <a:tabLst>
                <a:tab pos="1204913" algn="l"/>
              </a:tabLst>
            </a:pPr>
            <a:r>
              <a:rPr lang="en-US" sz="2400" b="1" u="sng" smtClean="0">
                <a:latin typeface="Times New Roman" pitchFamily="18" charset="0"/>
              </a:rPr>
              <a:t>Example</a:t>
            </a:r>
            <a:r>
              <a:rPr lang="en-US" sz="2400" b="1" smtClean="0">
                <a:latin typeface="Times New Roman" pitchFamily="18" charset="0"/>
              </a:rPr>
              <a:t>: - Initializing arrays using a list</a:t>
            </a:r>
          </a:p>
          <a:p>
            <a:pPr marL="231775" indent="-231775" eaLnBrk="1" hangingPunct="1">
              <a:buFont typeface="Arial" pitchFamily="34" charset="0"/>
              <a:buNone/>
              <a:tabLst>
                <a:tab pos="1204913" algn="l"/>
              </a:tabLst>
            </a:pPr>
            <a:r>
              <a:rPr lang="en-US" sz="2400" b="1" smtClean="0">
                <a:solidFill>
                  <a:schemeClr val="hlink"/>
                </a:solidFill>
                <a:latin typeface="Times New Roman" pitchFamily="18" charset="0"/>
              </a:rPr>
              <a:t>int A[5] = {11,22};</a:t>
            </a:r>
            <a:r>
              <a:rPr lang="en-US" sz="2400" smtClean="0">
                <a:latin typeface="Times New Roman" pitchFamily="18" charset="0"/>
              </a:rPr>
              <a:t> </a:t>
            </a:r>
            <a:r>
              <a:rPr lang="en-US" sz="2400" b="1" smtClean="0">
                <a:solidFill>
                  <a:schemeClr val="hlink"/>
                </a:solidFill>
                <a:latin typeface="Times New Roman" pitchFamily="18" charset="0"/>
              </a:rPr>
              <a:t>		// initializes array values to 11,22,0,0,0</a:t>
            </a:r>
          </a:p>
          <a:p>
            <a:pPr marL="231775" indent="-231775" eaLnBrk="1" hangingPunct="1">
              <a:buFont typeface="Arial" pitchFamily="34" charset="0"/>
              <a:buNone/>
              <a:tabLst>
                <a:tab pos="1204913" algn="l"/>
              </a:tabLst>
            </a:pPr>
            <a:r>
              <a:rPr lang="en-US" sz="2400" b="1" smtClean="0">
                <a:solidFill>
                  <a:schemeClr val="hlink"/>
                </a:solidFill>
                <a:latin typeface="Times New Roman" pitchFamily="18" charset="0"/>
              </a:rPr>
              <a:t>double Sum[7] = {0.0};	// initializes all 7 sums to 0.0</a:t>
            </a:r>
          </a:p>
          <a:p>
            <a:pPr marL="231775" indent="-231775" eaLnBrk="1" hangingPunct="1">
              <a:buFont typeface="Arial" pitchFamily="34" charset="0"/>
              <a:buNone/>
              <a:tabLst>
                <a:tab pos="1204913" algn="l"/>
              </a:tabLst>
            </a:pPr>
            <a:r>
              <a:rPr lang="en-US" sz="2400" b="1" smtClean="0">
                <a:solidFill>
                  <a:schemeClr val="hlink"/>
                </a:solidFill>
                <a:latin typeface="Times New Roman" pitchFamily="18" charset="0"/>
              </a:rPr>
              <a:t>int B[ ] = {2,4,6,8};		// array B is assigned an array size of 4</a:t>
            </a:r>
          </a:p>
          <a:p>
            <a:pPr marL="231775" indent="-231775" eaLnBrk="1" hangingPunct="1">
              <a:buFont typeface="Arial" pitchFamily="34" charset="0"/>
              <a:buNone/>
              <a:tabLst>
                <a:tab pos="1204913" algn="l"/>
              </a:tabLst>
            </a:pPr>
            <a:r>
              <a:rPr lang="en-US" sz="2400" b="1" smtClean="0">
                <a:solidFill>
                  <a:schemeClr val="hlink"/>
                </a:solidFill>
                <a:latin typeface="Times New Roman" pitchFamily="18" charset="0"/>
              </a:rPr>
              <a:t>char Vowels[8] = “aeiou”;	// Vowels[0] = ‘a’, Vowels[1] = ‘e’, etc.</a:t>
            </a:r>
          </a:p>
        </p:txBody>
      </p:sp>
      <p:graphicFrame>
        <p:nvGraphicFramePr>
          <p:cNvPr id="62553" name="Group 89"/>
          <p:cNvGraphicFramePr>
            <a:graphicFrameLocks noGrp="1"/>
          </p:cNvGraphicFramePr>
          <p:nvPr/>
        </p:nvGraphicFramePr>
        <p:xfrm>
          <a:off x="647700" y="2528888"/>
          <a:ext cx="1333500" cy="2743200"/>
        </p:xfrm>
        <a:graphic>
          <a:graphicData uri="http://schemas.openxmlformats.org/drawingml/2006/table">
            <a:tbl>
              <a:tblPr/>
              <a:tblGrid>
                <a:gridCol w="1333500">
                  <a:extLst>
                    <a:ext uri="{9D8B030D-6E8A-4147-A177-3AD203B41FA5}">
                      <a16:colId xmlns:a16="http://schemas.microsoft.com/office/drawing/2014/main" val="20000"/>
                    </a:ext>
                  </a:extLst>
                </a:gridCol>
              </a:tblGrid>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Array 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graphicFrame>
        <p:nvGraphicFramePr>
          <p:cNvPr id="62622" name="Group 158"/>
          <p:cNvGraphicFramePr>
            <a:graphicFrameLocks noGrp="1"/>
          </p:cNvGraphicFramePr>
          <p:nvPr/>
        </p:nvGraphicFramePr>
        <p:xfrm>
          <a:off x="2303463" y="2492375"/>
          <a:ext cx="1873250" cy="3657600"/>
        </p:xfrm>
        <a:graphic>
          <a:graphicData uri="http://schemas.openxmlformats.org/drawingml/2006/table">
            <a:tbl>
              <a:tblPr/>
              <a:tblGrid>
                <a:gridCol w="1873250">
                  <a:extLst>
                    <a:ext uri="{9D8B030D-6E8A-4147-A177-3AD203B41FA5}">
                      <a16:colId xmlns:a16="http://schemas.microsoft.com/office/drawing/2014/main" val="20000"/>
                    </a:ext>
                  </a:extLst>
                </a:gridCol>
              </a:tblGrid>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Array Sum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bl>
          </a:graphicData>
        </a:graphic>
      </p:graphicFrame>
      <p:graphicFrame>
        <p:nvGraphicFramePr>
          <p:cNvPr id="62597" name="Group 133"/>
          <p:cNvGraphicFramePr>
            <a:graphicFrameLocks noGrp="1"/>
          </p:cNvGraphicFramePr>
          <p:nvPr/>
        </p:nvGraphicFramePr>
        <p:xfrm>
          <a:off x="4572000" y="2492375"/>
          <a:ext cx="1333500" cy="2286000"/>
        </p:xfrm>
        <a:graphic>
          <a:graphicData uri="http://schemas.openxmlformats.org/drawingml/2006/table">
            <a:tbl>
              <a:tblPr/>
              <a:tblGrid>
                <a:gridCol w="1333500">
                  <a:extLst>
                    <a:ext uri="{9D8B030D-6E8A-4147-A177-3AD203B41FA5}">
                      <a16:colId xmlns:a16="http://schemas.microsoft.com/office/drawing/2014/main" val="20000"/>
                    </a:ext>
                  </a:extLst>
                </a:gridCol>
              </a:tblGrid>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Array 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graphicFrame>
        <p:nvGraphicFramePr>
          <p:cNvPr id="62621" name="Group 157"/>
          <p:cNvGraphicFramePr>
            <a:graphicFrameLocks noGrp="1"/>
          </p:cNvGraphicFramePr>
          <p:nvPr/>
        </p:nvGraphicFramePr>
        <p:xfrm>
          <a:off x="6372225" y="2492375"/>
          <a:ext cx="2484438" cy="4114800"/>
        </p:xfrm>
        <a:graphic>
          <a:graphicData uri="http://schemas.openxmlformats.org/drawingml/2006/table">
            <a:tbl>
              <a:tblPr/>
              <a:tblGrid>
                <a:gridCol w="2484438">
                  <a:extLst>
                    <a:ext uri="{9D8B030D-6E8A-4147-A177-3AD203B41FA5}">
                      <a16:colId xmlns:a16="http://schemas.microsoft.com/office/drawing/2014/main" val="20000"/>
                    </a:ext>
                  </a:extLst>
                </a:gridCol>
              </a:tblGrid>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Array Vowels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698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683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bl>
          </a:graphicData>
        </a:graphic>
      </p:graphicFrame>
      <p:sp>
        <p:nvSpPr>
          <p:cNvPr id="8267" name="Text Box 159"/>
          <p:cNvSpPr txBox="1">
            <a:spLocks noChangeArrowheads="1"/>
          </p:cNvSpPr>
          <p:nvPr/>
        </p:nvSpPr>
        <p:spPr bwMode="auto">
          <a:xfrm>
            <a:off x="2484438" y="6200775"/>
            <a:ext cx="3398837" cy="384175"/>
          </a:xfrm>
          <a:prstGeom prst="rect">
            <a:avLst/>
          </a:prstGeom>
          <a:noFill/>
          <a:ln w="9525" algn="ctr">
            <a:noFill/>
            <a:miter lim="800000"/>
            <a:headEnd/>
            <a:tailEnd/>
          </a:ln>
        </p:spPr>
        <p:txBody>
          <a:bodyPr wrap="none">
            <a:spAutoFit/>
          </a:bodyPr>
          <a:lstStyle/>
          <a:p>
            <a:pPr marL="342900" indent="-342900"/>
            <a:r>
              <a:rPr lang="en-US" sz="2400" b="1">
                <a:solidFill>
                  <a:srgbClr val="FF0000"/>
                </a:solidFill>
              </a:rPr>
              <a:t>\0 is the “null character”</a:t>
            </a:r>
          </a:p>
        </p:txBody>
      </p:sp>
      <p:sp>
        <p:nvSpPr>
          <p:cNvPr id="8268" name="Line 160"/>
          <p:cNvSpPr>
            <a:spLocks noChangeShapeType="1"/>
          </p:cNvSpPr>
          <p:nvPr/>
        </p:nvSpPr>
        <p:spPr bwMode="auto">
          <a:xfrm>
            <a:off x="5903913" y="6345238"/>
            <a:ext cx="468312" cy="0"/>
          </a:xfrm>
          <a:prstGeom prst="line">
            <a:avLst/>
          </a:prstGeom>
          <a:noFill/>
          <a:ln w="57150">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0"/>
            <a:ext cx="7772400" cy="533400"/>
          </a:xfrm>
        </p:spPr>
        <p:txBody>
          <a:bodyPr/>
          <a:lstStyle/>
          <a:p>
            <a:pPr algn="l" eaLnBrk="1" hangingPunct="1"/>
            <a:r>
              <a:rPr lang="en-US" sz="2800" b="1" u="sng" smtClean="0">
                <a:solidFill>
                  <a:schemeClr val="hlink"/>
                </a:solidFill>
                <a:latin typeface="Times New Roman" pitchFamily="18" charset="0"/>
              </a:rPr>
              <a:t>Printing arrays</a:t>
            </a:r>
          </a:p>
        </p:txBody>
      </p:sp>
      <p:sp>
        <p:nvSpPr>
          <p:cNvPr id="9219" name="Rectangle 3"/>
          <p:cNvSpPr>
            <a:spLocks noGrp="1" noChangeArrowheads="1"/>
          </p:cNvSpPr>
          <p:nvPr>
            <p:ph type="body" idx="4294967295"/>
          </p:nvPr>
        </p:nvSpPr>
        <p:spPr>
          <a:xfrm>
            <a:off x="0" y="584200"/>
            <a:ext cx="8964613" cy="6273800"/>
          </a:xfrm>
        </p:spPr>
        <p:txBody>
          <a:bodyPr/>
          <a:lstStyle/>
          <a:p>
            <a:pPr marL="0" indent="0" eaLnBrk="1" hangingPunct="1">
              <a:buFont typeface="Arial" pitchFamily="34" charset="0"/>
              <a:buNone/>
              <a:tabLst>
                <a:tab pos="465138" algn="l"/>
                <a:tab pos="1204913" algn="l"/>
              </a:tabLst>
            </a:pPr>
            <a:r>
              <a:rPr lang="en-US" sz="2400" smtClean="0">
                <a:latin typeface="Times New Roman" pitchFamily="18" charset="0"/>
              </a:rPr>
              <a:t>Arrays are easily printed using for loops.  However, formatting the output may require some thought.  Determine the output in each case shown below.  </a:t>
            </a:r>
          </a:p>
          <a:p>
            <a:pPr marL="0" indent="0" eaLnBrk="1" hangingPunct="1">
              <a:buFont typeface="Arial" pitchFamily="34" charset="0"/>
              <a:buNone/>
              <a:tabLst>
                <a:tab pos="465138" algn="l"/>
                <a:tab pos="1204913" algn="l"/>
              </a:tabLst>
            </a:pPr>
            <a:endParaRPr lang="en-US" sz="2400" u="sng" smtClean="0">
              <a:latin typeface="Times New Roman" pitchFamily="18" charset="0"/>
            </a:endParaRPr>
          </a:p>
          <a:p>
            <a:pPr marL="0" indent="0" eaLnBrk="1" hangingPunct="1">
              <a:buFont typeface="Arial" pitchFamily="34" charset="0"/>
              <a:buNone/>
              <a:tabLst>
                <a:tab pos="465138" algn="l"/>
                <a:tab pos="1204913" algn="l"/>
              </a:tabLst>
            </a:pPr>
            <a:r>
              <a:rPr lang="en-US" sz="2400" u="sng" smtClean="0">
                <a:latin typeface="Times New Roman" pitchFamily="18" charset="0"/>
              </a:rPr>
              <a:t>Example 1</a:t>
            </a:r>
            <a:r>
              <a:rPr lang="en-US" sz="2400" smtClean="0">
                <a:latin typeface="Times New Roman" pitchFamily="18" charset="0"/>
              </a:rPr>
              <a:t>:</a:t>
            </a:r>
          </a:p>
          <a:p>
            <a:pPr marL="0" indent="0">
              <a:buFont typeface="Arial" pitchFamily="34" charset="0"/>
              <a:buNone/>
              <a:tabLst>
                <a:tab pos="465138" algn="l"/>
                <a:tab pos="1204913" algn="l"/>
              </a:tabLst>
            </a:pPr>
            <a:r>
              <a:rPr lang="en-US" sz="2400" b="1" smtClean="0">
                <a:solidFill>
                  <a:schemeClr val="hlink"/>
                </a:solidFill>
                <a:latin typeface="Times New Roman" pitchFamily="18" charset="0"/>
              </a:rPr>
              <a:t>int Grades[12]={78,80,82,84,86,88,90,92,94,96,98,100};</a:t>
            </a:r>
          </a:p>
          <a:p>
            <a:pPr marL="0" indent="0">
              <a:buFont typeface="Arial" pitchFamily="34" charset="0"/>
              <a:buNone/>
              <a:tabLst>
                <a:tab pos="465138" algn="l"/>
                <a:tab pos="1204913" algn="l"/>
              </a:tabLst>
            </a:pPr>
            <a:r>
              <a:rPr lang="en-US" sz="2400" b="1" smtClean="0">
                <a:solidFill>
                  <a:schemeClr val="hlink"/>
                </a:solidFill>
                <a:latin typeface="Times New Roman" pitchFamily="18" charset="0"/>
              </a:rPr>
              <a:t>for  (int j = 0; j &lt; 12; j++) </a:t>
            </a:r>
          </a:p>
          <a:p>
            <a:pPr marL="0" indent="0">
              <a:buFont typeface="Arial" pitchFamily="34" charset="0"/>
              <a:buNone/>
              <a:tabLst>
                <a:tab pos="465138" algn="l"/>
                <a:tab pos="1204913" algn="l"/>
              </a:tabLst>
            </a:pPr>
            <a:r>
              <a:rPr lang="en-US" sz="2400" b="1" smtClean="0">
                <a:solidFill>
                  <a:schemeClr val="hlink"/>
                </a:solidFill>
                <a:latin typeface="Times New Roman" pitchFamily="18" charset="0"/>
              </a:rPr>
              <a:t>	cout  &lt;&lt; Grades[ j ] &lt;&lt; endl;</a:t>
            </a:r>
          </a:p>
          <a:p>
            <a:pPr marL="0" indent="0">
              <a:buFont typeface="Arial" pitchFamily="34" charset="0"/>
              <a:buNone/>
              <a:tabLst>
                <a:tab pos="465138" algn="l"/>
                <a:tab pos="1204913" algn="l"/>
              </a:tabLst>
            </a:pPr>
            <a:endParaRPr lang="en-US" sz="2400" u="sng" smtClean="0">
              <a:latin typeface="Times New Roman" pitchFamily="18" charset="0"/>
            </a:endParaRPr>
          </a:p>
          <a:p>
            <a:pPr marL="0" indent="0">
              <a:buFont typeface="Arial" pitchFamily="34" charset="0"/>
              <a:buNone/>
              <a:tabLst>
                <a:tab pos="465138" algn="l"/>
                <a:tab pos="1204913" algn="l"/>
              </a:tabLst>
            </a:pPr>
            <a:r>
              <a:rPr lang="en-US" sz="2400" u="sng" smtClean="0">
                <a:latin typeface="Times New Roman" pitchFamily="18" charset="0"/>
              </a:rPr>
              <a:t>Example 2</a:t>
            </a:r>
            <a:r>
              <a:rPr lang="en-US" sz="2400" smtClean="0">
                <a:latin typeface="Times New Roman" pitchFamily="18" charset="0"/>
              </a:rPr>
              <a:t>:</a:t>
            </a:r>
          </a:p>
          <a:p>
            <a:pPr marL="0" indent="0">
              <a:buFont typeface="Arial" pitchFamily="34" charset="0"/>
              <a:buNone/>
              <a:tabLst>
                <a:tab pos="465138" algn="l"/>
                <a:tab pos="1204913" algn="l"/>
              </a:tabLst>
            </a:pPr>
            <a:r>
              <a:rPr lang="en-US" sz="2400" b="1" smtClean="0">
                <a:solidFill>
                  <a:schemeClr val="hlink"/>
                </a:solidFill>
                <a:latin typeface="Times New Roman" pitchFamily="18" charset="0"/>
              </a:rPr>
              <a:t>int Grades[12]={78,80,82,84,86,88,90,92,94,96,98,100};</a:t>
            </a:r>
          </a:p>
          <a:p>
            <a:pPr marL="0" indent="0">
              <a:buFont typeface="Arial" pitchFamily="34" charset="0"/>
              <a:buNone/>
              <a:tabLst>
                <a:tab pos="465138" algn="l"/>
                <a:tab pos="1204913" algn="l"/>
              </a:tabLst>
            </a:pPr>
            <a:r>
              <a:rPr lang="en-US" sz="2400" b="1" smtClean="0">
                <a:solidFill>
                  <a:schemeClr val="hlink"/>
                </a:solidFill>
                <a:latin typeface="Times New Roman" pitchFamily="18" charset="0"/>
              </a:rPr>
              <a:t>for  (int j = 0; j &lt; 12; j+=3) </a:t>
            </a:r>
          </a:p>
          <a:p>
            <a:pPr marL="0" indent="0">
              <a:buFont typeface="Arial" pitchFamily="34" charset="0"/>
              <a:buNone/>
              <a:tabLst>
                <a:tab pos="465138" algn="l"/>
                <a:tab pos="1204913" algn="l"/>
              </a:tabLst>
            </a:pPr>
            <a:r>
              <a:rPr lang="en-US" sz="2400" b="1" smtClean="0">
                <a:solidFill>
                  <a:schemeClr val="hlink"/>
                </a:solidFill>
                <a:latin typeface="Times New Roman" pitchFamily="18" charset="0"/>
              </a:rPr>
              <a:t>	cout  &lt;&lt; Grades[ j ] &lt;&lt; Grades[j+1] &lt;&lt; Grades[j+2] &lt;&lt; endl;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0" y="296863"/>
            <a:ext cx="8964613" cy="6273800"/>
          </a:xfrm>
        </p:spPr>
        <p:txBody>
          <a:bodyPr/>
          <a:lstStyle/>
          <a:p>
            <a:pPr marL="0" indent="0" eaLnBrk="1" hangingPunct="1">
              <a:buFont typeface="Arial" pitchFamily="34" charset="0"/>
              <a:buNone/>
              <a:tabLst>
                <a:tab pos="465138" algn="l"/>
                <a:tab pos="1204913" algn="l"/>
              </a:tabLst>
            </a:pPr>
            <a:r>
              <a:rPr lang="en-US" sz="2400" u="sng" dirty="0" smtClean="0">
                <a:latin typeface="Times New Roman" pitchFamily="18" charset="0"/>
              </a:rPr>
              <a:t>Example 3</a:t>
            </a:r>
            <a:r>
              <a:rPr lang="en-US" sz="2400" dirty="0" smtClean="0">
                <a:latin typeface="Times New Roman" pitchFamily="18" charset="0"/>
              </a:rPr>
              <a:t>:</a:t>
            </a:r>
          </a:p>
          <a:p>
            <a:pPr marL="0" indent="0">
              <a:buFont typeface="Arial" pitchFamily="34" charset="0"/>
              <a:buNone/>
              <a:tabLst>
                <a:tab pos="465138" algn="l"/>
                <a:tab pos="1204913" algn="l"/>
              </a:tabLst>
            </a:pP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Grades[12]={78,80,82,84,86,88,90,92,94,96,98,100};</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for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Row = 0; Row &lt;= 2; Row++)</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	for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Col  = 0; Col &lt;=3; Col++) </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cout</a:t>
            </a:r>
            <a:r>
              <a:rPr lang="en-US" sz="2400" b="1" dirty="0" smtClean="0">
                <a:solidFill>
                  <a:schemeClr val="hlink"/>
                </a:solidFill>
                <a:latin typeface="Times New Roman" pitchFamily="18" charset="0"/>
              </a:rPr>
              <a:t>  &lt;&lt; Grades[ 4*</a:t>
            </a:r>
            <a:r>
              <a:rPr lang="en-US" sz="2400" b="1" dirty="0" err="1" smtClean="0">
                <a:solidFill>
                  <a:schemeClr val="hlink"/>
                </a:solidFill>
                <a:latin typeface="Times New Roman" pitchFamily="18" charset="0"/>
              </a:rPr>
              <a:t>Row+Col</a:t>
            </a:r>
            <a:r>
              <a:rPr lang="en-US" sz="2400" b="1" dirty="0" smtClean="0">
                <a:solidFill>
                  <a:schemeClr val="hlink"/>
                </a:solidFill>
                <a:latin typeface="Times New Roman" pitchFamily="18" charset="0"/>
              </a:rPr>
              <a:t> ] &lt;&lt; </a:t>
            </a:r>
            <a:r>
              <a:rPr lang="en-US" sz="2400" b="1" dirty="0" err="1" smtClean="0">
                <a:solidFill>
                  <a:schemeClr val="hlink"/>
                </a:solidFill>
                <a:latin typeface="Times New Roman" pitchFamily="18" charset="0"/>
              </a:rPr>
              <a:t>endl</a:t>
            </a:r>
            <a:r>
              <a:rPr lang="en-US" sz="2400" b="1" dirty="0" smtClean="0">
                <a:solidFill>
                  <a:schemeClr val="hlink"/>
                </a:solidFill>
                <a:latin typeface="Times New Roman" pitchFamily="18" charset="0"/>
              </a:rPr>
              <a:t>;</a:t>
            </a:r>
          </a:p>
          <a:p>
            <a:pPr marL="0" indent="0">
              <a:buFont typeface="Arial" pitchFamily="34" charset="0"/>
              <a:buNone/>
              <a:tabLst>
                <a:tab pos="465138" algn="l"/>
                <a:tab pos="1204913" algn="l"/>
              </a:tabLst>
            </a:pPr>
            <a:endParaRPr lang="en-US" sz="2400" u="sng" dirty="0" smtClean="0">
              <a:latin typeface="Times New Roman" pitchFamily="18" charset="0"/>
            </a:endParaRPr>
          </a:p>
          <a:p>
            <a:pPr marL="0" indent="0">
              <a:buFont typeface="Arial" pitchFamily="34" charset="0"/>
              <a:buNone/>
              <a:tabLst>
                <a:tab pos="465138" algn="l"/>
                <a:tab pos="1204913" algn="l"/>
              </a:tabLst>
            </a:pPr>
            <a:r>
              <a:rPr lang="en-US" sz="2400" u="sng" dirty="0" smtClean="0">
                <a:latin typeface="Times New Roman" pitchFamily="18" charset="0"/>
              </a:rPr>
              <a:t>Example 4</a:t>
            </a:r>
            <a:r>
              <a:rPr lang="en-US" sz="2400" dirty="0" smtClean="0">
                <a:latin typeface="Times New Roman" pitchFamily="18" charset="0"/>
              </a:rPr>
              <a:t>:</a:t>
            </a:r>
          </a:p>
          <a:p>
            <a:pPr marL="0" indent="0">
              <a:buFont typeface="Arial" pitchFamily="34" charset="0"/>
              <a:buNone/>
              <a:tabLst>
                <a:tab pos="465138" algn="l"/>
                <a:tab pos="1204913" algn="l"/>
              </a:tabLst>
            </a:pP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Grades[12]={78,80,82,84,86,88,90,92,94,96,98,100};</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for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Row = 0; Row &lt;= 2; Row++)</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	for (</a:t>
            </a:r>
            <a:r>
              <a:rPr lang="en-US" sz="2400" b="1" dirty="0" err="1" smtClean="0">
                <a:solidFill>
                  <a:schemeClr val="hlink"/>
                </a:solidFill>
                <a:latin typeface="Times New Roman" pitchFamily="18" charset="0"/>
              </a:rPr>
              <a:t>int</a:t>
            </a:r>
            <a:r>
              <a:rPr lang="en-US" sz="2400" b="1" dirty="0" smtClean="0">
                <a:solidFill>
                  <a:schemeClr val="hlink"/>
                </a:solidFill>
                <a:latin typeface="Times New Roman" pitchFamily="18" charset="0"/>
              </a:rPr>
              <a:t> Col  = 0; Col &lt;=3; Col++) </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cout</a:t>
            </a:r>
            <a:r>
              <a:rPr lang="en-US" sz="2400" b="1" dirty="0" smtClean="0">
                <a:solidFill>
                  <a:schemeClr val="hlink"/>
                </a:solidFill>
                <a:latin typeface="Times New Roman" pitchFamily="18" charset="0"/>
              </a:rPr>
              <a:t>  &lt;&lt; Grades[ 4*</a:t>
            </a:r>
            <a:r>
              <a:rPr lang="en-US" sz="2400" b="1" dirty="0" err="1" smtClean="0">
                <a:solidFill>
                  <a:schemeClr val="hlink"/>
                </a:solidFill>
                <a:latin typeface="Times New Roman" pitchFamily="18" charset="0"/>
              </a:rPr>
              <a:t>Row+Col</a:t>
            </a:r>
            <a:r>
              <a:rPr lang="en-US" sz="2400" b="1" dirty="0" smtClean="0">
                <a:solidFill>
                  <a:schemeClr val="hlink"/>
                </a:solidFill>
                <a:latin typeface="Times New Roman" pitchFamily="18" charset="0"/>
              </a:rPr>
              <a:t> ];</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cout</a:t>
            </a:r>
            <a:r>
              <a:rPr lang="en-US" sz="2400" b="1" dirty="0" smtClean="0">
                <a:solidFill>
                  <a:schemeClr val="hlink"/>
                </a:solidFill>
                <a:latin typeface="Times New Roman" pitchFamily="18" charset="0"/>
              </a:rPr>
              <a:t> &lt;&lt; </a:t>
            </a:r>
            <a:r>
              <a:rPr lang="en-US" sz="2400" b="1" dirty="0" err="1" smtClean="0">
                <a:solidFill>
                  <a:schemeClr val="hlink"/>
                </a:solidFill>
                <a:latin typeface="Times New Roman" pitchFamily="18" charset="0"/>
              </a:rPr>
              <a:t>endl</a:t>
            </a:r>
            <a:r>
              <a:rPr lang="en-US" sz="2400" b="1" dirty="0" smtClean="0">
                <a:solidFill>
                  <a:schemeClr val="hlink"/>
                </a:solidFill>
                <a:latin typeface="Times New Roman" pitchFamily="18" charset="0"/>
              </a:rPr>
              <a:t>;</a:t>
            </a:r>
          </a:p>
          <a:p>
            <a:pPr marL="0" indent="0">
              <a:buFont typeface="Arial" pitchFamily="34" charset="0"/>
              <a:buNone/>
              <a:tabLst>
                <a:tab pos="465138" algn="l"/>
                <a:tab pos="1204913" algn="l"/>
              </a:tabLst>
            </a:pPr>
            <a:r>
              <a:rPr lang="en-US" sz="2400" b="1" dirty="0" smtClean="0">
                <a:solidFill>
                  <a:schemeClr val="hlink"/>
                </a:solidFill>
                <a:latin typeface="Times New Roman"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2035</TotalTime>
  <Pages>28</Pages>
  <Words>926</Words>
  <Application>Microsoft Office PowerPoint</Application>
  <PresentationFormat>On-screen Show (4:3)</PresentationFormat>
  <Paragraphs>197</Paragraphs>
  <Slides>12</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Times New Roman</vt:lpstr>
      <vt:lpstr>Office Theme</vt:lpstr>
      <vt:lpstr>Equation</vt:lpstr>
      <vt:lpstr>Chapter 7 – Single-Dimensional Arrays</vt:lpstr>
      <vt:lpstr>Declaring arrays</vt:lpstr>
      <vt:lpstr>Working with arrays elements</vt:lpstr>
      <vt:lpstr>Initializing arrays</vt:lpstr>
      <vt:lpstr>PowerPoint Presentation</vt:lpstr>
      <vt:lpstr>PowerPoint Presentation</vt:lpstr>
      <vt:lpstr>PowerPoint Presentation</vt:lpstr>
      <vt:lpstr>Printing arrays</vt:lpstr>
      <vt:lpstr>PowerPoint Presentation</vt:lpstr>
      <vt:lpstr>Functions and Arrays</vt:lpstr>
      <vt:lpstr>Example – Passing an array to a function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dc:title>
  <dc:subject>chapter 5</dc:subject>
  <dc:creator>Ralph F. Tomlinson</dc:creator>
  <cp:lastModifiedBy>William A. Simmons</cp:lastModifiedBy>
  <cp:revision>246</cp:revision>
  <cp:lastPrinted>1601-01-01T00:00:00Z</cp:lastPrinted>
  <dcterms:created xsi:type="dcterms:W3CDTF">1995-09-20T05:50:46Z</dcterms:created>
  <dcterms:modified xsi:type="dcterms:W3CDTF">2019-03-20T21:33:47Z</dcterms:modified>
</cp:coreProperties>
</file>