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12" r:id="rId2"/>
    <p:sldId id="313" r:id="rId3"/>
    <p:sldId id="314" r:id="rId4"/>
    <p:sldId id="315" r:id="rId5"/>
    <p:sldId id="316" r:id="rId6"/>
    <p:sldId id="319" r:id="rId7"/>
    <p:sldId id="320" r:id="rId8"/>
    <p:sldId id="317" r:id="rId9"/>
    <p:sldId id="318" r:id="rId10"/>
    <p:sldId id="321" r:id="rId11"/>
    <p:sldId id="322" r:id="rId12"/>
    <p:sldId id="323" r:id="rId13"/>
    <p:sldId id="324" r:id="rId14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8000"/>
    <a:srgbClr val="3333FF"/>
    <a:srgbClr val="CCECFF"/>
    <a:srgbClr val="FF9900"/>
    <a:srgbClr val="FF66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6" autoAdjust="0"/>
    <p:restoredTop sz="99628" autoAdjust="0"/>
  </p:normalViewPr>
  <p:slideViewPr>
    <p:cSldViewPr snapToGrid="0">
      <p:cViewPr>
        <p:scale>
          <a:sx n="100" d="100"/>
          <a:sy n="100" d="100"/>
        </p:scale>
        <p:origin x="-2046" y="-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6DCA4DB5-3CCF-47AC-9CFD-49168B9BAAD0}" type="datetime1">
              <a:rPr lang="en-US"/>
              <a:pPr>
                <a:defRPr/>
              </a:pPr>
              <a:t>10/27/2014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676EDC4C-AD60-4A45-A7C2-932145399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88100" y="8748713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5F9C489F-467F-48CB-9F57-5F81BEE7F7AB}" type="slidenum">
              <a:rPr lang="en-US" sz="1400">
                <a:latin typeface="Arial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418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000" i="1"/>
            </a:lvl1pPr>
          </a:lstStyle>
          <a:p>
            <a:pPr>
              <a:defRPr/>
            </a:pPr>
            <a:fld id="{5CB5D07A-1BC4-4115-A3BB-788A721B45D0}" type="datetime1">
              <a:rPr lang="en-US"/>
              <a:pPr>
                <a:defRPr/>
              </a:pPr>
              <a:t>10/27/2014</a:t>
            </a:fld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fld id="{0BC9CD53-C4EE-497A-A9FA-1BD6FAE6C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88100" y="8748713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B2CD174F-9399-4905-B54E-03B425EB286D}" type="slidenum">
              <a:rPr lang="en-US" sz="1400">
                <a:latin typeface="Arial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425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F903B-5FA2-4574-868E-0011F2F99236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5059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3959DA-1C8B-43A5-BCE2-61BBB2FA7081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sz="1000" i="1"/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A231C17B-08FD-43A8-9343-010BAF5BF8C4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000" i="1"/>
          </a:p>
        </p:txBody>
      </p:sp>
      <p:sp>
        <p:nvSpPr>
          <p:cNvPr id="54275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497F2B1-F426-41DF-A310-277E0D43E5C2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000" i="1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E4AFDAF-DFAC-4768-AC22-84C4A3AFE57B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sz="1000" i="1"/>
          </a:p>
        </p:txBody>
      </p:sp>
      <p:sp>
        <p:nvSpPr>
          <p:cNvPr id="55299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951D491-F8B6-4BF7-BE2B-A0A0C6A0C84E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sz="1000" i="1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AE95C28D-2DC8-4BCD-AB0F-40299F3FA9E2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sz="1000" i="1"/>
          </a:p>
        </p:txBody>
      </p:sp>
      <p:sp>
        <p:nvSpPr>
          <p:cNvPr id="56323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1D6E21-409B-4D63-A204-04BE2EED5ABA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sz="1000" i="1"/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7966CDC1-D492-4B2A-9389-BF60D1FEA055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sz="1000" i="1"/>
          </a:p>
        </p:txBody>
      </p:sp>
      <p:sp>
        <p:nvSpPr>
          <p:cNvPr id="57347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E1CE613-4B68-4313-BC6D-DDCF5594B4DF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sz="1000" i="1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6AFD10-4BB8-4901-AAC0-9912F2A3ED46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sz="1000" i="1"/>
          </a:p>
        </p:txBody>
      </p:sp>
      <p:sp>
        <p:nvSpPr>
          <p:cNvPr id="46083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A586062A-509F-430F-B987-63752086219B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sz="1000" i="1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CB3F04B-14E7-4E7E-86C0-D372AFFD7055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sz="1000" i="1"/>
          </a:p>
        </p:txBody>
      </p:sp>
      <p:sp>
        <p:nvSpPr>
          <p:cNvPr id="47107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830E84A7-88D7-4F67-867F-7B114970468F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sz="1000" i="1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9FE5C79-9901-4107-95DF-71CF944FE5A9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sz="1000" i="1"/>
          </a:p>
        </p:txBody>
      </p:sp>
      <p:sp>
        <p:nvSpPr>
          <p:cNvPr id="48131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EC4823F-7695-4FC5-AFB6-4DBCFBF41E1A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sz="1000" i="1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AA2144FB-313E-4D94-A20A-D997A2809692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000" i="1"/>
          </a:p>
        </p:txBody>
      </p:sp>
      <p:sp>
        <p:nvSpPr>
          <p:cNvPr id="49155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71B970B-212B-434B-9367-2C2EA559162F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000" i="1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2BF2CCD-F2B2-4A8A-A814-0DB99F007220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000" i="1"/>
          </a:p>
        </p:txBody>
      </p:sp>
      <p:sp>
        <p:nvSpPr>
          <p:cNvPr id="52227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E2A0310-5935-4B08-B410-73ABE1E8979D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000" i="1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EDD45F2-1684-4896-8685-8BC4F0A73998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sz="1000" i="1"/>
          </a:p>
        </p:txBody>
      </p:sp>
      <p:sp>
        <p:nvSpPr>
          <p:cNvPr id="53251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77B17935-2E6E-4FA1-8868-8A1233828416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sz="1000" i="1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1E64F54-9F8F-4557-9D7A-893BBECCAC4D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000" i="1"/>
          </a:p>
        </p:txBody>
      </p:sp>
      <p:sp>
        <p:nvSpPr>
          <p:cNvPr id="50179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BDE7D2F-D15A-4551-97C1-F50648CD56D9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000" i="1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F7FE68A8-CEEF-456A-8767-964E63F6756E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000" i="1"/>
          </a:p>
        </p:txBody>
      </p:sp>
      <p:sp>
        <p:nvSpPr>
          <p:cNvPr id="51203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40C2E5F8-AC98-4ECB-AC27-81E1B659C8ED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000" i="1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03CD-5AAF-41D4-BAF3-468877F9A291}" type="datetime1">
              <a:rPr lang="en-US"/>
              <a:pPr>
                <a:defRPr/>
              </a:pPr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C507A-C337-4323-95DE-67663F30B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C4D7F-15E0-4DC2-AF93-8225ECB46331}" type="datetime1">
              <a:rPr lang="en-US"/>
              <a:pPr>
                <a:defRPr/>
              </a:pPr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B5E4B-4D04-4ABB-8326-BDEB18966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78B40-197B-4D37-B03D-EB54FAF6CEB7}" type="datetime1">
              <a:rPr lang="en-US"/>
              <a:pPr>
                <a:defRPr/>
              </a:pPr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87415-A95C-48B3-88B8-B70F52D15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96D25-97AD-4D5D-9671-DA630231F860}" type="datetime1">
              <a:rPr lang="en-US"/>
              <a:pPr>
                <a:defRPr/>
              </a:pPr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4559F-F960-415C-8244-73AC1BE72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FFF77-DDBD-48DE-B4D0-45258BB69EC8}" type="datetime1">
              <a:rPr lang="en-US"/>
              <a:pPr>
                <a:defRPr/>
              </a:pPr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1E005-4BF4-461A-B3D2-C9043ABC5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4CFF9-3802-4C17-ABBD-514E92A690B2}" type="datetime1">
              <a:rPr lang="en-US"/>
              <a:pPr>
                <a:defRPr/>
              </a:pPr>
              <a:t>10/27/2014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6661B-507C-4EFD-A1E9-E004A3DAF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93DD8-94B4-46AD-A8A6-273271C5804E}" type="datetime1">
              <a:rPr lang="en-US"/>
              <a:pPr>
                <a:defRPr/>
              </a:pPr>
              <a:t>10/27/2014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C7DAD-3554-4AEF-BBB1-0DD7A773D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F633D-EE1B-46B0-815D-AEACC587E583}" type="datetime1">
              <a:rPr lang="en-US"/>
              <a:pPr>
                <a:defRPr/>
              </a:pPr>
              <a:t>10/27/2014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3A561-75F7-43D6-86A4-023D600DE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2036A-E6A0-42CF-98F1-E6493FBDB4E0}" type="datetime1">
              <a:rPr lang="en-US"/>
              <a:pPr>
                <a:defRPr/>
              </a:pPr>
              <a:t>10/27/2014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7EB63-33C6-42B4-9F87-2CA77A9BE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94AD6-9014-4565-81AA-0F0A75724E72}" type="datetime1">
              <a:rPr lang="en-US"/>
              <a:pPr>
                <a:defRPr/>
              </a:pPr>
              <a:t>10/27/2014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947C2-31F0-4202-8991-1E021902D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127B5-26BE-4ADB-8104-4C49CDC6DF16}" type="datetime1">
              <a:rPr lang="en-US"/>
              <a:pPr>
                <a:defRPr/>
              </a:pPr>
              <a:t>10/27/2014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C03E3-A969-4695-AB81-84DBC1FE8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DE8D6EC-7045-4E27-AC4D-207BCB28BC68}" type="datetime1">
              <a:rPr lang="en-US"/>
              <a:pPr>
                <a:defRPr/>
              </a:pPr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D46C59A-5886-4D89-B49E-7053A0A58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458200" cy="612775"/>
          </a:xfrm>
        </p:spPr>
        <p:txBody>
          <a:bodyPr/>
          <a:lstStyle/>
          <a:p>
            <a:pPr algn="l" eaLnBrk="1" hangingPunct="1"/>
            <a:r>
              <a:rPr lang="en-US" sz="3200" b="1" u="sng" dirty="0" smtClean="0">
                <a:solidFill>
                  <a:schemeClr val="hlink"/>
                </a:solidFill>
                <a:latin typeface="Times New Roman" pitchFamily="18" charset="0"/>
              </a:rPr>
              <a:t>Chapter 8 - Multi-Dimensional </a:t>
            </a:r>
            <a:r>
              <a:rPr lang="en-US" sz="3200" b="1" u="sng" dirty="0" smtClean="0">
                <a:solidFill>
                  <a:schemeClr val="hlink"/>
                </a:solidFill>
                <a:latin typeface="Times New Roman" pitchFamily="18" charset="0"/>
              </a:rPr>
              <a:t>Arrays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0" y="647699"/>
            <a:ext cx="9144000" cy="56323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400" b="1" i="1" u="sng" dirty="0" smtClean="0"/>
              <a:t>Reading Assignment</a:t>
            </a:r>
            <a:r>
              <a:rPr lang="en-US" sz="2400" dirty="0" smtClean="0"/>
              <a:t>:  Chapter 8 – Multidimensional Arrays in </a:t>
            </a:r>
            <a:r>
              <a:rPr lang="en-US" sz="2400" u="sng" dirty="0" smtClean="0"/>
              <a:t>Introduction to Programming with C++, 3</a:t>
            </a:r>
            <a:r>
              <a:rPr lang="en-US" sz="2400" u="sng" baseline="30000" dirty="0" smtClean="0"/>
              <a:t>rd</a:t>
            </a:r>
            <a:r>
              <a:rPr lang="en-US" sz="2400" u="sng" dirty="0" smtClean="0"/>
              <a:t> Edition</a:t>
            </a:r>
            <a:r>
              <a:rPr lang="en-US" sz="2400" dirty="0" smtClean="0"/>
              <a:t>, by Liang.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400" dirty="0" smtClean="0"/>
              <a:t>So </a:t>
            </a:r>
            <a:r>
              <a:rPr lang="en-US" sz="2400" dirty="0"/>
              <a:t>far we have used one-dimensional (1D) arrays, but we can also use arrays with 2 or more dimensions. 2D arrays essentially correspond to matrices.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endParaRPr lang="en-US" sz="2400" dirty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  <a:endParaRPr lang="en-US" sz="2400" b="1" u="sng" dirty="0"/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r>
              <a:rPr lang="en-US" sz="2400" b="1" dirty="0" err="1">
                <a:solidFill>
                  <a:schemeClr val="hlink"/>
                </a:solidFill>
              </a:rPr>
              <a:t>int</a:t>
            </a:r>
            <a:r>
              <a:rPr lang="en-US" sz="2400" b="1" dirty="0">
                <a:solidFill>
                  <a:schemeClr val="hlink"/>
                </a:solidFill>
              </a:rPr>
              <a:t> A;			// single variable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r>
              <a:rPr lang="en-US" sz="2400" b="1" dirty="0" err="1">
                <a:solidFill>
                  <a:schemeClr val="hlink"/>
                </a:solidFill>
              </a:rPr>
              <a:t>int</a:t>
            </a:r>
            <a:r>
              <a:rPr lang="en-US" sz="2400" b="1" dirty="0">
                <a:solidFill>
                  <a:schemeClr val="hlink"/>
                </a:solidFill>
              </a:rPr>
              <a:t> B[6];		// 1D array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r>
              <a:rPr lang="en-US" sz="2400" b="1" dirty="0" err="1">
                <a:solidFill>
                  <a:schemeClr val="hlink"/>
                </a:solidFill>
              </a:rPr>
              <a:t>int</a:t>
            </a:r>
            <a:r>
              <a:rPr lang="en-US" sz="2400" b="1" dirty="0">
                <a:solidFill>
                  <a:schemeClr val="hlink"/>
                </a:solidFill>
              </a:rPr>
              <a:t> C[3][4];		// 2D array (matrix)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r>
              <a:rPr lang="en-US" sz="2400" b="1" dirty="0" err="1">
                <a:solidFill>
                  <a:schemeClr val="hlink"/>
                </a:solidFill>
              </a:rPr>
              <a:t>int</a:t>
            </a:r>
            <a:r>
              <a:rPr lang="en-US" sz="2400" b="1" dirty="0">
                <a:solidFill>
                  <a:schemeClr val="hlink"/>
                </a:solidFill>
              </a:rPr>
              <a:t> D[3][4][5];		// 3D array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r>
              <a:rPr lang="en-US" sz="2400" b="1" dirty="0" err="1">
                <a:solidFill>
                  <a:schemeClr val="hlink"/>
                </a:solidFill>
              </a:rPr>
              <a:t>int</a:t>
            </a:r>
            <a:r>
              <a:rPr lang="en-US" sz="2400" b="1" dirty="0">
                <a:solidFill>
                  <a:schemeClr val="hlink"/>
                </a:solidFill>
              </a:rPr>
              <a:t> E[3][4][5][3];	// 4D array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r>
              <a:rPr lang="en-US" sz="2400" b="1" dirty="0">
                <a:solidFill>
                  <a:schemeClr val="hlink"/>
                </a:solidFill>
              </a:rPr>
              <a:t>//</a:t>
            </a:r>
            <a:r>
              <a:rPr lang="en-US" sz="2400" b="1" dirty="0" err="1">
                <a:solidFill>
                  <a:schemeClr val="hlink"/>
                </a:solidFill>
              </a:rPr>
              <a:t>etc</a:t>
            </a:r>
            <a:endParaRPr lang="en-US" sz="2400" b="1" dirty="0">
              <a:solidFill>
                <a:schemeClr val="hlink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endParaRPr lang="en-US" sz="2400" b="1" dirty="0">
              <a:solidFill>
                <a:schemeClr val="hlink"/>
              </a:solidFill>
            </a:endParaRPr>
          </a:p>
        </p:txBody>
      </p:sp>
      <p:sp>
        <p:nvSpPr>
          <p:cNvPr id="13316" name="Text Box 90"/>
          <p:cNvSpPr txBox="1">
            <a:spLocks noChangeArrowheads="1"/>
          </p:cNvSpPr>
          <p:nvPr/>
        </p:nvSpPr>
        <p:spPr bwMode="auto">
          <a:xfrm>
            <a:off x="5876925" y="2546350"/>
            <a:ext cx="3267075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How many variables are stored in each case?</a:t>
            </a:r>
          </a:p>
        </p:txBody>
      </p:sp>
      <p:graphicFrame>
        <p:nvGraphicFramePr>
          <p:cNvPr id="5240" name="Group 120"/>
          <p:cNvGraphicFramePr>
            <a:graphicFrameLocks noGrp="1"/>
          </p:cNvGraphicFramePr>
          <p:nvPr/>
        </p:nvGraphicFramePr>
        <p:xfrm>
          <a:off x="5575300" y="3328988"/>
          <a:ext cx="3390900" cy="3531236"/>
        </p:xfrm>
        <a:graphic>
          <a:graphicData uri="http://schemas.openxmlformats.org/drawingml/2006/table">
            <a:tbl>
              <a:tblPr/>
              <a:tblGrid>
                <a:gridCol w="1049338"/>
                <a:gridCol w="2341562"/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Array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Number of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28371-9B37-4E88-B171-F6176835283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800" b="1" u="sng">
                <a:solidFill>
                  <a:schemeClr val="hlink"/>
                </a:solidFill>
              </a:rPr>
              <a:t>Multi-dimensional Arrays and Functions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0" y="444500"/>
            <a:ext cx="9144000" cy="621554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300" dirty="0"/>
              <a:t>The material covered for using 1D arrays with functions also applies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300" dirty="0"/>
              <a:t>for multi-dimensional arrays with </a:t>
            </a:r>
            <a:r>
              <a:rPr lang="en-US" sz="2300" b="1" dirty="0">
                <a:solidFill>
                  <a:srgbClr val="FF0000"/>
                </a:solidFill>
              </a:rPr>
              <a:t>one important difference</a:t>
            </a:r>
            <a:r>
              <a:rPr lang="en-US" sz="2300" dirty="0"/>
              <a:t>.  </a:t>
            </a:r>
            <a:r>
              <a:rPr lang="en-US" sz="2300" b="1" dirty="0">
                <a:solidFill>
                  <a:srgbClr val="008000"/>
                </a:solidFill>
              </a:rPr>
              <a:t>Only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300" b="1" dirty="0">
                <a:solidFill>
                  <a:srgbClr val="008000"/>
                </a:solidFill>
              </a:rPr>
              <a:t>the first set of brackets in the function declaration and function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300" b="1" dirty="0">
                <a:solidFill>
                  <a:srgbClr val="008000"/>
                </a:solidFill>
              </a:rPr>
              <a:t>definition can be empty. </a:t>
            </a:r>
            <a:r>
              <a:rPr lang="en-US" sz="2300" dirty="0"/>
              <a:t> To summarize some key points: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300" dirty="0"/>
              <a:t>Include empty brackets for the leftmost index, but use specific dimensions for all other indices (along with the type) for all arrays in the </a:t>
            </a:r>
            <a:r>
              <a:rPr lang="en-US" sz="2300" b="1" i="1" dirty="0"/>
              <a:t>function declaration </a:t>
            </a:r>
            <a:r>
              <a:rPr lang="en-US" sz="2300" dirty="0"/>
              <a:t>(prototype).  Example: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300" dirty="0"/>
              <a:t>			</a:t>
            </a:r>
            <a:r>
              <a:rPr lang="en-US" sz="2300" b="1" dirty="0">
                <a:solidFill>
                  <a:schemeClr val="hlink"/>
                </a:solidFill>
              </a:rPr>
              <a:t>void </a:t>
            </a:r>
            <a:r>
              <a:rPr lang="en-US" sz="2300" b="1" dirty="0" err="1">
                <a:solidFill>
                  <a:schemeClr val="hlink"/>
                </a:solidFill>
              </a:rPr>
              <a:t>MFunction</a:t>
            </a:r>
            <a:r>
              <a:rPr lang="en-US" sz="2300" b="1" dirty="0">
                <a:solidFill>
                  <a:schemeClr val="hlink"/>
                </a:solidFill>
              </a:rPr>
              <a:t>(</a:t>
            </a:r>
            <a:r>
              <a:rPr lang="en-US" sz="2300" b="1" dirty="0" err="1">
                <a:solidFill>
                  <a:schemeClr val="hlink"/>
                </a:solidFill>
              </a:rPr>
              <a:t>int</a:t>
            </a:r>
            <a:r>
              <a:rPr lang="en-US" sz="2300" b="1" dirty="0">
                <a:solidFill>
                  <a:schemeClr val="hlink"/>
                </a:solidFill>
              </a:rPr>
              <a:t>[][10], </a:t>
            </a:r>
            <a:r>
              <a:rPr lang="en-US" sz="2300" b="1" dirty="0" err="1">
                <a:solidFill>
                  <a:schemeClr val="hlink"/>
                </a:solidFill>
              </a:rPr>
              <a:t>int</a:t>
            </a:r>
            <a:r>
              <a:rPr lang="en-US" sz="2300" b="1" dirty="0">
                <a:solidFill>
                  <a:schemeClr val="hlink"/>
                </a:solidFill>
              </a:rPr>
              <a:t>);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300" dirty="0"/>
              <a:t>The </a:t>
            </a:r>
            <a:r>
              <a:rPr lang="en-US" sz="2300" b="1" i="1" dirty="0"/>
              <a:t>function definition </a:t>
            </a:r>
            <a:r>
              <a:rPr lang="en-US" sz="2300" dirty="0"/>
              <a:t>is similar to the prototype, but must also include variable names.  Example: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300" dirty="0"/>
              <a:t>			</a:t>
            </a:r>
            <a:r>
              <a:rPr lang="en-US" sz="2300" b="1" dirty="0">
                <a:solidFill>
                  <a:schemeClr val="hlink"/>
                </a:solidFill>
              </a:rPr>
              <a:t>void </a:t>
            </a:r>
            <a:r>
              <a:rPr lang="en-US" sz="2300" b="1" dirty="0" err="1">
                <a:solidFill>
                  <a:schemeClr val="hlink"/>
                </a:solidFill>
              </a:rPr>
              <a:t>MFunction</a:t>
            </a:r>
            <a:r>
              <a:rPr lang="en-US" sz="2300" b="1" dirty="0">
                <a:solidFill>
                  <a:schemeClr val="hlink"/>
                </a:solidFill>
              </a:rPr>
              <a:t>(</a:t>
            </a:r>
            <a:r>
              <a:rPr lang="en-US" sz="2300" b="1" dirty="0" err="1">
                <a:solidFill>
                  <a:schemeClr val="hlink"/>
                </a:solidFill>
              </a:rPr>
              <a:t>int</a:t>
            </a:r>
            <a:r>
              <a:rPr lang="en-US" sz="2300" b="1" dirty="0">
                <a:solidFill>
                  <a:schemeClr val="hlink"/>
                </a:solidFill>
              </a:rPr>
              <a:t> A[][10], </a:t>
            </a:r>
            <a:r>
              <a:rPr lang="en-US" sz="2300" b="1" dirty="0" err="1">
                <a:solidFill>
                  <a:schemeClr val="hlink"/>
                </a:solidFill>
              </a:rPr>
              <a:t>int</a:t>
            </a:r>
            <a:r>
              <a:rPr lang="en-US" sz="2300" b="1" dirty="0">
                <a:solidFill>
                  <a:schemeClr val="hlink"/>
                </a:solidFill>
              </a:rPr>
              <a:t> </a:t>
            </a:r>
            <a:r>
              <a:rPr lang="en-US" sz="2300" b="1" dirty="0" err="1">
                <a:solidFill>
                  <a:schemeClr val="hlink"/>
                </a:solidFill>
              </a:rPr>
              <a:t>Asize</a:t>
            </a:r>
            <a:r>
              <a:rPr lang="en-US" sz="2300" b="1" dirty="0">
                <a:solidFill>
                  <a:schemeClr val="hlink"/>
                </a:solidFill>
              </a:rPr>
              <a:t>)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300" b="1" dirty="0">
                <a:solidFill>
                  <a:schemeClr val="hlink"/>
                </a:solidFill>
              </a:rPr>
              <a:t>			{	statement(s);   // body of the function  }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300" dirty="0"/>
              <a:t>No brackets are needed in the </a:t>
            </a:r>
            <a:r>
              <a:rPr lang="en-US" sz="2300" b="1" i="1" dirty="0"/>
              <a:t>function call </a:t>
            </a:r>
            <a:r>
              <a:rPr lang="en-US" sz="2300" dirty="0"/>
              <a:t>statement.  Example: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300" dirty="0"/>
              <a:t>			</a:t>
            </a:r>
            <a:r>
              <a:rPr lang="en-US" sz="2300" b="1" dirty="0" err="1">
                <a:solidFill>
                  <a:schemeClr val="hlink"/>
                </a:solidFill>
              </a:rPr>
              <a:t>MFunction</a:t>
            </a:r>
            <a:r>
              <a:rPr lang="en-US" sz="2300" b="1" dirty="0">
                <a:solidFill>
                  <a:schemeClr val="hlink"/>
                </a:solidFill>
              </a:rPr>
              <a:t>(</a:t>
            </a:r>
            <a:r>
              <a:rPr lang="en-US" sz="2300" b="1" dirty="0" err="1">
                <a:solidFill>
                  <a:schemeClr val="hlink"/>
                </a:solidFill>
              </a:rPr>
              <a:t>A,Size</a:t>
            </a:r>
            <a:r>
              <a:rPr lang="en-US" sz="2300" b="1" dirty="0">
                <a:solidFill>
                  <a:schemeClr val="hlink"/>
                </a:solidFill>
              </a:rPr>
              <a:t>);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300" dirty="0"/>
              <a:t>Arrays are always reference parameters, so </a:t>
            </a:r>
            <a:r>
              <a:rPr lang="en-US" sz="2300" dirty="0" smtClean="0"/>
              <a:t>they can </a:t>
            </a:r>
            <a:r>
              <a:rPr lang="en-US" sz="2300" dirty="0"/>
              <a:t>be inputs or outputs.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300" dirty="0"/>
              <a:t>Input arrays can be protected by making them constants.</a:t>
            </a:r>
          </a:p>
          <a:p>
            <a:pPr marL="685800" lvl="1" indent="-228600">
              <a:lnSpc>
                <a:spcPct val="90000"/>
              </a:lnSpc>
              <a:spcBef>
                <a:spcPct val="0"/>
              </a:spcBef>
              <a:tabLst>
                <a:tab pos="465138" algn="l"/>
              </a:tabLst>
            </a:pPr>
            <a:r>
              <a:rPr lang="en-US" sz="2300" b="1" dirty="0">
                <a:solidFill>
                  <a:srgbClr val="0000FF"/>
                </a:solidFill>
              </a:rPr>
              <a:t>const </a:t>
            </a:r>
            <a:r>
              <a:rPr lang="en-US" sz="2300" b="1" dirty="0" err="1">
                <a:solidFill>
                  <a:srgbClr val="0000FF"/>
                </a:solidFill>
              </a:rPr>
              <a:t>int</a:t>
            </a:r>
            <a:r>
              <a:rPr lang="en-US" sz="2300" b="1" dirty="0">
                <a:solidFill>
                  <a:srgbClr val="0000FF"/>
                </a:solidFill>
              </a:rPr>
              <a:t> </a:t>
            </a:r>
            <a:r>
              <a:rPr lang="en-US" sz="2300" b="1" dirty="0" err="1">
                <a:solidFill>
                  <a:srgbClr val="0000FF"/>
                </a:solidFill>
              </a:rPr>
              <a:t>CMax</a:t>
            </a:r>
            <a:r>
              <a:rPr lang="en-US" sz="2300" b="1" dirty="0">
                <a:solidFill>
                  <a:srgbClr val="0000FF"/>
                </a:solidFill>
              </a:rPr>
              <a:t> = 4;			// global variable</a:t>
            </a:r>
          </a:p>
          <a:p>
            <a:pPr marL="228600" indent="-228600">
              <a:tabLst>
                <a:tab pos="465138" algn="l"/>
              </a:tabLst>
            </a:pPr>
            <a:r>
              <a:rPr lang="en-US" sz="2300" b="1" dirty="0">
                <a:solidFill>
                  <a:schemeClr val="hlink"/>
                </a:solidFill>
              </a:rPr>
              <a:t>		void </a:t>
            </a:r>
            <a:r>
              <a:rPr lang="en-US" sz="2300" b="1" dirty="0" err="1">
                <a:solidFill>
                  <a:schemeClr val="hlink"/>
                </a:solidFill>
              </a:rPr>
              <a:t>MFunction</a:t>
            </a:r>
            <a:r>
              <a:rPr lang="en-US" sz="2300" b="1" dirty="0">
                <a:solidFill>
                  <a:schemeClr val="hlink"/>
                </a:solidFill>
              </a:rPr>
              <a:t>(const </a:t>
            </a:r>
            <a:r>
              <a:rPr lang="en-US" sz="2300" b="1" dirty="0" err="1">
                <a:solidFill>
                  <a:schemeClr val="hlink"/>
                </a:solidFill>
              </a:rPr>
              <a:t>int</a:t>
            </a:r>
            <a:r>
              <a:rPr lang="en-US" sz="2300" b="1" dirty="0">
                <a:solidFill>
                  <a:schemeClr val="hlink"/>
                </a:solidFill>
              </a:rPr>
              <a:t> A[][</a:t>
            </a:r>
            <a:r>
              <a:rPr lang="en-US" sz="2300" b="1" dirty="0" err="1">
                <a:solidFill>
                  <a:schemeClr val="hlink"/>
                </a:solidFill>
              </a:rPr>
              <a:t>CMax</a:t>
            </a:r>
            <a:r>
              <a:rPr lang="en-US" sz="2300" b="1" dirty="0">
                <a:solidFill>
                  <a:schemeClr val="hlink"/>
                </a:solidFill>
              </a:rPr>
              <a:t>], </a:t>
            </a:r>
            <a:r>
              <a:rPr lang="en-US" sz="2300" b="1" dirty="0" err="1">
                <a:solidFill>
                  <a:schemeClr val="hlink"/>
                </a:solidFill>
              </a:rPr>
              <a:t>int</a:t>
            </a:r>
            <a:r>
              <a:rPr lang="en-US" sz="2300" b="1" dirty="0">
                <a:solidFill>
                  <a:schemeClr val="hlink"/>
                </a:solidFill>
              </a:rPr>
              <a:t>);  // </a:t>
            </a:r>
            <a:r>
              <a:rPr lang="en-US" sz="2300" b="1" dirty="0" smtClean="0">
                <a:solidFill>
                  <a:schemeClr val="hlink"/>
                </a:solidFill>
              </a:rPr>
              <a:t>Example prototype</a:t>
            </a:r>
            <a:endParaRPr lang="en-US" sz="2300" b="1" dirty="0">
              <a:solidFill>
                <a:schemeClr val="hlink"/>
              </a:solidFill>
            </a:endParaRPr>
          </a:p>
          <a:p>
            <a:pPr marL="228600" indent="-228600">
              <a:tabLst>
                <a:tab pos="465138" algn="l"/>
              </a:tabLst>
            </a:pPr>
            <a:r>
              <a:rPr lang="en-US" sz="2300" b="1" dirty="0">
                <a:solidFill>
                  <a:schemeClr val="hlink"/>
                </a:solidFill>
              </a:rPr>
              <a:t>                                     </a:t>
            </a:r>
            <a:r>
              <a:rPr lang="en-US" sz="2300" b="1" dirty="0" smtClean="0">
                <a:solidFill>
                  <a:schemeClr val="hlink"/>
                </a:solidFill>
              </a:rPr>
              <a:t>                       // protecting </a:t>
            </a:r>
            <a:r>
              <a:rPr lang="en-US" sz="2300" b="1" dirty="0">
                <a:solidFill>
                  <a:schemeClr val="hlink"/>
                </a:solidFill>
              </a:rPr>
              <a:t>contents of matrix A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pPr>
              <a:defRPr/>
            </a:pPr>
            <a:fld id="{89178ED2-A91D-4BE7-A64E-AAF9180349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3" cstate="print"/>
          <a:srcRect l="21355" t="5556" r="30469" b="26042"/>
          <a:stretch>
            <a:fillRect/>
          </a:stretch>
        </p:blipFill>
        <p:spPr bwMode="auto">
          <a:xfrm>
            <a:off x="0" y="0"/>
            <a:ext cx="6440488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4" cstate="print"/>
          <a:srcRect r="68137" b="62624"/>
          <a:stretch>
            <a:fillRect/>
          </a:stretch>
        </p:blipFill>
        <p:spPr bwMode="auto">
          <a:xfrm>
            <a:off x="5981700" y="4818063"/>
            <a:ext cx="3162300" cy="1874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689600" y="0"/>
            <a:ext cx="3454400" cy="868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800" b="1" u="sng">
                <a:solidFill>
                  <a:schemeClr val="hlink"/>
                </a:solidFill>
              </a:rPr>
              <a:t>Example:  Passing a matrix to a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42A01-145C-4DCB-8E77-5B9B214746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800" b="1" u="sng">
                <a:solidFill>
                  <a:schemeClr val="hlink"/>
                </a:solidFill>
              </a:rPr>
              <a:t>Arrays with 3 or more dimensions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0" y="444500"/>
            <a:ext cx="9144000" cy="17543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400" dirty="0"/>
              <a:t>Using 1D and 2D arrays is common and somewhat natural.  Applications using 3 or more dimensions are harder to find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endParaRPr lang="en-US" sz="24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400" u="sng" dirty="0" smtClean="0"/>
              <a:t>Example</a:t>
            </a:r>
            <a:r>
              <a:rPr lang="en-US" sz="2400" dirty="0" smtClean="0"/>
              <a:t>:  Suppose that an array is used to record daily rainfall over a 10-year period.</a:t>
            </a:r>
            <a:endParaRPr lang="en-US" sz="2400" dirty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0" y="2209800"/>
            <a:ext cx="9144000" cy="3748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  <a:tabLst>
                <a:tab pos="228600" algn="l"/>
                <a:tab pos="465138" algn="l"/>
              </a:tabLst>
            </a:pPr>
            <a:r>
              <a:rPr lang="en-US" sz="2400" dirty="0"/>
              <a:t>Using a 1D array is awkward as there are 10*365 = 3650 days (not counting leap years).  Using the following declaration:</a:t>
            </a:r>
          </a:p>
          <a:p>
            <a:pPr marL="1143000" lvl="2" indent="-228600">
              <a:lnSpc>
                <a:spcPct val="90000"/>
              </a:lnSpc>
              <a:spcBef>
                <a:spcPct val="0"/>
              </a:spcBef>
              <a:tabLst>
                <a:tab pos="228600" algn="l"/>
                <a:tab pos="465138" algn="l"/>
              </a:tabLst>
            </a:pPr>
            <a:r>
              <a:rPr lang="en-US" sz="2400" b="1" dirty="0">
                <a:solidFill>
                  <a:srgbClr val="0000FF"/>
                </a:solidFill>
              </a:rPr>
              <a:t>double Rain[3650];  // declare 1D array</a:t>
            </a:r>
          </a:p>
          <a:p>
            <a:pPr marL="1143000" lvl="2" indent="-228600">
              <a:lnSpc>
                <a:spcPct val="90000"/>
              </a:lnSpc>
              <a:spcBef>
                <a:spcPct val="0"/>
              </a:spcBef>
              <a:tabLst>
                <a:tab pos="228600" algn="l"/>
                <a:tab pos="465138" algn="l"/>
              </a:tabLst>
            </a:pPr>
            <a:r>
              <a:rPr lang="en-US" sz="2400" b="1" dirty="0">
                <a:solidFill>
                  <a:srgbClr val="0000FF"/>
                </a:solidFill>
              </a:rPr>
              <a:t>Rain[2125] = 0.25;   // it is hard to tell what date this is!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  <a:tabLst>
                <a:tab pos="228600" algn="l"/>
                <a:tab pos="465138" algn="l"/>
              </a:tabLst>
            </a:pPr>
            <a:r>
              <a:rPr lang="en-US" sz="2400" dirty="0"/>
              <a:t>Using a 3D array is clearer, where the 3 indices correspond to the year, month, and day.</a:t>
            </a:r>
          </a:p>
          <a:p>
            <a:pPr marL="1143000" lvl="2" indent="-228600">
              <a:lnSpc>
                <a:spcPct val="90000"/>
              </a:lnSpc>
              <a:spcBef>
                <a:spcPct val="0"/>
              </a:spcBef>
              <a:tabLst>
                <a:tab pos="228600" algn="l"/>
                <a:tab pos="465138" algn="l"/>
              </a:tabLst>
            </a:pPr>
            <a:r>
              <a:rPr lang="en-US" sz="2400" b="1" dirty="0">
                <a:solidFill>
                  <a:srgbClr val="0000FF"/>
                </a:solidFill>
              </a:rPr>
              <a:t>const </a:t>
            </a:r>
            <a:r>
              <a:rPr lang="en-US" sz="2400" b="1" dirty="0" err="1">
                <a:solidFill>
                  <a:srgbClr val="0000FF"/>
                </a:solidFill>
              </a:rPr>
              <a:t>int</a:t>
            </a:r>
            <a:r>
              <a:rPr lang="en-US" sz="2400" b="1" dirty="0">
                <a:solidFill>
                  <a:srgbClr val="0000FF"/>
                </a:solidFill>
              </a:rPr>
              <a:t> Year = </a:t>
            </a:r>
            <a:r>
              <a:rPr lang="en-US" sz="2400" b="1" dirty="0" smtClean="0">
                <a:solidFill>
                  <a:srgbClr val="0000FF"/>
                </a:solidFill>
              </a:rPr>
              <a:t>11, </a:t>
            </a:r>
            <a:r>
              <a:rPr lang="en-US" sz="2400" b="1" dirty="0">
                <a:solidFill>
                  <a:srgbClr val="0000FF"/>
                </a:solidFill>
              </a:rPr>
              <a:t>Month = 13, Day = 32;</a:t>
            </a:r>
          </a:p>
          <a:p>
            <a:pPr marL="1143000" lvl="2" indent="-228600">
              <a:lnSpc>
                <a:spcPct val="90000"/>
              </a:lnSpc>
              <a:spcBef>
                <a:spcPct val="0"/>
              </a:spcBef>
              <a:tabLst>
                <a:tab pos="228600" algn="l"/>
                <a:tab pos="465138" algn="l"/>
              </a:tabLst>
            </a:pPr>
            <a:r>
              <a:rPr lang="en-US" sz="2400" b="1" dirty="0">
                <a:solidFill>
                  <a:srgbClr val="0000FF"/>
                </a:solidFill>
              </a:rPr>
              <a:t>double Rain[Year][Month][Day];  // declare 3D array</a:t>
            </a:r>
          </a:p>
          <a:p>
            <a:pPr marL="1143000" lvl="2" indent="-228600">
              <a:lnSpc>
                <a:spcPct val="90000"/>
              </a:lnSpc>
              <a:spcBef>
                <a:spcPct val="0"/>
              </a:spcBef>
              <a:tabLst>
                <a:tab pos="228600" algn="l"/>
                <a:tab pos="465138" algn="l"/>
              </a:tabLst>
            </a:pPr>
            <a:r>
              <a:rPr lang="en-US" sz="2400" b="1" dirty="0">
                <a:solidFill>
                  <a:srgbClr val="0000FF"/>
                </a:solidFill>
              </a:rPr>
              <a:t>Rain[1][4][25] = 0.25;   // 1/4 “ of rain on April 25 in</a:t>
            </a:r>
          </a:p>
          <a:p>
            <a:pPr marL="1143000" lvl="2" indent="-228600">
              <a:lnSpc>
                <a:spcPct val="90000"/>
              </a:lnSpc>
              <a:spcBef>
                <a:spcPct val="0"/>
              </a:spcBef>
              <a:tabLst>
                <a:tab pos="228600" algn="l"/>
                <a:tab pos="465138" algn="l"/>
              </a:tabLst>
            </a:pPr>
            <a:r>
              <a:rPr lang="en-US" sz="2400" b="1" dirty="0">
                <a:solidFill>
                  <a:srgbClr val="0000FF"/>
                </a:solidFill>
              </a:rPr>
              <a:t>                                        // Year 1 of the study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  <a:tabLst>
                <a:tab pos="228600" algn="l"/>
                <a:tab pos="465138" algn="l"/>
              </a:tabLst>
            </a:pPr>
            <a:r>
              <a:rPr lang="en-US" sz="2400" dirty="0"/>
              <a:t>Why use </a:t>
            </a:r>
            <a:r>
              <a:rPr lang="en-US" sz="2400" dirty="0" smtClean="0"/>
              <a:t>11 years, 13 </a:t>
            </a:r>
            <a:r>
              <a:rPr lang="en-US" sz="2400" dirty="0"/>
              <a:t>months and 32 days above?  Discuss in class.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2A27C-E1B8-49C9-A329-F540954F48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800" b="1" u="sng">
                <a:solidFill>
                  <a:schemeClr val="hlink"/>
                </a:solidFill>
              </a:rPr>
              <a:t>Matrix Examples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0" y="444500"/>
            <a:ext cx="9144000" cy="43581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800" dirty="0"/>
              <a:t>Try one or more of the following examples in class: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800" dirty="0"/>
              <a:t>Load values into matrices A and B with a list and then form matrix C = A + B (</a:t>
            </a:r>
            <a:r>
              <a:rPr lang="en-US" sz="2800" dirty="0" smtClean="0"/>
              <a:t>A, B, and C </a:t>
            </a:r>
            <a:r>
              <a:rPr lang="en-US" sz="2800" dirty="0"/>
              <a:t>must have the same dimensions)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800" dirty="0"/>
              <a:t>Read matrix A from </a:t>
            </a:r>
            <a:r>
              <a:rPr lang="en-US" sz="2800" dirty="0" smtClean="0"/>
              <a:t>the keyboard </a:t>
            </a:r>
            <a:r>
              <a:rPr lang="en-US" sz="2800" dirty="0"/>
              <a:t>and call one or more functions to find the max, min, and average of the elements in matrix A.  </a:t>
            </a:r>
            <a:r>
              <a:rPr lang="en-US" sz="2800" dirty="0" smtClean="0"/>
              <a:t>Display the matrices and the results from the functions.  For </a:t>
            </a:r>
            <a:r>
              <a:rPr lang="en-US" sz="2800" dirty="0"/>
              <a:t>example, the function calls might be:</a:t>
            </a:r>
          </a:p>
          <a:p>
            <a:pPr marL="682625" lvl="1" indent="-225425">
              <a:lnSpc>
                <a:spcPct val="9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800" dirty="0" err="1"/>
              <a:t>Avg</a:t>
            </a:r>
            <a:r>
              <a:rPr lang="en-US" sz="2800" dirty="0"/>
              <a:t> = </a:t>
            </a:r>
            <a:r>
              <a:rPr lang="en-US" sz="2800" dirty="0" err="1"/>
              <a:t>MatrixAverage</a:t>
            </a:r>
            <a:r>
              <a:rPr lang="en-US" sz="2800" dirty="0"/>
              <a:t>(</a:t>
            </a:r>
            <a:r>
              <a:rPr lang="en-US" sz="2800" dirty="0" err="1"/>
              <a:t>A,Size</a:t>
            </a:r>
            <a:r>
              <a:rPr lang="en-US" sz="2800" dirty="0"/>
              <a:t>);</a:t>
            </a:r>
          </a:p>
          <a:p>
            <a:pPr marL="682625" lvl="1" indent="-225425">
              <a:lnSpc>
                <a:spcPct val="9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800" dirty="0"/>
              <a:t>Max = </a:t>
            </a:r>
            <a:r>
              <a:rPr lang="en-US" sz="2800" dirty="0" err="1"/>
              <a:t>MatrixMax</a:t>
            </a:r>
            <a:r>
              <a:rPr lang="en-US" sz="2800" dirty="0"/>
              <a:t>(</a:t>
            </a:r>
            <a:r>
              <a:rPr lang="en-US" sz="2800" dirty="0" err="1"/>
              <a:t>A,Size</a:t>
            </a:r>
            <a:r>
              <a:rPr lang="en-US" sz="2800" dirty="0"/>
              <a:t>);</a:t>
            </a:r>
          </a:p>
          <a:p>
            <a:pPr marL="682625" lvl="1" indent="-225425">
              <a:lnSpc>
                <a:spcPct val="9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800" dirty="0"/>
              <a:t>Min = </a:t>
            </a:r>
            <a:r>
              <a:rPr lang="en-US" sz="2800" dirty="0" err="1"/>
              <a:t>MatrixMin</a:t>
            </a:r>
            <a:r>
              <a:rPr lang="en-US" sz="2800" dirty="0"/>
              <a:t>(</a:t>
            </a:r>
            <a:r>
              <a:rPr lang="en-US" sz="2800" dirty="0" err="1"/>
              <a:t>A,Size</a:t>
            </a:r>
            <a:r>
              <a:rPr lang="en-US" sz="2800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C392C-C1D8-4410-83ED-52C2CD59E6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7772400" cy="612775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Multi-dimensional Arrays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635000"/>
            <a:ext cx="9144000" cy="2647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400"/>
              <a:t>One subscript for each dimension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400"/>
              <a:t>Use square brackets for each subscript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400"/>
              <a:t>Each subscript begins with 0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400"/>
              <a:t>A 2D array is typically represented as a matrix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endParaRPr lang="en-US" sz="2400"/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400" u="sng"/>
              <a:t>Example</a:t>
            </a:r>
            <a:r>
              <a:rPr lang="en-US" sz="2400"/>
              <a:t>:</a:t>
            </a:r>
            <a:endParaRPr lang="en-US" sz="2400" b="1" u="sng"/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r>
              <a:rPr lang="en-US" sz="2400" b="1">
                <a:solidFill>
                  <a:schemeClr val="hlink"/>
                </a:solidFill>
              </a:rPr>
              <a:t>int A[3][4];	// 2D array (matrix) with 3 rows and 4 columns</a:t>
            </a:r>
          </a:p>
        </p:txBody>
      </p:sp>
      <p:graphicFrame>
        <p:nvGraphicFramePr>
          <p:cNvPr id="85018" name="Group 26"/>
          <p:cNvGraphicFramePr>
            <a:graphicFrameLocks noGrp="1"/>
          </p:cNvGraphicFramePr>
          <p:nvPr/>
        </p:nvGraphicFramePr>
        <p:xfrm>
          <a:off x="2681288" y="4116388"/>
          <a:ext cx="3101975" cy="2178051"/>
        </p:xfrm>
        <a:graphic>
          <a:graphicData uri="http://schemas.openxmlformats.org/drawingml/2006/table">
            <a:tbl>
              <a:tblPr/>
              <a:tblGrid>
                <a:gridCol w="758825"/>
                <a:gridCol w="760412"/>
                <a:gridCol w="762000"/>
                <a:gridCol w="820738"/>
              </a:tblGrid>
              <a:tr h="725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725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pSp>
        <p:nvGrpSpPr>
          <p:cNvPr id="14362" name="Group 40"/>
          <p:cNvGrpSpPr>
            <a:grpSpLocks/>
          </p:cNvGrpSpPr>
          <p:nvPr/>
        </p:nvGrpSpPr>
        <p:grpSpPr bwMode="auto">
          <a:xfrm>
            <a:off x="1401763" y="3282950"/>
            <a:ext cx="6840537" cy="2862263"/>
            <a:chOff x="883" y="2068"/>
            <a:chExt cx="4309" cy="1803"/>
          </a:xfrm>
        </p:grpSpPr>
        <p:sp>
          <p:nvSpPr>
            <p:cNvPr id="14364" name="Text Box 27"/>
            <p:cNvSpPr txBox="1">
              <a:spLocks noChangeArrowheads="1"/>
            </p:cNvSpPr>
            <p:nvPr/>
          </p:nvSpPr>
          <p:spPr bwMode="auto">
            <a:xfrm>
              <a:off x="1718" y="2068"/>
              <a:ext cx="404" cy="4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/>
              <a:r>
                <a:rPr lang="en-US" sz="2400" b="1">
                  <a:solidFill>
                    <a:srgbClr val="FF0000"/>
                  </a:solidFill>
                </a:rPr>
                <a:t>Col</a:t>
              </a:r>
            </a:p>
            <a:p>
              <a:pPr marL="342900" indent="-342900" algn="ctr"/>
              <a:r>
                <a:rPr lang="en-US" sz="24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4365" name="Text Box 28"/>
            <p:cNvSpPr txBox="1">
              <a:spLocks noChangeArrowheads="1"/>
            </p:cNvSpPr>
            <p:nvPr/>
          </p:nvSpPr>
          <p:spPr bwMode="auto">
            <a:xfrm>
              <a:off x="2191" y="2068"/>
              <a:ext cx="404" cy="4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/>
              <a:r>
                <a:rPr lang="en-US" sz="2400" b="1">
                  <a:solidFill>
                    <a:srgbClr val="FF0000"/>
                  </a:solidFill>
                </a:rPr>
                <a:t>Col</a:t>
              </a:r>
            </a:p>
            <a:p>
              <a:pPr marL="342900" indent="-342900" algn="ctr"/>
              <a:r>
                <a:rPr lang="en-US" sz="24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366" name="Text Box 29"/>
            <p:cNvSpPr txBox="1">
              <a:spLocks noChangeArrowheads="1"/>
            </p:cNvSpPr>
            <p:nvPr/>
          </p:nvSpPr>
          <p:spPr bwMode="auto">
            <a:xfrm>
              <a:off x="2646" y="2068"/>
              <a:ext cx="404" cy="4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/>
              <a:r>
                <a:rPr lang="en-US" sz="2400" b="1">
                  <a:solidFill>
                    <a:srgbClr val="FF0000"/>
                  </a:solidFill>
                </a:rPr>
                <a:t>Col</a:t>
              </a:r>
            </a:p>
            <a:p>
              <a:pPr marL="342900" indent="-342900" algn="ctr"/>
              <a:r>
                <a:rPr lang="en-US" sz="24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367" name="Text Box 30"/>
            <p:cNvSpPr txBox="1">
              <a:spLocks noChangeArrowheads="1"/>
            </p:cNvSpPr>
            <p:nvPr/>
          </p:nvSpPr>
          <p:spPr bwMode="auto">
            <a:xfrm>
              <a:off x="3126" y="2068"/>
              <a:ext cx="404" cy="4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/>
              <a:r>
                <a:rPr lang="en-US" sz="2400" b="1">
                  <a:solidFill>
                    <a:srgbClr val="FF0000"/>
                  </a:solidFill>
                </a:rPr>
                <a:t>Col</a:t>
              </a:r>
            </a:p>
            <a:p>
              <a:pPr marL="342900" indent="-342900" algn="ctr"/>
              <a:r>
                <a:rPr lang="en-US" sz="24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4368" name="Text Box 31"/>
            <p:cNvSpPr txBox="1">
              <a:spLocks noChangeArrowheads="1"/>
            </p:cNvSpPr>
            <p:nvPr/>
          </p:nvSpPr>
          <p:spPr bwMode="auto">
            <a:xfrm>
              <a:off x="883" y="2714"/>
              <a:ext cx="634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/>
              <a:r>
                <a:rPr lang="en-US" sz="2400" b="1">
                  <a:solidFill>
                    <a:srgbClr val="FF0000"/>
                  </a:solidFill>
                </a:rPr>
                <a:t>Row 0</a:t>
              </a:r>
            </a:p>
          </p:txBody>
        </p:sp>
        <p:sp>
          <p:nvSpPr>
            <p:cNvPr id="14369" name="Text Box 32"/>
            <p:cNvSpPr txBox="1">
              <a:spLocks noChangeArrowheads="1"/>
            </p:cNvSpPr>
            <p:nvPr/>
          </p:nvSpPr>
          <p:spPr bwMode="auto">
            <a:xfrm>
              <a:off x="883" y="3145"/>
              <a:ext cx="634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/>
              <a:r>
                <a:rPr lang="en-US" sz="2400" b="1">
                  <a:solidFill>
                    <a:srgbClr val="FF0000"/>
                  </a:solidFill>
                </a:rPr>
                <a:t>Row 1</a:t>
              </a:r>
            </a:p>
          </p:txBody>
        </p:sp>
        <p:sp>
          <p:nvSpPr>
            <p:cNvPr id="14370" name="Text Box 33"/>
            <p:cNvSpPr txBox="1">
              <a:spLocks noChangeArrowheads="1"/>
            </p:cNvSpPr>
            <p:nvPr/>
          </p:nvSpPr>
          <p:spPr bwMode="auto">
            <a:xfrm>
              <a:off x="883" y="3629"/>
              <a:ext cx="634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/>
              <a:r>
                <a:rPr lang="en-US" sz="2400" b="1">
                  <a:solidFill>
                    <a:srgbClr val="FF0000"/>
                  </a:solidFill>
                </a:rPr>
                <a:t>Row 2</a:t>
              </a:r>
            </a:p>
          </p:txBody>
        </p:sp>
        <p:sp>
          <p:nvSpPr>
            <p:cNvPr id="14371" name="Line 34"/>
            <p:cNvSpPr>
              <a:spLocks noChangeShapeType="1"/>
            </p:cNvSpPr>
            <p:nvPr/>
          </p:nvSpPr>
          <p:spPr bwMode="auto">
            <a:xfrm flipH="1">
              <a:off x="1927" y="2540"/>
              <a:ext cx="2336" cy="3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Text Box 35"/>
            <p:cNvSpPr txBox="1">
              <a:spLocks noChangeArrowheads="1"/>
            </p:cNvSpPr>
            <p:nvPr/>
          </p:nvSpPr>
          <p:spPr bwMode="auto">
            <a:xfrm>
              <a:off x="4228" y="2419"/>
              <a:ext cx="703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/>
              <a:r>
                <a:rPr lang="en-US" sz="2400" b="1">
                  <a:solidFill>
                    <a:srgbClr val="FF0000"/>
                  </a:solidFill>
                </a:rPr>
                <a:t>A[0][0]</a:t>
              </a:r>
            </a:p>
          </p:txBody>
        </p:sp>
        <p:sp>
          <p:nvSpPr>
            <p:cNvPr id="14373" name="Line 36"/>
            <p:cNvSpPr>
              <a:spLocks noChangeShapeType="1"/>
            </p:cNvSpPr>
            <p:nvPr/>
          </p:nvSpPr>
          <p:spPr bwMode="auto">
            <a:xfrm flipH="1">
              <a:off x="2812" y="2956"/>
              <a:ext cx="1564" cy="31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Text Box 37"/>
            <p:cNvSpPr txBox="1">
              <a:spLocks noChangeArrowheads="1"/>
            </p:cNvSpPr>
            <p:nvPr/>
          </p:nvSpPr>
          <p:spPr bwMode="auto">
            <a:xfrm>
              <a:off x="4376" y="2808"/>
              <a:ext cx="703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/>
              <a:r>
                <a:rPr lang="en-US" sz="2400" b="1">
                  <a:solidFill>
                    <a:srgbClr val="FF0000"/>
                  </a:solidFill>
                </a:rPr>
                <a:t>A[1][2]</a:t>
              </a:r>
            </a:p>
          </p:txBody>
        </p:sp>
        <p:sp>
          <p:nvSpPr>
            <p:cNvPr id="14375" name="Line 38"/>
            <p:cNvSpPr>
              <a:spLocks noChangeShapeType="1"/>
            </p:cNvSpPr>
            <p:nvPr/>
          </p:nvSpPr>
          <p:spPr bwMode="auto">
            <a:xfrm flipH="1">
              <a:off x="3379" y="3387"/>
              <a:ext cx="1145" cy="3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Text Box 39"/>
            <p:cNvSpPr txBox="1">
              <a:spLocks noChangeArrowheads="1"/>
            </p:cNvSpPr>
            <p:nvPr/>
          </p:nvSpPr>
          <p:spPr bwMode="auto">
            <a:xfrm>
              <a:off x="4489" y="3266"/>
              <a:ext cx="703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/>
              <a:r>
                <a:rPr lang="en-US" sz="2400" b="1">
                  <a:solidFill>
                    <a:srgbClr val="FF0000"/>
                  </a:solidFill>
                </a:rPr>
                <a:t>A[2][3]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90134-F7B8-4597-AF42-66761187C4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7772400" cy="612775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Specifying values in arrays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0" y="635000"/>
            <a:ext cx="9144000" cy="489364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400" dirty="0"/>
              <a:t>As with 1D arrays, values can be loaded into multidimensional arrays: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400" u="sng" dirty="0"/>
              <a:t>explicitly</a:t>
            </a:r>
            <a:r>
              <a:rPr lang="en-US" sz="2400" dirty="0"/>
              <a:t> (referring to each element by its indices) or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400" u="sng" dirty="0"/>
              <a:t>using a list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endParaRPr lang="en-US" sz="2400" dirty="0"/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400" b="1" i="1" u="sng" dirty="0"/>
              <a:t>Example</a:t>
            </a:r>
            <a:r>
              <a:rPr lang="en-US" sz="2400" dirty="0"/>
              <a:t>:  Loading values into a matrix explicitly</a:t>
            </a:r>
            <a:endParaRPr lang="en-US" sz="2400" b="1" u="sng" dirty="0"/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r>
              <a:rPr lang="en-US" sz="2400" b="1" dirty="0" err="1">
                <a:solidFill>
                  <a:schemeClr val="hlink"/>
                </a:solidFill>
              </a:rPr>
              <a:t>int</a:t>
            </a:r>
            <a:r>
              <a:rPr lang="en-US" sz="2400" b="1" dirty="0">
                <a:solidFill>
                  <a:schemeClr val="hlink"/>
                </a:solidFill>
              </a:rPr>
              <a:t> A[2][3];	// 2D array (matrix) with 2 rows and 3 columns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r>
              <a:rPr lang="en-US" sz="2400" b="1" dirty="0">
                <a:solidFill>
                  <a:schemeClr val="hlink"/>
                </a:solidFill>
              </a:rPr>
              <a:t>A[0][0] = 1;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r>
              <a:rPr lang="en-US" sz="2400" b="1" dirty="0">
                <a:solidFill>
                  <a:schemeClr val="hlink"/>
                </a:solidFill>
              </a:rPr>
              <a:t>A[0][1] = 2;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r>
              <a:rPr lang="en-US" sz="2400" b="1" dirty="0">
                <a:solidFill>
                  <a:schemeClr val="hlink"/>
                </a:solidFill>
              </a:rPr>
              <a:t>A[0][2] = 3;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r>
              <a:rPr lang="en-US" sz="2400" b="1" dirty="0">
                <a:solidFill>
                  <a:schemeClr val="hlink"/>
                </a:solidFill>
              </a:rPr>
              <a:t>A[1][0] = 4;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r>
              <a:rPr lang="en-US" sz="2400" b="1" dirty="0">
                <a:solidFill>
                  <a:schemeClr val="hlink"/>
                </a:solidFill>
              </a:rPr>
              <a:t>A[1][1] = 5;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r>
              <a:rPr lang="en-US" sz="2400" b="1" dirty="0">
                <a:solidFill>
                  <a:schemeClr val="hlink"/>
                </a:solidFill>
              </a:rPr>
              <a:t>A[1][2] = 6;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endParaRPr lang="en-US" sz="2400" b="1" dirty="0">
              <a:solidFill>
                <a:schemeClr val="hlink"/>
              </a:solidFill>
            </a:endParaRPr>
          </a:p>
        </p:txBody>
      </p:sp>
      <p:graphicFrame>
        <p:nvGraphicFramePr>
          <p:cNvPr id="87082" name="Group 42"/>
          <p:cNvGraphicFramePr>
            <a:graphicFrameLocks noGrp="1"/>
          </p:cNvGraphicFramePr>
          <p:nvPr/>
        </p:nvGraphicFramePr>
        <p:xfrm>
          <a:off x="3492500" y="5265738"/>
          <a:ext cx="1879600" cy="1141413"/>
        </p:xfrm>
        <a:graphic>
          <a:graphicData uri="http://schemas.openxmlformats.org/drawingml/2006/table">
            <a:tbl>
              <a:tblPr/>
              <a:tblGrid>
                <a:gridCol w="625475"/>
                <a:gridCol w="627063"/>
                <a:gridCol w="627062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5378" name="Text Box 43"/>
          <p:cNvSpPr txBox="1">
            <a:spLocks noChangeArrowheads="1"/>
          </p:cNvSpPr>
          <p:nvPr/>
        </p:nvSpPr>
        <p:spPr bwMode="auto">
          <a:xfrm>
            <a:off x="3024188" y="4745038"/>
            <a:ext cx="2952750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b="1" u="sng">
                <a:solidFill>
                  <a:srgbClr val="FF0000"/>
                </a:solidFill>
              </a:rPr>
              <a:t>Results for matrix A</a:t>
            </a:r>
            <a:r>
              <a:rPr lang="en-US" sz="2400" b="1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1A673-D8EE-4844-8FDA-AE2715BE52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400" b="1" i="1" u="sng" dirty="0"/>
              <a:t>Example</a:t>
            </a:r>
            <a:r>
              <a:rPr lang="en-US" sz="2400" dirty="0"/>
              <a:t>:  Values can be loaded into an array efficiently using for loops.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400" dirty="0"/>
              <a:t>The array can also be displayed using for loops.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68F38-F34C-42E5-81B0-90119B5D4F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822325"/>
            <a:ext cx="8902700" cy="5921375"/>
            <a:chOff x="120650" y="822325"/>
            <a:chExt cx="8902700" cy="5921375"/>
          </a:xfrm>
        </p:grpSpPr>
        <p:grpSp>
          <p:nvGrpSpPr>
            <p:cNvPr id="3" name="Group 2"/>
            <p:cNvGrpSpPr/>
            <p:nvPr/>
          </p:nvGrpSpPr>
          <p:grpSpPr>
            <a:xfrm>
              <a:off x="120650" y="864394"/>
              <a:ext cx="8902700" cy="5776117"/>
              <a:chOff x="0" y="864394"/>
              <a:chExt cx="8902700" cy="5776117"/>
            </a:xfrm>
          </p:grpSpPr>
          <p:pic>
            <p:nvPicPr>
              <p:cNvPr id="16387" name="Picture 52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l="19327" t="18268" r="33807" b="44612"/>
              <a:stretch/>
            </p:blipFill>
            <p:spPr bwMode="auto">
              <a:xfrm>
                <a:off x="0" y="864394"/>
                <a:ext cx="8902700" cy="528796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</p:pic>
          <p:pic>
            <p:nvPicPr>
              <p:cNvPr id="16388" name="Picture 5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r="79288" b="71252"/>
              <a:stretch>
                <a:fillRect/>
              </a:stretch>
            </p:blipFill>
            <p:spPr bwMode="auto">
              <a:xfrm>
                <a:off x="6367463" y="3508374"/>
                <a:ext cx="2278062" cy="15970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pic>
            <p:nvPicPr>
              <p:cNvPr id="6" name="Picture 52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l="19327" t="57510" r="33807" b="39063"/>
              <a:stretch/>
            </p:blipFill>
            <p:spPr bwMode="auto">
              <a:xfrm>
                <a:off x="0" y="6152356"/>
                <a:ext cx="8902700" cy="48815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</p:pic>
        </p:grpSp>
        <p:sp>
          <p:nvSpPr>
            <p:cNvPr id="4" name="Rectangle 3"/>
            <p:cNvSpPr/>
            <p:nvPr/>
          </p:nvSpPr>
          <p:spPr>
            <a:xfrm>
              <a:off x="120650" y="822325"/>
              <a:ext cx="8902700" cy="5921375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400" b="1" i="1" u="sng" dirty="0"/>
              <a:t>Example</a:t>
            </a:r>
            <a:r>
              <a:rPr lang="en-US" sz="2400" dirty="0"/>
              <a:t>:  Loading values into a matrix from the keyboard and displaying the results.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 cstate="print"/>
          <a:srcRect r="73384" b="52666"/>
          <a:stretch>
            <a:fillRect/>
          </a:stretch>
        </p:blipFill>
        <p:spPr bwMode="auto">
          <a:xfrm>
            <a:off x="6083300" y="774700"/>
            <a:ext cx="2714625" cy="6083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7412" name="Picture 8"/>
          <p:cNvPicPr>
            <a:picLocks noChangeAspect="1" noChangeArrowheads="1"/>
          </p:cNvPicPr>
          <p:nvPr/>
        </p:nvPicPr>
        <p:blipFill>
          <a:blip r:embed="rId4" cstate="print"/>
          <a:srcRect l="19098" t="18056" r="46759" b="28703"/>
          <a:stretch>
            <a:fillRect/>
          </a:stretch>
        </p:blipFill>
        <p:spPr bwMode="auto">
          <a:xfrm>
            <a:off x="0" y="800100"/>
            <a:ext cx="5180013" cy="60579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11891-8FFA-4405-9699-BABD53EFD83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800" b="1" u="sng">
                <a:solidFill>
                  <a:schemeClr val="hlink"/>
                </a:solidFill>
              </a:rPr>
              <a:t>Loading values into a matrix using a list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0" y="635000"/>
            <a:ext cx="9144000" cy="32624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400" b="1" i="1" u="sng" dirty="0"/>
              <a:t>Example</a:t>
            </a:r>
            <a:r>
              <a:rPr lang="en-US" sz="2400" dirty="0"/>
              <a:t>:  Fill out the matrices indicated below.</a:t>
            </a:r>
            <a:endParaRPr lang="en-US" sz="2400" b="1" u="sng" dirty="0"/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r>
              <a:rPr lang="en-US" sz="2400" b="1" dirty="0" err="1">
                <a:solidFill>
                  <a:schemeClr val="hlink"/>
                </a:solidFill>
              </a:rPr>
              <a:t>int</a:t>
            </a:r>
            <a:r>
              <a:rPr lang="en-US" sz="2400" b="1" dirty="0">
                <a:solidFill>
                  <a:schemeClr val="hlink"/>
                </a:solidFill>
              </a:rPr>
              <a:t> A[2][3] = {3,6,9,12,15,18}, B[2][3] = {7,8,9},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r>
              <a:rPr lang="en-US" sz="2400" b="1" dirty="0">
                <a:solidFill>
                  <a:schemeClr val="hlink"/>
                </a:solidFill>
              </a:rPr>
              <a:t>      C[][2] = {2,4,6,8,10,12,14,16}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chemeClr val="hlink"/>
                </a:solidFill>
              </a:rPr>
              <a:t>;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endParaRPr lang="en-US" sz="1400" b="1" dirty="0">
              <a:solidFill>
                <a:schemeClr val="hlink"/>
              </a:solidFill>
            </a:endParaRP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r>
              <a:rPr lang="en-US" sz="2400" b="1" i="1" u="sng" dirty="0" smtClean="0"/>
              <a:t>Notes</a:t>
            </a:r>
            <a:r>
              <a:rPr lang="en-US" sz="2400" b="1" i="1" dirty="0" smtClean="0"/>
              <a:t>: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465138" algn="l"/>
              </a:tabLst>
            </a:pPr>
            <a:r>
              <a:rPr lang="en-US" sz="2400" dirty="0" smtClean="0"/>
              <a:t>If </a:t>
            </a:r>
            <a:r>
              <a:rPr lang="en-US" sz="2400" dirty="0"/>
              <a:t>the leftmost index is omitted, the array is sized </a:t>
            </a:r>
            <a:r>
              <a:rPr lang="en-US" sz="2400" dirty="0" smtClean="0"/>
              <a:t>according to </a:t>
            </a:r>
            <a:r>
              <a:rPr lang="en-US" sz="2400" dirty="0"/>
              <a:t>the number of list elements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465138" algn="l"/>
              </a:tabLst>
            </a:pPr>
            <a:r>
              <a:rPr lang="en-US" sz="2400" dirty="0" smtClean="0"/>
              <a:t>Recall </a:t>
            </a:r>
            <a:r>
              <a:rPr lang="en-US" sz="2400" dirty="0"/>
              <a:t>from 1D arrays the effect of listing fewer values than </a:t>
            </a:r>
            <a:r>
              <a:rPr lang="en-US" sz="2400" dirty="0" smtClean="0"/>
              <a:t>the size </a:t>
            </a:r>
            <a:r>
              <a:rPr lang="en-US" sz="2400" dirty="0"/>
              <a:t>of the </a:t>
            </a:r>
            <a:r>
              <a:rPr lang="en-US" sz="2400" dirty="0" smtClean="0"/>
              <a:t>array (the remaining values are 0 for numeric arrays).</a:t>
            </a:r>
            <a:endParaRPr lang="en-US" sz="2400" dirty="0"/>
          </a:p>
        </p:txBody>
      </p:sp>
      <p:graphicFrame>
        <p:nvGraphicFramePr>
          <p:cNvPr id="95252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53857"/>
              </p:ext>
            </p:extLst>
          </p:nvPr>
        </p:nvGraphicFramePr>
        <p:xfrm>
          <a:off x="557212" y="4797445"/>
          <a:ext cx="2082800" cy="1243013"/>
        </p:xfrm>
        <a:graphic>
          <a:graphicData uri="http://schemas.openxmlformats.org/drawingml/2006/table">
            <a:tbl>
              <a:tblPr/>
              <a:tblGrid>
                <a:gridCol w="693738"/>
                <a:gridCol w="695325"/>
                <a:gridCol w="693737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98" name="Text Box 35"/>
          <p:cNvSpPr txBox="1">
            <a:spLocks noChangeArrowheads="1"/>
          </p:cNvSpPr>
          <p:nvPr/>
        </p:nvSpPr>
        <p:spPr bwMode="auto">
          <a:xfrm>
            <a:off x="782637" y="4051320"/>
            <a:ext cx="1495425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b="1" u="sng">
                <a:solidFill>
                  <a:srgbClr val="FF0000"/>
                </a:solidFill>
              </a:rPr>
              <a:t>Matrix A:</a:t>
            </a:r>
          </a:p>
        </p:txBody>
      </p:sp>
      <p:sp>
        <p:nvSpPr>
          <p:cNvPr id="20499" name="Text Box 36"/>
          <p:cNvSpPr txBox="1">
            <a:spLocks noChangeArrowheads="1"/>
          </p:cNvSpPr>
          <p:nvPr/>
        </p:nvSpPr>
        <p:spPr bwMode="auto">
          <a:xfrm>
            <a:off x="3832225" y="4065607"/>
            <a:ext cx="1477962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b="1" u="sng">
                <a:solidFill>
                  <a:srgbClr val="FF0000"/>
                </a:solidFill>
              </a:rPr>
              <a:t>Matrix B:</a:t>
            </a:r>
          </a:p>
        </p:txBody>
      </p:sp>
      <p:graphicFrame>
        <p:nvGraphicFramePr>
          <p:cNvPr id="9526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93708"/>
              </p:ext>
            </p:extLst>
          </p:nvPr>
        </p:nvGraphicFramePr>
        <p:xfrm>
          <a:off x="3530600" y="4792682"/>
          <a:ext cx="2082800" cy="1243013"/>
        </p:xfrm>
        <a:graphic>
          <a:graphicData uri="http://schemas.openxmlformats.org/drawingml/2006/table">
            <a:tbl>
              <a:tblPr/>
              <a:tblGrid>
                <a:gridCol w="693737"/>
                <a:gridCol w="695325"/>
                <a:gridCol w="693738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4" name="Text Box 51"/>
          <p:cNvSpPr txBox="1">
            <a:spLocks noChangeArrowheads="1"/>
          </p:cNvSpPr>
          <p:nvPr/>
        </p:nvSpPr>
        <p:spPr bwMode="auto">
          <a:xfrm>
            <a:off x="6691312" y="4054495"/>
            <a:ext cx="1495425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b="1" u="sng">
                <a:solidFill>
                  <a:srgbClr val="FF0000"/>
                </a:solidFill>
              </a:rPr>
              <a:t>Matrix C: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054DA-3463-4583-B663-FC18FB5C871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800" b="1" u="sng">
                <a:solidFill>
                  <a:schemeClr val="hlink"/>
                </a:solidFill>
              </a:rPr>
              <a:t>Loading values into a matrix using a list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0" y="495300"/>
            <a:ext cx="91440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400" b="1" i="1" u="sng" dirty="0" smtClean="0"/>
              <a:t>Example</a:t>
            </a:r>
            <a:r>
              <a:rPr lang="en-US" sz="2400" dirty="0" smtClean="0"/>
              <a:t>:  Lists </a:t>
            </a:r>
            <a:r>
              <a:rPr lang="en-US" sz="2400" dirty="0"/>
              <a:t>can also be grouped (i.e., a list of lists) to make it easier to read the row and column values for a matrix.</a:t>
            </a:r>
            <a:endParaRPr lang="en-US" sz="2400" b="1" dirty="0">
              <a:solidFill>
                <a:schemeClr val="hlin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F217-D527-4BB2-91AC-131BD087C1F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1317625"/>
            <a:ext cx="7138988" cy="5454650"/>
            <a:chOff x="0" y="1317625"/>
            <a:chExt cx="7138988" cy="5454650"/>
          </a:xfrm>
        </p:grpSpPr>
        <p:pic>
          <p:nvPicPr>
            <p:cNvPr id="21508" name="Picture 35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9212" t="18056" r="41783" b="46577"/>
            <a:stretch/>
          </p:blipFill>
          <p:spPr bwMode="auto">
            <a:xfrm>
              <a:off x="0" y="1317625"/>
              <a:ext cx="7138988" cy="48545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</p:pic>
        <p:pic>
          <p:nvPicPr>
            <p:cNvPr id="7" name="Picture 35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9212" t="55505" r="41783" b="41049"/>
            <a:stretch/>
          </p:blipFill>
          <p:spPr bwMode="auto">
            <a:xfrm>
              <a:off x="0" y="6172200"/>
              <a:ext cx="7138988" cy="4730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</p:pic>
        <p:sp>
          <p:nvSpPr>
            <p:cNvPr id="2" name="Rectangle 1"/>
            <p:cNvSpPr/>
            <p:nvPr/>
          </p:nvSpPr>
          <p:spPr>
            <a:xfrm>
              <a:off x="0" y="1317625"/>
              <a:ext cx="7138988" cy="54546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509" name="Picture 34"/>
          <p:cNvPicPr>
            <a:picLocks noChangeAspect="1" noChangeArrowheads="1"/>
          </p:cNvPicPr>
          <p:nvPr/>
        </p:nvPicPr>
        <p:blipFill>
          <a:blip r:embed="rId4" cstate="print"/>
          <a:srcRect r="73343" b="71005"/>
          <a:stretch>
            <a:fillRect/>
          </a:stretch>
        </p:blipFill>
        <p:spPr bwMode="auto">
          <a:xfrm>
            <a:off x="6151563" y="5213350"/>
            <a:ext cx="2992437" cy="1644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" y="0"/>
            <a:ext cx="7772400" cy="441325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Visualizing multi-dimensional arrays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0" y="441325"/>
            <a:ext cx="9144000" cy="301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400"/>
              <a:t>We often use sketches to help us visualize arrays, such as: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400"/>
              <a:t>1D array - single row or column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400"/>
              <a:t>2D array – matrix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400"/>
              <a:t>3D array – cube of cells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465138" algn="l"/>
              </a:tabLst>
            </a:pPr>
            <a:r>
              <a:rPr lang="en-US" sz="2400"/>
              <a:t>4D array – row or column of cubes?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400" b="1" u="sng"/>
              <a:t>Example: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r>
              <a:rPr lang="en-US" sz="2400" b="1">
                <a:solidFill>
                  <a:schemeClr val="hlink"/>
                </a:solidFill>
              </a:rPr>
              <a:t>int   A,   B1[6],   B2[6],   C[3][4],   D[3][4][5],   E[3][4][5][3];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tabLst>
                <a:tab pos="465138" algn="l"/>
              </a:tabLst>
            </a:pPr>
            <a:endParaRPr lang="en-US" sz="2400" b="1">
              <a:solidFill>
                <a:schemeClr val="hlink"/>
              </a:solidFill>
            </a:endParaRPr>
          </a:p>
        </p:txBody>
      </p:sp>
      <p:graphicFrame>
        <p:nvGraphicFramePr>
          <p:cNvPr id="83206" name="Group 262"/>
          <p:cNvGraphicFramePr>
            <a:graphicFrameLocks noGrp="1"/>
          </p:cNvGraphicFramePr>
          <p:nvPr/>
        </p:nvGraphicFramePr>
        <p:xfrm>
          <a:off x="2008188" y="3481388"/>
          <a:ext cx="1908175" cy="1280160"/>
        </p:xfrm>
        <a:graphic>
          <a:graphicData uri="http://schemas.openxmlformats.org/drawingml/2006/table">
            <a:tbl>
              <a:tblPr/>
              <a:tblGrid>
                <a:gridCol w="466725"/>
                <a:gridCol w="468312"/>
                <a:gridCol w="468313"/>
                <a:gridCol w="504825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201" name="Group 257"/>
          <p:cNvGraphicFramePr>
            <a:graphicFrameLocks noGrp="1"/>
          </p:cNvGraphicFramePr>
          <p:nvPr/>
        </p:nvGraphicFramePr>
        <p:xfrm>
          <a:off x="1157288" y="3481388"/>
          <a:ext cx="427037" cy="2560320"/>
        </p:xfrm>
        <a:graphic>
          <a:graphicData uri="http://schemas.openxmlformats.org/drawingml/2006/table">
            <a:tbl>
              <a:tblPr/>
              <a:tblGrid>
                <a:gridCol w="427037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078" name="Group 134"/>
          <p:cNvGraphicFramePr>
            <a:graphicFrameLocks noGrp="1"/>
          </p:cNvGraphicFramePr>
          <p:nvPr/>
        </p:nvGraphicFramePr>
        <p:xfrm>
          <a:off x="215900" y="3454400"/>
          <a:ext cx="638175" cy="426720"/>
        </p:xfrm>
        <a:graphic>
          <a:graphicData uri="http://schemas.openxmlformats.org/drawingml/2006/table">
            <a:tbl>
              <a:tblPr/>
              <a:tblGrid>
                <a:gridCol w="638175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176" name="Group 232"/>
          <p:cNvGraphicFramePr>
            <a:graphicFrameLocks noGrp="1"/>
          </p:cNvGraphicFramePr>
          <p:nvPr/>
        </p:nvGraphicFramePr>
        <p:xfrm>
          <a:off x="639763" y="6246813"/>
          <a:ext cx="4467225" cy="426720"/>
        </p:xfrm>
        <a:graphic>
          <a:graphicData uri="http://schemas.openxmlformats.org/drawingml/2006/table">
            <a:tbl>
              <a:tblPr/>
              <a:tblGrid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pSp>
        <p:nvGrpSpPr>
          <p:cNvPr id="18498" name="Group 337"/>
          <p:cNvGrpSpPr>
            <a:grpSpLocks/>
          </p:cNvGrpSpPr>
          <p:nvPr/>
        </p:nvGrpSpPr>
        <p:grpSpPr bwMode="auto">
          <a:xfrm>
            <a:off x="4621213" y="3529013"/>
            <a:ext cx="2260600" cy="1516062"/>
            <a:chOff x="2943" y="2159"/>
            <a:chExt cx="1424" cy="955"/>
          </a:xfrm>
        </p:grpSpPr>
        <p:grpSp>
          <p:nvGrpSpPr>
            <p:cNvPr id="18725" name="Group 270"/>
            <p:cNvGrpSpPr>
              <a:grpSpLocks/>
            </p:cNvGrpSpPr>
            <p:nvPr/>
          </p:nvGrpSpPr>
          <p:grpSpPr bwMode="auto">
            <a:xfrm>
              <a:off x="2944" y="2572"/>
              <a:ext cx="615" cy="542"/>
              <a:chOff x="3496" y="2125"/>
              <a:chExt cx="615" cy="542"/>
            </a:xfrm>
          </p:grpSpPr>
          <p:sp>
            <p:nvSpPr>
              <p:cNvPr id="18792" name="AutoShape 265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93" name="AutoShape 264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94" name="AutoShape 266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95" name="AutoShape 267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96" name="AutoShape 269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726" name="Group 271"/>
            <p:cNvGrpSpPr>
              <a:grpSpLocks/>
            </p:cNvGrpSpPr>
            <p:nvPr/>
          </p:nvGrpSpPr>
          <p:grpSpPr bwMode="auto">
            <a:xfrm>
              <a:off x="3213" y="2571"/>
              <a:ext cx="615" cy="542"/>
              <a:chOff x="3496" y="2125"/>
              <a:chExt cx="615" cy="542"/>
            </a:xfrm>
          </p:grpSpPr>
          <p:sp>
            <p:nvSpPr>
              <p:cNvPr id="18787" name="AutoShape 272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88" name="AutoShape 273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89" name="AutoShape 274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90" name="AutoShape 275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91" name="AutoShape 276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727" name="Group 277"/>
            <p:cNvGrpSpPr>
              <a:grpSpLocks/>
            </p:cNvGrpSpPr>
            <p:nvPr/>
          </p:nvGrpSpPr>
          <p:grpSpPr bwMode="auto">
            <a:xfrm>
              <a:off x="3483" y="2571"/>
              <a:ext cx="615" cy="542"/>
              <a:chOff x="3496" y="2125"/>
              <a:chExt cx="615" cy="542"/>
            </a:xfrm>
          </p:grpSpPr>
          <p:sp>
            <p:nvSpPr>
              <p:cNvPr id="18782" name="AutoShape 278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83" name="AutoShape 279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84" name="AutoShape 280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85" name="AutoShape 281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86" name="AutoShape 282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728" name="Group 283"/>
            <p:cNvGrpSpPr>
              <a:grpSpLocks/>
            </p:cNvGrpSpPr>
            <p:nvPr/>
          </p:nvGrpSpPr>
          <p:grpSpPr bwMode="auto">
            <a:xfrm>
              <a:off x="3752" y="2570"/>
              <a:ext cx="615" cy="542"/>
              <a:chOff x="3496" y="2125"/>
              <a:chExt cx="615" cy="542"/>
            </a:xfrm>
          </p:grpSpPr>
          <p:sp>
            <p:nvSpPr>
              <p:cNvPr id="18777" name="AutoShape 284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78" name="AutoShape 285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79" name="AutoShape 286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80" name="AutoShape 287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81" name="AutoShape 288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729" name="Group 289"/>
            <p:cNvGrpSpPr>
              <a:grpSpLocks/>
            </p:cNvGrpSpPr>
            <p:nvPr/>
          </p:nvGrpSpPr>
          <p:grpSpPr bwMode="auto">
            <a:xfrm>
              <a:off x="2943" y="2367"/>
              <a:ext cx="615" cy="542"/>
              <a:chOff x="3496" y="2125"/>
              <a:chExt cx="615" cy="542"/>
            </a:xfrm>
          </p:grpSpPr>
          <p:sp>
            <p:nvSpPr>
              <p:cNvPr id="18772" name="AutoShape 290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73" name="AutoShape 291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74" name="AutoShape 292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75" name="AutoShape 293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76" name="AutoShape 294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730" name="Group 295"/>
            <p:cNvGrpSpPr>
              <a:grpSpLocks/>
            </p:cNvGrpSpPr>
            <p:nvPr/>
          </p:nvGrpSpPr>
          <p:grpSpPr bwMode="auto">
            <a:xfrm>
              <a:off x="3212" y="2366"/>
              <a:ext cx="615" cy="542"/>
              <a:chOff x="3496" y="2125"/>
              <a:chExt cx="615" cy="542"/>
            </a:xfrm>
          </p:grpSpPr>
          <p:sp>
            <p:nvSpPr>
              <p:cNvPr id="18767" name="AutoShape 296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68" name="AutoShape 297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69" name="AutoShape 298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70" name="AutoShape 299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71" name="AutoShape 300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731" name="Group 301"/>
            <p:cNvGrpSpPr>
              <a:grpSpLocks/>
            </p:cNvGrpSpPr>
            <p:nvPr/>
          </p:nvGrpSpPr>
          <p:grpSpPr bwMode="auto">
            <a:xfrm>
              <a:off x="3482" y="2366"/>
              <a:ext cx="615" cy="542"/>
              <a:chOff x="3496" y="2125"/>
              <a:chExt cx="615" cy="542"/>
            </a:xfrm>
          </p:grpSpPr>
          <p:sp>
            <p:nvSpPr>
              <p:cNvPr id="18762" name="AutoShape 302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63" name="AutoShape 303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64" name="AutoShape 304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65" name="AutoShape 305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66" name="AutoShape 306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732" name="Group 307"/>
            <p:cNvGrpSpPr>
              <a:grpSpLocks/>
            </p:cNvGrpSpPr>
            <p:nvPr/>
          </p:nvGrpSpPr>
          <p:grpSpPr bwMode="auto">
            <a:xfrm>
              <a:off x="3751" y="2365"/>
              <a:ext cx="615" cy="542"/>
              <a:chOff x="3496" y="2125"/>
              <a:chExt cx="615" cy="542"/>
            </a:xfrm>
          </p:grpSpPr>
          <p:sp>
            <p:nvSpPr>
              <p:cNvPr id="18757" name="AutoShape 308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58" name="AutoShape 309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59" name="AutoShape 310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60" name="AutoShape 311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61" name="AutoShape 312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733" name="Group 313"/>
            <p:cNvGrpSpPr>
              <a:grpSpLocks/>
            </p:cNvGrpSpPr>
            <p:nvPr/>
          </p:nvGrpSpPr>
          <p:grpSpPr bwMode="auto">
            <a:xfrm>
              <a:off x="2944" y="2161"/>
              <a:ext cx="615" cy="542"/>
              <a:chOff x="3496" y="2125"/>
              <a:chExt cx="615" cy="542"/>
            </a:xfrm>
          </p:grpSpPr>
          <p:sp>
            <p:nvSpPr>
              <p:cNvPr id="18752" name="AutoShape 314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53" name="AutoShape 315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54" name="AutoShape 316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55" name="AutoShape 317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56" name="AutoShape 318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734" name="Group 319"/>
            <p:cNvGrpSpPr>
              <a:grpSpLocks/>
            </p:cNvGrpSpPr>
            <p:nvPr/>
          </p:nvGrpSpPr>
          <p:grpSpPr bwMode="auto">
            <a:xfrm>
              <a:off x="3213" y="2160"/>
              <a:ext cx="615" cy="542"/>
              <a:chOff x="3496" y="2125"/>
              <a:chExt cx="615" cy="542"/>
            </a:xfrm>
          </p:grpSpPr>
          <p:sp>
            <p:nvSpPr>
              <p:cNvPr id="18747" name="AutoShape 320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8" name="AutoShape 321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9" name="AutoShape 322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50" name="AutoShape 323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51" name="AutoShape 324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735" name="Group 325"/>
            <p:cNvGrpSpPr>
              <a:grpSpLocks/>
            </p:cNvGrpSpPr>
            <p:nvPr/>
          </p:nvGrpSpPr>
          <p:grpSpPr bwMode="auto">
            <a:xfrm>
              <a:off x="3483" y="2160"/>
              <a:ext cx="615" cy="542"/>
              <a:chOff x="3496" y="2125"/>
              <a:chExt cx="615" cy="542"/>
            </a:xfrm>
          </p:grpSpPr>
          <p:sp>
            <p:nvSpPr>
              <p:cNvPr id="18742" name="AutoShape 326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" name="AutoShape 327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4" name="AutoShape 328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5" name="AutoShape 329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6" name="AutoShape 330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736" name="Group 331"/>
            <p:cNvGrpSpPr>
              <a:grpSpLocks/>
            </p:cNvGrpSpPr>
            <p:nvPr/>
          </p:nvGrpSpPr>
          <p:grpSpPr bwMode="auto">
            <a:xfrm>
              <a:off x="3752" y="2159"/>
              <a:ext cx="615" cy="542"/>
              <a:chOff x="3496" y="2125"/>
              <a:chExt cx="615" cy="542"/>
            </a:xfrm>
          </p:grpSpPr>
          <p:sp>
            <p:nvSpPr>
              <p:cNvPr id="18737" name="AutoShape 332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38" name="AutoShape 333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39" name="AutoShape 334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0" name="AutoShape 335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1" name="AutoShape 336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499" name="Group 338"/>
          <p:cNvGrpSpPr>
            <a:grpSpLocks/>
          </p:cNvGrpSpPr>
          <p:nvPr/>
        </p:nvGrpSpPr>
        <p:grpSpPr bwMode="auto">
          <a:xfrm>
            <a:off x="7467600" y="3225800"/>
            <a:ext cx="1485900" cy="1033463"/>
            <a:chOff x="2943" y="2159"/>
            <a:chExt cx="1424" cy="955"/>
          </a:xfrm>
        </p:grpSpPr>
        <p:grpSp>
          <p:nvGrpSpPr>
            <p:cNvPr id="18653" name="Group 339"/>
            <p:cNvGrpSpPr>
              <a:grpSpLocks/>
            </p:cNvGrpSpPr>
            <p:nvPr/>
          </p:nvGrpSpPr>
          <p:grpSpPr bwMode="auto">
            <a:xfrm>
              <a:off x="2944" y="2572"/>
              <a:ext cx="615" cy="542"/>
              <a:chOff x="3496" y="2125"/>
              <a:chExt cx="615" cy="542"/>
            </a:xfrm>
          </p:grpSpPr>
          <p:sp>
            <p:nvSpPr>
              <p:cNvPr id="18720" name="AutoShape 340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21" name="AutoShape 341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22" name="AutoShape 342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23" name="AutoShape 343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24" name="AutoShape 344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654" name="Group 345"/>
            <p:cNvGrpSpPr>
              <a:grpSpLocks/>
            </p:cNvGrpSpPr>
            <p:nvPr/>
          </p:nvGrpSpPr>
          <p:grpSpPr bwMode="auto">
            <a:xfrm>
              <a:off x="3213" y="2571"/>
              <a:ext cx="615" cy="542"/>
              <a:chOff x="3496" y="2125"/>
              <a:chExt cx="615" cy="542"/>
            </a:xfrm>
          </p:grpSpPr>
          <p:sp>
            <p:nvSpPr>
              <p:cNvPr id="18715" name="AutoShape 346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6" name="AutoShape 347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7" name="AutoShape 348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8" name="AutoShape 349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9" name="AutoShape 350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655" name="Group 351"/>
            <p:cNvGrpSpPr>
              <a:grpSpLocks/>
            </p:cNvGrpSpPr>
            <p:nvPr/>
          </p:nvGrpSpPr>
          <p:grpSpPr bwMode="auto">
            <a:xfrm>
              <a:off x="3483" y="2571"/>
              <a:ext cx="615" cy="542"/>
              <a:chOff x="3496" y="2125"/>
              <a:chExt cx="615" cy="542"/>
            </a:xfrm>
          </p:grpSpPr>
          <p:sp>
            <p:nvSpPr>
              <p:cNvPr id="18710" name="AutoShape 352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1" name="AutoShape 353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2" name="AutoShape 354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3" name="AutoShape 355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4" name="AutoShape 356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656" name="Group 357"/>
            <p:cNvGrpSpPr>
              <a:grpSpLocks/>
            </p:cNvGrpSpPr>
            <p:nvPr/>
          </p:nvGrpSpPr>
          <p:grpSpPr bwMode="auto">
            <a:xfrm>
              <a:off x="3752" y="2570"/>
              <a:ext cx="615" cy="542"/>
              <a:chOff x="3496" y="2125"/>
              <a:chExt cx="615" cy="542"/>
            </a:xfrm>
          </p:grpSpPr>
          <p:sp>
            <p:nvSpPr>
              <p:cNvPr id="18705" name="AutoShape 358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06" name="AutoShape 359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07" name="AutoShape 360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08" name="AutoShape 361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09" name="AutoShape 362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657" name="Group 363"/>
            <p:cNvGrpSpPr>
              <a:grpSpLocks/>
            </p:cNvGrpSpPr>
            <p:nvPr/>
          </p:nvGrpSpPr>
          <p:grpSpPr bwMode="auto">
            <a:xfrm>
              <a:off x="2943" y="2367"/>
              <a:ext cx="615" cy="542"/>
              <a:chOff x="3496" y="2125"/>
              <a:chExt cx="615" cy="542"/>
            </a:xfrm>
          </p:grpSpPr>
          <p:sp>
            <p:nvSpPr>
              <p:cNvPr id="18700" name="AutoShape 364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01" name="AutoShape 365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02" name="AutoShape 366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03" name="AutoShape 367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04" name="AutoShape 368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658" name="Group 369"/>
            <p:cNvGrpSpPr>
              <a:grpSpLocks/>
            </p:cNvGrpSpPr>
            <p:nvPr/>
          </p:nvGrpSpPr>
          <p:grpSpPr bwMode="auto">
            <a:xfrm>
              <a:off x="3212" y="2366"/>
              <a:ext cx="615" cy="542"/>
              <a:chOff x="3496" y="2125"/>
              <a:chExt cx="615" cy="542"/>
            </a:xfrm>
          </p:grpSpPr>
          <p:sp>
            <p:nvSpPr>
              <p:cNvPr id="18695" name="AutoShape 370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6" name="AutoShape 371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7" name="AutoShape 372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" name="AutoShape 373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9" name="AutoShape 374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659" name="Group 375"/>
            <p:cNvGrpSpPr>
              <a:grpSpLocks/>
            </p:cNvGrpSpPr>
            <p:nvPr/>
          </p:nvGrpSpPr>
          <p:grpSpPr bwMode="auto">
            <a:xfrm>
              <a:off x="3482" y="2366"/>
              <a:ext cx="615" cy="542"/>
              <a:chOff x="3496" y="2125"/>
              <a:chExt cx="615" cy="542"/>
            </a:xfrm>
          </p:grpSpPr>
          <p:sp>
            <p:nvSpPr>
              <p:cNvPr id="18690" name="AutoShape 376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1" name="AutoShape 377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2" name="AutoShape 378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3" name="AutoShape 379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4" name="AutoShape 380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660" name="Group 381"/>
            <p:cNvGrpSpPr>
              <a:grpSpLocks/>
            </p:cNvGrpSpPr>
            <p:nvPr/>
          </p:nvGrpSpPr>
          <p:grpSpPr bwMode="auto">
            <a:xfrm>
              <a:off x="3751" y="2365"/>
              <a:ext cx="615" cy="542"/>
              <a:chOff x="3496" y="2125"/>
              <a:chExt cx="615" cy="542"/>
            </a:xfrm>
          </p:grpSpPr>
          <p:sp>
            <p:nvSpPr>
              <p:cNvPr id="18685" name="AutoShape 382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86" name="AutoShape 383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87" name="AutoShape 384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88" name="AutoShape 385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89" name="AutoShape 386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661" name="Group 387"/>
            <p:cNvGrpSpPr>
              <a:grpSpLocks/>
            </p:cNvGrpSpPr>
            <p:nvPr/>
          </p:nvGrpSpPr>
          <p:grpSpPr bwMode="auto">
            <a:xfrm>
              <a:off x="2944" y="2161"/>
              <a:ext cx="615" cy="542"/>
              <a:chOff x="3496" y="2125"/>
              <a:chExt cx="615" cy="542"/>
            </a:xfrm>
          </p:grpSpPr>
          <p:sp>
            <p:nvSpPr>
              <p:cNvPr id="18680" name="AutoShape 388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81" name="AutoShape 389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82" name="AutoShape 390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83" name="AutoShape 391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84" name="AutoShape 392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662" name="Group 393"/>
            <p:cNvGrpSpPr>
              <a:grpSpLocks/>
            </p:cNvGrpSpPr>
            <p:nvPr/>
          </p:nvGrpSpPr>
          <p:grpSpPr bwMode="auto">
            <a:xfrm>
              <a:off x="3213" y="2160"/>
              <a:ext cx="615" cy="542"/>
              <a:chOff x="3496" y="2125"/>
              <a:chExt cx="615" cy="542"/>
            </a:xfrm>
          </p:grpSpPr>
          <p:sp>
            <p:nvSpPr>
              <p:cNvPr id="18675" name="AutoShape 394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6" name="AutoShape 395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" name="AutoShape 396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8" name="AutoShape 397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9" name="AutoShape 398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663" name="Group 399"/>
            <p:cNvGrpSpPr>
              <a:grpSpLocks/>
            </p:cNvGrpSpPr>
            <p:nvPr/>
          </p:nvGrpSpPr>
          <p:grpSpPr bwMode="auto">
            <a:xfrm>
              <a:off x="3483" y="2160"/>
              <a:ext cx="615" cy="542"/>
              <a:chOff x="3496" y="2125"/>
              <a:chExt cx="615" cy="542"/>
            </a:xfrm>
          </p:grpSpPr>
          <p:sp>
            <p:nvSpPr>
              <p:cNvPr id="18670" name="AutoShape 400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1" name="AutoShape 401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2" name="AutoShape 402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3" name="AutoShape 403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4" name="AutoShape 404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664" name="Group 405"/>
            <p:cNvGrpSpPr>
              <a:grpSpLocks/>
            </p:cNvGrpSpPr>
            <p:nvPr/>
          </p:nvGrpSpPr>
          <p:grpSpPr bwMode="auto">
            <a:xfrm>
              <a:off x="3752" y="2159"/>
              <a:ext cx="615" cy="542"/>
              <a:chOff x="3496" y="2125"/>
              <a:chExt cx="615" cy="542"/>
            </a:xfrm>
          </p:grpSpPr>
          <p:sp>
            <p:nvSpPr>
              <p:cNvPr id="18665" name="AutoShape 406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66" name="AutoShape 407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67" name="AutoShape 408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68" name="AutoShape 409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69" name="AutoShape 410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500" name="Group 557"/>
          <p:cNvGrpSpPr>
            <a:grpSpLocks/>
          </p:cNvGrpSpPr>
          <p:nvPr/>
        </p:nvGrpSpPr>
        <p:grpSpPr bwMode="auto">
          <a:xfrm>
            <a:off x="7481888" y="4344988"/>
            <a:ext cx="1485900" cy="1033462"/>
            <a:chOff x="2943" y="2159"/>
            <a:chExt cx="1424" cy="955"/>
          </a:xfrm>
        </p:grpSpPr>
        <p:grpSp>
          <p:nvGrpSpPr>
            <p:cNvPr id="18581" name="Group 558"/>
            <p:cNvGrpSpPr>
              <a:grpSpLocks/>
            </p:cNvGrpSpPr>
            <p:nvPr/>
          </p:nvGrpSpPr>
          <p:grpSpPr bwMode="auto">
            <a:xfrm>
              <a:off x="2944" y="2572"/>
              <a:ext cx="615" cy="542"/>
              <a:chOff x="3496" y="2125"/>
              <a:chExt cx="615" cy="542"/>
            </a:xfrm>
          </p:grpSpPr>
          <p:sp>
            <p:nvSpPr>
              <p:cNvPr id="18648" name="AutoShape 559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49" name="AutoShape 560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0" name="AutoShape 561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1" name="AutoShape 562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2" name="AutoShape 563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82" name="Group 564"/>
            <p:cNvGrpSpPr>
              <a:grpSpLocks/>
            </p:cNvGrpSpPr>
            <p:nvPr/>
          </p:nvGrpSpPr>
          <p:grpSpPr bwMode="auto">
            <a:xfrm>
              <a:off x="3213" y="2571"/>
              <a:ext cx="615" cy="542"/>
              <a:chOff x="3496" y="2125"/>
              <a:chExt cx="615" cy="542"/>
            </a:xfrm>
          </p:grpSpPr>
          <p:sp>
            <p:nvSpPr>
              <p:cNvPr id="18643" name="AutoShape 565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44" name="AutoShape 566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45" name="AutoShape 567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46" name="AutoShape 568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47" name="AutoShape 569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83" name="Group 570"/>
            <p:cNvGrpSpPr>
              <a:grpSpLocks/>
            </p:cNvGrpSpPr>
            <p:nvPr/>
          </p:nvGrpSpPr>
          <p:grpSpPr bwMode="auto">
            <a:xfrm>
              <a:off x="3483" y="2571"/>
              <a:ext cx="615" cy="542"/>
              <a:chOff x="3496" y="2125"/>
              <a:chExt cx="615" cy="542"/>
            </a:xfrm>
          </p:grpSpPr>
          <p:sp>
            <p:nvSpPr>
              <p:cNvPr id="18638" name="AutoShape 571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9" name="AutoShape 572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40" name="AutoShape 573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41" name="AutoShape 574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42" name="AutoShape 575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84" name="Group 576"/>
            <p:cNvGrpSpPr>
              <a:grpSpLocks/>
            </p:cNvGrpSpPr>
            <p:nvPr/>
          </p:nvGrpSpPr>
          <p:grpSpPr bwMode="auto">
            <a:xfrm>
              <a:off x="3752" y="2570"/>
              <a:ext cx="615" cy="542"/>
              <a:chOff x="3496" y="2125"/>
              <a:chExt cx="615" cy="542"/>
            </a:xfrm>
          </p:grpSpPr>
          <p:sp>
            <p:nvSpPr>
              <p:cNvPr id="18633" name="AutoShape 577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4" name="AutoShape 578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5" name="AutoShape 579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6" name="AutoShape 580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7" name="AutoShape 581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85" name="Group 582"/>
            <p:cNvGrpSpPr>
              <a:grpSpLocks/>
            </p:cNvGrpSpPr>
            <p:nvPr/>
          </p:nvGrpSpPr>
          <p:grpSpPr bwMode="auto">
            <a:xfrm>
              <a:off x="2943" y="2367"/>
              <a:ext cx="615" cy="542"/>
              <a:chOff x="3496" y="2125"/>
              <a:chExt cx="615" cy="542"/>
            </a:xfrm>
          </p:grpSpPr>
          <p:sp>
            <p:nvSpPr>
              <p:cNvPr id="18628" name="AutoShape 583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29" name="AutoShape 584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0" name="AutoShape 585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1" name="AutoShape 586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2" name="AutoShape 587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86" name="Group 588"/>
            <p:cNvGrpSpPr>
              <a:grpSpLocks/>
            </p:cNvGrpSpPr>
            <p:nvPr/>
          </p:nvGrpSpPr>
          <p:grpSpPr bwMode="auto">
            <a:xfrm>
              <a:off x="3212" y="2366"/>
              <a:ext cx="615" cy="542"/>
              <a:chOff x="3496" y="2125"/>
              <a:chExt cx="615" cy="542"/>
            </a:xfrm>
          </p:grpSpPr>
          <p:sp>
            <p:nvSpPr>
              <p:cNvPr id="18623" name="AutoShape 589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24" name="AutoShape 590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25" name="AutoShape 591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26" name="AutoShape 592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27" name="AutoShape 593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87" name="Group 594"/>
            <p:cNvGrpSpPr>
              <a:grpSpLocks/>
            </p:cNvGrpSpPr>
            <p:nvPr/>
          </p:nvGrpSpPr>
          <p:grpSpPr bwMode="auto">
            <a:xfrm>
              <a:off x="3482" y="2366"/>
              <a:ext cx="615" cy="542"/>
              <a:chOff x="3496" y="2125"/>
              <a:chExt cx="615" cy="542"/>
            </a:xfrm>
          </p:grpSpPr>
          <p:sp>
            <p:nvSpPr>
              <p:cNvPr id="18618" name="AutoShape 595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9" name="AutoShape 596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20" name="AutoShape 597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21" name="AutoShape 598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22" name="AutoShape 599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88" name="Group 600"/>
            <p:cNvGrpSpPr>
              <a:grpSpLocks/>
            </p:cNvGrpSpPr>
            <p:nvPr/>
          </p:nvGrpSpPr>
          <p:grpSpPr bwMode="auto">
            <a:xfrm>
              <a:off x="3751" y="2365"/>
              <a:ext cx="615" cy="542"/>
              <a:chOff x="3496" y="2125"/>
              <a:chExt cx="615" cy="542"/>
            </a:xfrm>
          </p:grpSpPr>
          <p:sp>
            <p:nvSpPr>
              <p:cNvPr id="18613" name="AutoShape 601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4" name="AutoShape 602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5" name="AutoShape 603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" name="AutoShape 604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7" name="AutoShape 605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89" name="Group 606"/>
            <p:cNvGrpSpPr>
              <a:grpSpLocks/>
            </p:cNvGrpSpPr>
            <p:nvPr/>
          </p:nvGrpSpPr>
          <p:grpSpPr bwMode="auto">
            <a:xfrm>
              <a:off x="2944" y="2161"/>
              <a:ext cx="615" cy="542"/>
              <a:chOff x="3496" y="2125"/>
              <a:chExt cx="615" cy="542"/>
            </a:xfrm>
          </p:grpSpPr>
          <p:sp>
            <p:nvSpPr>
              <p:cNvPr id="18608" name="AutoShape 607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09" name="AutoShape 608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0" name="AutoShape 609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1" name="AutoShape 610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2" name="AutoShape 611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90" name="Group 612"/>
            <p:cNvGrpSpPr>
              <a:grpSpLocks/>
            </p:cNvGrpSpPr>
            <p:nvPr/>
          </p:nvGrpSpPr>
          <p:grpSpPr bwMode="auto">
            <a:xfrm>
              <a:off x="3213" y="2160"/>
              <a:ext cx="615" cy="542"/>
              <a:chOff x="3496" y="2125"/>
              <a:chExt cx="615" cy="542"/>
            </a:xfrm>
          </p:grpSpPr>
          <p:sp>
            <p:nvSpPr>
              <p:cNvPr id="18603" name="AutoShape 613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04" name="AutoShape 614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05" name="AutoShape 615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06" name="AutoShape 616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07" name="AutoShape 617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91" name="Group 618"/>
            <p:cNvGrpSpPr>
              <a:grpSpLocks/>
            </p:cNvGrpSpPr>
            <p:nvPr/>
          </p:nvGrpSpPr>
          <p:grpSpPr bwMode="auto">
            <a:xfrm>
              <a:off x="3483" y="2160"/>
              <a:ext cx="615" cy="542"/>
              <a:chOff x="3496" y="2125"/>
              <a:chExt cx="615" cy="542"/>
            </a:xfrm>
          </p:grpSpPr>
          <p:sp>
            <p:nvSpPr>
              <p:cNvPr id="18598" name="AutoShape 619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9" name="AutoShape 620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00" name="AutoShape 621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01" name="AutoShape 622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02" name="AutoShape 623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92" name="Group 624"/>
            <p:cNvGrpSpPr>
              <a:grpSpLocks/>
            </p:cNvGrpSpPr>
            <p:nvPr/>
          </p:nvGrpSpPr>
          <p:grpSpPr bwMode="auto">
            <a:xfrm>
              <a:off x="3752" y="2159"/>
              <a:ext cx="615" cy="542"/>
              <a:chOff x="3496" y="2125"/>
              <a:chExt cx="615" cy="542"/>
            </a:xfrm>
          </p:grpSpPr>
          <p:sp>
            <p:nvSpPr>
              <p:cNvPr id="18593" name="AutoShape 625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4" name="AutoShape 626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5" name="AutoShape 627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6" name="AutoShape 628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7" name="AutoShape 629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501" name="Group 630"/>
          <p:cNvGrpSpPr>
            <a:grpSpLocks/>
          </p:cNvGrpSpPr>
          <p:nvPr/>
        </p:nvGrpSpPr>
        <p:grpSpPr bwMode="auto">
          <a:xfrm>
            <a:off x="7481888" y="5487988"/>
            <a:ext cx="1485900" cy="1033462"/>
            <a:chOff x="2943" y="2159"/>
            <a:chExt cx="1424" cy="955"/>
          </a:xfrm>
        </p:grpSpPr>
        <p:grpSp>
          <p:nvGrpSpPr>
            <p:cNvPr id="18509" name="Group 631"/>
            <p:cNvGrpSpPr>
              <a:grpSpLocks/>
            </p:cNvGrpSpPr>
            <p:nvPr/>
          </p:nvGrpSpPr>
          <p:grpSpPr bwMode="auto">
            <a:xfrm>
              <a:off x="2944" y="2572"/>
              <a:ext cx="615" cy="542"/>
              <a:chOff x="3496" y="2125"/>
              <a:chExt cx="615" cy="542"/>
            </a:xfrm>
          </p:grpSpPr>
          <p:sp>
            <p:nvSpPr>
              <p:cNvPr id="18576" name="AutoShape 632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7" name="AutoShape 633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8" name="AutoShape 634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9" name="AutoShape 635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80" name="AutoShape 636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10" name="Group 637"/>
            <p:cNvGrpSpPr>
              <a:grpSpLocks/>
            </p:cNvGrpSpPr>
            <p:nvPr/>
          </p:nvGrpSpPr>
          <p:grpSpPr bwMode="auto">
            <a:xfrm>
              <a:off x="3213" y="2571"/>
              <a:ext cx="615" cy="542"/>
              <a:chOff x="3496" y="2125"/>
              <a:chExt cx="615" cy="542"/>
            </a:xfrm>
          </p:grpSpPr>
          <p:sp>
            <p:nvSpPr>
              <p:cNvPr id="18571" name="AutoShape 638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2" name="AutoShape 639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3" name="AutoShape 640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4" name="AutoShape 641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" name="AutoShape 642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11" name="Group 643"/>
            <p:cNvGrpSpPr>
              <a:grpSpLocks/>
            </p:cNvGrpSpPr>
            <p:nvPr/>
          </p:nvGrpSpPr>
          <p:grpSpPr bwMode="auto">
            <a:xfrm>
              <a:off x="3483" y="2571"/>
              <a:ext cx="615" cy="542"/>
              <a:chOff x="3496" y="2125"/>
              <a:chExt cx="615" cy="542"/>
            </a:xfrm>
          </p:grpSpPr>
          <p:sp>
            <p:nvSpPr>
              <p:cNvPr id="18566" name="AutoShape 644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67" name="AutoShape 645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68" name="AutoShape 646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69" name="AutoShape 647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0" name="AutoShape 648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12" name="Group 649"/>
            <p:cNvGrpSpPr>
              <a:grpSpLocks/>
            </p:cNvGrpSpPr>
            <p:nvPr/>
          </p:nvGrpSpPr>
          <p:grpSpPr bwMode="auto">
            <a:xfrm>
              <a:off x="3752" y="2570"/>
              <a:ext cx="615" cy="542"/>
              <a:chOff x="3496" y="2125"/>
              <a:chExt cx="615" cy="542"/>
            </a:xfrm>
          </p:grpSpPr>
          <p:sp>
            <p:nvSpPr>
              <p:cNvPr id="18561" name="AutoShape 650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62" name="AutoShape 651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63" name="AutoShape 652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64" name="AutoShape 653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65" name="AutoShape 654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13" name="Group 655"/>
            <p:cNvGrpSpPr>
              <a:grpSpLocks/>
            </p:cNvGrpSpPr>
            <p:nvPr/>
          </p:nvGrpSpPr>
          <p:grpSpPr bwMode="auto">
            <a:xfrm>
              <a:off x="2943" y="2367"/>
              <a:ext cx="615" cy="542"/>
              <a:chOff x="3496" y="2125"/>
              <a:chExt cx="615" cy="542"/>
            </a:xfrm>
          </p:grpSpPr>
          <p:sp>
            <p:nvSpPr>
              <p:cNvPr id="18556" name="AutoShape 656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7" name="AutoShape 657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8" name="AutoShape 658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9" name="AutoShape 659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60" name="AutoShape 660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14" name="Group 661"/>
            <p:cNvGrpSpPr>
              <a:grpSpLocks/>
            </p:cNvGrpSpPr>
            <p:nvPr/>
          </p:nvGrpSpPr>
          <p:grpSpPr bwMode="auto">
            <a:xfrm>
              <a:off x="3212" y="2366"/>
              <a:ext cx="615" cy="542"/>
              <a:chOff x="3496" y="2125"/>
              <a:chExt cx="615" cy="542"/>
            </a:xfrm>
          </p:grpSpPr>
          <p:sp>
            <p:nvSpPr>
              <p:cNvPr id="18551" name="AutoShape 662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2" name="AutoShape 663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3" name="AutoShape 664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4" name="AutoShape 665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5" name="AutoShape 666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15" name="Group 667"/>
            <p:cNvGrpSpPr>
              <a:grpSpLocks/>
            </p:cNvGrpSpPr>
            <p:nvPr/>
          </p:nvGrpSpPr>
          <p:grpSpPr bwMode="auto">
            <a:xfrm>
              <a:off x="3482" y="2366"/>
              <a:ext cx="615" cy="542"/>
              <a:chOff x="3496" y="2125"/>
              <a:chExt cx="615" cy="542"/>
            </a:xfrm>
          </p:grpSpPr>
          <p:sp>
            <p:nvSpPr>
              <p:cNvPr id="18546" name="AutoShape 668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7" name="AutoShape 669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8" name="AutoShape 670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9" name="AutoShape 671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0" name="AutoShape 672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16" name="Group 673"/>
            <p:cNvGrpSpPr>
              <a:grpSpLocks/>
            </p:cNvGrpSpPr>
            <p:nvPr/>
          </p:nvGrpSpPr>
          <p:grpSpPr bwMode="auto">
            <a:xfrm>
              <a:off x="3751" y="2365"/>
              <a:ext cx="615" cy="542"/>
              <a:chOff x="3496" y="2125"/>
              <a:chExt cx="615" cy="542"/>
            </a:xfrm>
          </p:grpSpPr>
          <p:sp>
            <p:nvSpPr>
              <p:cNvPr id="18541" name="AutoShape 674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2" name="AutoShape 675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3" name="AutoShape 676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4" name="AutoShape 677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5" name="AutoShape 678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17" name="Group 679"/>
            <p:cNvGrpSpPr>
              <a:grpSpLocks/>
            </p:cNvGrpSpPr>
            <p:nvPr/>
          </p:nvGrpSpPr>
          <p:grpSpPr bwMode="auto">
            <a:xfrm>
              <a:off x="2944" y="2161"/>
              <a:ext cx="615" cy="542"/>
              <a:chOff x="3496" y="2125"/>
              <a:chExt cx="615" cy="542"/>
            </a:xfrm>
          </p:grpSpPr>
          <p:sp>
            <p:nvSpPr>
              <p:cNvPr id="18536" name="AutoShape 680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7" name="AutoShape 681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8" name="AutoShape 682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9" name="AutoShape 683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0" name="AutoShape 684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18" name="Group 685"/>
            <p:cNvGrpSpPr>
              <a:grpSpLocks/>
            </p:cNvGrpSpPr>
            <p:nvPr/>
          </p:nvGrpSpPr>
          <p:grpSpPr bwMode="auto">
            <a:xfrm>
              <a:off x="3213" y="2160"/>
              <a:ext cx="615" cy="542"/>
              <a:chOff x="3496" y="2125"/>
              <a:chExt cx="615" cy="542"/>
            </a:xfrm>
          </p:grpSpPr>
          <p:sp>
            <p:nvSpPr>
              <p:cNvPr id="18531" name="AutoShape 686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2" name="AutoShape 687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3" name="AutoShape 688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" name="AutoShape 689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5" name="AutoShape 690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19" name="Group 691"/>
            <p:cNvGrpSpPr>
              <a:grpSpLocks/>
            </p:cNvGrpSpPr>
            <p:nvPr/>
          </p:nvGrpSpPr>
          <p:grpSpPr bwMode="auto">
            <a:xfrm>
              <a:off x="3483" y="2160"/>
              <a:ext cx="615" cy="542"/>
              <a:chOff x="3496" y="2125"/>
              <a:chExt cx="615" cy="542"/>
            </a:xfrm>
          </p:grpSpPr>
          <p:sp>
            <p:nvSpPr>
              <p:cNvPr id="18526" name="AutoShape 692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7" name="AutoShape 693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8" name="AutoShape 694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9" name="AutoShape 695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0" name="AutoShape 696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20" name="Group 697"/>
            <p:cNvGrpSpPr>
              <a:grpSpLocks/>
            </p:cNvGrpSpPr>
            <p:nvPr/>
          </p:nvGrpSpPr>
          <p:grpSpPr bwMode="auto">
            <a:xfrm>
              <a:off x="3752" y="2159"/>
              <a:ext cx="615" cy="542"/>
              <a:chOff x="3496" y="2125"/>
              <a:chExt cx="615" cy="542"/>
            </a:xfrm>
          </p:grpSpPr>
          <p:sp>
            <p:nvSpPr>
              <p:cNvPr id="18521" name="AutoShape 698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2" name="AutoShape 699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3" name="AutoShape 700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4" name="AutoShape 701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5" name="AutoShape 702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02" name="Rectangle 703"/>
          <p:cNvSpPr>
            <a:spLocks noChangeArrowheads="1"/>
          </p:cNvSpPr>
          <p:nvPr/>
        </p:nvSpPr>
        <p:spPr bwMode="auto">
          <a:xfrm>
            <a:off x="346075" y="3121025"/>
            <a:ext cx="349250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503" name="Rectangle 704"/>
          <p:cNvSpPr>
            <a:spLocks noChangeArrowheads="1"/>
          </p:cNvSpPr>
          <p:nvPr/>
        </p:nvSpPr>
        <p:spPr bwMode="auto">
          <a:xfrm>
            <a:off x="1184275" y="3146425"/>
            <a:ext cx="450850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8504" name="Rectangle 705"/>
          <p:cNvSpPr>
            <a:spLocks noChangeArrowheads="1"/>
          </p:cNvSpPr>
          <p:nvPr/>
        </p:nvSpPr>
        <p:spPr bwMode="auto">
          <a:xfrm>
            <a:off x="168275" y="6283325"/>
            <a:ext cx="450850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18505" name="Rectangle 706"/>
          <p:cNvSpPr>
            <a:spLocks noChangeArrowheads="1"/>
          </p:cNvSpPr>
          <p:nvPr/>
        </p:nvSpPr>
        <p:spPr bwMode="auto">
          <a:xfrm>
            <a:off x="2759075" y="3146425"/>
            <a:ext cx="349250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506" name="Rectangle 707"/>
          <p:cNvSpPr>
            <a:spLocks noChangeArrowheads="1"/>
          </p:cNvSpPr>
          <p:nvPr/>
        </p:nvSpPr>
        <p:spPr bwMode="auto">
          <a:xfrm>
            <a:off x="5603875" y="3146425"/>
            <a:ext cx="349250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8507" name="Rectangle 708"/>
          <p:cNvSpPr>
            <a:spLocks noChangeArrowheads="1"/>
          </p:cNvSpPr>
          <p:nvPr/>
        </p:nvSpPr>
        <p:spPr bwMode="auto">
          <a:xfrm>
            <a:off x="8207375" y="2803525"/>
            <a:ext cx="336550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06" name="Slide Number Placeholder 3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B7E16-5B8B-4FC0-B64E-BF9CB645FEF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" y="0"/>
            <a:ext cx="7772400" cy="441325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Visualizing multi-dimensional arrays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0" y="441325"/>
            <a:ext cx="7912100" cy="193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400"/>
              <a:t>Although we might find the visualizations on the previous slide to be useful, note that C++ stores the variables </a:t>
            </a:r>
            <a:r>
              <a:rPr lang="en-US" sz="2400" u="sng"/>
              <a:t>linearly</a:t>
            </a:r>
            <a:r>
              <a:rPr lang="en-US" sz="2400"/>
              <a:t>, with the last index varied first (then the second index from the last, etc).  This is important when loading an array with a list.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465138" algn="l"/>
              </a:tabLst>
            </a:pPr>
            <a:r>
              <a:rPr lang="en-US" sz="2400" b="1" u="sng"/>
              <a:t>Example</a:t>
            </a:r>
            <a:r>
              <a:rPr lang="en-US" sz="2400" b="1"/>
              <a:t>:  </a:t>
            </a:r>
            <a:r>
              <a:rPr lang="en-US" sz="2400" b="1">
                <a:solidFill>
                  <a:schemeClr val="hlink"/>
                </a:solidFill>
              </a:rPr>
              <a:t>int   C[3][4],   D[2][3][4];</a:t>
            </a:r>
          </a:p>
        </p:txBody>
      </p:sp>
      <p:graphicFrame>
        <p:nvGraphicFramePr>
          <p:cNvPr id="93584" name="Group 400"/>
          <p:cNvGraphicFramePr>
            <a:graphicFrameLocks noGrp="1"/>
          </p:cNvGraphicFramePr>
          <p:nvPr/>
        </p:nvGraphicFramePr>
        <p:xfrm>
          <a:off x="179388" y="3532188"/>
          <a:ext cx="1908175" cy="1280160"/>
        </p:xfrm>
        <a:graphic>
          <a:graphicData uri="http://schemas.openxmlformats.org/drawingml/2006/table">
            <a:tbl>
              <a:tblPr/>
              <a:tblGrid>
                <a:gridCol w="466725"/>
                <a:gridCol w="468312"/>
                <a:gridCol w="468313"/>
                <a:gridCol w="504825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9482" name="Rectangle 361"/>
          <p:cNvSpPr>
            <a:spLocks noChangeArrowheads="1"/>
          </p:cNvSpPr>
          <p:nvPr/>
        </p:nvSpPr>
        <p:spPr bwMode="auto">
          <a:xfrm>
            <a:off x="930275" y="3197225"/>
            <a:ext cx="349250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solidFill>
                  <a:schemeClr val="hlink"/>
                </a:solidFill>
              </a:rPr>
              <a:t>C</a:t>
            </a:r>
          </a:p>
        </p:txBody>
      </p:sp>
      <p:grpSp>
        <p:nvGrpSpPr>
          <p:cNvPr id="19483" name="Group 398"/>
          <p:cNvGrpSpPr>
            <a:grpSpLocks/>
          </p:cNvGrpSpPr>
          <p:nvPr/>
        </p:nvGrpSpPr>
        <p:grpSpPr bwMode="auto">
          <a:xfrm>
            <a:off x="4263685" y="2379663"/>
            <a:ext cx="2713899" cy="2596981"/>
            <a:chOff x="2911" y="1982"/>
            <a:chExt cx="1086" cy="991"/>
          </a:xfrm>
        </p:grpSpPr>
        <p:grpSp>
          <p:nvGrpSpPr>
            <p:cNvPr id="19569" name="Group 91"/>
            <p:cNvGrpSpPr>
              <a:grpSpLocks/>
            </p:cNvGrpSpPr>
            <p:nvPr/>
          </p:nvGrpSpPr>
          <p:grpSpPr bwMode="auto">
            <a:xfrm>
              <a:off x="2911" y="2431"/>
              <a:ext cx="615" cy="542"/>
              <a:chOff x="3496" y="2125"/>
              <a:chExt cx="615" cy="542"/>
            </a:xfrm>
          </p:grpSpPr>
          <p:sp>
            <p:nvSpPr>
              <p:cNvPr id="19593" name="AutoShape 92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CCE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94" name="AutoShape 93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CCE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95" name="AutoShape 94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CCE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96" name="AutoShape 95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CCE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97" name="AutoShape 96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CCE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570" name="Group 97"/>
            <p:cNvGrpSpPr>
              <a:grpSpLocks/>
            </p:cNvGrpSpPr>
            <p:nvPr/>
          </p:nvGrpSpPr>
          <p:grpSpPr bwMode="auto">
            <a:xfrm>
              <a:off x="3180" y="2430"/>
              <a:ext cx="615" cy="542"/>
              <a:chOff x="3496" y="2125"/>
              <a:chExt cx="615" cy="542"/>
            </a:xfrm>
          </p:grpSpPr>
          <p:sp>
            <p:nvSpPr>
              <p:cNvPr id="19588" name="AutoShape 98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CCE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89" name="AutoShape 99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CCE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90" name="AutoShape 100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CCE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91" name="AutoShape 101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CCE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92" name="AutoShape 102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CCE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71" name="AutoShape 105"/>
            <p:cNvSpPr>
              <a:spLocks noChangeArrowheads="1"/>
            </p:cNvSpPr>
            <p:nvPr/>
          </p:nvSpPr>
          <p:spPr bwMode="auto">
            <a:xfrm>
              <a:off x="3656" y="2498"/>
              <a:ext cx="340" cy="268"/>
            </a:xfrm>
            <a:prstGeom prst="cube">
              <a:avLst>
                <a:gd name="adj" fmla="val 25000"/>
              </a:avLst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72" name="AutoShape 106"/>
            <p:cNvSpPr>
              <a:spLocks noChangeArrowheads="1"/>
            </p:cNvSpPr>
            <p:nvPr/>
          </p:nvSpPr>
          <p:spPr bwMode="auto">
            <a:xfrm>
              <a:off x="3587" y="2567"/>
              <a:ext cx="340" cy="268"/>
            </a:xfrm>
            <a:prstGeom prst="cube">
              <a:avLst>
                <a:gd name="adj" fmla="val 25000"/>
              </a:avLst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73" name="AutoShape 107"/>
            <p:cNvSpPr>
              <a:spLocks noChangeArrowheads="1"/>
            </p:cNvSpPr>
            <p:nvPr/>
          </p:nvSpPr>
          <p:spPr bwMode="auto">
            <a:xfrm>
              <a:off x="3517" y="2636"/>
              <a:ext cx="340" cy="268"/>
            </a:xfrm>
            <a:prstGeom prst="cube">
              <a:avLst>
                <a:gd name="adj" fmla="val 25000"/>
              </a:avLst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74" name="AutoShape 108"/>
            <p:cNvSpPr>
              <a:spLocks noChangeArrowheads="1"/>
            </p:cNvSpPr>
            <p:nvPr/>
          </p:nvSpPr>
          <p:spPr bwMode="auto">
            <a:xfrm>
              <a:off x="3450" y="2704"/>
              <a:ext cx="340" cy="268"/>
            </a:xfrm>
            <a:prstGeom prst="cube">
              <a:avLst>
                <a:gd name="adj" fmla="val 25000"/>
              </a:avLst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75" name="AutoShape 117"/>
            <p:cNvSpPr>
              <a:spLocks noChangeArrowheads="1"/>
            </p:cNvSpPr>
            <p:nvPr/>
          </p:nvSpPr>
          <p:spPr bwMode="auto">
            <a:xfrm>
              <a:off x="3118" y="2293"/>
              <a:ext cx="340" cy="268"/>
            </a:xfrm>
            <a:prstGeom prst="cube">
              <a:avLst>
                <a:gd name="adj" fmla="val 25000"/>
              </a:avLst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76" name="AutoShape 118"/>
            <p:cNvSpPr>
              <a:spLocks noChangeArrowheads="1"/>
            </p:cNvSpPr>
            <p:nvPr/>
          </p:nvSpPr>
          <p:spPr bwMode="auto">
            <a:xfrm>
              <a:off x="3049" y="2362"/>
              <a:ext cx="340" cy="268"/>
            </a:xfrm>
            <a:prstGeom prst="cube">
              <a:avLst>
                <a:gd name="adj" fmla="val 25000"/>
              </a:avLst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77" name="AutoShape 119"/>
            <p:cNvSpPr>
              <a:spLocks noChangeArrowheads="1"/>
            </p:cNvSpPr>
            <p:nvPr/>
          </p:nvSpPr>
          <p:spPr bwMode="auto">
            <a:xfrm>
              <a:off x="2979" y="2431"/>
              <a:ext cx="340" cy="268"/>
            </a:xfrm>
            <a:prstGeom prst="cube">
              <a:avLst>
                <a:gd name="adj" fmla="val 25000"/>
              </a:avLst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78" name="AutoShape 120"/>
            <p:cNvSpPr>
              <a:spLocks noChangeArrowheads="1"/>
            </p:cNvSpPr>
            <p:nvPr/>
          </p:nvSpPr>
          <p:spPr bwMode="auto">
            <a:xfrm>
              <a:off x="2912" y="2499"/>
              <a:ext cx="340" cy="268"/>
            </a:xfrm>
            <a:prstGeom prst="cube">
              <a:avLst>
                <a:gd name="adj" fmla="val 25000"/>
              </a:avLst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79" name="AutoShape 123"/>
            <p:cNvSpPr>
              <a:spLocks noChangeArrowheads="1"/>
            </p:cNvSpPr>
            <p:nvPr/>
          </p:nvSpPr>
          <p:spPr bwMode="auto">
            <a:xfrm>
              <a:off x="3387" y="2292"/>
              <a:ext cx="340" cy="268"/>
            </a:xfrm>
            <a:prstGeom prst="cube">
              <a:avLst>
                <a:gd name="adj" fmla="val 25000"/>
              </a:avLst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0" name="AutoShape 124"/>
            <p:cNvSpPr>
              <a:spLocks noChangeArrowheads="1"/>
            </p:cNvSpPr>
            <p:nvPr/>
          </p:nvSpPr>
          <p:spPr bwMode="auto">
            <a:xfrm>
              <a:off x="3318" y="2361"/>
              <a:ext cx="340" cy="268"/>
            </a:xfrm>
            <a:prstGeom prst="cube">
              <a:avLst>
                <a:gd name="adj" fmla="val 25000"/>
              </a:avLst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1" name="AutoShape 125"/>
            <p:cNvSpPr>
              <a:spLocks noChangeArrowheads="1"/>
            </p:cNvSpPr>
            <p:nvPr/>
          </p:nvSpPr>
          <p:spPr bwMode="auto">
            <a:xfrm>
              <a:off x="3248" y="2430"/>
              <a:ext cx="340" cy="268"/>
            </a:xfrm>
            <a:prstGeom prst="cube">
              <a:avLst>
                <a:gd name="adj" fmla="val 25000"/>
              </a:avLst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2" name="AutoShape 126"/>
            <p:cNvSpPr>
              <a:spLocks noChangeArrowheads="1"/>
            </p:cNvSpPr>
            <p:nvPr/>
          </p:nvSpPr>
          <p:spPr bwMode="auto">
            <a:xfrm>
              <a:off x="3181" y="2498"/>
              <a:ext cx="340" cy="268"/>
            </a:xfrm>
            <a:prstGeom prst="cube">
              <a:avLst>
                <a:gd name="adj" fmla="val 25000"/>
              </a:avLst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3" name="AutoShape 129"/>
            <p:cNvSpPr>
              <a:spLocks noChangeArrowheads="1"/>
            </p:cNvSpPr>
            <p:nvPr/>
          </p:nvSpPr>
          <p:spPr bwMode="auto">
            <a:xfrm>
              <a:off x="3657" y="2292"/>
              <a:ext cx="340" cy="268"/>
            </a:xfrm>
            <a:prstGeom prst="cube">
              <a:avLst>
                <a:gd name="adj" fmla="val 25000"/>
              </a:avLst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4" name="AutoShape 130"/>
            <p:cNvSpPr>
              <a:spLocks noChangeArrowheads="1"/>
            </p:cNvSpPr>
            <p:nvPr/>
          </p:nvSpPr>
          <p:spPr bwMode="auto">
            <a:xfrm>
              <a:off x="3588" y="2361"/>
              <a:ext cx="340" cy="268"/>
            </a:xfrm>
            <a:prstGeom prst="cube">
              <a:avLst>
                <a:gd name="adj" fmla="val 25000"/>
              </a:avLst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5" name="AutoShape 131"/>
            <p:cNvSpPr>
              <a:spLocks noChangeArrowheads="1"/>
            </p:cNvSpPr>
            <p:nvPr/>
          </p:nvSpPr>
          <p:spPr bwMode="auto">
            <a:xfrm>
              <a:off x="3518" y="2430"/>
              <a:ext cx="340" cy="268"/>
            </a:xfrm>
            <a:prstGeom prst="cube">
              <a:avLst>
                <a:gd name="adj" fmla="val 25000"/>
              </a:avLst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6" name="AutoShape 132"/>
            <p:cNvSpPr>
              <a:spLocks noChangeArrowheads="1"/>
            </p:cNvSpPr>
            <p:nvPr/>
          </p:nvSpPr>
          <p:spPr bwMode="auto">
            <a:xfrm>
              <a:off x="3451" y="2498"/>
              <a:ext cx="340" cy="268"/>
            </a:xfrm>
            <a:prstGeom prst="cube">
              <a:avLst>
                <a:gd name="adj" fmla="val 25000"/>
              </a:avLst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7" name="Rectangle 362"/>
            <p:cNvSpPr>
              <a:spLocks noChangeArrowheads="1"/>
            </p:cNvSpPr>
            <p:nvPr/>
          </p:nvSpPr>
          <p:spPr bwMode="auto">
            <a:xfrm>
              <a:off x="3530" y="1982"/>
              <a:ext cx="220" cy="1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b="1">
                  <a:solidFill>
                    <a:schemeClr val="hlink"/>
                  </a:solidFill>
                </a:rPr>
                <a:t>D</a:t>
              </a:r>
            </a:p>
          </p:txBody>
        </p:sp>
      </p:grpSp>
      <p:graphicFrame>
        <p:nvGraphicFramePr>
          <p:cNvPr id="93585" name="Group 401"/>
          <p:cNvGraphicFramePr>
            <a:graphicFrameLocks noGrp="1"/>
          </p:cNvGraphicFramePr>
          <p:nvPr/>
        </p:nvGraphicFramePr>
        <p:xfrm>
          <a:off x="3098800" y="2476500"/>
          <a:ext cx="965200" cy="4389120"/>
        </p:xfrm>
        <a:graphic>
          <a:graphicData uri="http://schemas.openxmlformats.org/drawingml/2006/table">
            <a:tbl>
              <a:tblPr/>
              <a:tblGrid>
                <a:gridCol w="9652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C[0][1]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C[0][2]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C[0][3]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C[1][0]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C[1][1]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C[1][2]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C[1][3]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C[2][0]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C[2][1]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C[2][2]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C[2][3]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9512" name="Line 397"/>
          <p:cNvSpPr>
            <a:spLocks noChangeShapeType="1"/>
          </p:cNvSpPr>
          <p:nvPr/>
        </p:nvSpPr>
        <p:spPr bwMode="auto">
          <a:xfrm>
            <a:off x="2247900" y="4089400"/>
            <a:ext cx="711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13" name="Line 399"/>
          <p:cNvSpPr>
            <a:spLocks noChangeShapeType="1"/>
          </p:cNvSpPr>
          <p:nvPr/>
        </p:nvSpPr>
        <p:spPr bwMode="auto">
          <a:xfrm>
            <a:off x="7154863" y="4014788"/>
            <a:ext cx="711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3692" name="Group 508"/>
          <p:cNvGraphicFramePr>
            <a:graphicFrameLocks noGrp="1"/>
          </p:cNvGraphicFramePr>
          <p:nvPr/>
        </p:nvGraphicFramePr>
        <p:xfrm>
          <a:off x="7913688" y="0"/>
          <a:ext cx="1230312" cy="6841809"/>
        </p:xfrm>
        <a:graphic>
          <a:graphicData uri="http://schemas.openxmlformats.org/drawingml/2006/table">
            <a:tbl>
              <a:tblPr/>
              <a:tblGrid>
                <a:gridCol w="1230312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D[0][0][0]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D[0][0][1]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D[0][0][2]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D[0][0][3]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D[0][1][0]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D[0][1][1]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D[0][1][2]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D[0][1][3]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D[0][2][0]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D[0][2][1]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D[0][2][2]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D[0][2][3]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D[1][0][0]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D[1][0][1]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D[1][0][2]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D[1][0][3]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D[1][1][0]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D[1][1][1]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D[1][1][2]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D[1][1][3]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D[1][2][0]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D[1][2][1]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D[1][2][2]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D[1][2][3]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9566" name="Text Box 505"/>
          <p:cNvSpPr txBox="1">
            <a:spLocks noChangeArrowheads="1"/>
          </p:cNvSpPr>
          <p:nvPr/>
        </p:nvSpPr>
        <p:spPr bwMode="auto">
          <a:xfrm>
            <a:off x="174625" y="5276850"/>
            <a:ext cx="268605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>
                <a:solidFill>
                  <a:srgbClr val="FF0000"/>
                </a:solidFill>
              </a:rPr>
              <a:t>Note that matrices are filled in by </a:t>
            </a:r>
            <a:r>
              <a:rPr lang="en-US" sz="2400" b="1" i="1" u="sng">
                <a:solidFill>
                  <a:srgbClr val="FF0000"/>
                </a:solidFill>
              </a:rPr>
              <a:t>row</a:t>
            </a:r>
            <a:r>
              <a:rPr lang="en-US" sz="2400" b="1" i="1">
                <a:solidFill>
                  <a:srgbClr val="FF0000"/>
                </a:solidFill>
              </a:rPr>
              <a:t> when using a list.</a:t>
            </a:r>
          </a:p>
        </p:txBody>
      </p:sp>
      <p:sp>
        <p:nvSpPr>
          <p:cNvPr id="19567" name="Text Box 506"/>
          <p:cNvSpPr txBox="1">
            <a:spLocks noChangeArrowheads="1"/>
          </p:cNvSpPr>
          <p:nvPr/>
        </p:nvSpPr>
        <p:spPr bwMode="auto">
          <a:xfrm>
            <a:off x="4773613" y="5291138"/>
            <a:ext cx="3092450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>
                <a:solidFill>
                  <a:srgbClr val="FF0000"/>
                </a:solidFill>
              </a:rPr>
              <a:t>Note that the indices increase numerically for any array.  In this case: (..,111,112,113,120,..)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F0913-F3A4-497A-A8DC-4382C0FE9C9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</TotalTime>
  <Pages>28</Pages>
  <Words>1146</Words>
  <Application>Microsoft Office PowerPoint</Application>
  <PresentationFormat>On-screen Show (4:3)</PresentationFormat>
  <Paragraphs>211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Chapter 8 - Multi-Dimensional Arrays</vt:lpstr>
      <vt:lpstr>Multi-dimensional Arrays</vt:lpstr>
      <vt:lpstr>Specifying values in arrays</vt:lpstr>
      <vt:lpstr>PowerPoint Presentation</vt:lpstr>
      <vt:lpstr>PowerPoint Presentation</vt:lpstr>
      <vt:lpstr>PowerPoint Presentation</vt:lpstr>
      <vt:lpstr>PowerPoint Presentation</vt:lpstr>
      <vt:lpstr>Visualizing multi-dimensional arrays</vt:lpstr>
      <vt:lpstr>Visualizing multi-dimensional arrays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</dc:title>
  <dc:subject>chapter 5</dc:subject>
  <dc:creator>Ralph F. Tomlinson</dc:creator>
  <cp:lastModifiedBy>Paul Gordy</cp:lastModifiedBy>
  <cp:revision>248</cp:revision>
  <cp:lastPrinted>1601-01-01T00:00:00Z</cp:lastPrinted>
  <dcterms:created xsi:type="dcterms:W3CDTF">1995-09-20T05:50:46Z</dcterms:created>
  <dcterms:modified xsi:type="dcterms:W3CDTF">2014-10-27T18:34:00Z</dcterms:modified>
</cp:coreProperties>
</file>