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14"/>
  </p:notesMasterIdLst>
  <p:handoutMasterIdLst>
    <p:handoutMasterId r:id="rId15"/>
  </p:handoutMasterIdLst>
  <p:sldIdLst>
    <p:sldId id="337" r:id="rId2"/>
    <p:sldId id="325" r:id="rId3"/>
    <p:sldId id="326" r:id="rId4"/>
    <p:sldId id="327" r:id="rId5"/>
    <p:sldId id="328" r:id="rId6"/>
    <p:sldId id="336" r:id="rId7"/>
    <p:sldId id="329" r:id="rId8"/>
    <p:sldId id="330" r:id="rId9"/>
    <p:sldId id="331" r:id="rId10"/>
    <p:sldId id="334" r:id="rId11"/>
    <p:sldId id="335" r:id="rId12"/>
    <p:sldId id="341" r:id="rId13"/>
  </p:sldIdLst>
  <p:sldSz cx="9144000" cy="6858000" type="screen4x3"/>
  <p:notesSz cx="6858000" cy="9144000"/>
  <p:defaultTextStyle>
    <a:defPPr>
      <a:defRPr lang="en-US"/>
    </a:defPPr>
    <a:lvl1pPr algn="l" rtl="0" fontAlgn="base">
      <a:lnSpc>
        <a:spcPct val="80000"/>
      </a:lnSpc>
      <a:spcBef>
        <a:spcPct val="20000"/>
      </a:spcBef>
      <a:spcAft>
        <a:spcPct val="0"/>
      </a:spcAft>
      <a:buFont typeface="Arial" pitchFamily="34" charset="0"/>
      <a:defRPr kern="1200">
        <a:solidFill>
          <a:schemeClr val="tx1"/>
        </a:solidFill>
        <a:latin typeface="Times New Roman" pitchFamily="18" charset="0"/>
        <a:ea typeface="+mn-ea"/>
        <a:cs typeface="+mn-cs"/>
      </a:defRPr>
    </a:lvl1pPr>
    <a:lvl2pPr marL="457200" algn="l" rtl="0" fontAlgn="base">
      <a:lnSpc>
        <a:spcPct val="80000"/>
      </a:lnSpc>
      <a:spcBef>
        <a:spcPct val="20000"/>
      </a:spcBef>
      <a:spcAft>
        <a:spcPct val="0"/>
      </a:spcAft>
      <a:buFont typeface="Arial" pitchFamily="34" charset="0"/>
      <a:defRPr kern="1200">
        <a:solidFill>
          <a:schemeClr val="tx1"/>
        </a:solidFill>
        <a:latin typeface="Times New Roman" pitchFamily="18" charset="0"/>
        <a:ea typeface="+mn-ea"/>
        <a:cs typeface="+mn-cs"/>
      </a:defRPr>
    </a:lvl2pPr>
    <a:lvl3pPr marL="914400" algn="l" rtl="0" fontAlgn="base">
      <a:lnSpc>
        <a:spcPct val="80000"/>
      </a:lnSpc>
      <a:spcBef>
        <a:spcPct val="20000"/>
      </a:spcBef>
      <a:spcAft>
        <a:spcPct val="0"/>
      </a:spcAft>
      <a:buFont typeface="Arial" pitchFamily="34" charset="0"/>
      <a:defRPr kern="1200">
        <a:solidFill>
          <a:schemeClr val="tx1"/>
        </a:solidFill>
        <a:latin typeface="Times New Roman" pitchFamily="18" charset="0"/>
        <a:ea typeface="+mn-ea"/>
        <a:cs typeface="+mn-cs"/>
      </a:defRPr>
    </a:lvl3pPr>
    <a:lvl4pPr marL="1371600" algn="l" rtl="0" fontAlgn="base">
      <a:lnSpc>
        <a:spcPct val="80000"/>
      </a:lnSpc>
      <a:spcBef>
        <a:spcPct val="20000"/>
      </a:spcBef>
      <a:spcAft>
        <a:spcPct val="0"/>
      </a:spcAft>
      <a:buFont typeface="Arial" pitchFamily="34" charset="0"/>
      <a:defRPr kern="1200">
        <a:solidFill>
          <a:schemeClr val="tx1"/>
        </a:solidFill>
        <a:latin typeface="Times New Roman" pitchFamily="18" charset="0"/>
        <a:ea typeface="+mn-ea"/>
        <a:cs typeface="+mn-cs"/>
      </a:defRPr>
    </a:lvl4pPr>
    <a:lvl5pPr marL="1828800" algn="l" rtl="0" fontAlgn="base">
      <a:lnSpc>
        <a:spcPct val="80000"/>
      </a:lnSpc>
      <a:spcBef>
        <a:spcPct val="20000"/>
      </a:spcBef>
      <a:spcAft>
        <a:spcPct val="0"/>
      </a:spcAft>
      <a:buFont typeface="Arial" pitchFamily="34" charset="0"/>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008000"/>
    <a:srgbClr val="3333FF"/>
    <a:srgbClr val="CCECFF"/>
    <a:srgbClr val="FF9900"/>
    <a:srgbClr val="FF66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86" autoAdjust="0"/>
    <p:restoredTop sz="99628" autoAdjust="0"/>
  </p:normalViewPr>
  <p:slideViewPr>
    <p:cSldViewPr snapToGrid="0">
      <p:cViewPr varScale="1">
        <p:scale>
          <a:sx n="76" d="100"/>
          <a:sy n="76" d="100"/>
        </p:scale>
        <p:origin x="136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eaLnBrk="0" hangingPunct="0">
              <a:lnSpc>
                <a:spcPct val="100000"/>
              </a:lnSpc>
              <a:spcBef>
                <a:spcPct val="0"/>
              </a:spcBef>
              <a:buFontTx/>
              <a:buNone/>
              <a:defRPr sz="1000" i="1">
                <a:latin typeface="Arial" charset="0"/>
              </a:defRPr>
            </a:lvl1pPr>
          </a:lstStyle>
          <a:p>
            <a:pPr>
              <a:defRPr/>
            </a:pPr>
            <a:endParaRPr lang="en-US"/>
          </a:p>
        </p:txBody>
      </p:sp>
      <p:sp>
        <p:nvSpPr>
          <p:cNvPr id="409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lnSpc>
                <a:spcPct val="100000"/>
              </a:lnSpc>
              <a:spcBef>
                <a:spcPct val="0"/>
              </a:spcBef>
              <a:buFontTx/>
              <a:buNone/>
              <a:defRPr sz="1000" i="1">
                <a:latin typeface="Arial" charset="0"/>
              </a:defRPr>
            </a:lvl1pPr>
          </a:lstStyle>
          <a:p>
            <a:pPr>
              <a:defRPr/>
            </a:pPr>
            <a:fld id="{6DCA4DB5-3CCF-47AC-9CFD-49168B9BAAD0}" type="datetime1">
              <a:rPr lang="en-US"/>
              <a:pPr>
                <a:defRPr/>
              </a:pPr>
              <a:t>10/28/2015</a:t>
            </a:fld>
            <a:endParaRPr lang="en-US"/>
          </a:p>
        </p:txBody>
      </p:sp>
      <p:sp>
        <p:nvSpPr>
          <p:cNvPr id="410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eaLnBrk="0" hangingPunct="0">
              <a:lnSpc>
                <a:spcPct val="100000"/>
              </a:lnSpc>
              <a:spcBef>
                <a:spcPct val="0"/>
              </a:spcBef>
              <a:buFontTx/>
              <a:buNone/>
              <a:defRPr sz="1000" i="1">
                <a:latin typeface="Arial" charset="0"/>
              </a:defRPr>
            </a:lvl1pPr>
          </a:lstStyle>
          <a:p>
            <a:pPr>
              <a:defRPr/>
            </a:pPr>
            <a:endParaRPr lang="en-US"/>
          </a:p>
        </p:txBody>
      </p:sp>
      <p:sp>
        <p:nvSpPr>
          <p:cNvPr id="410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eaLnBrk="0" hangingPunct="0">
              <a:lnSpc>
                <a:spcPct val="100000"/>
              </a:lnSpc>
              <a:spcBef>
                <a:spcPct val="0"/>
              </a:spcBef>
              <a:buFontTx/>
              <a:buNone/>
              <a:defRPr sz="1000" i="1">
                <a:latin typeface="Arial" charset="0"/>
              </a:defRPr>
            </a:lvl1pPr>
          </a:lstStyle>
          <a:p>
            <a:pPr>
              <a:defRPr/>
            </a:pPr>
            <a:fld id="{676EDC4C-AD60-4A45-A7C2-932145399037}" type="slidenum">
              <a:rPr lang="en-US"/>
              <a:pPr>
                <a:defRPr/>
              </a:pPr>
              <a:t>‹#›</a:t>
            </a:fld>
            <a:endParaRPr lang="en-US"/>
          </a:p>
        </p:txBody>
      </p:sp>
      <p:sp>
        <p:nvSpPr>
          <p:cNvPr id="4102" name="Rectangle 6"/>
          <p:cNvSpPr>
            <a:spLocks noChangeArrowheads="1"/>
          </p:cNvSpPr>
          <p:nvPr/>
        </p:nvSpPr>
        <p:spPr bwMode="auto">
          <a:xfrm>
            <a:off x="6388100" y="8748713"/>
            <a:ext cx="401638" cy="304800"/>
          </a:xfrm>
          <a:prstGeom prst="rect">
            <a:avLst/>
          </a:prstGeom>
          <a:noFill/>
          <a:ln w="9525">
            <a:noFill/>
            <a:miter lim="800000"/>
            <a:headEnd/>
            <a:tailEnd/>
          </a:ln>
          <a:effectLst/>
        </p:spPr>
        <p:txBody>
          <a:bodyPr wrap="none" lIns="92075" tIns="46038" rIns="92075" bIns="46038" anchor="ctr">
            <a:spAutoFit/>
          </a:bodyPr>
          <a:lstStyle/>
          <a:p>
            <a:pPr algn="r" eaLnBrk="0" hangingPunct="0">
              <a:lnSpc>
                <a:spcPct val="100000"/>
              </a:lnSpc>
              <a:spcBef>
                <a:spcPct val="0"/>
              </a:spcBef>
              <a:buFontTx/>
              <a:buNone/>
              <a:defRPr/>
            </a:pPr>
            <a:fld id="{5F9C489F-467F-48CB-9F57-5F81BEE7F7AB}" type="slidenum">
              <a:rPr lang="en-US" sz="1400">
                <a:latin typeface="Arial" charset="0"/>
              </a:rPr>
              <a:pPr algn="r" eaLnBrk="0" hangingPunct="0">
                <a:lnSpc>
                  <a:spcPct val="100000"/>
                </a:lnSpc>
                <a:spcBef>
                  <a:spcPct val="0"/>
                </a:spcBef>
                <a:buFontTx/>
                <a:buNone/>
                <a:defRPr/>
              </a:pPr>
              <a:t>‹#›</a:t>
            </a:fld>
            <a:endParaRPr lang="en-US" sz="1400">
              <a:latin typeface="Arial" charset="0"/>
            </a:endParaRPr>
          </a:p>
        </p:txBody>
      </p:sp>
    </p:spTree>
    <p:extLst>
      <p:ext uri="{BB962C8B-B14F-4D97-AF65-F5344CB8AC3E}">
        <p14:creationId xmlns:p14="http://schemas.microsoft.com/office/powerpoint/2010/main" val="14870749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eaLnBrk="0" hangingPunct="0">
              <a:lnSpc>
                <a:spcPct val="100000"/>
              </a:lnSpc>
              <a:spcBef>
                <a:spcPct val="0"/>
              </a:spcBef>
              <a:buFontTx/>
              <a:buNone/>
              <a:defRPr sz="1000" i="1"/>
            </a:lvl1pPr>
          </a:lstStyle>
          <a:p>
            <a:pPr>
              <a:defRPr/>
            </a:pPr>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lnSpc>
                <a:spcPct val="100000"/>
              </a:lnSpc>
              <a:spcBef>
                <a:spcPct val="0"/>
              </a:spcBef>
              <a:buFontTx/>
              <a:buNone/>
              <a:defRPr sz="1000" i="1"/>
            </a:lvl1pPr>
          </a:lstStyle>
          <a:p>
            <a:pPr>
              <a:defRPr/>
            </a:pPr>
            <a:fld id="{5CB5D07A-1BC4-4115-A3BB-788A721B45D0}" type="datetime1">
              <a:rPr lang="en-US"/>
              <a:pPr>
                <a:defRPr/>
              </a:pPr>
              <a:t>10/28/2015</a:t>
            </a:fld>
            <a:endParaRPr lang="en-US"/>
          </a:p>
        </p:txBody>
      </p:sp>
      <p:sp>
        <p:nvSpPr>
          <p:cNvPr id="2052" name="Rectangle 4"/>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eaLnBrk="0" hangingPunct="0">
              <a:lnSpc>
                <a:spcPct val="100000"/>
              </a:lnSpc>
              <a:spcBef>
                <a:spcPct val="0"/>
              </a:spcBef>
              <a:buFontTx/>
              <a:buNone/>
              <a:defRPr sz="1000" i="1"/>
            </a:lvl1pPr>
          </a:lstStyle>
          <a:p>
            <a:pPr>
              <a:defRPr/>
            </a:pPr>
            <a:endParaRPr lang="en-US"/>
          </a:p>
        </p:txBody>
      </p:sp>
      <p:sp>
        <p:nvSpPr>
          <p:cNvPr id="2053" name="Rectangle 5"/>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eaLnBrk="0" hangingPunct="0">
              <a:lnSpc>
                <a:spcPct val="100000"/>
              </a:lnSpc>
              <a:spcBef>
                <a:spcPct val="0"/>
              </a:spcBef>
              <a:buFontTx/>
              <a:buNone/>
              <a:defRPr sz="1000" i="1">
                <a:latin typeface="Times New Roman" charset="0"/>
              </a:defRPr>
            </a:lvl1pPr>
          </a:lstStyle>
          <a:p>
            <a:pPr>
              <a:defRPr/>
            </a:pPr>
            <a:fld id="{0BC9CD53-C4EE-497A-A9FA-1BD6FAE6CD8D}" type="slidenum">
              <a:rPr lang="en-US"/>
              <a:pPr>
                <a:defRPr/>
              </a:pPr>
              <a:t>‹#›</a:t>
            </a:fld>
            <a:endParaRPr lang="en-US"/>
          </a:p>
        </p:txBody>
      </p:sp>
      <p:sp>
        <p:nvSpPr>
          <p:cNvPr id="2054" name="Rectangle 6"/>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3799" name="Rectangle 7"/>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p:spPr>
      </p:sp>
      <p:sp>
        <p:nvSpPr>
          <p:cNvPr id="2056" name="Rectangle 8"/>
          <p:cNvSpPr>
            <a:spLocks noChangeArrowheads="1"/>
          </p:cNvSpPr>
          <p:nvPr/>
        </p:nvSpPr>
        <p:spPr bwMode="auto">
          <a:xfrm>
            <a:off x="6388100" y="8748713"/>
            <a:ext cx="401638" cy="304800"/>
          </a:xfrm>
          <a:prstGeom prst="rect">
            <a:avLst/>
          </a:prstGeom>
          <a:noFill/>
          <a:ln w="9525">
            <a:noFill/>
            <a:miter lim="800000"/>
            <a:headEnd/>
            <a:tailEnd/>
          </a:ln>
          <a:effectLst/>
        </p:spPr>
        <p:txBody>
          <a:bodyPr wrap="none" lIns="92075" tIns="46038" rIns="92075" bIns="46038" anchor="ctr">
            <a:spAutoFit/>
          </a:bodyPr>
          <a:lstStyle/>
          <a:p>
            <a:pPr algn="r" eaLnBrk="0" hangingPunct="0">
              <a:lnSpc>
                <a:spcPct val="100000"/>
              </a:lnSpc>
              <a:spcBef>
                <a:spcPct val="0"/>
              </a:spcBef>
              <a:buFontTx/>
              <a:buNone/>
              <a:defRPr/>
            </a:pPr>
            <a:fld id="{B2CD174F-9399-4905-B54E-03B425EB286D}" type="slidenum">
              <a:rPr lang="en-US" sz="1400">
                <a:latin typeface="Arial" charset="0"/>
              </a:rPr>
              <a:pPr algn="r" eaLnBrk="0" hangingPunct="0">
                <a:lnSpc>
                  <a:spcPct val="100000"/>
                </a:lnSpc>
                <a:spcBef>
                  <a:spcPct val="0"/>
                </a:spcBef>
                <a:buFontTx/>
                <a:buNone/>
                <a:defRPr/>
              </a:pPr>
              <a:t>‹#›</a:t>
            </a:fld>
            <a:endParaRPr lang="en-US" sz="1400">
              <a:latin typeface="Arial" charset="0"/>
            </a:endParaRPr>
          </a:p>
        </p:txBody>
      </p:sp>
    </p:spTree>
    <p:extLst>
      <p:ext uri="{BB962C8B-B14F-4D97-AF65-F5344CB8AC3E}">
        <p14:creationId xmlns:p14="http://schemas.microsoft.com/office/powerpoint/2010/main" val="20290087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p:cNvSpPr>
            <a:spLocks noGrp="1" noChangeArrowheads="1"/>
          </p:cNvSpPr>
          <p:nvPr>
            <p:ph type="sldNum" sz="quarter" idx="5"/>
          </p:nvPr>
        </p:nvSpPr>
        <p:spPr>
          <a:noFill/>
        </p:spPr>
        <p:txBody>
          <a:bodyPr/>
          <a:lstStyle/>
          <a:p>
            <a:fld id="{8E9C50E3-11FE-445D-936A-73C6492EF389}" type="slidenum">
              <a:rPr lang="en-US" smtClean="0">
                <a:latin typeface="Times New Roman" pitchFamily="18" charset="0"/>
              </a:rPr>
              <a:pPr/>
              <a:t>1</a:t>
            </a:fld>
            <a:endParaRPr lang="en-US" smtClean="0">
              <a:latin typeface="Times New Roman" pitchFamily="18" charset="0"/>
            </a:endParaRPr>
          </a:p>
        </p:txBody>
      </p:sp>
      <p:sp>
        <p:nvSpPr>
          <p:cNvPr id="34819" name="Rectangle 5"/>
          <p:cNvSpPr txBox="1">
            <a:spLocks noGrp="1" noChangeArrowheads="1"/>
          </p:cNvSpPr>
          <p:nvPr/>
        </p:nvSpPr>
        <p:spPr bwMode="auto">
          <a:xfrm>
            <a:off x="3886200" y="8686800"/>
            <a:ext cx="2971800" cy="457200"/>
          </a:xfrm>
          <a:prstGeom prst="rect">
            <a:avLst/>
          </a:prstGeom>
          <a:noFill/>
          <a:ln w="9525">
            <a:noFill/>
            <a:miter lim="800000"/>
            <a:headEnd/>
            <a:tailEnd/>
          </a:ln>
        </p:spPr>
        <p:txBody>
          <a:bodyPr lIns="19050" tIns="0" rIns="19050" bIns="0" anchor="b"/>
          <a:lstStyle/>
          <a:p>
            <a:pPr algn="r" eaLnBrk="0" hangingPunct="0">
              <a:lnSpc>
                <a:spcPct val="100000"/>
              </a:lnSpc>
              <a:spcBef>
                <a:spcPct val="0"/>
              </a:spcBef>
              <a:buFontTx/>
              <a:buNone/>
            </a:pPr>
            <a:fld id="{98887D53-0370-493A-96C2-D84FA4EAFE13}" type="slidenum">
              <a:rPr lang="en-US" sz="1000" i="1"/>
              <a:pPr algn="r" eaLnBrk="0" hangingPunct="0">
                <a:lnSpc>
                  <a:spcPct val="100000"/>
                </a:lnSpc>
                <a:spcBef>
                  <a:spcPct val="0"/>
                </a:spcBef>
                <a:buFontTx/>
                <a:buNone/>
              </a:pPr>
              <a:t>1</a:t>
            </a:fld>
            <a:endParaRPr lang="en-US" sz="1000" i="1"/>
          </a:p>
        </p:txBody>
      </p:sp>
      <p:sp>
        <p:nvSpPr>
          <p:cNvPr id="34820" name="Rectangle 2"/>
          <p:cNvSpPr>
            <a:spLocks noGrp="1" noRot="1" noChangeAspect="1" noChangeArrowheads="1" noTextEdit="1"/>
          </p:cNvSpPr>
          <p:nvPr>
            <p:ph type="sldImg"/>
          </p:nvPr>
        </p:nvSpPr>
        <p:spPr>
          <a:xfrm>
            <a:off x="1150938" y="692150"/>
            <a:ext cx="4556125" cy="3416300"/>
          </a:xfrm>
          <a:ln cap="flat"/>
        </p:spPr>
      </p:sp>
      <p:sp>
        <p:nvSpPr>
          <p:cNvPr id="34821"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629955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E4DF1049-1BF6-44F1-B0B6-1D303C771A95}" type="slidenum">
              <a:rPr lang="en-US" smtClean="0">
                <a:latin typeface="Times New Roman" pitchFamily="18" charset="0"/>
              </a:rPr>
              <a:pPr/>
              <a:t>10</a:t>
            </a:fld>
            <a:endParaRPr lang="en-US" smtClean="0">
              <a:latin typeface="Times New Roman" pitchFamily="18" charset="0"/>
            </a:endParaRPr>
          </a:p>
        </p:txBody>
      </p:sp>
      <p:sp>
        <p:nvSpPr>
          <p:cNvPr id="62467" name="Rectangle 2"/>
          <p:cNvSpPr>
            <a:spLocks noGrp="1" noRot="1" noChangeAspect="1" noChangeArrowheads="1" noTextEdit="1"/>
          </p:cNvSpPr>
          <p:nvPr>
            <p:ph type="sldImg"/>
          </p:nvPr>
        </p:nvSpPr>
        <p:spPr>
          <a:xfrm>
            <a:off x="1150938" y="692150"/>
            <a:ext cx="4556125" cy="3416300"/>
          </a:xfrm>
          <a:ln/>
        </p:spPr>
      </p:sp>
      <p:sp>
        <p:nvSpPr>
          <p:cNvPr id="6246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668008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E4DF1049-1BF6-44F1-B0B6-1D303C771A95}" type="slidenum">
              <a:rPr lang="en-US" smtClean="0">
                <a:latin typeface="Times New Roman" pitchFamily="18" charset="0"/>
              </a:rPr>
              <a:pPr/>
              <a:t>11</a:t>
            </a:fld>
            <a:endParaRPr lang="en-US" smtClean="0">
              <a:latin typeface="Times New Roman" pitchFamily="18" charset="0"/>
            </a:endParaRPr>
          </a:p>
        </p:txBody>
      </p:sp>
      <p:sp>
        <p:nvSpPr>
          <p:cNvPr id="62467" name="Rectangle 2"/>
          <p:cNvSpPr>
            <a:spLocks noGrp="1" noRot="1" noChangeAspect="1" noChangeArrowheads="1" noTextEdit="1"/>
          </p:cNvSpPr>
          <p:nvPr>
            <p:ph type="sldImg"/>
          </p:nvPr>
        </p:nvSpPr>
        <p:spPr>
          <a:xfrm>
            <a:off x="1150938" y="692150"/>
            <a:ext cx="4556125" cy="3416300"/>
          </a:xfrm>
          <a:ln/>
        </p:spPr>
      </p:sp>
      <p:sp>
        <p:nvSpPr>
          <p:cNvPr id="6246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617557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E4DF1049-1BF6-44F1-B0B6-1D303C771A95}" type="slidenum">
              <a:rPr lang="en-US" smtClean="0">
                <a:latin typeface="Times New Roman" pitchFamily="18" charset="0"/>
              </a:rPr>
              <a:pPr/>
              <a:t>12</a:t>
            </a:fld>
            <a:endParaRPr lang="en-US" smtClean="0">
              <a:latin typeface="Times New Roman" pitchFamily="18" charset="0"/>
            </a:endParaRPr>
          </a:p>
        </p:txBody>
      </p:sp>
      <p:sp>
        <p:nvSpPr>
          <p:cNvPr id="62467" name="Rectangle 2"/>
          <p:cNvSpPr>
            <a:spLocks noGrp="1" noRot="1" noChangeAspect="1" noChangeArrowheads="1" noTextEdit="1"/>
          </p:cNvSpPr>
          <p:nvPr>
            <p:ph type="sldImg"/>
          </p:nvPr>
        </p:nvSpPr>
        <p:spPr>
          <a:xfrm>
            <a:off x="1150938" y="692150"/>
            <a:ext cx="4556125" cy="3416300"/>
          </a:xfrm>
          <a:ln/>
        </p:spPr>
      </p:sp>
      <p:sp>
        <p:nvSpPr>
          <p:cNvPr id="6246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888808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5"/>
          <p:cNvSpPr txBox="1">
            <a:spLocks noGrp="1" noChangeArrowheads="1"/>
          </p:cNvSpPr>
          <p:nvPr/>
        </p:nvSpPr>
        <p:spPr bwMode="auto">
          <a:xfrm>
            <a:off x="3886200" y="8686800"/>
            <a:ext cx="2971800" cy="457200"/>
          </a:xfrm>
          <a:prstGeom prst="rect">
            <a:avLst/>
          </a:prstGeom>
          <a:noFill/>
          <a:ln w="9525">
            <a:noFill/>
            <a:miter lim="800000"/>
            <a:headEnd/>
            <a:tailEnd/>
          </a:ln>
        </p:spPr>
        <p:txBody>
          <a:bodyPr lIns="19050" tIns="0" rIns="19050" bIns="0" anchor="b"/>
          <a:lstStyle/>
          <a:p>
            <a:pPr algn="r" eaLnBrk="0" hangingPunct="0">
              <a:lnSpc>
                <a:spcPct val="100000"/>
              </a:lnSpc>
              <a:spcBef>
                <a:spcPct val="0"/>
              </a:spcBef>
              <a:buFontTx/>
              <a:buNone/>
            </a:pPr>
            <a:fld id="{617D5DEB-7FC7-4DAA-A55E-01A5D44AC14D}" type="slidenum">
              <a:rPr lang="en-US" sz="1000" i="1"/>
              <a:pPr algn="r" eaLnBrk="0" hangingPunct="0">
                <a:lnSpc>
                  <a:spcPct val="100000"/>
                </a:lnSpc>
                <a:spcBef>
                  <a:spcPct val="0"/>
                </a:spcBef>
                <a:buFontTx/>
                <a:buNone/>
              </a:pPr>
              <a:t>2</a:t>
            </a:fld>
            <a:endParaRPr lang="en-US" sz="1000" i="1"/>
          </a:p>
        </p:txBody>
      </p:sp>
      <p:sp>
        <p:nvSpPr>
          <p:cNvPr id="58371" name="Rectangle 5"/>
          <p:cNvSpPr txBox="1">
            <a:spLocks noGrp="1" noChangeArrowheads="1"/>
          </p:cNvSpPr>
          <p:nvPr/>
        </p:nvSpPr>
        <p:spPr bwMode="auto">
          <a:xfrm>
            <a:off x="3886200" y="8686800"/>
            <a:ext cx="2971800" cy="457200"/>
          </a:xfrm>
          <a:prstGeom prst="rect">
            <a:avLst/>
          </a:prstGeom>
          <a:noFill/>
          <a:ln w="9525">
            <a:noFill/>
            <a:miter lim="800000"/>
            <a:headEnd/>
            <a:tailEnd/>
          </a:ln>
        </p:spPr>
        <p:txBody>
          <a:bodyPr lIns="19050" tIns="0" rIns="19050" bIns="0" anchor="b"/>
          <a:lstStyle/>
          <a:p>
            <a:pPr algn="r" eaLnBrk="0" hangingPunct="0">
              <a:lnSpc>
                <a:spcPct val="100000"/>
              </a:lnSpc>
              <a:spcBef>
                <a:spcPct val="0"/>
              </a:spcBef>
              <a:buFontTx/>
              <a:buNone/>
            </a:pPr>
            <a:fld id="{87FBB510-6132-41C5-9B3A-FB1DD8D1C3DB}" type="slidenum">
              <a:rPr lang="en-US" sz="1000" i="1"/>
              <a:pPr algn="r" eaLnBrk="0" hangingPunct="0">
                <a:lnSpc>
                  <a:spcPct val="100000"/>
                </a:lnSpc>
                <a:spcBef>
                  <a:spcPct val="0"/>
                </a:spcBef>
                <a:buFontTx/>
                <a:buNone/>
              </a:pPr>
              <a:t>2</a:t>
            </a:fld>
            <a:endParaRPr lang="en-US" sz="1000" i="1"/>
          </a:p>
        </p:txBody>
      </p:sp>
      <p:sp>
        <p:nvSpPr>
          <p:cNvPr id="58372" name="Rectangle 2"/>
          <p:cNvSpPr>
            <a:spLocks noGrp="1" noRot="1" noChangeAspect="1" noChangeArrowheads="1" noTextEdit="1"/>
          </p:cNvSpPr>
          <p:nvPr>
            <p:ph type="sldImg"/>
          </p:nvPr>
        </p:nvSpPr>
        <p:spPr>
          <a:xfrm>
            <a:off x="1150938" y="692150"/>
            <a:ext cx="4556125" cy="3416300"/>
          </a:xfrm>
          <a:ln cap="flat"/>
        </p:spPr>
      </p:sp>
      <p:sp>
        <p:nvSpPr>
          <p:cNvPr id="58373"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551385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65E01C35-E75A-40B0-85CA-A9197101CEEC}" type="slidenum">
              <a:rPr lang="en-US" smtClean="0">
                <a:latin typeface="Times New Roman" pitchFamily="18" charset="0"/>
              </a:rPr>
              <a:pPr/>
              <a:t>3</a:t>
            </a:fld>
            <a:endParaRPr lang="en-US" smtClean="0">
              <a:latin typeface="Times New Roman" pitchFamily="18" charset="0"/>
            </a:endParaRPr>
          </a:p>
        </p:txBody>
      </p:sp>
      <p:sp>
        <p:nvSpPr>
          <p:cNvPr id="59395" name="Rectangle 2"/>
          <p:cNvSpPr>
            <a:spLocks noGrp="1" noRot="1" noChangeAspect="1" noChangeArrowheads="1" noTextEdit="1"/>
          </p:cNvSpPr>
          <p:nvPr>
            <p:ph type="sldImg"/>
          </p:nvPr>
        </p:nvSpPr>
        <p:spPr>
          <a:xfrm>
            <a:off x="1150938" y="692150"/>
            <a:ext cx="4556125" cy="3416300"/>
          </a:xfrm>
          <a:ln/>
        </p:spPr>
      </p:sp>
      <p:sp>
        <p:nvSpPr>
          <p:cNvPr id="5939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441713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917458BB-1744-445D-8DD9-A61FFCE4FACE}" type="slidenum">
              <a:rPr lang="en-US" smtClean="0">
                <a:latin typeface="Times New Roman" pitchFamily="18" charset="0"/>
              </a:rPr>
              <a:pPr/>
              <a:t>4</a:t>
            </a:fld>
            <a:endParaRPr lang="en-US" smtClean="0">
              <a:latin typeface="Times New Roman" pitchFamily="18" charset="0"/>
            </a:endParaRPr>
          </a:p>
        </p:txBody>
      </p:sp>
      <p:sp>
        <p:nvSpPr>
          <p:cNvPr id="60419" name="Rectangle 2"/>
          <p:cNvSpPr>
            <a:spLocks noGrp="1" noRot="1" noChangeAspect="1" noChangeArrowheads="1" noTextEdit="1"/>
          </p:cNvSpPr>
          <p:nvPr>
            <p:ph type="sldImg"/>
          </p:nvPr>
        </p:nvSpPr>
        <p:spPr>
          <a:xfrm>
            <a:off x="1150938" y="692150"/>
            <a:ext cx="4556125" cy="3416300"/>
          </a:xfrm>
          <a:ln/>
        </p:spPr>
      </p:sp>
      <p:sp>
        <p:nvSpPr>
          <p:cNvPr id="6042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677265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A28067DE-F8C4-43C8-B7DE-80B01DDAC306}" type="slidenum">
              <a:rPr lang="en-US" smtClean="0">
                <a:latin typeface="Times New Roman" pitchFamily="18" charset="0"/>
              </a:rPr>
              <a:pPr/>
              <a:t>5</a:t>
            </a:fld>
            <a:endParaRPr lang="en-US" smtClean="0">
              <a:latin typeface="Times New Roman" pitchFamily="18" charset="0"/>
            </a:endParaRPr>
          </a:p>
        </p:txBody>
      </p:sp>
      <p:sp>
        <p:nvSpPr>
          <p:cNvPr id="61443" name="Rectangle 2"/>
          <p:cNvSpPr>
            <a:spLocks noGrp="1" noRot="1" noChangeAspect="1" noChangeArrowheads="1" noTextEdit="1"/>
          </p:cNvSpPr>
          <p:nvPr>
            <p:ph type="sldImg"/>
          </p:nvPr>
        </p:nvSpPr>
        <p:spPr>
          <a:xfrm>
            <a:off x="1150938" y="692150"/>
            <a:ext cx="4556125" cy="3416300"/>
          </a:xfrm>
          <a:ln/>
        </p:spPr>
      </p:sp>
      <p:sp>
        <p:nvSpPr>
          <p:cNvPr id="61444"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518278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A28067DE-F8C4-43C8-B7DE-80B01DDAC306}" type="slidenum">
              <a:rPr lang="en-US" smtClean="0">
                <a:latin typeface="Times New Roman" pitchFamily="18" charset="0"/>
              </a:rPr>
              <a:pPr/>
              <a:t>6</a:t>
            </a:fld>
            <a:endParaRPr lang="en-US" smtClean="0">
              <a:latin typeface="Times New Roman" pitchFamily="18" charset="0"/>
            </a:endParaRPr>
          </a:p>
        </p:txBody>
      </p:sp>
      <p:sp>
        <p:nvSpPr>
          <p:cNvPr id="61443" name="Rectangle 2"/>
          <p:cNvSpPr>
            <a:spLocks noGrp="1" noRot="1" noChangeAspect="1" noChangeArrowheads="1" noTextEdit="1"/>
          </p:cNvSpPr>
          <p:nvPr>
            <p:ph type="sldImg"/>
          </p:nvPr>
        </p:nvSpPr>
        <p:spPr>
          <a:xfrm>
            <a:off x="1150938" y="692150"/>
            <a:ext cx="4556125" cy="3416300"/>
          </a:xfrm>
          <a:ln/>
        </p:spPr>
      </p:sp>
      <p:sp>
        <p:nvSpPr>
          <p:cNvPr id="61444"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653760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E4DF1049-1BF6-44F1-B0B6-1D303C771A95}" type="slidenum">
              <a:rPr lang="en-US" smtClean="0">
                <a:latin typeface="Times New Roman" pitchFamily="18" charset="0"/>
              </a:rPr>
              <a:pPr/>
              <a:t>7</a:t>
            </a:fld>
            <a:endParaRPr lang="en-US" smtClean="0">
              <a:latin typeface="Times New Roman" pitchFamily="18" charset="0"/>
            </a:endParaRPr>
          </a:p>
        </p:txBody>
      </p:sp>
      <p:sp>
        <p:nvSpPr>
          <p:cNvPr id="62467" name="Rectangle 2"/>
          <p:cNvSpPr>
            <a:spLocks noGrp="1" noRot="1" noChangeAspect="1" noChangeArrowheads="1" noTextEdit="1"/>
          </p:cNvSpPr>
          <p:nvPr>
            <p:ph type="sldImg"/>
          </p:nvPr>
        </p:nvSpPr>
        <p:spPr>
          <a:xfrm>
            <a:off x="1150938" y="692150"/>
            <a:ext cx="4556125" cy="3416300"/>
          </a:xfrm>
          <a:ln/>
        </p:spPr>
      </p:sp>
      <p:sp>
        <p:nvSpPr>
          <p:cNvPr id="6246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22128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F6CB56C-04BF-4009-989C-C451114A03F5}" type="slidenum">
              <a:rPr lang="en-US" smtClean="0">
                <a:latin typeface="Times New Roman" pitchFamily="18" charset="0"/>
              </a:rPr>
              <a:pPr/>
              <a:t>8</a:t>
            </a:fld>
            <a:endParaRPr lang="en-US" smtClean="0">
              <a:latin typeface="Times New Roman" pitchFamily="18" charset="0"/>
            </a:endParaRPr>
          </a:p>
        </p:txBody>
      </p:sp>
      <p:sp>
        <p:nvSpPr>
          <p:cNvPr id="63491" name="Rectangle 2"/>
          <p:cNvSpPr>
            <a:spLocks noGrp="1" noRot="1" noChangeAspect="1" noChangeArrowheads="1" noTextEdit="1"/>
          </p:cNvSpPr>
          <p:nvPr>
            <p:ph type="sldImg"/>
          </p:nvPr>
        </p:nvSpPr>
        <p:spPr>
          <a:xfrm>
            <a:off x="1150938" y="692150"/>
            <a:ext cx="4556125" cy="3416300"/>
          </a:xfrm>
          <a:ln/>
        </p:spPr>
      </p:sp>
      <p:sp>
        <p:nvSpPr>
          <p:cNvPr id="6349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800507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6F8AC173-98F8-4E5E-8103-E0F0B149E820}" type="slidenum">
              <a:rPr lang="en-US" smtClean="0">
                <a:latin typeface="Times New Roman" pitchFamily="18" charset="0"/>
              </a:rPr>
              <a:pPr/>
              <a:t>9</a:t>
            </a:fld>
            <a:endParaRPr lang="en-US" smtClean="0">
              <a:latin typeface="Times New Roman" pitchFamily="18" charset="0"/>
            </a:endParaRPr>
          </a:p>
        </p:txBody>
      </p:sp>
      <p:sp>
        <p:nvSpPr>
          <p:cNvPr id="64515" name="Rectangle 2"/>
          <p:cNvSpPr>
            <a:spLocks noGrp="1" noRot="1" noChangeAspect="1" noChangeArrowheads="1" noTextEdit="1"/>
          </p:cNvSpPr>
          <p:nvPr>
            <p:ph type="sldImg"/>
          </p:nvPr>
        </p:nvSpPr>
        <p:spPr>
          <a:xfrm>
            <a:off x="1150938" y="692150"/>
            <a:ext cx="4556125" cy="3416300"/>
          </a:xfrm>
          <a:ln/>
        </p:spPr>
      </p:sp>
      <p:sp>
        <p:nvSpPr>
          <p:cNvPr id="6451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3839137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F0F03CD-5AAF-41D4-BAF3-468877F9A291}" type="datetime1">
              <a:rPr lang="en-US"/>
              <a:pPr>
                <a:defRPr/>
              </a:pPr>
              <a:t>10/28/2015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0AC507A-C337-4323-95DE-67663F30B4A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C4D7F-15E0-4DC2-AF93-8225ECB46331}" type="datetime1">
              <a:rPr lang="en-US"/>
              <a:pPr>
                <a:defRPr/>
              </a:pPr>
              <a:t>10/28/2015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F8B5E4B-4D04-4ABB-8326-BDEB18966BF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8978B40-197B-4D37-B03D-EB54FAF6CEB7}" type="datetime1">
              <a:rPr lang="en-US"/>
              <a:pPr>
                <a:defRPr/>
              </a:pPr>
              <a:t>10/28/2015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2987415-A95C-48B3-88B8-B70F52D1571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8496D25-97AD-4D5D-9671-DA630231F860}" type="datetime1">
              <a:rPr lang="en-US"/>
              <a:pPr>
                <a:defRPr/>
              </a:pPr>
              <a:t>10/28/2015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BB4559F-F960-415C-8244-73AC1BE7255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99FFF77-DDBD-48DE-B4D0-45258BB69EC8}" type="datetime1">
              <a:rPr lang="en-US"/>
              <a:pPr>
                <a:defRPr/>
              </a:pPr>
              <a:t>10/28/2015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001E005-4BF4-461A-B3D2-C9043ABC56C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A24CFF9-3802-4C17-ABBD-514E92A690B2}" type="datetime1">
              <a:rPr lang="en-US"/>
              <a:pPr>
                <a:defRPr/>
              </a:pPr>
              <a:t>10/28/2015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C56661B-507C-4EFD-A1E9-E004A3DAFB4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A893DD8-94B4-46AD-A8A6-273271C5804E}" type="datetime1">
              <a:rPr lang="en-US"/>
              <a:pPr>
                <a:defRPr/>
              </a:pPr>
              <a:t>10/28/2015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817C7DAD-3554-4AEF-BBB1-0DD7A773D6B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B6F633D-EE1B-46B0-815D-AEACC587E583}" type="datetime1">
              <a:rPr lang="en-US"/>
              <a:pPr>
                <a:defRPr/>
              </a:pPr>
              <a:t>10/28/2015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6C3A561-75F7-43D6-86A4-023D600DE22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212036A-E6A0-42CF-98F1-E6493FBDB4E0}" type="datetime1">
              <a:rPr lang="en-US"/>
              <a:pPr>
                <a:defRPr/>
              </a:pPr>
              <a:t>10/28/2015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2B7EB63-33C6-42B4-9F87-2CA77A9BEE9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2294AD6-9014-4565-81AA-0F0A75724E72}" type="datetime1">
              <a:rPr lang="en-US"/>
              <a:pPr>
                <a:defRPr/>
              </a:pPr>
              <a:t>10/28/2015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5F947C2-31F0-4202-8991-1E021902DF1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E4127B5-26BE-4ADB-8104-4C49CDC6DF16}" type="datetime1">
              <a:rPr lang="en-US"/>
              <a:pPr>
                <a:defRPr/>
              </a:pPr>
              <a:t>10/28/2015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A8C03E3-A969-4695-AB81-84DBC1FE89A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100000"/>
              </a:lnSpc>
              <a:spcBef>
                <a:spcPct val="0"/>
              </a:spcBef>
              <a:buFontTx/>
              <a:buNone/>
              <a:defRPr sz="1200">
                <a:solidFill>
                  <a:srgbClr val="898989"/>
                </a:solidFill>
              </a:defRPr>
            </a:lvl1pPr>
          </a:lstStyle>
          <a:p>
            <a:pPr>
              <a:defRPr/>
            </a:pPr>
            <a:fld id="{FDE8D6EC-7045-4E27-AC4D-207BCB28BC68}" type="datetime1">
              <a:rPr lang="en-US"/>
              <a:pPr>
                <a:defRPr/>
              </a:pPr>
              <a:t>10/28/2015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100000"/>
              </a:lnSpc>
              <a:spcBef>
                <a:spcPct val="0"/>
              </a:spcBef>
              <a:buFontTx/>
              <a:buNone/>
              <a:defRPr sz="1200">
                <a:solidFill>
                  <a:srgbClr val="898989"/>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100000"/>
              </a:lnSpc>
              <a:spcBef>
                <a:spcPct val="0"/>
              </a:spcBef>
              <a:buFontTx/>
              <a:buNone/>
              <a:defRPr sz="1200">
                <a:solidFill>
                  <a:schemeClr val="tx1">
                    <a:tint val="75000"/>
                  </a:schemeClr>
                </a:solidFill>
                <a:latin typeface="Times New Roman" charset="0"/>
              </a:defRPr>
            </a:lvl1pPr>
          </a:lstStyle>
          <a:p>
            <a:pPr>
              <a:defRPr/>
            </a:pPr>
            <a:fld id="{6D46C59A-5886-4D89-B49E-7053A0A58D3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Grp="1" noChangeArrowheads="1"/>
          </p:cNvSpPr>
          <p:nvPr>
            <p:ph type="ctrTitle"/>
          </p:nvPr>
        </p:nvSpPr>
        <p:spPr>
          <a:xfrm>
            <a:off x="685800" y="0"/>
            <a:ext cx="7772400" cy="612775"/>
          </a:xfrm>
        </p:spPr>
        <p:txBody>
          <a:bodyPr/>
          <a:lstStyle/>
          <a:p>
            <a:pPr eaLnBrk="1" hangingPunct="1"/>
            <a:r>
              <a:rPr lang="en-US" sz="3200" b="1" u="sng" dirty="0" smtClean="0">
                <a:solidFill>
                  <a:schemeClr val="hlink"/>
                </a:solidFill>
                <a:latin typeface="Times New Roman" pitchFamily="18" charset="0"/>
              </a:rPr>
              <a:t>Chapter 12 – Standard Template Library</a:t>
            </a:r>
          </a:p>
        </p:txBody>
      </p:sp>
      <p:sp>
        <p:nvSpPr>
          <p:cNvPr id="2" name="Rectangle 1"/>
          <p:cNvSpPr/>
          <p:nvPr/>
        </p:nvSpPr>
        <p:spPr>
          <a:xfrm>
            <a:off x="0" y="665083"/>
            <a:ext cx="9144000" cy="4524315"/>
          </a:xfrm>
          <a:prstGeom prst="rect">
            <a:avLst/>
          </a:prstGeom>
        </p:spPr>
        <p:txBody>
          <a:bodyPr wrap="square">
            <a:spAutoFit/>
          </a:bodyPr>
          <a:lstStyle/>
          <a:p>
            <a:pPr>
              <a:lnSpc>
                <a:spcPct val="100000"/>
              </a:lnSpc>
              <a:spcBef>
                <a:spcPct val="0"/>
              </a:spcBef>
              <a:buFontTx/>
              <a:buNone/>
              <a:tabLst>
                <a:tab pos="465138" algn="l"/>
              </a:tabLst>
            </a:pPr>
            <a:r>
              <a:rPr lang="en-US" sz="2400" b="1" i="1" u="sng" dirty="0"/>
              <a:t>Reading Assignment</a:t>
            </a:r>
            <a:r>
              <a:rPr lang="en-US" sz="2400" dirty="0"/>
              <a:t>:  Chapter </a:t>
            </a:r>
            <a:r>
              <a:rPr lang="en-US" sz="2400" dirty="0" smtClean="0"/>
              <a:t>12.6 </a:t>
            </a:r>
            <a:r>
              <a:rPr lang="en-US" sz="2400" dirty="0"/>
              <a:t>– </a:t>
            </a:r>
            <a:r>
              <a:rPr lang="en-US" sz="2400" dirty="0" smtClean="0"/>
              <a:t>Vector Class in </a:t>
            </a:r>
            <a:r>
              <a:rPr lang="en-US" sz="2400" u="sng" dirty="0"/>
              <a:t>Introduction to Programming with C++, 3</a:t>
            </a:r>
            <a:r>
              <a:rPr lang="en-US" sz="2400" u="sng" baseline="30000" dirty="0"/>
              <a:t>rd</a:t>
            </a:r>
            <a:r>
              <a:rPr lang="en-US" sz="2400" u="sng" dirty="0"/>
              <a:t> Edition</a:t>
            </a:r>
            <a:r>
              <a:rPr lang="en-US" sz="2400" dirty="0"/>
              <a:t>, by Liang</a:t>
            </a:r>
            <a:r>
              <a:rPr lang="en-US" sz="2400" dirty="0" smtClean="0"/>
              <a:t>.</a:t>
            </a:r>
          </a:p>
          <a:p>
            <a:pPr>
              <a:lnSpc>
                <a:spcPct val="100000"/>
              </a:lnSpc>
              <a:spcBef>
                <a:spcPct val="0"/>
              </a:spcBef>
              <a:buFontTx/>
              <a:buNone/>
              <a:tabLst>
                <a:tab pos="465138" algn="l"/>
              </a:tabLst>
            </a:pPr>
            <a:endParaRPr lang="en-US" sz="2400" dirty="0" smtClean="0"/>
          </a:p>
          <a:p>
            <a:pPr>
              <a:lnSpc>
                <a:spcPct val="100000"/>
              </a:lnSpc>
              <a:spcBef>
                <a:spcPct val="0"/>
              </a:spcBef>
              <a:buFontTx/>
              <a:buNone/>
              <a:tabLst>
                <a:tab pos="465138" algn="l"/>
              </a:tabLst>
            </a:pPr>
            <a:r>
              <a:rPr lang="en-US" sz="2400" dirty="0" smtClean="0"/>
              <a:t>Chapter 12 covers Templates, Vectors, and Stacks.  We will only cover section 6 on the </a:t>
            </a:r>
            <a:r>
              <a:rPr lang="en-US" sz="2400" b="1" i="1" dirty="0" smtClean="0"/>
              <a:t>vector class</a:t>
            </a:r>
            <a:r>
              <a:rPr lang="en-US" sz="2400" dirty="0" smtClean="0"/>
              <a:t>.  The </a:t>
            </a:r>
            <a:r>
              <a:rPr lang="en-US" sz="2400" b="1" i="1" dirty="0" smtClean="0"/>
              <a:t>vector class </a:t>
            </a:r>
            <a:r>
              <a:rPr lang="en-US" sz="2400" dirty="0" smtClean="0"/>
              <a:t>is part of the Standard Template Library (STL).  The </a:t>
            </a:r>
            <a:r>
              <a:rPr lang="en-US" sz="2400" b="1" i="1" dirty="0" smtClean="0"/>
              <a:t>vector class </a:t>
            </a:r>
            <a:r>
              <a:rPr lang="en-US" sz="2400" dirty="0" smtClean="0"/>
              <a:t>allows you to easily form vectors that could be used in place of arrays (covered in Ch 7-8).  Why use the Vector Class?</a:t>
            </a:r>
          </a:p>
          <a:p>
            <a:pPr marL="457200" indent="-457200">
              <a:lnSpc>
                <a:spcPct val="100000"/>
              </a:lnSpc>
              <a:spcBef>
                <a:spcPct val="0"/>
              </a:spcBef>
              <a:buFontTx/>
              <a:buAutoNum type="arabicParenR"/>
              <a:tabLst>
                <a:tab pos="465138" algn="l"/>
              </a:tabLst>
            </a:pPr>
            <a:r>
              <a:rPr lang="en-US" sz="2400" b="1" i="1" u="sng" dirty="0" smtClean="0"/>
              <a:t>Size</a:t>
            </a:r>
            <a:r>
              <a:rPr lang="en-US" sz="2400" dirty="0" smtClean="0"/>
              <a:t>:  A vector’s size is more flexible than the size of an array and can be easily changed during the program.</a:t>
            </a:r>
          </a:p>
          <a:p>
            <a:pPr marL="457200" indent="-457200">
              <a:lnSpc>
                <a:spcPct val="100000"/>
              </a:lnSpc>
              <a:spcBef>
                <a:spcPct val="0"/>
              </a:spcBef>
              <a:buFontTx/>
              <a:buAutoNum type="arabicParenR"/>
              <a:tabLst>
                <a:tab pos="465138" algn="l"/>
              </a:tabLst>
            </a:pPr>
            <a:r>
              <a:rPr lang="en-US" sz="2400" b="1" i="1" u="sng" dirty="0" smtClean="0"/>
              <a:t>Functions</a:t>
            </a:r>
            <a:r>
              <a:rPr lang="en-US" sz="2400" dirty="0" smtClean="0"/>
              <a:t>:  The </a:t>
            </a:r>
            <a:r>
              <a:rPr lang="en-US" sz="2400" b="1" i="1" dirty="0" smtClean="0"/>
              <a:t>vector class </a:t>
            </a:r>
            <a:r>
              <a:rPr lang="en-US" sz="2400" dirty="0" smtClean="0"/>
              <a:t>has useful libraries of functions for working with vectors. </a:t>
            </a:r>
            <a:endParaRPr lang="en-US" sz="24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2"/>
          </p:nvPr>
        </p:nvSpPr>
        <p:spPr bwMode="auto">
          <a:xfrm>
            <a:off x="8470900" y="6492875"/>
            <a:ext cx="673100" cy="365125"/>
          </a:xfrm>
          <a:noFill/>
          <a:ln>
            <a:miter lim="800000"/>
            <a:headEnd/>
            <a:tailEnd/>
          </a:ln>
        </p:spPr>
        <p:txBody>
          <a:bodyPr wrap="square" numCol="1" anchorCtr="0" compatLnSpc="1">
            <a:prstTxWarp prst="textNoShape">
              <a:avLst/>
            </a:prstTxWarp>
          </a:bodyPr>
          <a:lstStyle/>
          <a:p>
            <a:pPr algn="ctr"/>
            <a:fld id="{B1BB3316-5F2D-4105-B104-E3E2897F8EA2}" type="slidenum">
              <a:rPr lang="en-US" smtClean="0">
                <a:solidFill>
                  <a:srgbClr val="898989"/>
                </a:solidFill>
                <a:latin typeface="Times New Roman" pitchFamily="18" charset="0"/>
              </a:rPr>
              <a:pPr algn="ctr"/>
              <a:t>10</a:t>
            </a:fld>
            <a:endParaRPr lang="en-US" smtClean="0">
              <a:solidFill>
                <a:srgbClr val="898989"/>
              </a:solidFill>
              <a:latin typeface="Times New Roman" pitchFamily="18" charset="0"/>
            </a:endParaRPr>
          </a:p>
        </p:txBody>
      </p:sp>
      <p:sp>
        <p:nvSpPr>
          <p:cNvPr id="30723" name="Rectangle 2"/>
          <p:cNvSpPr>
            <a:spLocks noGrp="1" noChangeArrowheads="1"/>
          </p:cNvSpPr>
          <p:nvPr>
            <p:ph type="title"/>
          </p:nvPr>
        </p:nvSpPr>
        <p:spPr>
          <a:xfrm>
            <a:off x="0" y="1"/>
            <a:ext cx="9144000" cy="762000"/>
          </a:xfrm>
          <a:ln w="22225">
            <a:solidFill>
              <a:srgbClr val="0000FF"/>
            </a:solidFill>
          </a:ln>
        </p:spPr>
        <p:txBody>
          <a:bodyPr anchor="t"/>
          <a:lstStyle/>
          <a:p>
            <a:pPr algn="l" eaLnBrk="1" hangingPunct="1"/>
            <a:r>
              <a:rPr lang="en-US" sz="2200" b="1" u="sng" dirty="0" smtClean="0">
                <a:solidFill>
                  <a:srgbClr val="0000FF"/>
                </a:solidFill>
                <a:latin typeface="Times New Roman" pitchFamily="18" charset="0"/>
                <a:cs typeface="Times New Roman" pitchFamily="18" charset="0"/>
              </a:rPr>
              <a:t>STL Example 2</a:t>
            </a:r>
            <a:r>
              <a:rPr lang="en-US" sz="2200" b="1" dirty="0" smtClean="0">
                <a:solidFill>
                  <a:srgbClr val="0000FF"/>
                </a:solidFill>
                <a:latin typeface="Times New Roman" pitchFamily="18" charset="0"/>
                <a:cs typeface="Times New Roman" pitchFamily="18" charset="0"/>
              </a:rPr>
              <a:t>:  </a:t>
            </a:r>
            <a:r>
              <a:rPr lang="en-US" sz="2200" dirty="0" smtClean="0">
                <a:solidFill>
                  <a:srgbClr val="0000FF"/>
                </a:solidFill>
                <a:latin typeface="Times New Roman" pitchFamily="18" charset="0"/>
                <a:cs typeface="Times New Roman" pitchFamily="18" charset="0"/>
              </a:rPr>
              <a:t>Use the vector &lt;T&gt; class in the STL to create a fixed size vector and to create a second vector of size N to be specified by the user.</a:t>
            </a:r>
          </a:p>
        </p:txBody>
      </p:sp>
      <p:pic>
        <p:nvPicPr>
          <p:cNvPr id="38915" name="Picture 3"/>
          <p:cNvPicPr>
            <a:picLocks noChangeAspect="1" noChangeArrowheads="1"/>
          </p:cNvPicPr>
          <p:nvPr/>
        </p:nvPicPr>
        <p:blipFill>
          <a:blip r:embed="rId3" cstate="print"/>
          <a:srcRect/>
          <a:stretch>
            <a:fillRect/>
          </a:stretch>
        </p:blipFill>
        <p:spPr bwMode="auto">
          <a:xfrm>
            <a:off x="404813" y="758968"/>
            <a:ext cx="7873456" cy="6099031"/>
          </a:xfrm>
          <a:prstGeom prst="rect">
            <a:avLst/>
          </a:prstGeom>
          <a:noFill/>
          <a:ln w="28575">
            <a:solidFill>
              <a:srgbClr val="0000FF"/>
            </a:solid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2"/>
          </p:nvPr>
        </p:nvSpPr>
        <p:spPr bwMode="auto">
          <a:xfrm>
            <a:off x="0" y="6492875"/>
            <a:ext cx="673100" cy="365125"/>
          </a:xfrm>
          <a:noFill/>
          <a:ln>
            <a:miter lim="800000"/>
            <a:headEnd/>
            <a:tailEnd/>
          </a:ln>
        </p:spPr>
        <p:txBody>
          <a:bodyPr wrap="square" numCol="1" anchorCtr="0" compatLnSpc="1">
            <a:prstTxWarp prst="textNoShape">
              <a:avLst/>
            </a:prstTxWarp>
          </a:bodyPr>
          <a:lstStyle/>
          <a:p>
            <a:pPr algn="ctr"/>
            <a:fld id="{B1BB3316-5F2D-4105-B104-E3E2897F8EA2}" type="slidenum">
              <a:rPr lang="en-US" smtClean="0">
                <a:solidFill>
                  <a:srgbClr val="898989"/>
                </a:solidFill>
                <a:latin typeface="Times New Roman" pitchFamily="18" charset="0"/>
              </a:rPr>
              <a:pPr algn="ctr"/>
              <a:t>11</a:t>
            </a:fld>
            <a:endParaRPr lang="en-US" smtClean="0">
              <a:solidFill>
                <a:srgbClr val="898989"/>
              </a:solidFill>
              <a:latin typeface="Times New Roman" pitchFamily="18" charset="0"/>
            </a:endParaRPr>
          </a:p>
        </p:txBody>
      </p:sp>
      <p:sp>
        <p:nvSpPr>
          <p:cNvPr id="30723" name="Rectangle 2"/>
          <p:cNvSpPr>
            <a:spLocks noGrp="1" noChangeArrowheads="1"/>
          </p:cNvSpPr>
          <p:nvPr>
            <p:ph type="title"/>
          </p:nvPr>
        </p:nvSpPr>
        <p:spPr>
          <a:xfrm>
            <a:off x="-1" y="0"/>
            <a:ext cx="2257425" cy="866775"/>
          </a:xfrm>
          <a:ln w="22225">
            <a:noFill/>
          </a:ln>
        </p:spPr>
        <p:txBody>
          <a:bodyPr anchor="t"/>
          <a:lstStyle/>
          <a:p>
            <a:pPr algn="l" eaLnBrk="1" hangingPunct="1"/>
            <a:r>
              <a:rPr lang="en-US" sz="2200" b="1" u="sng" dirty="0" smtClean="0">
                <a:solidFill>
                  <a:srgbClr val="0000FF"/>
                </a:solidFill>
                <a:latin typeface="Times New Roman" pitchFamily="18" charset="0"/>
                <a:cs typeface="Times New Roman" pitchFamily="18" charset="0"/>
              </a:rPr>
              <a:t>Output for STL Example 2</a:t>
            </a:r>
            <a:r>
              <a:rPr lang="en-US" sz="2200" b="1" dirty="0" smtClean="0">
                <a:solidFill>
                  <a:srgbClr val="0000FF"/>
                </a:solidFill>
                <a:latin typeface="Times New Roman" pitchFamily="18" charset="0"/>
                <a:cs typeface="Times New Roman" pitchFamily="18" charset="0"/>
              </a:rPr>
              <a:t>:</a:t>
            </a:r>
            <a:endParaRPr lang="en-US" sz="2200" dirty="0" smtClean="0">
              <a:solidFill>
                <a:srgbClr val="0000FF"/>
              </a:solidFill>
              <a:latin typeface="Times New Roman" pitchFamily="18" charset="0"/>
              <a:cs typeface="Times New Roman" pitchFamily="18" charset="0"/>
            </a:endParaRPr>
          </a:p>
        </p:txBody>
      </p:sp>
      <p:pic>
        <p:nvPicPr>
          <p:cNvPr id="39938" name="Picture 2"/>
          <p:cNvPicPr>
            <a:picLocks noChangeAspect="1" noChangeArrowheads="1"/>
          </p:cNvPicPr>
          <p:nvPr/>
        </p:nvPicPr>
        <p:blipFill>
          <a:blip r:embed="rId3" cstate="print"/>
          <a:srcRect/>
          <a:stretch>
            <a:fillRect/>
          </a:stretch>
        </p:blipFill>
        <p:spPr bwMode="auto">
          <a:xfrm>
            <a:off x="2302367" y="0"/>
            <a:ext cx="6841633" cy="6858000"/>
          </a:xfrm>
          <a:prstGeom prst="rect">
            <a:avLst/>
          </a:prstGeom>
          <a:noFill/>
          <a:ln w="28575">
            <a:solidFill>
              <a:srgbClr val="0000FF"/>
            </a:solid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2"/>
          </p:nvPr>
        </p:nvSpPr>
        <p:spPr bwMode="auto">
          <a:xfrm>
            <a:off x="0" y="6492875"/>
            <a:ext cx="673100" cy="365125"/>
          </a:xfrm>
          <a:noFill/>
          <a:ln>
            <a:miter lim="800000"/>
            <a:headEnd/>
            <a:tailEnd/>
          </a:ln>
        </p:spPr>
        <p:txBody>
          <a:bodyPr wrap="square" numCol="1" anchorCtr="0" compatLnSpc="1">
            <a:prstTxWarp prst="textNoShape">
              <a:avLst/>
            </a:prstTxWarp>
          </a:bodyPr>
          <a:lstStyle/>
          <a:p>
            <a:pPr algn="ctr"/>
            <a:fld id="{B1BB3316-5F2D-4105-B104-E3E2897F8EA2}" type="slidenum">
              <a:rPr lang="en-US" smtClean="0">
                <a:solidFill>
                  <a:srgbClr val="898989"/>
                </a:solidFill>
                <a:latin typeface="Times New Roman" pitchFamily="18" charset="0"/>
              </a:rPr>
              <a:pPr algn="ctr"/>
              <a:t>12</a:t>
            </a:fld>
            <a:endParaRPr lang="en-US" smtClean="0">
              <a:solidFill>
                <a:srgbClr val="898989"/>
              </a:solidFill>
              <a:latin typeface="Times New Roman" pitchFamily="18" charset="0"/>
            </a:endParaRPr>
          </a:p>
        </p:txBody>
      </p:sp>
      <p:sp>
        <p:nvSpPr>
          <p:cNvPr id="30723" name="Rectangle 2"/>
          <p:cNvSpPr>
            <a:spLocks noGrp="1" noChangeArrowheads="1"/>
          </p:cNvSpPr>
          <p:nvPr>
            <p:ph type="title"/>
          </p:nvPr>
        </p:nvSpPr>
        <p:spPr>
          <a:xfrm>
            <a:off x="-1" y="-1"/>
            <a:ext cx="9144001" cy="4181476"/>
          </a:xfrm>
          <a:ln w="22225">
            <a:noFill/>
          </a:ln>
        </p:spPr>
        <p:txBody>
          <a:bodyPr anchor="t"/>
          <a:lstStyle/>
          <a:p>
            <a:pPr algn="l" eaLnBrk="1" hangingPunct="1"/>
            <a:r>
              <a:rPr lang="en-US" sz="2800" b="1" u="sng" dirty="0" smtClean="0">
                <a:solidFill>
                  <a:srgbClr val="0000FF"/>
                </a:solidFill>
                <a:latin typeface="Times New Roman" pitchFamily="18" charset="0"/>
                <a:cs typeface="Times New Roman" pitchFamily="18" charset="0"/>
              </a:rPr>
              <a:t>Class Example:</a:t>
            </a:r>
            <a:r>
              <a:rPr lang="en-US" sz="2800" dirty="0" smtClean="0">
                <a:solidFill>
                  <a:srgbClr val="0000FF"/>
                </a:solidFill>
                <a:latin typeface="Times New Roman" pitchFamily="18" charset="0"/>
                <a:cs typeface="Times New Roman" pitchFamily="18" charset="0"/>
              </a:rPr>
              <a:t>  </a:t>
            </a:r>
            <a:br>
              <a:rPr lang="en-US" sz="2800" dirty="0" smtClean="0">
                <a:solidFill>
                  <a:srgbClr val="0000FF"/>
                </a:solidFill>
                <a:latin typeface="Times New Roman" pitchFamily="18" charset="0"/>
                <a:cs typeface="Times New Roman" pitchFamily="18" charset="0"/>
              </a:rPr>
            </a:br>
            <a:r>
              <a:rPr lang="en-US" sz="2800" dirty="0" smtClean="0">
                <a:solidFill>
                  <a:srgbClr val="0000FF"/>
                </a:solidFill>
                <a:latin typeface="Times New Roman" pitchFamily="18" charset="0"/>
                <a:cs typeface="Times New Roman" pitchFamily="18" charset="0"/>
              </a:rPr>
              <a:t>-  Create a vector of 10 doubles using the vector class.</a:t>
            </a:r>
            <a:br>
              <a:rPr lang="en-US" sz="2800" dirty="0" smtClean="0">
                <a:solidFill>
                  <a:srgbClr val="0000FF"/>
                </a:solidFill>
                <a:latin typeface="Times New Roman" pitchFamily="18" charset="0"/>
                <a:cs typeface="Times New Roman" pitchFamily="18" charset="0"/>
              </a:rPr>
            </a:br>
            <a:r>
              <a:rPr lang="en-US" sz="2800" dirty="0" smtClean="0">
                <a:solidFill>
                  <a:srgbClr val="0000FF"/>
                </a:solidFill>
                <a:latin typeface="Times New Roman" pitchFamily="18" charset="0"/>
                <a:cs typeface="Times New Roman" pitchFamily="18" charset="0"/>
              </a:rPr>
              <a:t>-  Prompt the user to enter 10 values.</a:t>
            </a:r>
            <a:br>
              <a:rPr lang="en-US" sz="2800" dirty="0" smtClean="0">
                <a:solidFill>
                  <a:srgbClr val="0000FF"/>
                </a:solidFill>
                <a:latin typeface="Times New Roman" pitchFamily="18" charset="0"/>
                <a:cs typeface="Times New Roman" pitchFamily="18" charset="0"/>
              </a:rPr>
            </a:br>
            <a:r>
              <a:rPr lang="en-US" sz="2800" dirty="0" smtClean="0">
                <a:solidFill>
                  <a:srgbClr val="0000FF"/>
                </a:solidFill>
                <a:latin typeface="Times New Roman" pitchFamily="18" charset="0"/>
                <a:cs typeface="Times New Roman" pitchFamily="18" charset="0"/>
              </a:rPr>
              <a:t>-  Insert a new value in the middle of the vector using </a:t>
            </a:r>
            <a:r>
              <a:rPr lang="en-US" sz="2800" b="1" i="1" dirty="0" smtClean="0">
                <a:solidFill>
                  <a:srgbClr val="0000FF"/>
                </a:solidFill>
                <a:latin typeface="Times New Roman" pitchFamily="18" charset="0"/>
                <a:cs typeface="Times New Roman" pitchFamily="18" charset="0"/>
              </a:rPr>
              <a:t>insert( )</a:t>
            </a:r>
            <a:r>
              <a:rPr lang="en-US" sz="2800" dirty="0" smtClean="0">
                <a:solidFill>
                  <a:srgbClr val="0000FF"/>
                </a:solidFill>
                <a:latin typeface="Times New Roman" pitchFamily="18" charset="0"/>
                <a:cs typeface="Times New Roman" pitchFamily="18" charset="0"/>
              </a:rPr>
              <a:t/>
            </a:r>
            <a:br>
              <a:rPr lang="en-US" sz="2800" dirty="0" smtClean="0">
                <a:solidFill>
                  <a:srgbClr val="0000FF"/>
                </a:solidFill>
                <a:latin typeface="Times New Roman" pitchFamily="18" charset="0"/>
                <a:cs typeface="Times New Roman" pitchFamily="18" charset="0"/>
              </a:rPr>
            </a:br>
            <a:r>
              <a:rPr lang="en-US" sz="2800" dirty="0" smtClean="0">
                <a:solidFill>
                  <a:srgbClr val="0000FF"/>
                </a:solidFill>
                <a:latin typeface="Times New Roman" pitchFamily="18" charset="0"/>
                <a:cs typeface="Times New Roman" pitchFamily="18" charset="0"/>
              </a:rPr>
              <a:t>-  Remove the last value from the vector using </a:t>
            </a:r>
            <a:r>
              <a:rPr lang="en-US" sz="2800" b="1" i="1" dirty="0" err="1" smtClean="0">
                <a:solidFill>
                  <a:srgbClr val="0000FF"/>
                </a:solidFill>
                <a:latin typeface="Times New Roman" pitchFamily="18" charset="0"/>
                <a:cs typeface="Times New Roman" pitchFamily="18" charset="0"/>
              </a:rPr>
              <a:t>pop_back</a:t>
            </a:r>
            <a:r>
              <a:rPr lang="en-US" sz="2800" b="1" i="1" dirty="0" smtClean="0">
                <a:solidFill>
                  <a:srgbClr val="0000FF"/>
                </a:solidFill>
                <a:latin typeface="Times New Roman" pitchFamily="18" charset="0"/>
                <a:cs typeface="Times New Roman" pitchFamily="18" charset="0"/>
              </a:rPr>
              <a:t>( )</a:t>
            </a:r>
            <a:r>
              <a:rPr lang="en-US" sz="2800" dirty="0" smtClean="0">
                <a:solidFill>
                  <a:srgbClr val="0000FF"/>
                </a:solidFill>
                <a:latin typeface="Times New Roman" pitchFamily="18" charset="0"/>
                <a:cs typeface="Times New Roman" pitchFamily="18" charset="0"/>
              </a:rPr>
              <a:t/>
            </a:r>
            <a:br>
              <a:rPr lang="en-US" sz="2800" dirty="0" smtClean="0">
                <a:solidFill>
                  <a:srgbClr val="0000FF"/>
                </a:solidFill>
                <a:latin typeface="Times New Roman" pitchFamily="18" charset="0"/>
                <a:cs typeface="Times New Roman" pitchFamily="18" charset="0"/>
              </a:rPr>
            </a:br>
            <a:r>
              <a:rPr lang="en-US" sz="2800" dirty="0" smtClean="0">
                <a:solidFill>
                  <a:srgbClr val="0000FF"/>
                </a:solidFill>
                <a:latin typeface="Times New Roman" pitchFamily="18" charset="0"/>
                <a:cs typeface="Times New Roman" pitchFamily="18" charset="0"/>
              </a:rPr>
              <a:t>-  Add two new values to the end of the vector using</a:t>
            </a:r>
            <a:br>
              <a:rPr lang="en-US" sz="2800" dirty="0" smtClean="0">
                <a:solidFill>
                  <a:srgbClr val="0000FF"/>
                </a:solidFill>
                <a:latin typeface="Times New Roman" pitchFamily="18" charset="0"/>
                <a:cs typeface="Times New Roman" pitchFamily="18" charset="0"/>
              </a:rPr>
            </a:br>
            <a:r>
              <a:rPr lang="en-US" sz="2800" dirty="0" smtClean="0">
                <a:solidFill>
                  <a:srgbClr val="0000FF"/>
                </a:solidFill>
                <a:latin typeface="Times New Roman" pitchFamily="18" charset="0"/>
                <a:cs typeface="Times New Roman" pitchFamily="18" charset="0"/>
              </a:rPr>
              <a:t>   </a:t>
            </a:r>
            <a:r>
              <a:rPr lang="en-US" sz="2800" b="1" i="1" dirty="0" err="1" smtClean="0">
                <a:solidFill>
                  <a:srgbClr val="0000FF"/>
                </a:solidFill>
                <a:latin typeface="Times New Roman" pitchFamily="18" charset="0"/>
                <a:cs typeface="Times New Roman" pitchFamily="18" charset="0"/>
              </a:rPr>
              <a:t>push_back</a:t>
            </a:r>
            <a:r>
              <a:rPr lang="en-US" sz="2800" b="1" i="1" dirty="0" smtClean="0">
                <a:solidFill>
                  <a:srgbClr val="0000FF"/>
                </a:solidFill>
                <a:latin typeface="Times New Roman" pitchFamily="18" charset="0"/>
                <a:cs typeface="Times New Roman" pitchFamily="18" charset="0"/>
              </a:rPr>
              <a:t>( )</a:t>
            </a:r>
            <a:r>
              <a:rPr lang="en-US" sz="2800" dirty="0" smtClean="0">
                <a:solidFill>
                  <a:srgbClr val="0000FF"/>
                </a:solidFill>
                <a:latin typeface="Times New Roman" pitchFamily="18" charset="0"/>
                <a:cs typeface="Times New Roman" pitchFamily="18" charset="0"/>
              </a:rPr>
              <a:t/>
            </a:r>
            <a:br>
              <a:rPr lang="en-US" sz="2800" dirty="0" smtClean="0">
                <a:solidFill>
                  <a:srgbClr val="0000FF"/>
                </a:solidFill>
                <a:latin typeface="Times New Roman" pitchFamily="18" charset="0"/>
                <a:cs typeface="Times New Roman" pitchFamily="18" charset="0"/>
              </a:rPr>
            </a:br>
            <a:r>
              <a:rPr lang="en-US" sz="2800" dirty="0" smtClean="0">
                <a:solidFill>
                  <a:srgbClr val="0000FF"/>
                </a:solidFill>
                <a:latin typeface="Times New Roman" pitchFamily="18" charset="0"/>
                <a:cs typeface="Times New Roman" pitchFamily="18" charset="0"/>
              </a:rPr>
              <a:t>-  Find the average and maximum value in the list using</a:t>
            </a:r>
            <a:br>
              <a:rPr lang="en-US" sz="2800" dirty="0" smtClean="0">
                <a:solidFill>
                  <a:srgbClr val="0000FF"/>
                </a:solidFill>
                <a:latin typeface="Times New Roman" pitchFamily="18" charset="0"/>
                <a:cs typeface="Times New Roman" pitchFamily="18" charset="0"/>
              </a:rPr>
            </a:br>
            <a:r>
              <a:rPr lang="en-US" sz="2800" dirty="0" smtClean="0">
                <a:solidFill>
                  <a:srgbClr val="0000FF"/>
                </a:solidFill>
                <a:latin typeface="Times New Roman" pitchFamily="18" charset="0"/>
                <a:cs typeface="Times New Roman" pitchFamily="18" charset="0"/>
              </a:rPr>
              <a:t>   </a:t>
            </a:r>
            <a:r>
              <a:rPr lang="en-US" sz="2800" b="1" i="1" dirty="0" smtClean="0">
                <a:solidFill>
                  <a:srgbClr val="0000FF"/>
                </a:solidFill>
                <a:latin typeface="Times New Roman" pitchFamily="18" charset="0"/>
                <a:cs typeface="Times New Roman" pitchFamily="18" charset="0"/>
              </a:rPr>
              <a:t>accumulate( ), size( ), </a:t>
            </a:r>
            <a:r>
              <a:rPr lang="en-US" sz="2800" dirty="0" smtClean="0">
                <a:solidFill>
                  <a:srgbClr val="0000FF"/>
                </a:solidFill>
                <a:latin typeface="Times New Roman" pitchFamily="18" charset="0"/>
                <a:cs typeface="Times New Roman" pitchFamily="18" charset="0"/>
              </a:rPr>
              <a:t>and </a:t>
            </a:r>
            <a:r>
              <a:rPr lang="en-US" sz="2800" b="1" i="1" dirty="0" err="1" smtClean="0">
                <a:solidFill>
                  <a:srgbClr val="0000FF"/>
                </a:solidFill>
                <a:latin typeface="Times New Roman" pitchFamily="18" charset="0"/>
                <a:cs typeface="Times New Roman" pitchFamily="18" charset="0"/>
              </a:rPr>
              <a:t>max_element</a:t>
            </a:r>
            <a:r>
              <a:rPr lang="en-US" sz="2800" b="1" i="1" dirty="0" smtClean="0">
                <a:solidFill>
                  <a:srgbClr val="0000FF"/>
                </a:solidFill>
                <a:latin typeface="Times New Roman" pitchFamily="18" charset="0"/>
                <a:cs typeface="Times New Roman" pitchFamily="18" charset="0"/>
              </a:rPr>
              <a:t>( ).</a:t>
            </a:r>
            <a:r>
              <a:rPr lang="en-US" sz="2800" dirty="0" smtClean="0">
                <a:solidFill>
                  <a:srgbClr val="0000FF"/>
                </a:solidFill>
                <a:latin typeface="Times New Roman" pitchFamily="18" charset="0"/>
                <a:cs typeface="Times New Roman" pitchFamily="18" charset="0"/>
              </a:rPr>
              <a:t/>
            </a:r>
            <a:br>
              <a:rPr lang="en-US" sz="2800" dirty="0" smtClean="0">
                <a:solidFill>
                  <a:srgbClr val="0000FF"/>
                </a:solidFill>
                <a:latin typeface="Times New Roman" pitchFamily="18" charset="0"/>
                <a:cs typeface="Times New Roman" pitchFamily="18" charset="0"/>
              </a:rPr>
            </a:br>
            <a:r>
              <a:rPr lang="en-US" sz="2800" dirty="0" smtClean="0">
                <a:solidFill>
                  <a:srgbClr val="0000FF"/>
                </a:solidFill>
                <a:latin typeface="Times New Roman" pitchFamily="18" charset="0"/>
                <a:cs typeface="Times New Roman" pitchFamily="18" charset="0"/>
              </a:rPr>
              <a:t/>
            </a:r>
            <a:br>
              <a:rPr lang="en-US" sz="2800" dirty="0" smtClean="0">
                <a:solidFill>
                  <a:srgbClr val="0000FF"/>
                </a:solidFill>
                <a:latin typeface="Times New Roman" pitchFamily="18" charset="0"/>
                <a:cs typeface="Times New Roman" pitchFamily="18" charset="0"/>
              </a:rPr>
            </a:br>
            <a:endParaRPr lang="en-US" sz="2800" dirty="0" smtClean="0">
              <a:solidFill>
                <a:srgbClr val="0000FF"/>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4"/>
          <p:cNvSpPr txBox="1">
            <a:spLocks noChangeArrowheads="1"/>
          </p:cNvSpPr>
          <p:nvPr/>
        </p:nvSpPr>
        <p:spPr bwMode="auto">
          <a:xfrm>
            <a:off x="0" y="0"/>
            <a:ext cx="9144000" cy="479425"/>
          </a:xfrm>
          <a:prstGeom prst="rect">
            <a:avLst/>
          </a:prstGeom>
          <a:noFill/>
          <a:ln w="12700">
            <a:noFill/>
            <a:miter lim="800000"/>
            <a:headEnd type="none" w="sm" len="sm"/>
            <a:tailEnd type="none" w="sm" len="sm"/>
          </a:ln>
        </p:spPr>
        <p:txBody>
          <a:bodyPr>
            <a:spAutoFit/>
          </a:bodyPr>
          <a:lstStyle/>
          <a:p>
            <a:pPr>
              <a:lnSpc>
                <a:spcPct val="90000"/>
              </a:lnSpc>
              <a:spcBef>
                <a:spcPct val="0"/>
              </a:spcBef>
              <a:buFontTx/>
              <a:buNone/>
              <a:tabLst>
                <a:tab pos="465138" algn="l"/>
              </a:tabLst>
            </a:pPr>
            <a:r>
              <a:rPr lang="en-US" sz="2800" b="1" u="sng">
                <a:solidFill>
                  <a:schemeClr val="hlink"/>
                </a:solidFill>
              </a:rPr>
              <a:t>Expanding and Contracting Lists of Data</a:t>
            </a:r>
          </a:p>
        </p:txBody>
      </p:sp>
      <p:sp>
        <p:nvSpPr>
          <p:cNvPr id="26627" name="Text Box 4"/>
          <p:cNvSpPr txBox="1">
            <a:spLocks noChangeArrowheads="1"/>
          </p:cNvSpPr>
          <p:nvPr/>
        </p:nvSpPr>
        <p:spPr bwMode="auto">
          <a:xfrm>
            <a:off x="0" y="444500"/>
            <a:ext cx="9144000" cy="6214009"/>
          </a:xfrm>
          <a:prstGeom prst="rect">
            <a:avLst/>
          </a:prstGeom>
          <a:noFill/>
          <a:ln w="12700">
            <a:noFill/>
            <a:miter lim="800000"/>
            <a:headEnd type="none" w="sm" len="sm"/>
            <a:tailEnd type="none" w="sm" len="sm"/>
          </a:ln>
        </p:spPr>
        <p:txBody>
          <a:bodyPr wrap="square">
            <a:spAutoFit/>
          </a:bodyPr>
          <a:lstStyle/>
          <a:p>
            <a:pPr marL="228600" indent="-228600">
              <a:lnSpc>
                <a:spcPct val="90000"/>
              </a:lnSpc>
              <a:spcBef>
                <a:spcPct val="0"/>
              </a:spcBef>
              <a:buFont typeface="Arial" pitchFamily="34" charset="0"/>
              <a:buChar char="•"/>
              <a:tabLst>
                <a:tab pos="465138" algn="l"/>
              </a:tabLst>
            </a:pPr>
            <a:r>
              <a:rPr lang="en-US" sz="2600" dirty="0"/>
              <a:t>We have seen so far that we must specify the size of an array at the beginning of the program.  </a:t>
            </a:r>
          </a:p>
          <a:p>
            <a:pPr marL="228600" indent="-228600">
              <a:lnSpc>
                <a:spcPct val="90000"/>
              </a:lnSpc>
              <a:spcBef>
                <a:spcPct val="0"/>
              </a:spcBef>
              <a:buFont typeface="Arial" pitchFamily="34" charset="0"/>
              <a:buChar char="•"/>
              <a:tabLst>
                <a:tab pos="465138" algn="l"/>
              </a:tabLst>
            </a:pPr>
            <a:r>
              <a:rPr lang="en-US" sz="2600" dirty="0"/>
              <a:t>If we are not sure of the number of elements to be loaded into an array we could declare a large size for the worst case scenario, but this would waste memory.  For example, we could list the number of students as 500 for an unknown class size, but this is wasteful for a class size of 20.</a:t>
            </a:r>
          </a:p>
          <a:p>
            <a:pPr marL="228600" indent="-228600">
              <a:lnSpc>
                <a:spcPct val="90000"/>
              </a:lnSpc>
              <a:spcBef>
                <a:spcPct val="0"/>
              </a:spcBef>
              <a:buFont typeface="Arial" pitchFamily="34" charset="0"/>
              <a:buChar char="•"/>
              <a:tabLst>
                <a:tab pos="465138" algn="l"/>
              </a:tabLst>
            </a:pPr>
            <a:r>
              <a:rPr lang="en-US" sz="2600" dirty="0"/>
              <a:t>Two other ways to handle this are listed below.  Both involve </a:t>
            </a:r>
            <a:r>
              <a:rPr lang="en-US" sz="2600" b="1" i="1" dirty="0"/>
              <a:t>dynamic memory allocation</a:t>
            </a:r>
            <a:r>
              <a:rPr lang="en-US" sz="2600" dirty="0"/>
              <a:t>.</a:t>
            </a:r>
          </a:p>
          <a:p>
            <a:pPr marL="685800" lvl="1" indent="-228600">
              <a:lnSpc>
                <a:spcPct val="90000"/>
              </a:lnSpc>
              <a:spcBef>
                <a:spcPct val="0"/>
              </a:spcBef>
              <a:buFont typeface="Arial" pitchFamily="34" charset="0"/>
              <a:buChar char="•"/>
              <a:tabLst>
                <a:tab pos="465138" algn="l"/>
              </a:tabLst>
            </a:pPr>
            <a:r>
              <a:rPr lang="en-US" sz="2600" dirty="0"/>
              <a:t>Dynamically create new arrays and delete arrays as needed using the </a:t>
            </a:r>
            <a:r>
              <a:rPr lang="en-US" sz="2600" b="1" i="1" dirty="0"/>
              <a:t>new</a:t>
            </a:r>
            <a:r>
              <a:rPr lang="en-US" sz="2600" dirty="0"/>
              <a:t> and </a:t>
            </a:r>
            <a:r>
              <a:rPr lang="en-US" sz="2600" b="1" i="1" dirty="0"/>
              <a:t>delete</a:t>
            </a:r>
            <a:r>
              <a:rPr lang="en-US" sz="2600" dirty="0"/>
              <a:t> operators.  We will see how to do this in a later chapter once </a:t>
            </a:r>
            <a:r>
              <a:rPr lang="en-US" sz="2600" b="1" i="1" dirty="0"/>
              <a:t>pointers</a:t>
            </a:r>
            <a:r>
              <a:rPr lang="en-US" sz="2600" dirty="0"/>
              <a:t> are introduced.</a:t>
            </a:r>
          </a:p>
          <a:p>
            <a:pPr marL="685800" lvl="1" indent="-228600">
              <a:lnSpc>
                <a:spcPct val="90000"/>
              </a:lnSpc>
              <a:spcBef>
                <a:spcPct val="0"/>
              </a:spcBef>
              <a:buFont typeface="Arial" pitchFamily="34" charset="0"/>
              <a:buChar char="•"/>
              <a:tabLst>
                <a:tab pos="465138" algn="l"/>
              </a:tabLst>
            </a:pPr>
            <a:r>
              <a:rPr lang="en-US" sz="2600" dirty="0"/>
              <a:t>Use the </a:t>
            </a:r>
            <a:r>
              <a:rPr lang="en-US" sz="2600" b="1" i="1" dirty="0"/>
              <a:t>vector class </a:t>
            </a:r>
            <a:r>
              <a:rPr lang="en-US" sz="2600" dirty="0"/>
              <a:t>in the </a:t>
            </a:r>
            <a:r>
              <a:rPr lang="en-US" sz="2600" b="1" i="1" dirty="0"/>
              <a:t>Standard Template Library (STL).  </a:t>
            </a:r>
            <a:r>
              <a:rPr lang="en-US" sz="2600" dirty="0"/>
              <a:t>C++ includes a useful set of classes in the STL that allow the programmer to easily modify, expand, and contract structures.  Additionally, functions are included in the STL for sorting and searching lists of data.</a:t>
            </a:r>
          </a:p>
        </p:txBody>
      </p:sp>
      <p:sp>
        <p:nvSpPr>
          <p:cNvPr id="4" name="Slide Number Placeholder 3"/>
          <p:cNvSpPr>
            <a:spLocks noGrp="1"/>
          </p:cNvSpPr>
          <p:nvPr>
            <p:ph type="sldNum" sz="quarter" idx="12"/>
          </p:nvPr>
        </p:nvSpPr>
        <p:spPr/>
        <p:txBody>
          <a:bodyPr/>
          <a:lstStyle/>
          <a:p>
            <a:pPr>
              <a:defRPr/>
            </a:pPr>
            <a:fld id="{BACD651A-DC4B-4B1D-AB5C-A9FE1DE51DBB}" type="slidenum">
              <a:rPr lang="en-US" smtClean="0"/>
              <a:pPr>
                <a:defRPr/>
              </a:pPr>
              <a:t>2</a:t>
            </a:fld>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2"/>
          </p:nvPr>
        </p:nvSpPr>
        <p:spPr bwMode="auto">
          <a:xfrm>
            <a:off x="8432800" y="6492875"/>
            <a:ext cx="711200" cy="365125"/>
          </a:xfrm>
          <a:noFill/>
          <a:ln>
            <a:miter lim="800000"/>
            <a:headEnd/>
            <a:tailEnd/>
          </a:ln>
        </p:spPr>
        <p:txBody>
          <a:bodyPr wrap="square" numCol="1" anchorCtr="0" compatLnSpc="1">
            <a:prstTxWarp prst="textNoShape">
              <a:avLst/>
            </a:prstTxWarp>
          </a:bodyPr>
          <a:lstStyle/>
          <a:p>
            <a:pPr algn="ctr"/>
            <a:fld id="{AD738F31-A87D-4B04-B518-2D552FCB60BD}" type="slidenum">
              <a:rPr lang="en-US" smtClean="0">
                <a:solidFill>
                  <a:srgbClr val="898989"/>
                </a:solidFill>
                <a:latin typeface="Times New Roman" pitchFamily="18" charset="0"/>
              </a:rPr>
              <a:pPr algn="ctr"/>
              <a:t>3</a:t>
            </a:fld>
            <a:endParaRPr lang="en-US" smtClean="0">
              <a:solidFill>
                <a:srgbClr val="898989"/>
              </a:solidFill>
              <a:latin typeface="Times New Roman" pitchFamily="18" charset="0"/>
            </a:endParaRPr>
          </a:p>
        </p:txBody>
      </p:sp>
      <p:sp>
        <p:nvSpPr>
          <p:cNvPr id="27651" name="Rectangle 2"/>
          <p:cNvSpPr>
            <a:spLocks noGrp="1" noChangeArrowheads="1"/>
          </p:cNvSpPr>
          <p:nvPr>
            <p:ph type="title"/>
          </p:nvPr>
        </p:nvSpPr>
        <p:spPr>
          <a:xfrm>
            <a:off x="0" y="0"/>
            <a:ext cx="9144000" cy="914400"/>
          </a:xfrm>
        </p:spPr>
        <p:txBody>
          <a:bodyPr/>
          <a:lstStyle/>
          <a:p>
            <a:pPr algn="l" eaLnBrk="1" hangingPunct="1"/>
            <a:r>
              <a:rPr lang="en-US" sz="3200" b="1" u="sng" smtClean="0">
                <a:solidFill>
                  <a:srgbClr val="0000FF"/>
                </a:solidFill>
                <a:latin typeface="Times New Roman" pitchFamily="18" charset="0"/>
                <a:cs typeface="Times New Roman" pitchFamily="18" charset="0"/>
              </a:rPr>
              <a:t>The Standard Template Library</a:t>
            </a:r>
          </a:p>
        </p:txBody>
      </p:sp>
      <p:sp>
        <p:nvSpPr>
          <p:cNvPr id="27652" name="Rectangle 3"/>
          <p:cNvSpPr>
            <a:spLocks noGrp="1" noChangeArrowheads="1"/>
          </p:cNvSpPr>
          <p:nvPr>
            <p:ph type="body" idx="1"/>
          </p:nvPr>
        </p:nvSpPr>
        <p:spPr>
          <a:xfrm>
            <a:off x="0" y="800100"/>
            <a:ext cx="9144000" cy="5702300"/>
          </a:xfrm>
        </p:spPr>
        <p:txBody>
          <a:bodyPr/>
          <a:lstStyle/>
          <a:p>
            <a:pPr eaLnBrk="1" hangingPunct="1">
              <a:lnSpc>
                <a:spcPct val="90000"/>
              </a:lnSpc>
            </a:pPr>
            <a:r>
              <a:rPr lang="en-US" sz="2800" b="1" u="sng" dirty="0" smtClean="0">
                <a:latin typeface="Times New Roman" pitchFamily="18" charset="0"/>
                <a:cs typeface="Times New Roman" pitchFamily="18" charset="0"/>
              </a:rPr>
              <a:t>Standard Template Library (STL):</a:t>
            </a:r>
            <a:r>
              <a:rPr lang="en-US" sz="2800" dirty="0" smtClean="0">
                <a:latin typeface="Times New Roman" pitchFamily="18" charset="0"/>
                <a:cs typeface="Times New Roman" pitchFamily="18" charset="0"/>
              </a:rPr>
              <a:t> Generic set of data structures that can be modified, expanded, and contracted</a:t>
            </a:r>
          </a:p>
          <a:p>
            <a:pPr eaLnBrk="1" hangingPunct="1">
              <a:lnSpc>
                <a:spcPct val="90000"/>
              </a:lnSpc>
            </a:pPr>
            <a:r>
              <a:rPr lang="en-US" sz="2800" dirty="0" smtClean="0">
                <a:latin typeface="Times New Roman" pitchFamily="18" charset="0"/>
                <a:cs typeface="Times New Roman" pitchFamily="18" charset="0"/>
              </a:rPr>
              <a:t>Each STL class is coded as a template to permit the construction of a </a:t>
            </a:r>
            <a:r>
              <a:rPr lang="en-US" sz="2800" b="1" dirty="0" smtClean="0">
                <a:latin typeface="Times New Roman" pitchFamily="18" charset="0"/>
                <a:cs typeface="Times New Roman" pitchFamily="18" charset="0"/>
              </a:rPr>
              <a:t>container</a:t>
            </a:r>
            <a:endParaRPr lang="en-US" sz="2800" dirty="0" smtClean="0">
              <a:latin typeface="Times New Roman" pitchFamily="18" charset="0"/>
              <a:cs typeface="Times New Roman" pitchFamily="18" charset="0"/>
            </a:endParaRPr>
          </a:p>
          <a:p>
            <a:pPr eaLnBrk="1" hangingPunct="1">
              <a:lnSpc>
                <a:spcPct val="90000"/>
              </a:lnSpc>
            </a:pPr>
            <a:r>
              <a:rPr lang="en-US" sz="2800" b="1" u="sng" dirty="0" smtClean="0">
                <a:latin typeface="Times New Roman" pitchFamily="18" charset="0"/>
                <a:cs typeface="Times New Roman" pitchFamily="18" charset="0"/>
              </a:rPr>
              <a:t>Container</a:t>
            </a:r>
            <a:r>
              <a:rPr lang="en-US" sz="2800" b="1"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 A generic data structure, referring to a set of data items that form a natural group</a:t>
            </a:r>
          </a:p>
          <a:p>
            <a:pPr lvl="1" eaLnBrk="1" hangingPunct="1">
              <a:lnSpc>
                <a:spcPct val="90000"/>
              </a:lnSpc>
            </a:pPr>
            <a:r>
              <a:rPr lang="en-US" dirty="0" smtClean="0">
                <a:latin typeface="Times New Roman" pitchFamily="18" charset="0"/>
                <a:cs typeface="Times New Roman" pitchFamily="18" charset="0"/>
              </a:rPr>
              <a:t>Also called </a:t>
            </a:r>
            <a:r>
              <a:rPr lang="en-US" b="1" dirty="0" smtClean="0">
                <a:latin typeface="Times New Roman" pitchFamily="18" charset="0"/>
                <a:cs typeface="Times New Roman" pitchFamily="18" charset="0"/>
              </a:rPr>
              <a:t>list</a:t>
            </a:r>
            <a:r>
              <a:rPr lang="en-US" dirty="0" smtClean="0">
                <a:latin typeface="Times New Roman" pitchFamily="18" charset="0"/>
                <a:cs typeface="Times New Roman" pitchFamily="18" charset="0"/>
              </a:rPr>
              <a:t> or </a:t>
            </a:r>
            <a:r>
              <a:rPr lang="en-US" b="1" dirty="0" smtClean="0">
                <a:latin typeface="Times New Roman" pitchFamily="18" charset="0"/>
                <a:cs typeface="Times New Roman" pitchFamily="18" charset="0"/>
              </a:rPr>
              <a:t>collection</a:t>
            </a:r>
          </a:p>
          <a:p>
            <a:pPr lvl="1" eaLnBrk="1" hangingPunct="1">
              <a:lnSpc>
                <a:spcPct val="90000"/>
              </a:lnSpc>
            </a:pPr>
            <a:r>
              <a:rPr lang="en-US" dirty="0" smtClean="0">
                <a:latin typeface="Times New Roman" pitchFamily="18" charset="0"/>
                <a:cs typeface="Times New Roman" pitchFamily="18" charset="0"/>
              </a:rPr>
              <a:t>Containers include vectors, </a:t>
            </a:r>
            <a:r>
              <a:rPr lang="en-US" dirty="0" err="1" smtClean="0">
                <a:latin typeface="Times New Roman" pitchFamily="18" charset="0"/>
                <a:cs typeface="Times New Roman" pitchFamily="18" charset="0"/>
              </a:rPr>
              <a:t>deques</a:t>
            </a:r>
            <a:r>
              <a:rPr lang="en-US" dirty="0" smtClean="0">
                <a:latin typeface="Times New Roman" pitchFamily="18" charset="0"/>
                <a:cs typeface="Times New Roman" pitchFamily="18" charset="0"/>
              </a:rPr>
              <a:t>, lists, sets, </a:t>
            </a:r>
            <a:r>
              <a:rPr lang="en-US" dirty="0" err="1" smtClean="0">
                <a:latin typeface="Times New Roman" pitchFamily="18" charset="0"/>
                <a:cs typeface="Times New Roman" pitchFamily="18" charset="0"/>
              </a:rPr>
              <a:t>multisets</a:t>
            </a:r>
            <a:r>
              <a:rPr lang="en-US" dirty="0" smtClean="0">
                <a:latin typeface="Times New Roman" pitchFamily="18" charset="0"/>
                <a:cs typeface="Times New Roman" pitchFamily="18" charset="0"/>
              </a:rPr>
              <a:t>, maps, and </a:t>
            </a:r>
            <a:r>
              <a:rPr lang="en-US" dirty="0" err="1" smtClean="0">
                <a:latin typeface="Times New Roman" pitchFamily="18" charset="0"/>
                <a:cs typeface="Times New Roman" pitchFamily="18" charset="0"/>
              </a:rPr>
              <a:t>multimaps</a:t>
            </a:r>
            <a:r>
              <a:rPr lang="en-US" dirty="0" smtClean="0">
                <a:latin typeface="Times New Roman" pitchFamily="18" charset="0"/>
                <a:cs typeface="Times New Roman" pitchFamily="18" charset="0"/>
              </a:rPr>
              <a:t>.  Here we will only look at </a:t>
            </a:r>
            <a:r>
              <a:rPr lang="en-US" b="1" u="sng" dirty="0" smtClean="0">
                <a:latin typeface="Times New Roman" pitchFamily="18" charset="0"/>
                <a:cs typeface="Times New Roman" pitchFamily="18" charset="0"/>
              </a:rPr>
              <a:t>vectors</a:t>
            </a:r>
            <a:r>
              <a:rPr lang="en-US" dirty="0" smtClean="0">
                <a:latin typeface="Times New Roman" pitchFamily="18" charset="0"/>
                <a:cs typeface="Times New Roman" pitchFamily="18" charset="0"/>
              </a:rPr>
              <a:t>.</a:t>
            </a:r>
          </a:p>
          <a:p>
            <a:pPr eaLnBrk="1" hangingPunct="1">
              <a:lnSpc>
                <a:spcPct val="90000"/>
              </a:lnSpc>
            </a:pPr>
            <a:r>
              <a:rPr lang="en-US" sz="2800" b="1" u="sng" dirty="0" smtClean="0">
                <a:latin typeface="Times New Roman" pitchFamily="18" charset="0"/>
                <a:cs typeface="Times New Roman" pitchFamily="18" charset="0"/>
              </a:rPr>
              <a:t>Vector</a:t>
            </a:r>
            <a:r>
              <a:rPr lang="en-US" sz="2800" b="1"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Similar to an array</a:t>
            </a:r>
          </a:p>
          <a:p>
            <a:pPr lvl="1" eaLnBrk="1" hangingPunct="1">
              <a:lnSpc>
                <a:spcPct val="90000"/>
              </a:lnSpc>
            </a:pPr>
            <a:r>
              <a:rPr lang="en-US" dirty="0" smtClean="0">
                <a:latin typeface="Times New Roman" pitchFamily="18" charset="0"/>
                <a:cs typeface="Times New Roman" pitchFamily="18" charset="0"/>
              </a:rPr>
              <a:t>Uses a zero-relative index, but automatically expands as needed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2"/>
          </p:nvPr>
        </p:nvSpPr>
        <p:spPr bwMode="auto">
          <a:xfrm>
            <a:off x="8394700" y="0"/>
            <a:ext cx="749300" cy="365125"/>
          </a:xfrm>
          <a:noFill/>
          <a:ln>
            <a:miter lim="800000"/>
            <a:headEnd/>
            <a:tailEnd/>
          </a:ln>
        </p:spPr>
        <p:txBody>
          <a:bodyPr wrap="square" numCol="1" anchorCtr="0" compatLnSpc="1">
            <a:prstTxWarp prst="textNoShape">
              <a:avLst/>
            </a:prstTxWarp>
          </a:bodyPr>
          <a:lstStyle/>
          <a:p>
            <a:pPr algn="ctr"/>
            <a:fld id="{DFA84296-3F9B-4E98-82AE-B212DD9519BA}" type="slidenum">
              <a:rPr lang="en-US" smtClean="0">
                <a:solidFill>
                  <a:srgbClr val="898989"/>
                </a:solidFill>
                <a:latin typeface="Times New Roman" pitchFamily="18" charset="0"/>
              </a:rPr>
              <a:pPr algn="ctr"/>
              <a:t>4</a:t>
            </a:fld>
            <a:endParaRPr lang="en-US" smtClean="0">
              <a:solidFill>
                <a:srgbClr val="898989"/>
              </a:solidFill>
              <a:latin typeface="Times New Roman" pitchFamily="18" charset="0"/>
            </a:endParaRPr>
          </a:p>
        </p:txBody>
      </p:sp>
      <p:sp>
        <p:nvSpPr>
          <p:cNvPr id="28675" name="Rectangle 2"/>
          <p:cNvSpPr>
            <a:spLocks noGrp="1" noChangeArrowheads="1"/>
          </p:cNvSpPr>
          <p:nvPr>
            <p:ph type="title"/>
          </p:nvPr>
        </p:nvSpPr>
        <p:spPr>
          <a:xfrm>
            <a:off x="0" y="0"/>
            <a:ext cx="9144000" cy="800100"/>
          </a:xfrm>
        </p:spPr>
        <p:txBody>
          <a:bodyPr/>
          <a:lstStyle/>
          <a:p>
            <a:pPr algn="l" eaLnBrk="1" hangingPunct="1"/>
            <a:r>
              <a:rPr lang="en-US" sz="3200" b="1" u="sng" smtClean="0">
                <a:solidFill>
                  <a:srgbClr val="0000FF"/>
                </a:solidFill>
                <a:latin typeface="Times New Roman" pitchFamily="18" charset="0"/>
                <a:cs typeface="Times New Roman" pitchFamily="18" charset="0"/>
              </a:rPr>
              <a:t>The Standard Template Library </a:t>
            </a:r>
            <a:r>
              <a:rPr lang="en-US" sz="3200" b="1" smtClean="0">
                <a:solidFill>
                  <a:srgbClr val="0000FF"/>
                </a:solidFill>
                <a:latin typeface="Times New Roman" pitchFamily="18" charset="0"/>
                <a:cs typeface="Times New Roman" pitchFamily="18" charset="0"/>
              </a:rPr>
              <a:t>(continued)</a:t>
            </a:r>
          </a:p>
        </p:txBody>
      </p:sp>
      <p:sp>
        <p:nvSpPr>
          <p:cNvPr id="28676" name="Rectangle 3"/>
          <p:cNvSpPr>
            <a:spLocks noGrp="1" noChangeArrowheads="1"/>
          </p:cNvSpPr>
          <p:nvPr>
            <p:ph type="body" idx="1"/>
          </p:nvPr>
        </p:nvSpPr>
        <p:spPr>
          <a:xfrm>
            <a:off x="0" y="863600"/>
            <a:ext cx="9144000" cy="5994400"/>
          </a:xfrm>
        </p:spPr>
        <p:txBody>
          <a:bodyPr/>
          <a:lstStyle/>
          <a:p>
            <a:pPr eaLnBrk="1" hangingPunct="1"/>
            <a:r>
              <a:rPr lang="en-US" sz="2800" dirty="0" smtClean="0">
                <a:latin typeface="Times New Roman" pitchFamily="18" charset="0"/>
                <a:cs typeface="Times New Roman" pitchFamily="18" charset="0"/>
              </a:rPr>
              <a:t>STL </a:t>
            </a:r>
            <a:r>
              <a:rPr lang="en-US" sz="2800" b="1" dirty="0" smtClean="0">
                <a:latin typeface="Times New Roman" pitchFamily="18" charset="0"/>
                <a:cs typeface="Times New Roman" pitchFamily="18" charset="0"/>
              </a:rPr>
              <a:t>Vector</a:t>
            </a:r>
            <a:r>
              <a:rPr lang="en-US" sz="2800" dirty="0" smtClean="0">
                <a:latin typeface="Times New Roman" pitchFamily="18" charset="0"/>
                <a:cs typeface="Times New Roman" pitchFamily="18" charset="0"/>
              </a:rPr>
              <a:t> class provides many useful methods (functions) for vector manipulation:</a:t>
            </a:r>
          </a:p>
          <a:p>
            <a:pPr lvl="1" eaLnBrk="1" hangingPunct="1"/>
            <a:r>
              <a:rPr lang="en-US" sz="2400" b="1" dirty="0" smtClean="0">
                <a:solidFill>
                  <a:srgbClr val="0000FF"/>
                </a:solidFill>
                <a:latin typeface="Times New Roman" pitchFamily="18" charset="0"/>
                <a:cs typeface="Times New Roman" pitchFamily="18" charset="0"/>
              </a:rPr>
              <a:t>insert(pos, </a:t>
            </a:r>
            <a:r>
              <a:rPr lang="en-US" sz="2400" b="1" dirty="0" err="1" smtClean="0">
                <a:solidFill>
                  <a:srgbClr val="0000FF"/>
                </a:solidFill>
                <a:latin typeface="Times New Roman" pitchFamily="18" charset="0"/>
                <a:cs typeface="Times New Roman" pitchFamily="18" charset="0"/>
              </a:rPr>
              <a:t>elem</a:t>
            </a:r>
            <a:r>
              <a:rPr lang="en-US" sz="2400" b="1" dirty="0" smtClean="0">
                <a:solidFill>
                  <a:srgbClr val="0000FF"/>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 inserts </a:t>
            </a:r>
            <a:r>
              <a:rPr lang="en-US" sz="2400" b="1" dirty="0" err="1" smtClean="0">
                <a:latin typeface="Times New Roman" pitchFamily="18" charset="0"/>
                <a:cs typeface="Times New Roman" pitchFamily="18" charset="0"/>
              </a:rPr>
              <a:t>elem</a:t>
            </a:r>
            <a:r>
              <a:rPr lang="en-US" sz="2400" dirty="0" smtClean="0">
                <a:latin typeface="Times New Roman" pitchFamily="18" charset="0"/>
                <a:cs typeface="Times New Roman" pitchFamily="18" charset="0"/>
              </a:rPr>
              <a:t> at position </a:t>
            </a:r>
            <a:r>
              <a:rPr lang="en-US" sz="2400" b="1" dirty="0" smtClean="0">
                <a:latin typeface="Times New Roman" pitchFamily="18" charset="0"/>
                <a:cs typeface="Times New Roman" pitchFamily="18" charset="0"/>
              </a:rPr>
              <a:t>pos</a:t>
            </a:r>
          </a:p>
          <a:p>
            <a:pPr lvl="1" eaLnBrk="1" hangingPunct="1"/>
            <a:r>
              <a:rPr lang="en-US" sz="2400" b="1" dirty="0" err="1" smtClean="0">
                <a:solidFill>
                  <a:srgbClr val="0000FF"/>
                </a:solidFill>
                <a:latin typeface="Times New Roman" pitchFamily="18" charset="0"/>
                <a:cs typeface="Times New Roman" pitchFamily="18" charset="0"/>
              </a:rPr>
              <a:t>name.push_back</a:t>
            </a:r>
            <a:r>
              <a:rPr lang="en-US" sz="2400" b="1" dirty="0" smtClean="0">
                <a:solidFill>
                  <a:srgbClr val="0000FF"/>
                </a:solidFill>
                <a:latin typeface="Times New Roman" pitchFamily="18" charset="0"/>
                <a:cs typeface="Times New Roman" pitchFamily="18" charset="0"/>
              </a:rPr>
              <a:t>(</a:t>
            </a:r>
            <a:r>
              <a:rPr lang="en-US" sz="2400" b="1" dirty="0" err="1" smtClean="0">
                <a:solidFill>
                  <a:srgbClr val="0000FF"/>
                </a:solidFill>
                <a:latin typeface="Times New Roman" pitchFamily="18" charset="0"/>
                <a:cs typeface="Times New Roman" pitchFamily="18" charset="0"/>
              </a:rPr>
              <a:t>elem</a:t>
            </a:r>
            <a:r>
              <a:rPr lang="en-US" sz="2400" b="1" dirty="0" smtClean="0">
                <a:solidFill>
                  <a:srgbClr val="0000FF"/>
                </a:solidFill>
                <a:latin typeface="Times New Roman" pitchFamily="18" charset="0"/>
                <a:cs typeface="Times New Roman" pitchFamily="18" charset="0"/>
              </a:rPr>
              <a:t>);</a:t>
            </a:r>
            <a:r>
              <a:rPr lang="en-US" sz="2400" dirty="0" smtClean="0">
                <a:latin typeface="Times New Roman" pitchFamily="18" charset="0"/>
                <a:cs typeface="Times New Roman" pitchFamily="18" charset="0"/>
              </a:rPr>
              <a:t>  //append </a:t>
            </a:r>
            <a:r>
              <a:rPr lang="en-US" sz="2400" b="1" dirty="0" err="1" smtClean="0">
                <a:latin typeface="Times New Roman" pitchFamily="18" charset="0"/>
                <a:cs typeface="Times New Roman" pitchFamily="18" charset="0"/>
              </a:rPr>
              <a:t>elem</a:t>
            </a:r>
            <a:r>
              <a:rPr lang="en-US" sz="2400" dirty="0" smtClean="0">
                <a:latin typeface="Times New Roman" pitchFamily="18" charset="0"/>
                <a:cs typeface="Times New Roman" pitchFamily="18" charset="0"/>
              </a:rPr>
              <a:t> at the end of the vector</a:t>
            </a:r>
          </a:p>
          <a:p>
            <a:pPr lvl="1" eaLnBrk="1" hangingPunct="1"/>
            <a:r>
              <a:rPr lang="en-US" sz="2400" b="1" dirty="0" err="1" smtClean="0">
                <a:solidFill>
                  <a:srgbClr val="0000FF"/>
                </a:solidFill>
                <a:latin typeface="Times New Roman" pitchFamily="18" charset="0"/>
                <a:cs typeface="Times New Roman" pitchFamily="18" charset="0"/>
              </a:rPr>
              <a:t>name.size</a:t>
            </a:r>
            <a:r>
              <a:rPr lang="en-US" sz="2400" b="1" dirty="0" smtClean="0">
                <a:solidFill>
                  <a:srgbClr val="0000FF"/>
                </a:solidFill>
                <a:latin typeface="Times New Roman" pitchFamily="18" charset="0"/>
                <a:cs typeface="Times New Roman" pitchFamily="18" charset="0"/>
              </a:rPr>
              <a:t>()</a:t>
            </a:r>
            <a:r>
              <a:rPr lang="en-US" sz="2400" dirty="0" smtClean="0">
                <a:solidFill>
                  <a:srgbClr val="0000FF"/>
                </a:solidFill>
                <a:latin typeface="Times New Roman" pitchFamily="18" charset="0"/>
                <a:cs typeface="Times New Roman" pitchFamily="18" charset="0"/>
              </a:rPr>
              <a:t>;</a:t>
            </a:r>
            <a:r>
              <a:rPr lang="en-US" sz="2400" dirty="0" smtClean="0">
                <a:latin typeface="Times New Roman" pitchFamily="18" charset="0"/>
                <a:cs typeface="Times New Roman" pitchFamily="18" charset="0"/>
              </a:rPr>
              <a:t>     //return the size of the vector</a:t>
            </a:r>
          </a:p>
          <a:p>
            <a:pPr eaLnBrk="1" hangingPunct="1"/>
            <a:r>
              <a:rPr lang="en-US" sz="2800" dirty="0" smtClean="0">
                <a:latin typeface="Times New Roman" pitchFamily="18" charset="0"/>
                <a:cs typeface="Times New Roman" pitchFamily="18" charset="0"/>
              </a:rPr>
              <a:t>STL also provides generic functions called </a:t>
            </a:r>
            <a:r>
              <a:rPr lang="en-US" sz="2800" b="1" dirty="0" smtClean="0">
                <a:latin typeface="Times New Roman" pitchFamily="18" charset="0"/>
                <a:cs typeface="Times New Roman" pitchFamily="18" charset="0"/>
              </a:rPr>
              <a:t>algorithms</a:t>
            </a:r>
          </a:p>
          <a:p>
            <a:pPr lvl="1" eaLnBrk="1" hangingPunct="1"/>
            <a:r>
              <a:rPr lang="en-US" sz="2400" b="1" dirty="0" smtClean="0">
                <a:solidFill>
                  <a:srgbClr val="0000FF"/>
                </a:solidFill>
                <a:latin typeface="Times New Roman" pitchFamily="18" charset="0"/>
                <a:cs typeface="Times New Roman" pitchFamily="18" charset="0"/>
              </a:rPr>
              <a:t>sort(</a:t>
            </a:r>
            <a:r>
              <a:rPr lang="en-US" sz="2400" b="1" dirty="0" err="1" smtClean="0">
                <a:solidFill>
                  <a:srgbClr val="0000FF"/>
                </a:solidFill>
                <a:latin typeface="Times New Roman" pitchFamily="18" charset="0"/>
                <a:cs typeface="Times New Roman" pitchFamily="18" charset="0"/>
              </a:rPr>
              <a:t>name.begin</a:t>
            </a:r>
            <a:r>
              <a:rPr lang="en-US" sz="2400" b="1" dirty="0" smtClean="0">
                <a:solidFill>
                  <a:srgbClr val="0000FF"/>
                </a:solidFill>
                <a:latin typeface="Times New Roman" pitchFamily="18" charset="0"/>
                <a:cs typeface="Times New Roman" pitchFamily="18" charset="0"/>
              </a:rPr>
              <a:t>(), </a:t>
            </a:r>
            <a:r>
              <a:rPr lang="en-US" sz="2400" b="1" dirty="0" err="1" smtClean="0">
                <a:solidFill>
                  <a:srgbClr val="0000FF"/>
                </a:solidFill>
                <a:latin typeface="Times New Roman" pitchFamily="18" charset="0"/>
                <a:cs typeface="Times New Roman" pitchFamily="18" charset="0"/>
              </a:rPr>
              <a:t>name.end</a:t>
            </a:r>
            <a:r>
              <a:rPr lang="en-US" sz="2400" b="1" dirty="0" smtClean="0">
                <a:solidFill>
                  <a:srgbClr val="0000FF"/>
                </a:solidFill>
                <a:latin typeface="Times New Roman" pitchFamily="18" charset="0"/>
                <a:cs typeface="Times New Roman" pitchFamily="18" charset="0"/>
              </a:rPr>
              <a:t>());</a:t>
            </a:r>
            <a:r>
              <a:rPr lang="en-US" sz="2400" dirty="0" smtClean="0">
                <a:latin typeface="Times New Roman" pitchFamily="18" charset="0"/>
                <a:cs typeface="Times New Roman" pitchFamily="18" charset="0"/>
              </a:rPr>
              <a:t>  //sort the vector in ascending order</a:t>
            </a:r>
          </a:p>
          <a:p>
            <a:pPr lvl="1" eaLnBrk="1" hangingPunct="1"/>
            <a:r>
              <a:rPr lang="en-US" sz="2400" b="1" dirty="0" smtClean="0">
                <a:solidFill>
                  <a:srgbClr val="0000FF"/>
                </a:solidFill>
                <a:latin typeface="Times New Roman" pitchFamily="18" charset="0"/>
                <a:cs typeface="Times New Roman" pitchFamily="18" charset="0"/>
              </a:rPr>
              <a:t>reverse(</a:t>
            </a:r>
            <a:r>
              <a:rPr lang="en-US" sz="2400" b="1" dirty="0" err="1" smtClean="0">
                <a:solidFill>
                  <a:srgbClr val="0000FF"/>
                </a:solidFill>
                <a:latin typeface="Times New Roman" pitchFamily="18" charset="0"/>
                <a:cs typeface="Times New Roman" pitchFamily="18" charset="0"/>
              </a:rPr>
              <a:t>name.begin</a:t>
            </a:r>
            <a:r>
              <a:rPr lang="en-US" sz="2400" b="1" dirty="0" smtClean="0">
                <a:solidFill>
                  <a:srgbClr val="0000FF"/>
                </a:solidFill>
                <a:latin typeface="Times New Roman" pitchFamily="18" charset="0"/>
                <a:cs typeface="Times New Roman" pitchFamily="18" charset="0"/>
              </a:rPr>
              <a:t>(), </a:t>
            </a:r>
            <a:r>
              <a:rPr lang="en-US" sz="2400" b="1" dirty="0" err="1" smtClean="0">
                <a:solidFill>
                  <a:srgbClr val="0000FF"/>
                </a:solidFill>
                <a:latin typeface="Times New Roman" pitchFamily="18" charset="0"/>
                <a:cs typeface="Times New Roman" pitchFamily="18" charset="0"/>
              </a:rPr>
              <a:t>name.end</a:t>
            </a:r>
            <a:r>
              <a:rPr lang="en-US" sz="2400" b="1" dirty="0" smtClean="0">
                <a:solidFill>
                  <a:srgbClr val="0000FF"/>
                </a:solidFill>
                <a:latin typeface="Times New Roman" pitchFamily="18" charset="0"/>
                <a:cs typeface="Times New Roman" pitchFamily="18" charset="0"/>
              </a:rPr>
              <a:t>());</a:t>
            </a:r>
            <a:r>
              <a:rPr lang="en-US" sz="2400" dirty="0" smtClean="0">
                <a:latin typeface="Times New Roman" pitchFamily="18" charset="0"/>
                <a:cs typeface="Times New Roman" pitchFamily="18" charset="0"/>
              </a:rPr>
              <a:t> //reverse the order of the elements in the vector</a:t>
            </a:r>
          </a:p>
          <a:p>
            <a:pPr lvl="1" eaLnBrk="1" hangingPunct="1"/>
            <a:r>
              <a:rPr lang="en-US" sz="2400" b="1" dirty="0" smtClean="0">
                <a:solidFill>
                  <a:srgbClr val="0000FF"/>
                </a:solidFill>
                <a:latin typeface="Times New Roman" pitchFamily="18" charset="0"/>
                <a:cs typeface="Times New Roman" pitchFamily="18" charset="0"/>
              </a:rPr>
              <a:t>accumulate(</a:t>
            </a:r>
            <a:r>
              <a:rPr lang="en-US" sz="2400" b="1" dirty="0" err="1" smtClean="0">
                <a:solidFill>
                  <a:srgbClr val="0000FF"/>
                </a:solidFill>
                <a:latin typeface="Times New Roman" pitchFamily="18" charset="0"/>
                <a:cs typeface="Times New Roman" pitchFamily="18" charset="0"/>
              </a:rPr>
              <a:t>name.begin</a:t>
            </a:r>
            <a:r>
              <a:rPr lang="en-US" sz="2400" b="1" dirty="0" smtClean="0">
                <a:solidFill>
                  <a:srgbClr val="0000FF"/>
                </a:solidFill>
                <a:latin typeface="Times New Roman" pitchFamily="18" charset="0"/>
                <a:cs typeface="Times New Roman" pitchFamily="18" charset="0"/>
              </a:rPr>
              <a:t>(), </a:t>
            </a:r>
            <a:r>
              <a:rPr lang="en-US" sz="2400" b="1" dirty="0" err="1" smtClean="0">
                <a:solidFill>
                  <a:srgbClr val="0000FF"/>
                </a:solidFill>
                <a:latin typeface="Times New Roman" pitchFamily="18" charset="0"/>
                <a:cs typeface="Times New Roman" pitchFamily="18" charset="0"/>
              </a:rPr>
              <a:t>name.end</a:t>
            </a:r>
            <a:r>
              <a:rPr lang="en-US" sz="2400" b="1" dirty="0" smtClean="0">
                <a:solidFill>
                  <a:srgbClr val="0000FF"/>
                </a:solidFill>
                <a:latin typeface="Times New Roman" pitchFamily="18" charset="0"/>
                <a:cs typeface="Times New Roman" pitchFamily="18" charset="0"/>
              </a:rPr>
              <a:t>());</a:t>
            </a:r>
            <a:r>
              <a:rPr lang="en-US" sz="2400" dirty="0" smtClean="0">
                <a:latin typeface="Times New Roman" pitchFamily="18" charset="0"/>
                <a:cs typeface="Times New Roman" pitchFamily="18" charset="0"/>
              </a:rPr>
              <a:t> //sum the elements in the vector</a:t>
            </a:r>
          </a:p>
          <a:p>
            <a:pPr lvl="1" eaLnBrk="1" hangingPunct="1"/>
            <a:r>
              <a:rPr lang="en-US" sz="2400" b="1" dirty="0" err="1" smtClean="0">
                <a:solidFill>
                  <a:srgbClr val="0000FF"/>
                </a:solidFill>
                <a:latin typeface="Times New Roman" pitchFamily="18" charset="0"/>
                <a:cs typeface="Times New Roman" pitchFamily="18" charset="0"/>
              </a:rPr>
              <a:t>max_element</a:t>
            </a:r>
            <a:r>
              <a:rPr lang="en-US" sz="2400" b="1" dirty="0" smtClean="0">
                <a:solidFill>
                  <a:srgbClr val="0000FF"/>
                </a:solidFill>
                <a:latin typeface="Times New Roman" pitchFamily="18" charset="0"/>
                <a:cs typeface="Times New Roman" pitchFamily="18" charset="0"/>
              </a:rPr>
              <a:t>(</a:t>
            </a:r>
            <a:r>
              <a:rPr lang="en-US" sz="2400" b="1" dirty="0" err="1" smtClean="0">
                <a:solidFill>
                  <a:srgbClr val="0000FF"/>
                </a:solidFill>
                <a:latin typeface="Times New Roman" pitchFamily="18" charset="0"/>
                <a:cs typeface="Times New Roman" pitchFamily="18" charset="0"/>
              </a:rPr>
              <a:t>name.begin</a:t>
            </a:r>
            <a:r>
              <a:rPr lang="en-US" sz="2400" b="1" dirty="0" smtClean="0">
                <a:solidFill>
                  <a:srgbClr val="0000FF"/>
                </a:solidFill>
                <a:latin typeface="Times New Roman" pitchFamily="18" charset="0"/>
                <a:cs typeface="Times New Roman" pitchFamily="18" charset="0"/>
              </a:rPr>
              <a:t>(), </a:t>
            </a:r>
            <a:r>
              <a:rPr lang="en-US" sz="2400" b="1" dirty="0" err="1" smtClean="0">
                <a:solidFill>
                  <a:srgbClr val="0000FF"/>
                </a:solidFill>
                <a:latin typeface="Times New Roman" pitchFamily="18" charset="0"/>
                <a:cs typeface="Times New Roman" pitchFamily="18" charset="0"/>
              </a:rPr>
              <a:t>name.end</a:t>
            </a:r>
            <a:r>
              <a:rPr lang="en-US" sz="2400" b="1" dirty="0" smtClean="0">
                <a:solidFill>
                  <a:srgbClr val="0000FF"/>
                </a:solidFill>
                <a:latin typeface="Times New Roman" pitchFamily="18" charset="0"/>
                <a:cs typeface="Times New Roman" pitchFamily="18" charset="0"/>
              </a:rPr>
              <a:t>());</a:t>
            </a:r>
            <a:r>
              <a:rPr lang="en-US" sz="2400" dirty="0" smtClean="0">
                <a:latin typeface="Times New Roman" pitchFamily="18" charset="0"/>
                <a:cs typeface="Times New Roman" pitchFamily="18" charset="0"/>
              </a:rPr>
              <a:t> //returns the position (</a:t>
            </a:r>
            <a:r>
              <a:rPr lang="en-US" sz="2400" dirty="0" err="1" smtClean="0">
                <a:latin typeface="Times New Roman" pitchFamily="18" charset="0"/>
                <a:cs typeface="Times New Roman" pitchFamily="18" charset="0"/>
              </a:rPr>
              <a:t>iterator</a:t>
            </a:r>
            <a:r>
              <a:rPr lang="en-US" sz="2400" dirty="0" smtClean="0">
                <a:latin typeface="Times New Roman" pitchFamily="18" charset="0"/>
                <a:cs typeface="Times New Roman" pitchFamily="18" charset="0"/>
              </a:rPr>
              <a:t>) of the max value in the vector – see note in Example 2.</a:t>
            </a:r>
          </a:p>
          <a:p>
            <a:pPr eaLnBrk="1" hangingPunct="1">
              <a:buFont typeface="Arial" pitchFamily="34" charset="0"/>
              <a:buNone/>
            </a:pPr>
            <a:endParaRPr lang="en-US" sz="28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2"/>
          </p:nvPr>
        </p:nvSpPr>
        <p:spPr bwMode="auto">
          <a:xfrm>
            <a:off x="3124200" y="6356350"/>
            <a:ext cx="2895600" cy="365125"/>
          </a:xfrm>
          <a:noFill/>
          <a:ln>
            <a:miter lim="800000"/>
            <a:headEnd/>
            <a:tailEnd/>
          </a:ln>
        </p:spPr>
        <p:txBody>
          <a:bodyPr wrap="square" numCol="1" anchorCtr="0" compatLnSpc="1">
            <a:prstTxWarp prst="textNoShape">
              <a:avLst/>
            </a:prstTxWarp>
          </a:bodyPr>
          <a:lstStyle/>
          <a:p>
            <a:pPr algn="ctr"/>
            <a:fld id="{FD532B3D-D397-4BF5-883B-192079CDC776}" type="slidenum">
              <a:rPr lang="en-US" smtClean="0">
                <a:solidFill>
                  <a:srgbClr val="898989"/>
                </a:solidFill>
                <a:latin typeface="Times New Roman" pitchFamily="18" charset="0"/>
              </a:rPr>
              <a:pPr algn="ctr"/>
              <a:t>5</a:t>
            </a:fld>
            <a:endParaRPr lang="en-US" smtClean="0">
              <a:solidFill>
                <a:srgbClr val="898989"/>
              </a:solidFill>
              <a:latin typeface="Times New Roman" pitchFamily="18" charset="0"/>
            </a:endParaRPr>
          </a:p>
        </p:txBody>
      </p:sp>
      <p:sp>
        <p:nvSpPr>
          <p:cNvPr id="29699" name="Rectangle 2"/>
          <p:cNvSpPr>
            <a:spLocks noGrp="1" noChangeArrowheads="1"/>
          </p:cNvSpPr>
          <p:nvPr>
            <p:ph type="title"/>
          </p:nvPr>
        </p:nvSpPr>
        <p:spPr>
          <a:xfrm>
            <a:off x="0" y="0"/>
            <a:ext cx="9144000" cy="685800"/>
          </a:xfrm>
        </p:spPr>
        <p:txBody>
          <a:bodyPr/>
          <a:lstStyle/>
          <a:p>
            <a:pPr algn="l" eaLnBrk="1" hangingPunct="1"/>
            <a:r>
              <a:rPr lang="en-US" sz="3200" b="1" u="sng" smtClean="0">
                <a:solidFill>
                  <a:srgbClr val="0000FF"/>
                </a:solidFill>
                <a:latin typeface="Times New Roman" pitchFamily="18" charset="0"/>
                <a:cs typeface="Times New Roman" pitchFamily="18" charset="0"/>
              </a:rPr>
              <a:t>The Standard Template Library </a:t>
            </a:r>
            <a:r>
              <a:rPr lang="en-US" sz="3200" b="1" smtClean="0">
                <a:solidFill>
                  <a:srgbClr val="0000FF"/>
                </a:solidFill>
                <a:latin typeface="Times New Roman" pitchFamily="18" charset="0"/>
                <a:cs typeface="Times New Roman" pitchFamily="18" charset="0"/>
              </a:rPr>
              <a:t>(continued)</a:t>
            </a:r>
          </a:p>
        </p:txBody>
      </p:sp>
      <p:sp>
        <p:nvSpPr>
          <p:cNvPr id="29700" name="Rectangle 8"/>
          <p:cNvSpPr>
            <a:spLocks noGrp="1" noChangeArrowheads="1"/>
          </p:cNvSpPr>
          <p:nvPr>
            <p:ph type="body" idx="1"/>
          </p:nvPr>
        </p:nvSpPr>
        <p:spPr>
          <a:xfrm>
            <a:off x="0" y="565150"/>
            <a:ext cx="9144000" cy="6292850"/>
          </a:xfrm>
          <a:noFill/>
        </p:spPr>
        <p:txBody>
          <a:bodyPr/>
          <a:lstStyle/>
          <a:p>
            <a:pPr eaLnBrk="1" hangingPunct="1"/>
            <a:r>
              <a:rPr lang="en-US" sz="2800" dirty="0" smtClean="0">
                <a:latin typeface="Times New Roman" pitchFamily="18" charset="0"/>
                <a:cs typeface="Times New Roman" pitchFamily="18" charset="0"/>
              </a:rPr>
              <a:t>Must include the header files:</a:t>
            </a:r>
          </a:p>
          <a:p>
            <a:pPr lvl="1" eaLnBrk="1" hangingPunct="1">
              <a:buNone/>
            </a:pPr>
            <a:r>
              <a:rPr lang="en-US" sz="2400" b="1" dirty="0" smtClean="0">
                <a:solidFill>
                  <a:srgbClr val="0000FF"/>
                </a:solidFill>
                <a:latin typeface="Times New Roman" pitchFamily="18" charset="0"/>
                <a:cs typeface="Times New Roman" pitchFamily="18" charset="0"/>
              </a:rPr>
              <a:t>#include &lt;vector&gt;  </a:t>
            </a:r>
            <a:r>
              <a:rPr lang="en-US" sz="2400" dirty="0" smtClean="0">
                <a:latin typeface="Times New Roman" pitchFamily="18" charset="0"/>
                <a:cs typeface="Times New Roman" pitchFamily="18" charset="0"/>
              </a:rPr>
              <a:t>	// required to use vector&lt;T&gt; class</a:t>
            </a:r>
          </a:p>
          <a:p>
            <a:pPr lvl="1" eaLnBrk="1" hangingPunct="1">
              <a:buNone/>
            </a:pPr>
            <a:r>
              <a:rPr lang="en-US" sz="2400" b="1" dirty="0" smtClean="0">
                <a:solidFill>
                  <a:srgbClr val="0000FF"/>
                </a:solidFill>
                <a:latin typeface="Times New Roman" pitchFamily="18" charset="0"/>
                <a:cs typeface="Times New Roman" pitchFamily="18" charset="0"/>
              </a:rPr>
              <a:t>#include &lt;algorithm&gt;  </a:t>
            </a:r>
            <a:r>
              <a:rPr lang="en-US" sz="2400" dirty="0" smtClean="0">
                <a:latin typeface="Times New Roman" pitchFamily="18" charset="0"/>
                <a:cs typeface="Times New Roman" pitchFamily="18" charset="0"/>
              </a:rPr>
              <a:t>	// needed for some algorithms or functions 				//such as reverse( ), replace( ), etc.</a:t>
            </a:r>
          </a:p>
          <a:p>
            <a:pPr lvl="1" eaLnBrk="1" hangingPunct="1">
              <a:buNone/>
            </a:pPr>
            <a:r>
              <a:rPr lang="en-US" sz="2400" b="1" dirty="0" smtClean="0">
                <a:solidFill>
                  <a:srgbClr val="0000FF"/>
                </a:solidFill>
                <a:latin typeface="Times New Roman" pitchFamily="18" charset="0"/>
                <a:cs typeface="Times New Roman" pitchFamily="18" charset="0"/>
              </a:rPr>
              <a:t>#include &lt;numeric&gt;    </a:t>
            </a:r>
            <a:r>
              <a:rPr lang="en-US" sz="2400" dirty="0" smtClean="0">
                <a:latin typeface="Times New Roman" pitchFamily="18" charset="0"/>
                <a:cs typeface="Times New Roman" pitchFamily="18" charset="0"/>
              </a:rPr>
              <a:t>	// needed for some algorithms or functions 				// such as accumulate( )</a:t>
            </a:r>
            <a:endParaRPr lang="en-US" sz="2400" b="1" dirty="0" smtClean="0">
              <a:latin typeface="Times New Roman" pitchFamily="18" charset="0"/>
              <a:cs typeface="Times New Roman" pitchFamily="18" charset="0"/>
            </a:endParaRPr>
          </a:p>
          <a:p>
            <a:pPr eaLnBrk="1" hangingPunct="1"/>
            <a:r>
              <a:rPr lang="en-US" sz="2800" dirty="0" smtClean="0">
                <a:latin typeface="Times New Roman" pitchFamily="18" charset="0"/>
                <a:cs typeface="Times New Roman" pitchFamily="18" charset="0"/>
              </a:rPr>
              <a:t>Create and initialize a vector:</a:t>
            </a:r>
          </a:p>
          <a:p>
            <a:pPr lvl="1" eaLnBrk="1" hangingPunct="1">
              <a:buNone/>
            </a:pPr>
            <a:r>
              <a:rPr lang="en-US" sz="2400" dirty="0" smtClean="0">
                <a:latin typeface="Times New Roman" pitchFamily="18" charset="0"/>
                <a:cs typeface="Times New Roman" pitchFamily="18" charset="0"/>
              </a:rPr>
              <a:t>Form:  </a:t>
            </a:r>
            <a:r>
              <a:rPr lang="en-US" sz="2400" b="1" dirty="0" smtClean="0">
                <a:solidFill>
                  <a:srgbClr val="0000FF"/>
                </a:solidFill>
                <a:latin typeface="Times New Roman" pitchFamily="18" charset="0"/>
                <a:cs typeface="Times New Roman" pitchFamily="18" charset="0"/>
              </a:rPr>
              <a:t>vector&lt;</a:t>
            </a:r>
            <a:r>
              <a:rPr lang="en-US" sz="2400" b="1" dirty="0" err="1" smtClean="0">
                <a:solidFill>
                  <a:srgbClr val="0000FF"/>
                </a:solidFill>
                <a:latin typeface="Times New Roman" pitchFamily="18" charset="0"/>
                <a:cs typeface="Times New Roman" pitchFamily="18" charset="0"/>
              </a:rPr>
              <a:t>dataType</a:t>
            </a:r>
            <a:r>
              <a:rPr lang="en-US" sz="2400" b="1" dirty="0" smtClean="0">
                <a:solidFill>
                  <a:srgbClr val="0000FF"/>
                </a:solidFill>
                <a:latin typeface="Times New Roman" pitchFamily="18" charset="0"/>
                <a:cs typeface="Times New Roman" pitchFamily="18" charset="0"/>
              </a:rPr>
              <a:t>&gt; </a:t>
            </a:r>
            <a:r>
              <a:rPr lang="en-US" sz="2400" b="1" dirty="0" err="1" smtClean="0">
                <a:solidFill>
                  <a:srgbClr val="0000FF"/>
                </a:solidFill>
                <a:latin typeface="Times New Roman" pitchFamily="18" charset="0"/>
                <a:cs typeface="Times New Roman" pitchFamily="18" charset="0"/>
              </a:rPr>
              <a:t>vectorName</a:t>
            </a:r>
            <a:r>
              <a:rPr lang="en-US" sz="2400" b="1" smtClean="0">
                <a:solidFill>
                  <a:srgbClr val="0000FF"/>
                </a:solidFill>
                <a:latin typeface="Times New Roman" pitchFamily="18" charset="0"/>
                <a:cs typeface="Times New Roman" pitchFamily="18" charset="0"/>
              </a:rPr>
              <a:t>(</a:t>
            </a:r>
            <a:r>
              <a:rPr lang="en-US" sz="2400" b="1" err="1" smtClean="0">
                <a:solidFill>
                  <a:srgbClr val="0000FF"/>
                </a:solidFill>
                <a:latin typeface="Times New Roman" pitchFamily="18" charset="0"/>
                <a:cs typeface="Times New Roman" pitchFamily="18" charset="0"/>
              </a:rPr>
              <a:t>size</a:t>
            </a:r>
            <a:r>
              <a:rPr lang="en-US" sz="2400" b="1" smtClean="0">
                <a:solidFill>
                  <a:srgbClr val="0000FF"/>
                </a:solidFill>
                <a:latin typeface="Times New Roman" pitchFamily="18" charset="0"/>
                <a:cs typeface="Times New Roman" pitchFamily="18" charset="0"/>
              </a:rPr>
              <a:t>, initial_value</a:t>
            </a:r>
            <a:r>
              <a:rPr lang="en-US" sz="2400" b="1" dirty="0" smtClean="0">
                <a:solidFill>
                  <a:srgbClr val="0000FF"/>
                </a:solidFill>
                <a:latin typeface="Times New Roman" pitchFamily="18" charset="0"/>
                <a:cs typeface="Times New Roman" pitchFamily="18" charset="0"/>
              </a:rPr>
              <a:t>);</a:t>
            </a:r>
            <a:endParaRPr lang="en-US" sz="2400" b="1" dirty="0" smtClean="0">
              <a:solidFill>
                <a:srgbClr val="0000FF"/>
              </a:solidFill>
              <a:latin typeface="Times New Roman" pitchFamily="18" charset="0"/>
              <a:cs typeface="Times New Roman" pitchFamily="18" charset="0"/>
            </a:endParaRPr>
          </a:p>
          <a:p>
            <a:pPr lvl="1" eaLnBrk="1" hangingPunct="1">
              <a:buFontTx/>
              <a:buNone/>
            </a:pPr>
            <a:endParaRPr lang="en-US" sz="2000" b="1" dirty="0" smtClean="0">
              <a:latin typeface="Times New Roman" pitchFamily="18" charset="0"/>
              <a:cs typeface="Times New Roman" pitchFamily="18" charset="0"/>
            </a:endParaRPr>
          </a:p>
          <a:p>
            <a:pPr lvl="1" eaLnBrk="1" hangingPunct="1">
              <a:buFontTx/>
              <a:buNone/>
            </a:pPr>
            <a:r>
              <a:rPr lang="en-US" sz="2400" dirty="0" smtClean="0">
                <a:latin typeface="Times New Roman" pitchFamily="18" charset="0"/>
                <a:cs typeface="Times New Roman" pitchFamily="18" charset="0"/>
              </a:rPr>
              <a:t>Examples:  </a:t>
            </a:r>
          </a:p>
          <a:p>
            <a:pPr lvl="1" eaLnBrk="1" hangingPunct="1">
              <a:buFontTx/>
              <a:buNone/>
            </a:pPr>
            <a:r>
              <a:rPr lang="en-US" sz="2000" b="1" dirty="0" smtClean="0">
                <a:solidFill>
                  <a:srgbClr val="0000FF"/>
                </a:solidFill>
                <a:latin typeface="Times New Roman" pitchFamily="18" charset="0"/>
                <a:cs typeface="Times New Roman" pitchFamily="18" charset="0"/>
              </a:rPr>
              <a:t>vector&lt;</a:t>
            </a:r>
            <a:r>
              <a:rPr lang="en-US" sz="2000" b="1" dirty="0" err="1" smtClean="0">
                <a:solidFill>
                  <a:srgbClr val="0000FF"/>
                </a:solidFill>
                <a:latin typeface="Times New Roman" pitchFamily="18" charset="0"/>
                <a:cs typeface="Times New Roman" pitchFamily="18" charset="0"/>
              </a:rPr>
              <a:t>int</a:t>
            </a:r>
            <a:r>
              <a:rPr lang="en-US" sz="2000" b="1" dirty="0" smtClean="0">
                <a:solidFill>
                  <a:srgbClr val="0000FF"/>
                </a:solidFill>
                <a:latin typeface="Times New Roman" pitchFamily="18" charset="0"/>
                <a:cs typeface="Times New Roman" pitchFamily="18" charset="0"/>
              </a:rPr>
              <a:t>&gt;  X;        		// vector of unspecified size</a:t>
            </a:r>
          </a:p>
          <a:p>
            <a:pPr lvl="1" eaLnBrk="1" hangingPunct="1">
              <a:buFontTx/>
              <a:buNone/>
            </a:pPr>
            <a:r>
              <a:rPr lang="en-US" sz="2000" b="1" dirty="0" smtClean="0">
                <a:solidFill>
                  <a:srgbClr val="0000FF"/>
                </a:solidFill>
                <a:latin typeface="Times New Roman" pitchFamily="18" charset="0"/>
                <a:cs typeface="Times New Roman" pitchFamily="18" charset="0"/>
              </a:rPr>
              <a:t>vector&lt;double&gt;  Y(50);	// vector with 50 elements (indices 0 to 49)</a:t>
            </a:r>
          </a:p>
          <a:p>
            <a:pPr lvl="1" eaLnBrk="1" hangingPunct="1">
              <a:buFontTx/>
              <a:buNone/>
            </a:pPr>
            <a:r>
              <a:rPr lang="en-US" sz="2000" b="1" dirty="0" smtClean="0">
                <a:solidFill>
                  <a:srgbClr val="0000FF"/>
                </a:solidFill>
                <a:latin typeface="Times New Roman" pitchFamily="18" charset="0"/>
                <a:cs typeface="Times New Roman" pitchFamily="18" charset="0"/>
              </a:rPr>
              <a:t>vector&lt;double&gt;  </a:t>
            </a:r>
            <a:r>
              <a:rPr lang="en-US" sz="2000" b="1" dirty="0" smtClean="0">
                <a:solidFill>
                  <a:srgbClr val="0000FF"/>
                </a:solidFill>
                <a:latin typeface="Times New Roman" pitchFamily="18" charset="0"/>
                <a:cs typeface="Times New Roman" pitchFamily="18" charset="0"/>
              </a:rPr>
              <a:t>Z(N,0);</a:t>
            </a:r>
            <a:r>
              <a:rPr lang="en-US" sz="2000" b="1" dirty="0" smtClean="0">
                <a:solidFill>
                  <a:srgbClr val="0000FF"/>
                </a:solidFill>
                <a:latin typeface="Times New Roman" pitchFamily="18" charset="0"/>
                <a:cs typeface="Times New Roman" pitchFamily="18" charset="0"/>
              </a:rPr>
              <a:t>	// vector of size N (perhaps after the user </a:t>
            </a:r>
          </a:p>
          <a:p>
            <a:pPr lvl="1" eaLnBrk="1" hangingPunct="1">
              <a:buFontTx/>
              <a:buNone/>
            </a:pPr>
            <a:r>
              <a:rPr lang="en-US" sz="2000" b="1" dirty="0" smtClean="0">
                <a:solidFill>
                  <a:srgbClr val="0000FF"/>
                </a:solidFill>
                <a:latin typeface="Times New Roman" pitchFamily="18" charset="0"/>
                <a:cs typeface="Times New Roman" pitchFamily="18" charset="0"/>
              </a:rPr>
              <a:t>					//enters a value for N</a:t>
            </a:r>
            <a:r>
              <a:rPr lang="en-US" sz="2000" b="1" dirty="0" smtClean="0">
                <a:solidFill>
                  <a:srgbClr val="0000FF"/>
                </a:solidFill>
                <a:latin typeface="Times New Roman" pitchFamily="18" charset="0"/>
                <a:cs typeface="Times New Roman" pitchFamily="18" charset="0"/>
              </a:rPr>
              <a:t>) with elements set to 0</a:t>
            </a:r>
            <a:endParaRPr lang="en-US" sz="20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2"/>
          </p:nvPr>
        </p:nvSpPr>
        <p:spPr bwMode="auto">
          <a:xfrm>
            <a:off x="6248400" y="0"/>
            <a:ext cx="2895600" cy="365125"/>
          </a:xfrm>
          <a:noFill/>
          <a:ln>
            <a:miter lim="800000"/>
            <a:headEnd/>
            <a:tailEnd/>
          </a:ln>
        </p:spPr>
        <p:txBody>
          <a:bodyPr wrap="square" numCol="1" anchorCtr="0" compatLnSpc="1">
            <a:prstTxWarp prst="textNoShape">
              <a:avLst/>
            </a:prstTxWarp>
          </a:bodyPr>
          <a:lstStyle/>
          <a:p>
            <a:fld id="{FD532B3D-D397-4BF5-883B-192079CDC776}" type="slidenum">
              <a:rPr lang="en-US" smtClean="0">
                <a:solidFill>
                  <a:srgbClr val="898989"/>
                </a:solidFill>
                <a:latin typeface="Times New Roman" pitchFamily="18" charset="0"/>
              </a:rPr>
              <a:pPr/>
              <a:t>6</a:t>
            </a:fld>
            <a:endParaRPr lang="en-US" dirty="0" smtClean="0">
              <a:solidFill>
                <a:srgbClr val="898989"/>
              </a:solidFill>
              <a:latin typeface="Times New Roman" pitchFamily="18" charset="0"/>
            </a:endParaRPr>
          </a:p>
        </p:txBody>
      </p:sp>
      <p:sp>
        <p:nvSpPr>
          <p:cNvPr id="29699" name="Rectangle 2"/>
          <p:cNvSpPr>
            <a:spLocks noGrp="1" noChangeArrowheads="1"/>
          </p:cNvSpPr>
          <p:nvPr>
            <p:ph type="title"/>
          </p:nvPr>
        </p:nvSpPr>
        <p:spPr>
          <a:xfrm>
            <a:off x="0" y="0"/>
            <a:ext cx="9144000" cy="685800"/>
          </a:xfrm>
        </p:spPr>
        <p:txBody>
          <a:bodyPr/>
          <a:lstStyle/>
          <a:p>
            <a:pPr algn="l" eaLnBrk="1" hangingPunct="1"/>
            <a:r>
              <a:rPr lang="en-US" sz="3200" b="1" u="sng" smtClean="0">
                <a:solidFill>
                  <a:srgbClr val="0000FF"/>
                </a:solidFill>
                <a:latin typeface="Times New Roman" pitchFamily="18" charset="0"/>
                <a:cs typeface="Times New Roman" pitchFamily="18" charset="0"/>
              </a:rPr>
              <a:t>The Standard Template Library </a:t>
            </a:r>
            <a:r>
              <a:rPr lang="en-US" sz="3200" b="1" smtClean="0">
                <a:solidFill>
                  <a:srgbClr val="0000FF"/>
                </a:solidFill>
                <a:latin typeface="Times New Roman" pitchFamily="18" charset="0"/>
                <a:cs typeface="Times New Roman" pitchFamily="18" charset="0"/>
              </a:rPr>
              <a:t>(continued)</a:t>
            </a:r>
          </a:p>
        </p:txBody>
      </p:sp>
      <p:sp>
        <p:nvSpPr>
          <p:cNvPr id="29700" name="Rectangle 8"/>
          <p:cNvSpPr>
            <a:spLocks noGrp="1" noChangeArrowheads="1"/>
          </p:cNvSpPr>
          <p:nvPr>
            <p:ph type="body" idx="1"/>
          </p:nvPr>
        </p:nvSpPr>
        <p:spPr>
          <a:xfrm>
            <a:off x="0" y="565150"/>
            <a:ext cx="9144000" cy="5740400"/>
          </a:xfrm>
          <a:noFill/>
        </p:spPr>
        <p:txBody>
          <a:bodyPr/>
          <a:lstStyle/>
          <a:p>
            <a:pPr eaLnBrk="1" hangingPunct="1"/>
            <a:r>
              <a:rPr lang="en-US" sz="2400" dirty="0" smtClean="0">
                <a:latin typeface="Times New Roman" pitchFamily="18" charset="0"/>
                <a:cs typeface="Times New Roman" pitchFamily="18" charset="0"/>
              </a:rPr>
              <a:t>Syntax:</a:t>
            </a:r>
          </a:p>
          <a:p>
            <a:pPr lvl="1" eaLnBrk="1" hangingPunct="1"/>
            <a:r>
              <a:rPr lang="en-US" sz="2400" dirty="0" smtClean="0">
                <a:latin typeface="Times New Roman" pitchFamily="18" charset="0"/>
                <a:cs typeface="Times New Roman" pitchFamily="18" charset="0"/>
              </a:rPr>
              <a:t>To modify a specific element (similar to using an array):</a:t>
            </a:r>
          </a:p>
          <a:p>
            <a:pPr lvl="1" eaLnBrk="1" hangingPunct="1">
              <a:buFontTx/>
              <a:buNone/>
            </a:pPr>
            <a:r>
              <a:rPr lang="en-US" sz="2400" dirty="0" smtClean="0">
                <a:latin typeface="Times New Roman" pitchFamily="18" charset="0"/>
                <a:cs typeface="Times New Roman" pitchFamily="18" charset="0"/>
              </a:rPr>
              <a:t>	</a:t>
            </a:r>
            <a:r>
              <a:rPr lang="en-US" sz="2400" b="1" dirty="0" err="1" smtClean="0">
                <a:solidFill>
                  <a:srgbClr val="0000FF"/>
                </a:solidFill>
                <a:latin typeface="Times New Roman" pitchFamily="18" charset="0"/>
                <a:cs typeface="Times New Roman" pitchFamily="18" charset="0"/>
              </a:rPr>
              <a:t>vectorName</a:t>
            </a:r>
            <a:r>
              <a:rPr lang="en-US" sz="2400" b="1" dirty="0" smtClean="0">
                <a:solidFill>
                  <a:srgbClr val="0000FF"/>
                </a:solidFill>
                <a:latin typeface="Times New Roman" pitchFamily="18" charset="0"/>
                <a:cs typeface="Times New Roman" pitchFamily="18" charset="0"/>
              </a:rPr>
              <a:t>[index] = </a:t>
            </a:r>
            <a:r>
              <a:rPr lang="en-US" sz="2400" b="1" dirty="0" err="1" smtClean="0">
                <a:solidFill>
                  <a:srgbClr val="0000FF"/>
                </a:solidFill>
                <a:latin typeface="Times New Roman" pitchFamily="18" charset="0"/>
                <a:cs typeface="Times New Roman" pitchFamily="18" charset="0"/>
              </a:rPr>
              <a:t>newValue</a:t>
            </a:r>
            <a:r>
              <a:rPr lang="en-US" sz="2400" b="1" dirty="0" smtClean="0">
                <a:solidFill>
                  <a:srgbClr val="0000FF"/>
                </a:solidFill>
                <a:latin typeface="Times New Roman" pitchFamily="18" charset="0"/>
                <a:cs typeface="Times New Roman" pitchFamily="18" charset="0"/>
              </a:rPr>
              <a:t>;</a:t>
            </a:r>
          </a:p>
          <a:p>
            <a:pPr lvl="1" eaLnBrk="1" hangingPunct="1"/>
            <a:r>
              <a:rPr lang="en-US" sz="2400" dirty="0" smtClean="0">
                <a:latin typeface="Times New Roman" pitchFamily="18" charset="0"/>
                <a:cs typeface="Times New Roman" pitchFamily="18" charset="0"/>
              </a:rPr>
              <a:t>To insert a new element:</a:t>
            </a:r>
          </a:p>
          <a:p>
            <a:pPr lvl="1" eaLnBrk="1" hangingPunct="1">
              <a:buFontTx/>
              <a:buNone/>
            </a:pPr>
            <a:r>
              <a:rPr lang="en-US" sz="2400" b="1" dirty="0" smtClean="0">
                <a:latin typeface="Times New Roman" pitchFamily="18" charset="0"/>
                <a:cs typeface="Times New Roman" pitchFamily="18" charset="0"/>
              </a:rPr>
              <a:t>	</a:t>
            </a:r>
            <a:r>
              <a:rPr lang="en-US" sz="2400" b="1" dirty="0" err="1" smtClean="0">
                <a:solidFill>
                  <a:srgbClr val="0000FF"/>
                </a:solidFill>
                <a:latin typeface="Times New Roman" pitchFamily="18" charset="0"/>
                <a:cs typeface="Times New Roman" pitchFamily="18" charset="0"/>
              </a:rPr>
              <a:t>vectorName.insert</a:t>
            </a:r>
            <a:r>
              <a:rPr lang="en-US" sz="2400" b="1" dirty="0" smtClean="0">
                <a:solidFill>
                  <a:srgbClr val="0000FF"/>
                </a:solidFill>
                <a:latin typeface="Times New Roman" pitchFamily="18" charset="0"/>
                <a:cs typeface="Times New Roman" pitchFamily="18" charset="0"/>
              </a:rPr>
              <a:t>(index, </a:t>
            </a:r>
            <a:r>
              <a:rPr lang="en-US" sz="2400" b="1" dirty="0" err="1" smtClean="0">
                <a:solidFill>
                  <a:srgbClr val="0000FF"/>
                </a:solidFill>
                <a:latin typeface="Times New Roman" pitchFamily="18" charset="0"/>
                <a:cs typeface="Times New Roman" pitchFamily="18" charset="0"/>
              </a:rPr>
              <a:t>newValue</a:t>
            </a:r>
            <a:r>
              <a:rPr lang="en-US" sz="2400" b="1" dirty="0" smtClean="0">
                <a:solidFill>
                  <a:srgbClr val="0000FF"/>
                </a:solidFill>
                <a:latin typeface="Times New Roman" pitchFamily="18" charset="0"/>
                <a:cs typeface="Times New Roman" pitchFamily="18" charset="0"/>
              </a:rPr>
              <a:t>);</a:t>
            </a:r>
          </a:p>
          <a:p>
            <a:pPr lvl="1" eaLnBrk="1" hangingPunct="1">
              <a:buNone/>
            </a:pPr>
            <a:r>
              <a:rPr lang="en-US" sz="2400" dirty="0" smtClean="0">
                <a:latin typeface="Times New Roman" pitchFamily="18" charset="0"/>
                <a:cs typeface="Times New Roman" pitchFamily="18" charset="0"/>
              </a:rPr>
              <a:t>	</a:t>
            </a:r>
            <a:r>
              <a:rPr lang="en-US" sz="2400" u="sng" dirty="0" smtClean="0">
                <a:latin typeface="Times New Roman" pitchFamily="18" charset="0"/>
                <a:cs typeface="Times New Roman" pitchFamily="18" charset="0"/>
              </a:rPr>
              <a:t>Note</a:t>
            </a:r>
            <a:r>
              <a:rPr lang="en-US" sz="2400" dirty="0" smtClean="0">
                <a:latin typeface="Times New Roman" pitchFamily="18" charset="0"/>
                <a:cs typeface="Times New Roman" pitchFamily="18" charset="0"/>
              </a:rPr>
              <a:t>:  index is an </a:t>
            </a:r>
            <a:r>
              <a:rPr lang="en-US" sz="2400" b="1" i="1" dirty="0" smtClean="0">
                <a:latin typeface="Times New Roman" pitchFamily="18" charset="0"/>
                <a:cs typeface="Times New Roman" pitchFamily="18" charset="0"/>
              </a:rPr>
              <a:t>iterator</a:t>
            </a:r>
            <a:r>
              <a:rPr lang="en-US" sz="2400" dirty="0" smtClean="0">
                <a:latin typeface="Times New Roman" pitchFamily="18" charset="0"/>
                <a:cs typeface="Times New Roman" pitchFamily="18" charset="0"/>
              </a:rPr>
              <a:t>.  To insert a value into position N in the array, you might use:</a:t>
            </a:r>
          </a:p>
          <a:p>
            <a:pPr lvl="1" eaLnBrk="1" hangingPunct="1">
              <a:buNone/>
            </a:pPr>
            <a:r>
              <a:rPr lang="en-US" sz="2400" dirty="0">
                <a:latin typeface="Times New Roman" pitchFamily="18" charset="0"/>
                <a:cs typeface="Times New Roman" pitchFamily="18" charset="0"/>
              </a:rPr>
              <a:t>	</a:t>
            </a:r>
            <a:r>
              <a:rPr lang="en-US" sz="2400" b="1" dirty="0" err="1" smtClean="0">
                <a:solidFill>
                  <a:srgbClr val="0000FF"/>
                </a:solidFill>
                <a:latin typeface="Times New Roman" pitchFamily="18" charset="0"/>
                <a:cs typeface="Times New Roman" pitchFamily="18" charset="0"/>
              </a:rPr>
              <a:t>vectorName.insert</a:t>
            </a:r>
            <a:r>
              <a:rPr lang="en-US" sz="2400" b="1" dirty="0" smtClean="0">
                <a:solidFill>
                  <a:srgbClr val="0000FF"/>
                </a:solidFill>
                <a:latin typeface="Times New Roman" pitchFamily="18" charset="0"/>
                <a:cs typeface="Times New Roman" pitchFamily="18" charset="0"/>
              </a:rPr>
              <a:t>(</a:t>
            </a:r>
            <a:r>
              <a:rPr lang="en-US" sz="2400" b="1" dirty="0" err="1" smtClean="0">
                <a:solidFill>
                  <a:srgbClr val="0000FF"/>
                </a:solidFill>
                <a:latin typeface="Times New Roman" pitchFamily="18" charset="0"/>
                <a:cs typeface="Times New Roman" pitchFamily="18" charset="0"/>
              </a:rPr>
              <a:t>vectorName.begin</a:t>
            </a:r>
            <a:r>
              <a:rPr lang="en-US" sz="2400" b="1" dirty="0" smtClean="0">
                <a:solidFill>
                  <a:srgbClr val="0000FF"/>
                </a:solidFill>
                <a:latin typeface="Times New Roman" pitchFamily="18" charset="0"/>
                <a:cs typeface="Times New Roman" pitchFamily="18" charset="0"/>
              </a:rPr>
              <a:t>( ) + N, </a:t>
            </a:r>
            <a:r>
              <a:rPr lang="en-US" sz="2400" b="1" dirty="0" err="1">
                <a:solidFill>
                  <a:srgbClr val="0000FF"/>
                </a:solidFill>
                <a:latin typeface="Times New Roman" pitchFamily="18" charset="0"/>
                <a:cs typeface="Times New Roman" pitchFamily="18" charset="0"/>
              </a:rPr>
              <a:t>newValue</a:t>
            </a:r>
            <a:r>
              <a:rPr lang="en-US" sz="2400" b="1" dirty="0">
                <a:solidFill>
                  <a:srgbClr val="0000FF"/>
                </a:solidFill>
                <a:latin typeface="Times New Roman" pitchFamily="18" charset="0"/>
                <a:cs typeface="Times New Roman" pitchFamily="18" charset="0"/>
              </a:rPr>
              <a:t>);</a:t>
            </a:r>
          </a:p>
          <a:p>
            <a:pPr lvl="1" eaLnBrk="1" hangingPunct="1">
              <a:buFontTx/>
              <a:buNone/>
            </a:pPr>
            <a:endParaRPr lang="en-US" sz="2400" b="1" dirty="0" smtClean="0">
              <a:solidFill>
                <a:srgbClr val="0000FF"/>
              </a:solidFill>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STL provides other containers, algorithms, and </a:t>
            </a:r>
            <a:r>
              <a:rPr lang="en-US" sz="2400" dirty="0" err="1" smtClean="0">
                <a:latin typeface="Times New Roman" pitchFamily="18" charset="0"/>
                <a:cs typeface="Times New Roman" pitchFamily="18" charset="0"/>
              </a:rPr>
              <a:t>iterators</a:t>
            </a:r>
            <a:endParaRPr lang="en-US" sz="2400" dirty="0" smtClean="0">
              <a:latin typeface="Times New Roman" pitchFamily="18" charset="0"/>
              <a:cs typeface="Times New Roman" pitchFamily="18" charset="0"/>
            </a:endParaRPr>
          </a:p>
          <a:p>
            <a:pPr lvl="1" eaLnBrk="1" hangingPunct="1">
              <a:buFontTx/>
              <a:buNone/>
            </a:pPr>
            <a:endParaRPr lang="en-US" sz="24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2"/>
          </p:nvPr>
        </p:nvSpPr>
        <p:spPr bwMode="auto">
          <a:xfrm>
            <a:off x="8470900" y="6492875"/>
            <a:ext cx="673100" cy="365125"/>
          </a:xfrm>
          <a:noFill/>
          <a:ln>
            <a:miter lim="800000"/>
            <a:headEnd/>
            <a:tailEnd/>
          </a:ln>
        </p:spPr>
        <p:txBody>
          <a:bodyPr wrap="square" numCol="1" anchorCtr="0" compatLnSpc="1">
            <a:prstTxWarp prst="textNoShape">
              <a:avLst/>
            </a:prstTxWarp>
          </a:bodyPr>
          <a:lstStyle/>
          <a:p>
            <a:pPr algn="ctr"/>
            <a:fld id="{B1BB3316-5F2D-4105-B104-E3E2897F8EA2}" type="slidenum">
              <a:rPr lang="en-US" smtClean="0">
                <a:solidFill>
                  <a:srgbClr val="898989"/>
                </a:solidFill>
                <a:latin typeface="Times New Roman" pitchFamily="18" charset="0"/>
              </a:rPr>
              <a:pPr algn="ctr"/>
              <a:t>7</a:t>
            </a:fld>
            <a:endParaRPr lang="en-US" smtClean="0">
              <a:solidFill>
                <a:srgbClr val="898989"/>
              </a:solidFill>
              <a:latin typeface="Times New Roman" pitchFamily="18" charset="0"/>
            </a:endParaRPr>
          </a:p>
        </p:txBody>
      </p:sp>
      <p:sp>
        <p:nvSpPr>
          <p:cNvPr id="30723" name="Rectangle 2"/>
          <p:cNvSpPr>
            <a:spLocks noGrp="1" noChangeArrowheads="1"/>
          </p:cNvSpPr>
          <p:nvPr>
            <p:ph type="title"/>
          </p:nvPr>
        </p:nvSpPr>
        <p:spPr>
          <a:xfrm>
            <a:off x="0" y="0"/>
            <a:ext cx="9144000" cy="1089025"/>
          </a:xfrm>
          <a:ln w="22225">
            <a:noFill/>
          </a:ln>
        </p:spPr>
        <p:txBody>
          <a:bodyPr anchor="t"/>
          <a:lstStyle/>
          <a:p>
            <a:pPr algn="l" eaLnBrk="1" hangingPunct="1"/>
            <a:r>
              <a:rPr lang="en-US" sz="2800" b="1" u="sng" dirty="0" smtClean="0">
                <a:solidFill>
                  <a:srgbClr val="0000FF"/>
                </a:solidFill>
                <a:latin typeface="Times New Roman" pitchFamily="18" charset="0"/>
                <a:cs typeface="Times New Roman" pitchFamily="18" charset="0"/>
              </a:rPr>
              <a:t>STL Example 1</a:t>
            </a:r>
            <a:r>
              <a:rPr lang="en-US" sz="2800" b="1" dirty="0" smtClean="0">
                <a:solidFill>
                  <a:srgbClr val="0000FF"/>
                </a:solidFill>
                <a:latin typeface="Times New Roman" pitchFamily="18" charset="0"/>
                <a:cs typeface="Times New Roman" pitchFamily="18" charset="0"/>
              </a:rPr>
              <a:t>:  </a:t>
            </a:r>
            <a:r>
              <a:rPr lang="en-US" sz="2800" dirty="0" smtClean="0">
                <a:solidFill>
                  <a:srgbClr val="0000FF"/>
                </a:solidFill>
                <a:latin typeface="Times New Roman" pitchFamily="18" charset="0"/>
                <a:cs typeface="Times New Roman" pitchFamily="18" charset="0"/>
              </a:rPr>
              <a:t>Use the vector &lt;T&gt; class in the STL to read in an unknown number of grades and sort the grades.</a:t>
            </a:r>
          </a:p>
        </p:txBody>
      </p:sp>
      <p:pic>
        <p:nvPicPr>
          <p:cNvPr id="30724" name="Picture 5"/>
          <p:cNvPicPr>
            <a:picLocks noChangeAspect="1" noChangeArrowheads="1"/>
          </p:cNvPicPr>
          <p:nvPr/>
        </p:nvPicPr>
        <p:blipFill>
          <a:blip r:embed="rId3" cstate="print"/>
          <a:srcRect l="11700" t="14658" r="50014" b="57478"/>
          <a:stretch>
            <a:fillRect/>
          </a:stretch>
        </p:blipFill>
        <p:spPr bwMode="auto">
          <a:xfrm>
            <a:off x="0" y="1179513"/>
            <a:ext cx="9134475" cy="4154487"/>
          </a:xfrm>
          <a:prstGeom prst="rect">
            <a:avLst/>
          </a:prstGeom>
          <a:noFill/>
          <a:ln w="28575" algn="ctr">
            <a:solidFill>
              <a:srgbClr val="0000FF"/>
            </a:solidFill>
            <a:miter lim="800000"/>
            <a:headEnd/>
            <a:tailEnd/>
          </a:ln>
        </p:spPr>
      </p:pic>
      <p:sp>
        <p:nvSpPr>
          <p:cNvPr id="5" name="Rectangle 4"/>
          <p:cNvSpPr/>
          <p:nvPr/>
        </p:nvSpPr>
        <p:spPr>
          <a:xfrm>
            <a:off x="3011093" y="5481834"/>
            <a:ext cx="2736647" cy="338554"/>
          </a:xfrm>
          <a:prstGeom prst="rect">
            <a:avLst/>
          </a:prstGeom>
        </p:spPr>
        <p:txBody>
          <a:bodyPr wrap="none">
            <a:spAutoFit/>
          </a:bodyPr>
          <a:lstStyle/>
          <a:p>
            <a:r>
              <a:rPr lang="en-US" sz="2000" dirty="0" smtClean="0">
                <a:solidFill>
                  <a:srgbClr val="0000FF"/>
                </a:solidFill>
                <a:cs typeface="Times New Roman" pitchFamily="18" charset="0"/>
              </a:rPr>
              <a:t>(continued on next slide)</a:t>
            </a:r>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2"/>
          </p:nvPr>
        </p:nvSpPr>
        <p:spPr bwMode="auto">
          <a:xfrm>
            <a:off x="8470900" y="6492875"/>
            <a:ext cx="673100" cy="365125"/>
          </a:xfrm>
          <a:noFill/>
          <a:ln>
            <a:miter lim="800000"/>
            <a:headEnd/>
            <a:tailEnd/>
          </a:ln>
        </p:spPr>
        <p:txBody>
          <a:bodyPr wrap="square" numCol="1" anchorCtr="0" compatLnSpc="1">
            <a:prstTxWarp prst="textNoShape">
              <a:avLst/>
            </a:prstTxWarp>
          </a:bodyPr>
          <a:lstStyle/>
          <a:p>
            <a:pPr algn="ctr"/>
            <a:fld id="{78EAFCE4-5952-4C73-8E78-41BD5F2B44B7}" type="slidenum">
              <a:rPr lang="en-US" smtClean="0">
                <a:solidFill>
                  <a:srgbClr val="898989"/>
                </a:solidFill>
                <a:latin typeface="Times New Roman" pitchFamily="18" charset="0"/>
              </a:rPr>
              <a:pPr algn="ctr"/>
              <a:t>8</a:t>
            </a:fld>
            <a:endParaRPr lang="en-US" smtClean="0">
              <a:solidFill>
                <a:srgbClr val="898989"/>
              </a:solidFill>
              <a:latin typeface="Times New Roman" pitchFamily="18" charset="0"/>
            </a:endParaRPr>
          </a:p>
        </p:txBody>
      </p:sp>
      <p:pic>
        <p:nvPicPr>
          <p:cNvPr id="31747" name="Picture 5"/>
          <p:cNvPicPr>
            <a:picLocks noChangeAspect="1" noChangeArrowheads="1"/>
          </p:cNvPicPr>
          <p:nvPr/>
        </p:nvPicPr>
        <p:blipFill>
          <a:blip r:embed="rId3" cstate="print"/>
          <a:srcRect l="11700" t="42232" r="48299" b="31429"/>
          <a:stretch>
            <a:fillRect/>
          </a:stretch>
        </p:blipFill>
        <p:spPr bwMode="auto">
          <a:xfrm>
            <a:off x="0" y="881063"/>
            <a:ext cx="9097963" cy="3744912"/>
          </a:xfrm>
          <a:prstGeom prst="rect">
            <a:avLst/>
          </a:prstGeom>
          <a:noFill/>
          <a:ln w="28575" algn="ctr">
            <a:solidFill>
              <a:srgbClr val="0000FF"/>
            </a:solidFill>
            <a:miter lim="800000"/>
            <a:headEnd/>
            <a:tailEnd/>
          </a:ln>
        </p:spPr>
      </p:pic>
      <p:sp>
        <p:nvSpPr>
          <p:cNvPr id="31748" name="Rectangle 2"/>
          <p:cNvSpPr>
            <a:spLocks noGrp="1" noChangeArrowheads="1"/>
          </p:cNvSpPr>
          <p:nvPr>
            <p:ph type="title"/>
          </p:nvPr>
        </p:nvSpPr>
        <p:spPr>
          <a:xfrm>
            <a:off x="0" y="0"/>
            <a:ext cx="9144000" cy="1089025"/>
          </a:xfrm>
          <a:ln w="22225">
            <a:noFill/>
          </a:ln>
        </p:spPr>
        <p:txBody>
          <a:bodyPr anchor="t"/>
          <a:lstStyle/>
          <a:p>
            <a:pPr algn="l" eaLnBrk="1" hangingPunct="1"/>
            <a:r>
              <a:rPr lang="en-US" sz="2800" b="1" u="sng" dirty="0" smtClean="0">
                <a:solidFill>
                  <a:srgbClr val="0000FF"/>
                </a:solidFill>
                <a:latin typeface="Times New Roman" pitchFamily="18" charset="0"/>
                <a:cs typeface="Times New Roman" pitchFamily="18" charset="0"/>
              </a:rPr>
              <a:t>STL Example 1</a:t>
            </a:r>
            <a:r>
              <a:rPr lang="en-US" sz="2800" b="1" dirty="0" smtClean="0">
                <a:solidFill>
                  <a:srgbClr val="0000FF"/>
                </a:solidFill>
                <a:latin typeface="Times New Roman" pitchFamily="18" charset="0"/>
                <a:cs typeface="Times New Roman" pitchFamily="18" charset="0"/>
              </a:rPr>
              <a:t>:  (continued)</a:t>
            </a:r>
            <a:endParaRPr lang="en-US" sz="2800" dirty="0" smtClean="0">
              <a:solidFill>
                <a:srgbClr val="0000FF"/>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2"/>
          </p:nvPr>
        </p:nvSpPr>
        <p:spPr bwMode="auto">
          <a:xfrm>
            <a:off x="8470900" y="6492875"/>
            <a:ext cx="673100" cy="365125"/>
          </a:xfrm>
          <a:noFill/>
          <a:ln>
            <a:miter lim="800000"/>
            <a:headEnd/>
            <a:tailEnd/>
          </a:ln>
        </p:spPr>
        <p:txBody>
          <a:bodyPr wrap="square" numCol="1" anchorCtr="0" compatLnSpc="1">
            <a:prstTxWarp prst="textNoShape">
              <a:avLst/>
            </a:prstTxWarp>
          </a:bodyPr>
          <a:lstStyle/>
          <a:p>
            <a:pPr algn="ctr"/>
            <a:fld id="{B179B496-C8C0-415D-A62A-5667234373D3}" type="slidenum">
              <a:rPr lang="en-US" smtClean="0">
                <a:solidFill>
                  <a:srgbClr val="898989"/>
                </a:solidFill>
                <a:latin typeface="Times New Roman" pitchFamily="18" charset="0"/>
              </a:rPr>
              <a:pPr algn="ctr"/>
              <a:t>9</a:t>
            </a:fld>
            <a:endParaRPr lang="en-US" smtClean="0">
              <a:solidFill>
                <a:srgbClr val="898989"/>
              </a:solidFill>
              <a:latin typeface="Times New Roman" pitchFamily="18" charset="0"/>
            </a:endParaRPr>
          </a:p>
        </p:txBody>
      </p:sp>
      <p:pic>
        <p:nvPicPr>
          <p:cNvPr id="32771" name="Picture 2"/>
          <p:cNvPicPr>
            <a:picLocks noChangeAspect="1" noChangeArrowheads="1"/>
          </p:cNvPicPr>
          <p:nvPr/>
        </p:nvPicPr>
        <p:blipFill>
          <a:blip r:embed="rId3" cstate="print"/>
          <a:srcRect r="77460" b="57460"/>
          <a:stretch>
            <a:fillRect/>
          </a:stretch>
        </p:blipFill>
        <p:spPr bwMode="auto">
          <a:xfrm>
            <a:off x="0" y="0"/>
            <a:ext cx="5805488" cy="6848475"/>
          </a:xfrm>
          <a:prstGeom prst="rect">
            <a:avLst/>
          </a:prstGeom>
          <a:noFill/>
          <a:ln w="9525" algn="ctr">
            <a:noFill/>
            <a:miter lim="800000"/>
            <a:headEnd/>
            <a:tailEnd/>
          </a:ln>
        </p:spPr>
      </p:pic>
      <p:sp>
        <p:nvSpPr>
          <p:cNvPr id="6" name="Rectangle 2"/>
          <p:cNvSpPr txBox="1">
            <a:spLocks noChangeArrowheads="1"/>
          </p:cNvSpPr>
          <p:nvPr/>
        </p:nvSpPr>
        <p:spPr bwMode="auto">
          <a:xfrm>
            <a:off x="6022975" y="0"/>
            <a:ext cx="3121025" cy="1828800"/>
          </a:xfrm>
          <a:prstGeom prst="rect">
            <a:avLst/>
          </a:prstGeom>
          <a:noFill/>
          <a:ln w="22225">
            <a:solidFill>
              <a:srgbClr val="0000FF"/>
            </a:solidFill>
            <a:miter lim="800000"/>
            <a:headEnd/>
            <a:tailEnd/>
          </a:ln>
        </p:spPr>
        <p:txBody>
          <a:bodyPr/>
          <a:lstStyle/>
          <a:p>
            <a:pPr>
              <a:lnSpc>
                <a:spcPct val="100000"/>
              </a:lnSpc>
              <a:spcBef>
                <a:spcPct val="0"/>
              </a:spcBef>
              <a:buFontTx/>
              <a:buNone/>
              <a:defRPr/>
            </a:pPr>
            <a:r>
              <a:rPr lang="en-US" sz="3200" b="1" dirty="0">
                <a:solidFill>
                  <a:srgbClr val="0000FF"/>
                </a:solidFill>
                <a:ea typeface="+mj-ea"/>
                <a:cs typeface="Times New Roman" pitchFamily="18" charset="0"/>
              </a:rPr>
              <a:t>Output for </a:t>
            </a:r>
            <a:r>
              <a:rPr lang="en-US" sz="3200" b="1" dirty="0" smtClean="0">
                <a:solidFill>
                  <a:srgbClr val="0000FF"/>
                </a:solidFill>
                <a:ea typeface="+mj-ea"/>
                <a:cs typeface="Times New Roman" pitchFamily="18" charset="0"/>
              </a:rPr>
              <a:t>STL Example 1 </a:t>
            </a:r>
            <a:r>
              <a:rPr lang="en-US" sz="3200" b="1" dirty="0">
                <a:solidFill>
                  <a:srgbClr val="0000FF"/>
                </a:solidFill>
                <a:ea typeface="+mj-ea"/>
                <a:cs typeface="Times New Roman" pitchFamily="18" charset="0"/>
              </a:rPr>
              <a:t>on previous page.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2093</TotalTime>
  <Pages>28</Pages>
  <Words>700</Words>
  <Application>Microsoft Office PowerPoint</Application>
  <PresentationFormat>On-screen Show (4:3)</PresentationFormat>
  <Paragraphs>85</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Chapter 12 – Standard Template Library</vt:lpstr>
      <vt:lpstr>PowerPoint Presentation</vt:lpstr>
      <vt:lpstr>The Standard Template Library</vt:lpstr>
      <vt:lpstr>The Standard Template Library (continued)</vt:lpstr>
      <vt:lpstr>The Standard Template Library (continued)</vt:lpstr>
      <vt:lpstr>The Standard Template Library (continued)</vt:lpstr>
      <vt:lpstr>STL Example 1:  Use the vector &lt;T&gt; class in the STL to read in an unknown number of grades and sort the grades.</vt:lpstr>
      <vt:lpstr>STL Example 1:  (continued)</vt:lpstr>
      <vt:lpstr>PowerPoint Presentation</vt:lpstr>
      <vt:lpstr>STL Example 2:  Use the vector &lt;T&gt; class in the STL to create a fixed size vector and to create a second vector of size N to be specified by the user.</vt:lpstr>
      <vt:lpstr>Output for STL Example 2:</vt:lpstr>
      <vt:lpstr>Class Example:   -  Create a vector of 10 doubles using the vector class. -  Prompt the user to enter 10 values. -  Insert a new value in the middle of the vector using insert( ) -  Remove the last value from the vector using pop_back( ) -  Add two new values to the end of the vector using    push_back( ) -  Find the average and maximum value in the list using    accumulate( ), size( ), and max_element( ).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Making</dc:title>
  <dc:subject>chapter 5</dc:subject>
  <dc:creator>Ralph F. Tomlinson</dc:creator>
  <cp:lastModifiedBy>William Simmons</cp:lastModifiedBy>
  <cp:revision>252</cp:revision>
  <cp:lastPrinted>1601-01-01T00:00:00Z</cp:lastPrinted>
  <dcterms:created xsi:type="dcterms:W3CDTF">1995-09-20T05:50:46Z</dcterms:created>
  <dcterms:modified xsi:type="dcterms:W3CDTF">2015-10-28T13:41:43Z</dcterms:modified>
</cp:coreProperties>
</file>