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46"/>
  </p:notesMasterIdLst>
  <p:handoutMasterIdLst>
    <p:handoutMasterId r:id="rId47"/>
  </p:handoutMasterIdLst>
  <p:sldIdLst>
    <p:sldId id="256" r:id="rId2"/>
    <p:sldId id="274" r:id="rId3"/>
    <p:sldId id="276" r:id="rId4"/>
    <p:sldId id="313" r:id="rId5"/>
    <p:sldId id="258" r:id="rId6"/>
    <p:sldId id="304" r:id="rId7"/>
    <p:sldId id="277" r:id="rId8"/>
    <p:sldId id="278" r:id="rId9"/>
    <p:sldId id="267" r:id="rId10"/>
    <p:sldId id="279" r:id="rId11"/>
    <p:sldId id="281" r:id="rId12"/>
    <p:sldId id="280" r:id="rId13"/>
    <p:sldId id="268" r:id="rId14"/>
    <p:sldId id="282" r:id="rId15"/>
    <p:sldId id="283" r:id="rId16"/>
    <p:sldId id="284" r:id="rId17"/>
    <p:sldId id="285" r:id="rId18"/>
    <p:sldId id="260" r:id="rId19"/>
    <p:sldId id="269" r:id="rId20"/>
    <p:sldId id="270" r:id="rId21"/>
    <p:sldId id="286" r:id="rId22"/>
    <p:sldId id="294" r:id="rId23"/>
    <p:sldId id="295" r:id="rId24"/>
    <p:sldId id="296" r:id="rId25"/>
    <p:sldId id="302" r:id="rId26"/>
    <p:sldId id="303" r:id="rId27"/>
    <p:sldId id="288" r:id="rId28"/>
    <p:sldId id="312" r:id="rId29"/>
    <p:sldId id="311" r:id="rId30"/>
    <p:sldId id="310" r:id="rId31"/>
    <p:sldId id="306" r:id="rId32"/>
    <p:sldId id="307" r:id="rId33"/>
    <p:sldId id="305" r:id="rId34"/>
    <p:sldId id="308" r:id="rId35"/>
    <p:sldId id="289" r:id="rId36"/>
    <p:sldId id="290" r:id="rId37"/>
    <p:sldId id="291" r:id="rId38"/>
    <p:sldId id="292" r:id="rId39"/>
    <p:sldId id="297" r:id="rId40"/>
    <p:sldId id="298" r:id="rId41"/>
    <p:sldId id="299" r:id="rId42"/>
    <p:sldId id="300" r:id="rId43"/>
    <p:sldId id="301" r:id="rId44"/>
    <p:sldId id="309"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0000"/>
    <a:srgbClr val="00FF00"/>
    <a:srgbClr val="FF9900"/>
    <a:srgbClr val="FF66CC"/>
    <a:srgbClr val="00FF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1" autoAdjust="0"/>
    <p:restoredTop sz="90929"/>
  </p:normalViewPr>
  <p:slideViewPr>
    <p:cSldViewPr snapToGrid="0">
      <p:cViewPr varScale="1">
        <p:scale>
          <a:sx n="69" d="100"/>
          <a:sy n="69" d="100"/>
        </p:scale>
        <p:origin x="16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charset="0"/>
              </a:defRPr>
            </a:lvl1pPr>
          </a:lstStyle>
          <a:p>
            <a:pPr>
              <a:defRPr/>
            </a:pPr>
            <a:fld id="{23A442E9-FFC0-48A0-B556-CA86177C075C}" type="slidenum">
              <a:rPr lang="en-US"/>
              <a:pPr>
                <a:defRPr/>
              </a:pPr>
              <a:t>‹#›</a:t>
            </a:fld>
            <a:endParaRPr lang="en-US"/>
          </a:p>
        </p:txBody>
      </p:sp>
      <p:sp>
        <p:nvSpPr>
          <p:cNvPr id="4102" name="Rectangle 6"/>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FCC59B50-8396-4BAF-BC55-25DFB72BDF77}" type="slidenum">
              <a:rPr lang="en-US" sz="1400">
                <a:latin typeface="Arial" charset="0"/>
              </a:rPr>
              <a:pPr algn="r" eaLnBrk="0" hangingPunct="0">
                <a:defRPr/>
              </a:pPr>
              <a:t>‹#›</a:t>
            </a:fld>
            <a:endParaRPr lang="en-US" sz="1400">
              <a:latin typeface="Arial" charset="0"/>
            </a:endParaRPr>
          </a:p>
        </p:txBody>
      </p:sp>
    </p:spTree>
    <p:extLst>
      <p:ext uri="{BB962C8B-B14F-4D97-AF65-F5344CB8AC3E}">
        <p14:creationId xmlns:p14="http://schemas.microsoft.com/office/powerpoint/2010/main" val="1663945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Times New Roman" charset="0"/>
              </a:defRPr>
            </a:lvl1pPr>
          </a:lstStyle>
          <a:p>
            <a:pPr>
              <a:defRPr/>
            </a:pPr>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charset="0"/>
              </a:defRPr>
            </a:lvl1pPr>
          </a:lstStyle>
          <a:p>
            <a:pPr>
              <a:defRPr/>
            </a:pPr>
            <a:fld id="{0DCC2CF3-F49B-47B5-AC1D-8FD5B518D5F8}"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3"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3BC70444-9F73-435E-AF23-8AFE71F40DD6}" type="slidenum">
              <a:rPr lang="en-US" sz="1400">
                <a:latin typeface="Arial" charset="0"/>
              </a:rPr>
              <a:pPr algn="r" eaLnBrk="0" hangingPunct="0">
                <a:defRPr/>
              </a:pPr>
              <a:t>‹#›</a:t>
            </a:fld>
            <a:endParaRPr lang="en-US" sz="1400">
              <a:latin typeface="Arial" charset="0"/>
            </a:endParaRPr>
          </a:p>
        </p:txBody>
      </p:sp>
    </p:spTree>
    <p:extLst>
      <p:ext uri="{BB962C8B-B14F-4D97-AF65-F5344CB8AC3E}">
        <p14:creationId xmlns:p14="http://schemas.microsoft.com/office/powerpoint/2010/main" val="2571392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EF1EEF36-60E0-4898-950A-16EEDC6DC092}" type="slidenum">
              <a:rPr lang="en-US" smtClean="0">
                <a:latin typeface="Times New Roman" pitchFamily="18" charset="0"/>
              </a:rPr>
              <a:pPr/>
              <a:t>1</a:t>
            </a:fld>
            <a:endParaRPr lang="en-US" smtClean="0">
              <a:latin typeface="Times New Roman" pitchFamily="18" charset="0"/>
            </a:endParaRPr>
          </a:p>
        </p:txBody>
      </p:sp>
      <p:sp>
        <p:nvSpPr>
          <p:cNvPr id="40963" name="Rectangle 2"/>
          <p:cNvSpPr>
            <a:spLocks noGrp="1" noRot="1" noChangeAspect="1" noChangeArrowheads="1" noTextEdit="1"/>
          </p:cNvSpPr>
          <p:nvPr>
            <p:ph type="sldImg"/>
          </p:nvPr>
        </p:nvSpPr>
        <p:spPr>
          <a:xfrm>
            <a:off x="1150938" y="692150"/>
            <a:ext cx="4556125" cy="3416300"/>
          </a:xfrm>
          <a:ln cap="flat"/>
        </p:spPr>
      </p:sp>
      <p:sp>
        <p:nvSpPr>
          <p:cNvPr id="409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119939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1171103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232497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238961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3286023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59852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200947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19473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3933093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1042791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159519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p>
            <a:fld id="{487CD493-3886-4F6B-ACEB-B0A605EFD889}" type="slidenum">
              <a:rPr lang="en-US" smtClean="0">
                <a:latin typeface="Times New Roman" pitchFamily="18" charset="0"/>
              </a:rPr>
              <a:pPr/>
              <a:t>2</a:t>
            </a:fld>
            <a:endParaRPr lang="en-US" smtClean="0">
              <a:latin typeface="Times New Roman" pitchFamily="18" charset="0"/>
            </a:endParaRPr>
          </a:p>
        </p:txBody>
      </p:sp>
      <p:sp>
        <p:nvSpPr>
          <p:cNvPr id="41987" name="Rectangle 2"/>
          <p:cNvSpPr>
            <a:spLocks noGrp="1" noRot="1" noChangeAspect="1" noChangeArrowheads="1" noTextEdit="1"/>
          </p:cNvSpPr>
          <p:nvPr>
            <p:ph type="sldImg"/>
          </p:nvPr>
        </p:nvSpPr>
        <p:spPr>
          <a:xfrm>
            <a:off x="1150938" y="692150"/>
            <a:ext cx="4556125" cy="3416300"/>
          </a:xfrm>
          <a:ln cap="flat"/>
        </p:spPr>
      </p:sp>
      <p:sp>
        <p:nvSpPr>
          <p:cNvPr id="419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35999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C5396528-3CF1-4303-84A7-060137119082}" type="slidenum">
              <a:rPr lang="en-US" sz="1000" i="1"/>
              <a:pPr algn="r" eaLnBrk="0" hangingPunct="0"/>
              <a:t>38</a:t>
            </a:fld>
            <a:endParaRPr lang="en-US" sz="1000" i="1"/>
          </a:p>
        </p:txBody>
      </p:sp>
      <p:sp>
        <p:nvSpPr>
          <p:cNvPr id="53251"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D19AC523-23CD-4056-B36B-CD65E7FEB8D6}" type="slidenum">
              <a:rPr lang="en-US" sz="1000" i="1"/>
              <a:pPr algn="r" eaLnBrk="0" hangingPunct="0"/>
              <a:t>38</a:t>
            </a:fld>
            <a:endParaRPr lang="en-US" sz="1000" i="1"/>
          </a:p>
        </p:txBody>
      </p:sp>
      <p:sp>
        <p:nvSpPr>
          <p:cNvPr id="53252" name="Rectangle 2"/>
          <p:cNvSpPr>
            <a:spLocks noGrp="1" noRot="1" noChangeAspect="1" noChangeArrowheads="1" noTextEdit="1"/>
          </p:cNvSpPr>
          <p:nvPr>
            <p:ph type="sldImg"/>
          </p:nvPr>
        </p:nvSpPr>
        <p:spPr>
          <a:xfrm>
            <a:off x="1150938" y="692150"/>
            <a:ext cx="4556125" cy="3416300"/>
          </a:xfrm>
          <a:ln cap="flat"/>
        </p:spPr>
      </p:sp>
      <p:sp>
        <p:nvSpPr>
          <p:cNvPr id="5325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52324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98CC467F-5DD6-496D-8368-65F8E7D42026}" type="slidenum">
              <a:rPr lang="en-US" sz="1000" i="1"/>
              <a:pPr algn="r" eaLnBrk="0" hangingPunct="0"/>
              <a:t>39</a:t>
            </a:fld>
            <a:endParaRPr lang="en-US" sz="1000" i="1"/>
          </a:p>
        </p:txBody>
      </p:sp>
      <p:sp>
        <p:nvSpPr>
          <p:cNvPr id="54275"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A5EFCD73-D9A9-45DC-B6AF-C27E8BD6F0D8}" type="slidenum">
              <a:rPr lang="en-US" sz="1000" i="1"/>
              <a:pPr algn="r" eaLnBrk="0" hangingPunct="0"/>
              <a:t>39</a:t>
            </a:fld>
            <a:endParaRPr lang="en-US" sz="1000" i="1"/>
          </a:p>
        </p:txBody>
      </p:sp>
      <p:sp>
        <p:nvSpPr>
          <p:cNvPr id="54276" name="Rectangle 2"/>
          <p:cNvSpPr>
            <a:spLocks noGrp="1" noRot="1" noChangeAspect="1" noChangeArrowheads="1" noTextEdit="1"/>
          </p:cNvSpPr>
          <p:nvPr>
            <p:ph type="sldImg"/>
          </p:nvPr>
        </p:nvSpPr>
        <p:spPr>
          <a:xfrm>
            <a:off x="1150938" y="692150"/>
            <a:ext cx="4556125" cy="3416300"/>
          </a:xfrm>
          <a:ln cap="flat"/>
        </p:spPr>
      </p:sp>
      <p:sp>
        <p:nvSpPr>
          <p:cNvPr id="54277"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3202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193FF363-C286-467D-8D1A-4A4A8C50D372}" type="slidenum">
              <a:rPr lang="en-US" sz="1000" i="1"/>
              <a:pPr algn="r" eaLnBrk="0" hangingPunct="0"/>
              <a:t>40</a:t>
            </a:fld>
            <a:endParaRPr lang="en-US" sz="1000" i="1"/>
          </a:p>
        </p:txBody>
      </p:sp>
      <p:sp>
        <p:nvSpPr>
          <p:cNvPr id="55299"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14749DF9-E2E7-46DF-A6E8-1CF3767F7612}" type="slidenum">
              <a:rPr lang="en-US" sz="1000" i="1"/>
              <a:pPr algn="r" eaLnBrk="0" hangingPunct="0"/>
              <a:t>40</a:t>
            </a:fld>
            <a:endParaRPr lang="en-US" sz="1000" i="1"/>
          </a:p>
        </p:txBody>
      </p:sp>
      <p:sp>
        <p:nvSpPr>
          <p:cNvPr id="55300" name="Rectangle 2"/>
          <p:cNvSpPr>
            <a:spLocks noGrp="1" noRot="1" noChangeAspect="1" noChangeArrowheads="1" noTextEdit="1"/>
          </p:cNvSpPr>
          <p:nvPr>
            <p:ph type="sldImg"/>
          </p:nvPr>
        </p:nvSpPr>
        <p:spPr>
          <a:xfrm>
            <a:off x="1150938" y="692150"/>
            <a:ext cx="4556125" cy="3416300"/>
          </a:xfrm>
          <a:ln cap="flat"/>
        </p:spPr>
      </p:sp>
      <p:sp>
        <p:nvSpPr>
          <p:cNvPr id="5530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25574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BEFFB6F7-6891-4252-92A1-642444CA2AFD}" type="slidenum">
              <a:rPr lang="en-US" sz="1000" i="1"/>
              <a:pPr algn="r" eaLnBrk="0" hangingPunct="0"/>
              <a:t>41</a:t>
            </a:fld>
            <a:endParaRPr lang="en-US" sz="1000" i="1"/>
          </a:p>
        </p:txBody>
      </p:sp>
      <p:sp>
        <p:nvSpPr>
          <p:cNvPr id="56323"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C020D5CD-8C7F-47AA-A909-01E2E2A08A75}" type="slidenum">
              <a:rPr lang="en-US" sz="1000" i="1"/>
              <a:pPr algn="r" eaLnBrk="0" hangingPunct="0"/>
              <a:t>41</a:t>
            </a:fld>
            <a:endParaRPr lang="en-US" sz="1000" i="1"/>
          </a:p>
        </p:txBody>
      </p:sp>
      <p:sp>
        <p:nvSpPr>
          <p:cNvPr id="56324" name="Rectangle 2"/>
          <p:cNvSpPr>
            <a:spLocks noGrp="1" noRot="1" noChangeAspect="1" noChangeArrowheads="1" noTextEdit="1"/>
          </p:cNvSpPr>
          <p:nvPr>
            <p:ph type="sldImg"/>
          </p:nvPr>
        </p:nvSpPr>
        <p:spPr>
          <a:xfrm>
            <a:off x="1150938" y="692150"/>
            <a:ext cx="4556125" cy="3416300"/>
          </a:xfrm>
          <a:ln cap="flat"/>
        </p:spPr>
      </p:sp>
      <p:sp>
        <p:nvSpPr>
          <p:cNvPr id="56325"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200342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F094A1A9-B3A1-47C5-AF94-A349915D0077}" type="slidenum">
              <a:rPr lang="en-US" sz="1000" i="1"/>
              <a:pPr algn="r" eaLnBrk="0" hangingPunct="0"/>
              <a:t>42</a:t>
            </a:fld>
            <a:endParaRPr lang="en-US" sz="1000" i="1"/>
          </a:p>
        </p:txBody>
      </p:sp>
      <p:sp>
        <p:nvSpPr>
          <p:cNvPr id="57347"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4B6D4358-2463-41DE-B9FC-83B6D38CF87E}" type="slidenum">
              <a:rPr lang="en-US" sz="1000" i="1"/>
              <a:pPr algn="r" eaLnBrk="0" hangingPunct="0"/>
              <a:t>42</a:t>
            </a:fld>
            <a:endParaRPr lang="en-US" sz="1000" i="1"/>
          </a:p>
        </p:txBody>
      </p:sp>
      <p:sp>
        <p:nvSpPr>
          <p:cNvPr id="57348" name="Rectangle 2"/>
          <p:cNvSpPr>
            <a:spLocks noGrp="1" noRot="1" noChangeAspect="1" noChangeArrowheads="1" noTextEdit="1"/>
          </p:cNvSpPr>
          <p:nvPr>
            <p:ph type="sldImg"/>
          </p:nvPr>
        </p:nvSpPr>
        <p:spPr>
          <a:xfrm>
            <a:off x="1150938" y="692150"/>
            <a:ext cx="4556125" cy="3416300"/>
          </a:xfrm>
          <a:ln cap="flat"/>
        </p:spPr>
      </p:sp>
      <p:sp>
        <p:nvSpPr>
          <p:cNvPr id="57349"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301843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5046BB2E-E7A2-4B85-8877-1BF76CB8B635}" type="slidenum">
              <a:rPr lang="en-US" sz="1000" i="1"/>
              <a:pPr algn="r" eaLnBrk="0" hangingPunct="0"/>
              <a:t>43</a:t>
            </a:fld>
            <a:endParaRPr lang="en-US" sz="1000" i="1"/>
          </a:p>
        </p:txBody>
      </p:sp>
      <p:sp>
        <p:nvSpPr>
          <p:cNvPr id="58371"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D19B9FD5-D054-47C0-974C-F6DB3A5CABB6}" type="slidenum">
              <a:rPr lang="en-US" sz="1000" i="1"/>
              <a:pPr algn="r" eaLnBrk="0" hangingPunct="0"/>
              <a:t>43</a:t>
            </a:fld>
            <a:endParaRPr lang="en-US" sz="1000" i="1"/>
          </a:p>
        </p:txBody>
      </p:sp>
      <p:sp>
        <p:nvSpPr>
          <p:cNvPr id="58372" name="Rectangle 2"/>
          <p:cNvSpPr>
            <a:spLocks noGrp="1" noRot="1" noChangeAspect="1" noChangeArrowheads="1" noTextEdit="1"/>
          </p:cNvSpPr>
          <p:nvPr>
            <p:ph type="sldImg"/>
          </p:nvPr>
        </p:nvSpPr>
        <p:spPr>
          <a:xfrm>
            <a:off x="1150938" y="692150"/>
            <a:ext cx="4556125" cy="3416300"/>
          </a:xfrm>
          <a:ln cap="flat"/>
        </p:spPr>
      </p:sp>
      <p:sp>
        <p:nvSpPr>
          <p:cNvPr id="5837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30301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23189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p:spPr>
        <p:txBody>
          <a:bodyPr/>
          <a:lstStyle/>
          <a:p>
            <a:fld id="{0C0FC8E0-0E43-4140-AC22-9FE5AC5B6BBA}" type="slidenum">
              <a:rPr lang="en-US" smtClean="0">
                <a:latin typeface="Times New Roman" pitchFamily="18" charset="0"/>
              </a:rPr>
              <a:pPr/>
              <a:t>3</a:t>
            </a:fld>
            <a:endParaRPr lang="en-US" smtClean="0">
              <a:latin typeface="Times New Roman" pitchFamily="18" charset="0"/>
            </a:endParaRPr>
          </a:p>
        </p:txBody>
      </p:sp>
      <p:sp>
        <p:nvSpPr>
          <p:cNvPr id="43011" name="Rectangle 2"/>
          <p:cNvSpPr>
            <a:spLocks noGrp="1" noRot="1" noChangeAspect="1" noChangeArrowheads="1" noTextEdit="1"/>
          </p:cNvSpPr>
          <p:nvPr>
            <p:ph type="sldImg"/>
          </p:nvPr>
        </p:nvSpPr>
        <p:spPr>
          <a:xfrm>
            <a:off x="1150938" y="692150"/>
            <a:ext cx="4556125" cy="3416300"/>
          </a:xfrm>
          <a:ln cap="flat"/>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2067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47E9B912-77F3-440F-B2F0-EED8D8C8A033}" type="slidenum">
              <a:rPr lang="en-US" sz="1000" i="1"/>
              <a:pPr algn="r" eaLnBrk="0" hangingPunct="0"/>
              <a:t>22</a:t>
            </a:fld>
            <a:endParaRPr lang="en-US" sz="1000" i="1"/>
          </a:p>
        </p:txBody>
      </p:sp>
      <p:sp>
        <p:nvSpPr>
          <p:cNvPr id="44035"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9DE92B72-26CC-4C56-BE28-42E96C912119}" type="slidenum">
              <a:rPr lang="en-US" sz="1000" i="1"/>
              <a:pPr algn="r" eaLnBrk="0" hangingPunct="0"/>
              <a:t>22</a:t>
            </a:fld>
            <a:endParaRPr lang="en-US" sz="1000" i="1"/>
          </a:p>
        </p:txBody>
      </p:sp>
      <p:sp>
        <p:nvSpPr>
          <p:cNvPr id="44036" name="Rectangle 2"/>
          <p:cNvSpPr>
            <a:spLocks noGrp="1" noRot="1" noChangeAspect="1" noChangeArrowheads="1" noTextEdit="1"/>
          </p:cNvSpPr>
          <p:nvPr>
            <p:ph type="sldImg"/>
          </p:nvPr>
        </p:nvSpPr>
        <p:spPr>
          <a:xfrm>
            <a:off x="1150938" y="692150"/>
            <a:ext cx="4556125" cy="3416300"/>
          </a:xfrm>
          <a:ln cap="flat"/>
        </p:spPr>
      </p:sp>
      <p:sp>
        <p:nvSpPr>
          <p:cNvPr id="44037"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23169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C1BE9F69-FEED-4405-A701-11FE948C34DD}" type="slidenum">
              <a:rPr lang="en-US" sz="1000" i="1"/>
              <a:pPr algn="r" eaLnBrk="0" hangingPunct="0"/>
              <a:t>23</a:t>
            </a:fld>
            <a:endParaRPr lang="en-US" sz="1000" i="1"/>
          </a:p>
        </p:txBody>
      </p:sp>
      <p:sp>
        <p:nvSpPr>
          <p:cNvPr id="45059"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098413F0-C07E-44C4-AD75-DB574A9A3FAB}" type="slidenum">
              <a:rPr lang="en-US" sz="1000" i="1"/>
              <a:pPr algn="r" eaLnBrk="0" hangingPunct="0"/>
              <a:t>23</a:t>
            </a:fld>
            <a:endParaRPr lang="en-US" sz="1000" i="1"/>
          </a:p>
        </p:txBody>
      </p:sp>
      <p:sp>
        <p:nvSpPr>
          <p:cNvPr id="45060" name="Rectangle 2"/>
          <p:cNvSpPr>
            <a:spLocks noGrp="1" noRot="1" noChangeAspect="1" noChangeArrowheads="1" noTextEdit="1"/>
          </p:cNvSpPr>
          <p:nvPr>
            <p:ph type="sldImg"/>
          </p:nvPr>
        </p:nvSpPr>
        <p:spPr>
          <a:xfrm>
            <a:off x="1150938" y="692150"/>
            <a:ext cx="4556125" cy="3416300"/>
          </a:xfrm>
          <a:ln cap="flat"/>
        </p:spPr>
      </p:sp>
      <p:sp>
        <p:nvSpPr>
          <p:cNvPr id="4506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1636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57931C44-71BC-4251-A615-32F877905641}" type="slidenum">
              <a:rPr lang="en-US" sz="1000" i="1"/>
              <a:pPr algn="r" eaLnBrk="0" hangingPunct="0"/>
              <a:t>24</a:t>
            </a:fld>
            <a:endParaRPr lang="en-US" sz="1000" i="1"/>
          </a:p>
        </p:txBody>
      </p:sp>
      <p:sp>
        <p:nvSpPr>
          <p:cNvPr id="46083"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777BAFA4-ED95-4929-B603-43B9A1BB3468}" type="slidenum">
              <a:rPr lang="en-US" sz="1000" i="1"/>
              <a:pPr algn="r" eaLnBrk="0" hangingPunct="0"/>
              <a:t>24</a:t>
            </a:fld>
            <a:endParaRPr lang="en-US" sz="1000" i="1"/>
          </a:p>
        </p:txBody>
      </p:sp>
      <p:sp>
        <p:nvSpPr>
          <p:cNvPr id="46084" name="Rectangle 2"/>
          <p:cNvSpPr>
            <a:spLocks noGrp="1" noRot="1" noChangeAspect="1" noChangeArrowheads="1" noTextEdit="1"/>
          </p:cNvSpPr>
          <p:nvPr>
            <p:ph type="sldImg"/>
          </p:nvPr>
        </p:nvSpPr>
        <p:spPr>
          <a:xfrm>
            <a:off x="1150938" y="692150"/>
            <a:ext cx="4556125" cy="3416300"/>
          </a:xfrm>
          <a:ln cap="flat"/>
        </p:spPr>
      </p:sp>
      <p:sp>
        <p:nvSpPr>
          <p:cNvPr id="46085"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4002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366686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353048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Nvv </a:t>
            </a:r>
          </a:p>
        </p:txBody>
      </p:sp>
    </p:spTree>
    <p:extLst>
      <p:ext uri="{BB962C8B-B14F-4D97-AF65-F5344CB8AC3E}">
        <p14:creationId xmlns:p14="http://schemas.microsoft.com/office/powerpoint/2010/main" val="256611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78BF6-667D-400A-B342-803A1C4A0A5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43B99C-6569-45F5-832A-A58558B553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C58C8F-21F1-4E10-8C8A-090F00A26DC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EB2EA5-DB86-4759-B990-1D0BBF76728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FF6066-C47B-4F86-841F-A8290C2C8C0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A688F2-3779-461A-9CBC-370D3CAC2F7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E9C9201-2652-441A-8D47-27E040EEAD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FAEC5DC-76F0-4D38-81C0-99407F013A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A3CE502-BFCE-40AD-9089-55E005ED601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DA880D-7D66-4173-BCEB-11E96C5CF5E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D48DFE-25FD-4E92-90C3-31391F69B3F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88CE1E9A-F008-4180-8EE9-13AC46E138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0" y="0"/>
            <a:ext cx="9144000" cy="475861"/>
          </a:xfrm>
        </p:spPr>
        <p:txBody>
          <a:bodyPr/>
          <a:lstStyle/>
          <a:p>
            <a:pPr eaLnBrk="1" hangingPunct="1"/>
            <a:r>
              <a:rPr lang="en-US" sz="2800" b="1" u="sng" dirty="0" smtClean="0">
                <a:solidFill>
                  <a:srgbClr val="FF0000"/>
                </a:solidFill>
                <a:latin typeface="Times New Roman" pitchFamily="18" charset="0"/>
                <a:cs typeface="Times New Roman" pitchFamily="18" charset="0"/>
              </a:rPr>
              <a:t>Chapter 13 – Data Files</a:t>
            </a:r>
          </a:p>
        </p:txBody>
      </p:sp>
      <p:sp>
        <p:nvSpPr>
          <p:cNvPr id="3075" name="TextBox 4"/>
          <p:cNvSpPr txBox="1">
            <a:spLocks noChangeArrowheads="1"/>
          </p:cNvSpPr>
          <p:nvPr/>
        </p:nvSpPr>
        <p:spPr bwMode="auto">
          <a:xfrm>
            <a:off x="0" y="1278294"/>
            <a:ext cx="9144000" cy="1570038"/>
          </a:xfrm>
          <a:prstGeom prst="rect">
            <a:avLst/>
          </a:prstGeom>
          <a:noFill/>
          <a:ln w="9525">
            <a:noFill/>
            <a:miter lim="800000"/>
            <a:headEnd/>
            <a:tailEnd/>
          </a:ln>
        </p:spPr>
        <p:txBody>
          <a:bodyPr>
            <a:spAutoFit/>
          </a:bodyPr>
          <a:lstStyle/>
          <a:p>
            <a:pPr marL="228600" indent="-228600">
              <a:buFont typeface="Arial" pitchFamily="34" charset="0"/>
              <a:buChar char="•"/>
              <a:tabLst>
                <a:tab pos="228600" algn="l"/>
              </a:tabLst>
            </a:pPr>
            <a:r>
              <a:rPr lang="en-US" dirty="0"/>
              <a:t>We have already seen how to read inputs from the keyboard and to output values to the computer screen.</a:t>
            </a:r>
          </a:p>
          <a:p>
            <a:pPr marL="228600" indent="-228600">
              <a:buFont typeface="Arial" pitchFamily="34" charset="0"/>
              <a:buChar char="•"/>
              <a:tabLst>
                <a:tab pos="228600" algn="l"/>
              </a:tabLst>
            </a:pPr>
            <a:r>
              <a:rPr lang="en-US" dirty="0"/>
              <a:t>Now we will see how to read from and write to </a:t>
            </a:r>
            <a:r>
              <a:rPr lang="en-US" b="1" dirty="0">
                <a:solidFill>
                  <a:srgbClr val="0000FF"/>
                </a:solidFill>
              </a:rPr>
              <a:t>files</a:t>
            </a:r>
            <a:r>
              <a:rPr lang="en-US" dirty="0"/>
              <a:t> (also called input files, output files, text files, or data files)</a:t>
            </a:r>
          </a:p>
        </p:txBody>
      </p:sp>
      <p:grpSp>
        <p:nvGrpSpPr>
          <p:cNvPr id="3076" name="Group 25"/>
          <p:cNvGrpSpPr>
            <a:grpSpLocks/>
          </p:cNvGrpSpPr>
          <p:nvPr/>
        </p:nvGrpSpPr>
        <p:grpSpPr bwMode="auto">
          <a:xfrm>
            <a:off x="0" y="2528026"/>
            <a:ext cx="8763277" cy="4329973"/>
            <a:chOff x="0" y="2527531"/>
            <a:chExt cx="8763277" cy="4330469"/>
          </a:xfrm>
        </p:grpSpPr>
        <p:sp>
          <p:nvSpPr>
            <p:cNvPr id="6" name="Rectangle 5"/>
            <p:cNvSpPr/>
            <p:nvPr/>
          </p:nvSpPr>
          <p:spPr>
            <a:xfrm>
              <a:off x="2819400" y="3097332"/>
              <a:ext cx="3429000" cy="246511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rgbClr val="0000FF"/>
                  </a:solidFill>
                  <a:latin typeface="Times New Roman" pitchFamily="18" charset="0"/>
                  <a:cs typeface="Times New Roman" pitchFamily="18" charset="0"/>
                </a:rPr>
                <a:t>C++ Program</a:t>
              </a:r>
            </a:p>
          </p:txBody>
        </p:sp>
        <p:pic>
          <p:nvPicPr>
            <p:cNvPr id="3078" name="Picture 5"/>
            <p:cNvPicPr>
              <a:picLocks noChangeAspect="1" noChangeArrowheads="1"/>
            </p:cNvPicPr>
            <p:nvPr/>
          </p:nvPicPr>
          <p:blipFill>
            <a:blip r:embed="rId3" cstate="print"/>
            <a:srcRect/>
            <a:stretch>
              <a:fillRect/>
            </a:stretch>
          </p:blipFill>
          <p:spPr bwMode="auto">
            <a:xfrm>
              <a:off x="7086600" y="2527531"/>
              <a:ext cx="1665514" cy="1702525"/>
            </a:xfrm>
            <a:prstGeom prst="rect">
              <a:avLst/>
            </a:prstGeom>
            <a:noFill/>
            <a:ln w="12700">
              <a:noFill/>
              <a:miter lim="800000"/>
              <a:headEnd type="none" w="sm" len="sm"/>
              <a:tailEnd type="none" w="sm" len="sm"/>
            </a:ln>
          </p:spPr>
        </p:pic>
        <p:pic>
          <p:nvPicPr>
            <p:cNvPr id="3079" name="Picture 6"/>
            <p:cNvPicPr>
              <a:picLocks noChangeAspect="1" noChangeArrowheads="1"/>
            </p:cNvPicPr>
            <p:nvPr/>
          </p:nvPicPr>
          <p:blipFill>
            <a:blip r:embed="rId4" cstate="print"/>
            <a:srcRect l="13315"/>
            <a:stretch>
              <a:fillRect/>
            </a:stretch>
          </p:blipFill>
          <p:spPr bwMode="auto">
            <a:xfrm>
              <a:off x="0" y="2764010"/>
              <a:ext cx="1984379" cy="1371600"/>
            </a:xfrm>
            <a:prstGeom prst="rect">
              <a:avLst/>
            </a:prstGeom>
            <a:noFill/>
            <a:ln w="12700">
              <a:noFill/>
              <a:miter lim="800000"/>
              <a:headEnd type="none" w="sm" len="sm"/>
              <a:tailEnd type="none" w="sm" len="sm"/>
            </a:ln>
          </p:spPr>
        </p:pic>
        <p:cxnSp>
          <p:nvCxnSpPr>
            <p:cNvPr id="13" name="Straight Arrow Connector 12"/>
            <p:cNvCxnSpPr/>
            <p:nvPr/>
          </p:nvCxnSpPr>
          <p:spPr>
            <a:xfrm>
              <a:off x="1975044" y="3479931"/>
              <a:ext cx="838200" cy="1588"/>
            </a:xfrm>
            <a:prstGeom prst="straightConnector1">
              <a:avLst/>
            </a:prstGeom>
            <a:ln w="5715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6257730" y="3453526"/>
              <a:ext cx="838200" cy="1587"/>
            </a:xfrm>
            <a:prstGeom prst="straightConnector1">
              <a:avLst/>
            </a:prstGeom>
            <a:ln w="5715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3084" idx="3"/>
            </p:cNvCxnSpPr>
            <p:nvPr/>
          </p:nvCxnSpPr>
          <p:spPr>
            <a:xfrm>
              <a:off x="1873250" y="5106788"/>
              <a:ext cx="946150" cy="1587"/>
            </a:xfrm>
            <a:prstGeom prst="straightConnector1">
              <a:avLst/>
            </a:prstGeom>
            <a:ln w="5715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6248400" y="5181408"/>
              <a:ext cx="838200" cy="1588"/>
            </a:xfrm>
            <a:prstGeom prst="straightConnector1">
              <a:avLst/>
            </a:prstGeom>
            <a:ln w="57150">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3084" name="TextBox 17"/>
            <p:cNvSpPr txBox="1">
              <a:spLocks noChangeArrowheads="1"/>
            </p:cNvSpPr>
            <p:nvPr/>
          </p:nvSpPr>
          <p:spPr bwMode="auto">
            <a:xfrm>
              <a:off x="457200" y="4322158"/>
              <a:ext cx="1415772" cy="1569660"/>
            </a:xfrm>
            <a:prstGeom prst="rect">
              <a:avLst/>
            </a:prstGeom>
            <a:noFill/>
            <a:ln w="28575">
              <a:solidFill>
                <a:srgbClr val="000000"/>
              </a:solidFill>
              <a:miter lim="800000"/>
              <a:headEnd/>
              <a:tailEnd/>
            </a:ln>
          </p:spPr>
          <p:txBody>
            <a:bodyPr wrap="none">
              <a:spAutoFit/>
            </a:bodyPr>
            <a:lstStyle/>
            <a:p>
              <a:r>
                <a:rPr lang="en-US"/>
                <a:t>12.5  15.2</a:t>
              </a:r>
            </a:p>
            <a:p>
              <a:r>
                <a:rPr lang="en-US"/>
                <a:t>16.7  22.1</a:t>
              </a:r>
            </a:p>
            <a:p>
              <a:r>
                <a:rPr lang="en-US"/>
                <a:t>18.6  19.4</a:t>
              </a:r>
            </a:p>
            <a:p>
              <a:r>
                <a:rPr lang="en-US"/>
                <a:t>….</a:t>
              </a:r>
            </a:p>
          </p:txBody>
        </p:sp>
        <p:sp>
          <p:nvSpPr>
            <p:cNvPr id="3085" name="TextBox 19"/>
            <p:cNvSpPr txBox="1">
              <a:spLocks noChangeArrowheads="1"/>
            </p:cNvSpPr>
            <p:nvPr/>
          </p:nvSpPr>
          <p:spPr bwMode="auto">
            <a:xfrm>
              <a:off x="7086600" y="4398358"/>
              <a:ext cx="1676677" cy="1569660"/>
            </a:xfrm>
            <a:prstGeom prst="rect">
              <a:avLst/>
            </a:prstGeom>
            <a:noFill/>
            <a:ln w="28575">
              <a:solidFill>
                <a:srgbClr val="000000"/>
              </a:solidFill>
              <a:miter lim="800000"/>
              <a:headEnd/>
              <a:tailEnd/>
            </a:ln>
          </p:spPr>
          <p:txBody>
            <a:bodyPr wrap="none">
              <a:spAutoFit/>
            </a:bodyPr>
            <a:lstStyle/>
            <a:p>
              <a:r>
                <a:rPr lang="en-US"/>
                <a:t>Max = 22.1</a:t>
              </a:r>
            </a:p>
            <a:p>
              <a:r>
                <a:rPr lang="en-US"/>
                <a:t>Min = 12.5</a:t>
              </a:r>
            </a:p>
            <a:p>
              <a:r>
                <a:rPr lang="en-US"/>
                <a:t>Avg = 17.4</a:t>
              </a:r>
            </a:p>
            <a:p>
              <a:r>
                <a:rPr lang="en-US"/>
                <a:t>….</a:t>
              </a:r>
            </a:p>
          </p:txBody>
        </p:sp>
        <p:sp>
          <p:nvSpPr>
            <p:cNvPr id="22" name="Right Brace 21"/>
            <p:cNvSpPr/>
            <p:nvPr/>
          </p:nvSpPr>
          <p:spPr>
            <a:xfrm rot="5400000">
              <a:off x="1049325" y="5351384"/>
              <a:ext cx="228626" cy="164147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87" name="TextBox 22"/>
            <p:cNvSpPr txBox="1">
              <a:spLocks noChangeArrowheads="1"/>
            </p:cNvSpPr>
            <p:nvPr/>
          </p:nvSpPr>
          <p:spPr bwMode="auto">
            <a:xfrm>
              <a:off x="457200" y="6396335"/>
              <a:ext cx="1319592" cy="461665"/>
            </a:xfrm>
            <a:prstGeom prst="rect">
              <a:avLst/>
            </a:prstGeom>
            <a:noFill/>
            <a:ln w="9525">
              <a:noFill/>
              <a:miter lim="800000"/>
              <a:headEnd/>
              <a:tailEnd/>
            </a:ln>
          </p:spPr>
          <p:txBody>
            <a:bodyPr wrap="none">
              <a:spAutoFit/>
            </a:bodyPr>
            <a:lstStyle/>
            <a:p>
              <a:r>
                <a:rPr lang="en-US"/>
                <a:t>Input file</a:t>
              </a:r>
            </a:p>
          </p:txBody>
        </p:sp>
        <p:sp>
          <p:nvSpPr>
            <p:cNvPr id="24" name="Right Brace 23"/>
            <p:cNvSpPr/>
            <p:nvPr/>
          </p:nvSpPr>
          <p:spPr>
            <a:xfrm rot="5400000">
              <a:off x="7810487" y="5333922"/>
              <a:ext cx="228626" cy="1676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89" name="TextBox 24"/>
            <p:cNvSpPr txBox="1">
              <a:spLocks noChangeArrowheads="1"/>
            </p:cNvSpPr>
            <p:nvPr/>
          </p:nvSpPr>
          <p:spPr bwMode="auto">
            <a:xfrm>
              <a:off x="7238501" y="6396335"/>
              <a:ext cx="1524776" cy="461665"/>
            </a:xfrm>
            <a:prstGeom prst="rect">
              <a:avLst/>
            </a:prstGeom>
            <a:noFill/>
            <a:ln w="9525">
              <a:noFill/>
              <a:miter lim="800000"/>
              <a:headEnd/>
              <a:tailEnd/>
            </a:ln>
          </p:spPr>
          <p:txBody>
            <a:bodyPr wrap="none">
              <a:spAutoFit/>
            </a:bodyPr>
            <a:lstStyle/>
            <a:p>
              <a:r>
                <a:rPr lang="en-US"/>
                <a:t>Output file</a:t>
              </a:r>
            </a:p>
          </p:txBody>
        </p:sp>
      </p:grpSp>
      <p:sp>
        <p:nvSpPr>
          <p:cNvPr id="18" name="Rectangle 17"/>
          <p:cNvSpPr/>
          <p:nvPr/>
        </p:nvSpPr>
        <p:spPr>
          <a:xfrm>
            <a:off x="0" y="442146"/>
            <a:ext cx="9144000" cy="830997"/>
          </a:xfrm>
          <a:prstGeom prst="rect">
            <a:avLst/>
          </a:prstGeom>
        </p:spPr>
        <p:txBody>
          <a:bodyPr wrap="square">
            <a:spAutoFit/>
          </a:bodyPr>
          <a:lstStyle/>
          <a:p>
            <a:pPr>
              <a:tabLst>
                <a:tab pos="465138" algn="l"/>
              </a:tabLst>
            </a:pPr>
            <a:r>
              <a:rPr lang="en-US" b="1" i="1" u="sng" dirty="0" smtClean="0">
                <a:solidFill>
                  <a:srgbClr val="0000FF"/>
                </a:solidFill>
              </a:rPr>
              <a:t>Reading Assignment</a:t>
            </a:r>
            <a:r>
              <a:rPr lang="en-US" smtClean="0">
                <a:solidFill>
                  <a:srgbClr val="0000FF"/>
                </a:solidFill>
              </a:rPr>
              <a:t>: Chapter 13, Sections 1-4, 6 in </a:t>
            </a:r>
            <a:r>
              <a:rPr lang="en-US" u="sng" smtClean="0">
                <a:solidFill>
                  <a:srgbClr val="0000FF"/>
                </a:solidFill>
              </a:rPr>
              <a:t>Introduction </a:t>
            </a:r>
            <a:r>
              <a:rPr lang="en-US" u="sng" dirty="0" smtClean="0">
                <a:solidFill>
                  <a:srgbClr val="0000FF"/>
                </a:solidFill>
              </a:rPr>
              <a:t>to Programming with C++, 3</a:t>
            </a:r>
            <a:r>
              <a:rPr lang="en-US" u="sng" baseline="30000" dirty="0" smtClean="0">
                <a:solidFill>
                  <a:srgbClr val="0000FF"/>
                </a:solidFill>
              </a:rPr>
              <a:t>rd</a:t>
            </a:r>
            <a:r>
              <a:rPr lang="en-US" u="sng" dirty="0" smtClean="0">
                <a:solidFill>
                  <a:srgbClr val="0000FF"/>
                </a:solidFill>
              </a:rPr>
              <a:t> Edition</a:t>
            </a:r>
            <a:r>
              <a:rPr lang="en-US" dirty="0" smtClean="0">
                <a:solidFill>
                  <a:srgbClr val="0000FF"/>
                </a:solidFill>
              </a:rPr>
              <a:t>, by Liang.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Creating an input file</a:t>
            </a:r>
            <a:endParaRPr lang="en-US" sz="2800" u="sng" smtClean="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C63D9425-B1E4-4582-97CC-0D71E61D0757}" type="slidenum">
              <a:rPr lang="en-US"/>
              <a:pPr>
                <a:defRPr/>
              </a:pPr>
              <a:t>10</a:t>
            </a:fld>
            <a:endParaRPr lang="en-US"/>
          </a:p>
        </p:txBody>
      </p:sp>
      <p:sp>
        <p:nvSpPr>
          <p:cNvPr id="12292" name="TextBox 6"/>
          <p:cNvSpPr txBox="1">
            <a:spLocks noChangeArrowheads="1"/>
          </p:cNvSpPr>
          <p:nvPr/>
        </p:nvSpPr>
        <p:spPr bwMode="auto">
          <a:xfrm>
            <a:off x="0" y="639763"/>
            <a:ext cx="9144000" cy="4473575"/>
          </a:xfrm>
          <a:prstGeom prst="rect">
            <a:avLst/>
          </a:prstGeom>
          <a:noFill/>
          <a:ln w="9525">
            <a:noFill/>
            <a:miter lim="800000"/>
            <a:headEnd/>
            <a:tailEnd/>
          </a:ln>
        </p:spPr>
        <p:txBody>
          <a:bodyPr>
            <a:spAutoFit/>
          </a:bodyPr>
          <a:lstStyle/>
          <a:p>
            <a:pPr marL="346075" indent="-346075">
              <a:buFont typeface="Arial" pitchFamily="34" charset="0"/>
              <a:buChar char="•"/>
              <a:tabLst>
                <a:tab pos="457200" algn="l"/>
                <a:tab pos="2065338" algn="l"/>
              </a:tabLst>
            </a:pPr>
            <a:r>
              <a:rPr lang="en-US">
                <a:cs typeface="Times New Roman" pitchFamily="18" charset="0"/>
              </a:rPr>
              <a:t>In order to use a C++ program to read an input data file, we must first create the data file.</a:t>
            </a:r>
          </a:p>
          <a:p>
            <a:pPr marL="346075" indent="-346075">
              <a:buFont typeface="Arial" pitchFamily="34" charset="0"/>
              <a:buChar char="•"/>
              <a:tabLst>
                <a:tab pos="457200" algn="l"/>
                <a:tab pos="2065338" algn="l"/>
              </a:tabLst>
            </a:pPr>
            <a:r>
              <a:rPr lang="en-US">
                <a:cs typeface="Times New Roman" pitchFamily="18" charset="0"/>
              </a:rPr>
              <a:t>Create the input file using Notepad, Word (save in text or rtf format, not as a Word document), DevC++, etc. Use a meaningful file name.  The extension isn’t important, but an extension like .dat or .in is recommended.</a:t>
            </a:r>
          </a:p>
          <a:p>
            <a:pPr marL="346075" indent="-346075">
              <a:buFont typeface="Arial" pitchFamily="34" charset="0"/>
              <a:buChar char="•"/>
              <a:tabLst>
                <a:tab pos="457200" algn="l"/>
                <a:tab pos="2065338" algn="l"/>
              </a:tabLst>
            </a:pPr>
            <a:r>
              <a:rPr lang="en-US">
                <a:cs typeface="Times New Roman" pitchFamily="18" charset="0"/>
              </a:rPr>
              <a:t>Numeric values are typically separated by </a:t>
            </a:r>
            <a:r>
              <a:rPr lang="en-US" b="1" u="sng">
                <a:cs typeface="Times New Roman" pitchFamily="18" charset="0"/>
              </a:rPr>
              <a:t>white spaces </a:t>
            </a:r>
            <a:r>
              <a:rPr lang="en-US">
                <a:cs typeface="Times New Roman" pitchFamily="18" charset="0"/>
              </a:rPr>
              <a:t>(space, tab, or newline (\n) )</a:t>
            </a:r>
          </a:p>
          <a:p>
            <a:pPr marL="346075" indent="-346075">
              <a:buFont typeface="Arial" pitchFamily="34" charset="0"/>
              <a:buChar char="•"/>
              <a:tabLst>
                <a:tab pos="457200" algn="l"/>
                <a:tab pos="2065338" algn="l"/>
              </a:tabLst>
            </a:pPr>
            <a:r>
              <a:rPr lang="en-US">
                <a:cs typeface="Times New Roman" pitchFamily="18" charset="0"/>
              </a:rPr>
              <a:t>There is an invisible end-of-file marker </a:t>
            </a:r>
            <a:r>
              <a:rPr lang="en-US" b="1">
                <a:cs typeface="Times New Roman" pitchFamily="18" charset="0"/>
              </a:rPr>
              <a:t>◊</a:t>
            </a:r>
            <a:r>
              <a:rPr lang="en-US">
                <a:cs typeface="Times New Roman" pitchFamily="18" charset="0"/>
              </a:rPr>
              <a:t> at the end of each file so the program knows when the end has been reached.</a:t>
            </a:r>
          </a:p>
          <a:p>
            <a:pPr marL="346075" indent="-346075">
              <a:buFont typeface="Arial" pitchFamily="34" charset="0"/>
              <a:buChar char="•"/>
              <a:tabLst>
                <a:tab pos="457200" algn="l"/>
                <a:tab pos="2065338" algn="l"/>
              </a:tabLst>
            </a:pPr>
            <a:r>
              <a:rPr lang="en-US">
                <a:cs typeface="Times New Roman" pitchFamily="18" charset="0"/>
              </a:rPr>
              <a:t>C++  would read the following numeric values from the following data files in the same way:</a:t>
            </a:r>
          </a:p>
        </p:txBody>
      </p:sp>
      <p:sp>
        <p:nvSpPr>
          <p:cNvPr id="12293" name="TextBox 8"/>
          <p:cNvSpPr txBox="1">
            <a:spLocks noChangeArrowheads="1"/>
          </p:cNvSpPr>
          <p:nvPr/>
        </p:nvSpPr>
        <p:spPr bwMode="auto">
          <a:xfrm>
            <a:off x="1655763" y="5832475"/>
            <a:ext cx="5943600" cy="461963"/>
          </a:xfrm>
          <a:prstGeom prst="rect">
            <a:avLst/>
          </a:prstGeom>
          <a:noFill/>
          <a:ln w="28575">
            <a:solidFill>
              <a:srgbClr val="0000FF"/>
            </a:solidFill>
            <a:miter lim="800000"/>
            <a:headEnd/>
            <a:tailEnd/>
          </a:ln>
        </p:spPr>
        <p:txBody>
          <a:bodyPr wrap="none">
            <a:spAutoFit/>
          </a:bodyPr>
          <a:lstStyle/>
          <a:p>
            <a:r>
              <a:rPr lang="en-US" b="1">
                <a:solidFill>
                  <a:srgbClr val="0000FF"/>
                </a:solidFill>
              </a:rPr>
              <a:t>White space = space, tab (\t), or newline (\n)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Reading input files</a:t>
            </a:r>
            <a:endParaRPr lang="en-US" sz="2800" u="sng" smtClean="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F13C39AF-85ED-474D-95BF-2DF0F9D9888C}" type="slidenum">
              <a:rPr lang="en-US"/>
              <a:pPr>
                <a:defRPr/>
              </a:pPr>
              <a:t>11</a:t>
            </a:fld>
            <a:endParaRPr lang="en-US"/>
          </a:p>
        </p:txBody>
      </p:sp>
      <p:sp>
        <p:nvSpPr>
          <p:cNvPr id="13316" name="TextBox 6"/>
          <p:cNvSpPr txBox="1">
            <a:spLocks noChangeArrowheads="1"/>
          </p:cNvSpPr>
          <p:nvPr/>
        </p:nvSpPr>
        <p:spPr bwMode="auto">
          <a:xfrm>
            <a:off x="0" y="639763"/>
            <a:ext cx="9144000" cy="1200150"/>
          </a:xfrm>
          <a:prstGeom prst="rect">
            <a:avLst/>
          </a:prstGeom>
          <a:noFill/>
          <a:ln w="9525">
            <a:noFill/>
            <a:miter lim="800000"/>
            <a:headEnd/>
            <a:tailEnd/>
          </a:ln>
        </p:spPr>
        <p:txBody>
          <a:bodyPr>
            <a:spAutoFit/>
          </a:bodyPr>
          <a:lstStyle/>
          <a:p>
            <a:pPr marL="346075" indent="-346075">
              <a:buFont typeface="Arial" pitchFamily="34" charset="0"/>
              <a:buChar char="•"/>
              <a:tabLst>
                <a:tab pos="457200" algn="l"/>
                <a:tab pos="2065338" algn="l"/>
              </a:tabLst>
            </a:pPr>
            <a:r>
              <a:rPr lang="en-US">
                <a:cs typeface="Times New Roman" pitchFamily="18" charset="0"/>
              </a:rPr>
              <a:t>C++  would read the following numeric values from the following data files in the same way since it makes no distinction between white spaces.  The sequence of characters seen in each case is shown.</a:t>
            </a:r>
          </a:p>
        </p:txBody>
      </p:sp>
      <p:pic>
        <p:nvPicPr>
          <p:cNvPr id="13317" name="Picture 3"/>
          <p:cNvPicPr>
            <a:picLocks noChangeAspect="1" noChangeArrowheads="1"/>
          </p:cNvPicPr>
          <p:nvPr/>
        </p:nvPicPr>
        <p:blipFill>
          <a:blip r:embed="rId2" cstate="print"/>
          <a:srcRect/>
          <a:stretch>
            <a:fillRect/>
          </a:stretch>
        </p:blipFill>
        <p:spPr bwMode="auto">
          <a:xfrm>
            <a:off x="406400" y="1803400"/>
            <a:ext cx="3014663" cy="1438275"/>
          </a:xfrm>
          <a:prstGeom prst="rect">
            <a:avLst/>
          </a:prstGeom>
          <a:noFill/>
          <a:ln w="12700">
            <a:noFill/>
            <a:miter lim="800000"/>
            <a:headEnd type="none" w="sm" len="sm"/>
            <a:tailEnd type="none" w="sm" len="sm"/>
          </a:ln>
        </p:spPr>
      </p:pic>
      <p:graphicFrame>
        <p:nvGraphicFramePr>
          <p:cNvPr id="8" name="Table 7"/>
          <p:cNvGraphicFramePr>
            <a:graphicFrameLocks noGrp="1"/>
          </p:cNvGraphicFramePr>
          <p:nvPr/>
        </p:nvGraphicFramePr>
        <p:xfrm>
          <a:off x="331788" y="3468688"/>
          <a:ext cx="8371500" cy="457200"/>
        </p:xfrm>
        <a:graphic>
          <a:graphicData uri="http://schemas.openxmlformats.org/drawingml/2006/table">
            <a:tbl>
              <a:tblPr firstRow="1" bandRow="1">
                <a:tableStyleId>{5C22544A-7EE6-4342-B048-85BDC9FD1C3A}</a:tableStyleId>
              </a:tblPr>
              <a:tblGrid>
                <a:gridCol w="697625"/>
                <a:gridCol w="697625"/>
                <a:gridCol w="697625"/>
                <a:gridCol w="697625"/>
                <a:gridCol w="697625"/>
                <a:gridCol w="697625"/>
                <a:gridCol w="697625"/>
                <a:gridCol w="697625"/>
                <a:gridCol w="697625"/>
                <a:gridCol w="697625"/>
                <a:gridCol w="697625"/>
                <a:gridCol w="697625"/>
              </a:tblGrid>
              <a:tr h="412006">
                <a:tc>
                  <a:txBody>
                    <a:bodyPr/>
                    <a:lstStyle/>
                    <a:p>
                      <a:pPr algn="ctr"/>
                      <a:r>
                        <a:rPr lang="en-US" sz="2400" dirty="0" smtClean="0">
                          <a:solidFill>
                            <a:schemeClr val="tx1"/>
                          </a:solidFill>
                          <a:latin typeface="Times New Roman" pitchFamily="18" charset="0"/>
                          <a:cs typeface="Times New Roman" pitchFamily="18" charset="0"/>
                        </a:rPr>
                        <a:t>1</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2</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2</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4</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82554539"/>
              </p:ext>
            </p:extLst>
          </p:nvPr>
        </p:nvGraphicFramePr>
        <p:xfrm>
          <a:off x="325438" y="5827713"/>
          <a:ext cx="8371500" cy="457200"/>
        </p:xfrm>
        <a:graphic>
          <a:graphicData uri="http://schemas.openxmlformats.org/drawingml/2006/table">
            <a:tbl>
              <a:tblPr firstRow="1" bandRow="1">
                <a:tableStyleId>{5C22544A-7EE6-4342-B048-85BDC9FD1C3A}</a:tableStyleId>
              </a:tblPr>
              <a:tblGrid>
                <a:gridCol w="697625"/>
                <a:gridCol w="697625"/>
                <a:gridCol w="697625"/>
                <a:gridCol w="697625"/>
                <a:gridCol w="697625"/>
                <a:gridCol w="697625"/>
                <a:gridCol w="697625"/>
                <a:gridCol w="697625"/>
                <a:gridCol w="697625"/>
                <a:gridCol w="697625"/>
                <a:gridCol w="697625"/>
                <a:gridCol w="697625"/>
              </a:tblGrid>
              <a:tr h="412006">
                <a:tc>
                  <a:txBody>
                    <a:bodyPr/>
                    <a:lstStyle/>
                    <a:p>
                      <a:pPr algn="ctr"/>
                      <a:r>
                        <a:rPr lang="en-US" sz="2400" dirty="0" smtClean="0">
                          <a:solidFill>
                            <a:schemeClr val="tx1"/>
                          </a:solidFill>
                          <a:latin typeface="Times New Roman" pitchFamily="18" charset="0"/>
                          <a:cs typeface="Times New Roman" pitchFamily="18" charset="0"/>
                        </a:rPr>
                        <a:t>1</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2</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2</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\n </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3</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4</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bl>
          </a:graphicData>
        </a:graphic>
      </p:graphicFrame>
      <p:sp>
        <p:nvSpPr>
          <p:cNvPr id="13374" name="Rectangle 10"/>
          <p:cNvSpPr>
            <a:spLocks noChangeArrowheads="1"/>
          </p:cNvSpPr>
          <p:nvPr/>
        </p:nvSpPr>
        <p:spPr bwMode="auto">
          <a:xfrm>
            <a:off x="4011613" y="2016125"/>
            <a:ext cx="3906837" cy="830263"/>
          </a:xfrm>
          <a:prstGeom prst="rect">
            <a:avLst/>
          </a:prstGeom>
          <a:noFill/>
          <a:ln w="9525">
            <a:noFill/>
            <a:miter lim="800000"/>
            <a:headEnd/>
            <a:tailEnd/>
          </a:ln>
        </p:spPr>
        <p:txBody>
          <a:bodyPr wrap="none">
            <a:spAutoFit/>
          </a:bodyPr>
          <a:lstStyle/>
          <a:p>
            <a:r>
              <a:rPr lang="en-US" b="1">
                <a:solidFill>
                  <a:srgbClr val="0000FF"/>
                </a:solidFill>
                <a:cs typeface="Times New Roman" pitchFamily="18" charset="0"/>
              </a:rPr>
              <a:t>ifstream infile(“A:dat1.in”);</a:t>
            </a:r>
          </a:p>
          <a:p>
            <a:r>
              <a:rPr lang="en-US" b="1">
                <a:solidFill>
                  <a:srgbClr val="0000FF"/>
                </a:solidFill>
                <a:cs typeface="Times New Roman" pitchFamily="18" charset="0"/>
              </a:rPr>
              <a:t>infile &gt;&gt; x &gt;&gt; y &gt;&gt; z;</a:t>
            </a:r>
            <a:endParaRPr lang="en-US"/>
          </a:p>
        </p:txBody>
      </p:sp>
      <p:sp>
        <p:nvSpPr>
          <p:cNvPr id="13375" name="Rectangle 11"/>
          <p:cNvSpPr>
            <a:spLocks noChangeArrowheads="1"/>
          </p:cNvSpPr>
          <p:nvPr/>
        </p:nvSpPr>
        <p:spPr bwMode="auto">
          <a:xfrm>
            <a:off x="4259263" y="4359275"/>
            <a:ext cx="4024312" cy="831850"/>
          </a:xfrm>
          <a:prstGeom prst="rect">
            <a:avLst/>
          </a:prstGeom>
          <a:noFill/>
          <a:ln w="9525">
            <a:noFill/>
            <a:miter lim="800000"/>
            <a:headEnd/>
            <a:tailEnd/>
          </a:ln>
        </p:spPr>
        <p:txBody>
          <a:bodyPr wrap="none">
            <a:spAutoFit/>
          </a:bodyPr>
          <a:lstStyle/>
          <a:p>
            <a:r>
              <a:rPr lang="en-US" b="1">
                <a:solidFill>
                  <a:srgbClr val="0000FF"/>
                </a:solidFill>
                <a:cs typeface="Times New Roman" pitchFamily="18" charset="0"/>
              </a:rPr>
              <a:t>ifstream infile(“A:dat2.in”);</a:t>
            </a:r>
          </a:p>
          <a:p>
            <a:r>
              <a:rPr lang="en-US" b="1">
                <a:solidFill>
                  <a:srgbClr val="0000FF"/>
                </a:solidFill>
                <a:cs typeface="Times New Roman" pitchFamily="18" charset="0"/>
              </a:rPr>
              <a:t>infile &gt;&gt; x &gt;&gt; y &gt;&gt; z;</a:t>
            </a:r>
            <a:endParaRPr lang="en-US"/>
          </a:p>
        </p:txBody>
      </p:sp>
      <p:pic>
        <p:nvPicPr>
          <p:cNvPr id="13376" name="Picture 2"/>
          <p:cNvPicPr>
            <a:picLocks noChangeAspect="1" noChangeArrowheads="1"/>
          </p:cNvPicPr>
          <p:nvPr/>
        </p:nvPicPr>
        <p:blipFill>
          <a:blip r:embed="rId3" cstate="print"/>
          <a:srcRect/>
          <a:stretch>
            <a:fillRect/>
          </a:stretch>
        </p:blipFill>
        <p:spPr bwMode="auto">
          <a:xfrm>
            <a:off x="374650" y="4121150"/>
            <a:ext cx="3046413" cy="1452563"/>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Reading from an input file – basic steps</a:t>
            </a:r>
            <a:endParaRPr lang="en-US" sz="2800" u="sng" smtClean="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4FFE9B32-19A1-48F8-846F-D74336C796B7}" type="slidenum">
              <a:rPr lang="en-US"/>
              <a:pPr>
                <a:defRPr/>
              </a:pPr>
              <a:t>12</a:t>
            </a:fld>
            <a:endParaRPr lang="en-US"/>
          </a:p>
        </p:txBody>
      </p:sp>
      <p:sp>
        <p:nvSpPr>
          <p:cNvPr id="14340" name="TextBox 6"/>
          <p:cNvSpPr txBox="1">
            <a:spLocks noChangeArrowheads="1"/>
          </p:cNvSpPr>
          <p:nvPr/>
        </p:nvSpPr>
        <p:spPr bwMode="auto">
          <a:xfrm>
            <a:off x="0" y="639763"/>
            <a:ext cx="9144000" cy="5632450"/>
          </a:xfrm>
          <a:prstGeom prst="rect">
            <a:avLst/>
          </a:prstGeom>
          <a:noFill/>
          <a:ln w="9525">
            <a:noFill/>
            <a:miter lim="800000"/>
            <a:headEnd/>
            <a:tailEnd/>
          </a:ln>
        </p:spPr>
        <p:txBody>
          <a:bodyPr>
            <a:spAutoFit/>
          </a:bodyPr>
          <a:lstStyle/>
          <a:p>
            <a:pPr marL="346075" indent="-346075">
              <a:buFont typeface="Arial" pitchFamily="34" charset="0"/>
              <a:buChar char="•"/>
              <a:tabLst>
                <a:tab pos="457200" algn="l"/>
                <a:tab pos="2065338" algn="l"/>
              </a:tabLst>
            </a:pPr>
            <a:r>
              <a:rPr lang="en-US" dirty="0">
                <a:cs typeface="Times New Roman" pitchFamily="18" charset="0"/>
              </a:rPr>
              <a:t>Create the input file using Notepad, Word (save in text or rtf format, not as a Word document), </a:t>
            </a:r>
            <a:r>
              <a:rPr lang="en-US" dirty="0" err="1">
                <a:cs typeface="Times New Roman" pitchFamily="18" charset="0"/>
              </a:rPr>
              <a:t>DevC</a:t>
            </a:r>
            <a:r>
              <a:rPr lang="en-US" dirty="0">
                <a:cs typeface="Times New Roman" pitchFamily="18" charset="0"/>
              </a:rPr>
              <a:t>++, etc.</a:t>
            </a:r>
          </a:p>
          <a:p>
            <a:pPr marL="346075" indent="-346075">
              <a:buFont typeface="Arial" pitchFamily="34" charset="0"/>
              <a:buChar char="•"/>
              <a:tabLst>
                <a:tab pos="457200" algn="l"/>
                <a:tab pos="2065338" algn="l"/>
              </a:tabLst>
            </a:pPr>
            <a:r>
              <a:rPr lang="en-US" dirty="0">
                <a:cs typeface="Times New Roman" pitchFamily="18" charset="0"/>
              </a:rPr>
              <a:t>Open the file (select an identifier and file name)</a:t>
            </a:r>
          </a:p>
          <a:p>
            <a:pPr marL="1260475" lvl="2" indent="-346075">
              <a:tabLst>
                <a:tab pos="457200" algn="l"/>
                <a:tab pos="2065338" algn="l"/>
              </a:tabLst>
            </a:pPr>
            <a:r>
              <a:rPr lang="en-US" u="sng" dirty="0">
                <a:cs typeface="Times New Roman" pitchFamily="18" charset="0"/>
              </a:rPr>
              <a:t>Example</a:t>
            </a:r>
            <a:r>
              <a:rPr lang="en-US" dirty="0">
                <a:cs typeface="Times New Roman" pitchFamily="18" charset="0"/>
              </a:rPr>
              <a:t>:</a:t>
            </a:r>
            <a:r>
              <a:rPr lang="en-US" b="1" dirty="0">
                <a:cs typeface="Times New Roman" pitchFamily="18" charset="0"/>
              </a:rPr>
              <a:t>   </a:t>
            </a:r>
            <a:r>
              <a:rPr lang="en-US" b="1" dirty="0" err="1">
                <a:solidFill>
                  <a:srgbClr val="0000FF"/>
                </a:solidFill>
                <a:cs typeface="Times New Roman" pitchFamily="18" charset="0"/>
              </a:rPr>
              <a:t>ifstream</a:t>
            </a:r>
            <a:r>
              <a:rPr lang="en-US" b="1" dirty="0">
                <a:solidFill>
                  <a:srgbClr val="0000FF"/>
                </a:solidFill>
                <a:cs typeface="Times New Roman" pitchFamily="18" charset="0"/>
              </a:rPr>
              <a:t> </a:t>
            </a:r>
            <a:r>
              <a:rPr lang="en-US" b="1" dirty="0" err="1">
                <a:solidFill>
                  <a:srgbClr val="0000FF"/>
                </a:solidFill>
                <a:cs typeface="Times New Roman" pitchFamily="18" charset="0"/>
              </a:rPr>
              <a:t>infile</a:t>
            </a:r>
            <a:r>
              <a:rPr lang="en-US" b="1" dirty="0" smtClean="0">
                <a:solidFill>
                  <a:srgbClr val="0000FF"/>
                </a:solidFill>
                <a:cs typeface="Times New Roman" pitchFamily="18" charset="0"/>
              </a:rPr>
              <a:t>(“E:Lab1input.dat</a:t>
            </a:r>
            <a:r>
              <a:rPr lang="en-US" b="1" dirty="0">
                <a:solidFill>
                  <a:srgbClr val="0000FF"/>
                </a:solidFill>
                <a:cs typeface="Times New Roman" pitchFamily="18" charset="0"/>
              </a:rPr>
              <a:t>”);</a:t>
            </a:r>
            <a:endParaRPr lang="en-US" b="1" u="sng" dirty="0">
              <a:cs typeface="Times New Roman" pitchFamily="18" charset="0"/>
            </a:endParaRPr>
          </a:p>
          <a:p>
            <a:pPr marL="346075" indent="-346075">
              <a:buFont typeface="Arial" pitchFamily="34" charset="0"/>
              <a:buChar char="•"/>
              <a:tabLst>
                <a:tab pos="457200" algn="l"/>
                <a:tab pos="2065338" algn="l"/>
              </a:tabLst>
            </a:pPr>
            <a:r>
              <a:rPr lang="en-US" dirty="0">
                <a:cs typeface="Times New Roman" pitchFamily="18" charset="0"/>
              </a:rPr>
              <a:t>Read inputs from the file using the </a:t>
            </a:r>
            <a:r>
              <a:rPr lang="en-US" dirty="0" err="1">
                <a:cs typeface="Times New Roman" pitchFamily="18" charset="0"/>
              </a:rPr>
              <a:t>ifstream</a:t>
            </a:r>
            <a:r>
              <a:rPr lang="en-US" dirty="0">
                <a:cs typeface="Times New Roman" pitchFamily="18" charset="0"/>
              </a:rPr>
              <a:t> object like you would use cin </a:t>
            </a:r>
          </a:p>
          <a:p>
            <a:pPr marL="1260475" lvl="2" indent="-346075">
              <a:tabLst>
                <a:tab pos="457200" algn="l"/>
                <a:tab pos="2065338" algn="l"/>
              </a:tabLst>
            </a:pPr>
            <a:r>
              <a:rPr lang="en-US" u="sng" dirty="0">
                <a:cs typeface="Times New Roman" pitchFamily="18" charset="0"/>
              </a:rPr>
              <a:t>Example</a:t>
            </a:r>
            <a:r>
              <a:rPr lang="en-US" dirty="0">
                <a:cs typeface="Times New Roman" pitchFamily="18" charset="0"/>
              </a:rPr>
              <a:t>:</a:t>
            </a:r>
            <a:r>
              <a:rPr lang="en-US" b="1" dirty="0">
                <a:cs typeface="Times New Roman" pitchFamily="18" charset="0"/>
              </a:rPr>
              <a:t>   </a:t>
            </a:r>
            <a:r>
              <a:rPr lang="en-US" b="1" dirty="0" err="1">
                <a:solidFill>
                  <a:srgbClr val="0000FF"/>
                </a:solidFill>
                <a:cs typeface="Times New Roman" pitchFamily="18" charset="0"/>
              </a:rPr>
              <a:t>infile</a:t>
            </a:r>
            <a:r>
              <a:rPr lang="en-US" b="1" dirty="0">
                <a:solidFill>
                  <a:srgbClr val="0000FF"/>
                </a:solidFill>
                <a:cs typeface="Times New Roman" pitchFamily="18" charset="0"/>
              </a:rPr>
              <a:t> &gt;&gt; x;</a:t>
            </a:r>
          </a:p>
          <a:p>
            <a:pPr marL="1260475" lvl="2" indent="-346075">
              <a:tabLst>
                <a:tab pos="457200" algn="l"/>
                <a:tab pos="2065338" algn="l"/>
              </a:tabLst>
            </a:pPr>
            <a:r>
              <a:rPr lang="en-US" dirty="0">
                <a:cs typeface="Times New Roman" pitchFamily="18" charset="0"/>
              </a:rPr>
              <a:t>(similar to </a:t>
            </a:r>
            <a:r>
              <a:rPr lang="en-US" b="1" dirty="0">
                <a:solidFill>
                  <a:srgbClr val="0000FF"/>
                </a:solidFill>
                <a:cs typeface="Times New Roman" pitchFamily="18" charset="0"/>
              </a:rPr>
              <a:t>cin &gt;&gt; x;)</a:t>
            </a:r>
          </a:p>
          <a:p>
            <a:pPr marL="346075" indent="-346075">
              <a:buFont typeface="Arial" pitchFamily="34" charset="0"/>
              <a:buChar char="•"/>
              <a:tabLst>
                <a:tab pos="457200" algn="l"/>
                <a:tab pos="2065338" algn="l"/>
              </a:tabLst>
            </a:pPr>
            <a:r>
              <a:rPr lang="en-US" dirty="0">
                <a:cs typeface="Times New Roman" pitchFamily="18" charset="0"/>
              </a:rPr>
              <a:t>Beware of how C++ handles white spaces and how real numbers and integers are read from files.</a:t>
            </a:r>
          </a:p>
          <a:p>
            <a:pPr marL="346075" indent="-346075">
              <a:buFont typeface="Arial" pitchFamily="34" charset="0"/>
              <a:buChar char="•"/>
              <a:tabLst>
                <a:tab pos="457200" algn="l"/>
                <a:tab pos="2065338" algn="l"/>
              </a:tabLst>
            </a:pPr>
            <a:r>
              <a:rPr lang="en-US" dirty="0">
                <a:cs typeface="Times New Roman" pitchFamily="18" charset="0"/>
              </a:rPr>
              <a:t>Close the file </a:t>
            </a:r>
          </a:p>
          <a:p>
            <a:pPr marL="1260475" lvl="2" indent="-346075">
              <a:tabLst>
                <a:tab pos="457200" algn="l"/>
                <a:tab pos="2065338" algn="l"/>
              </a:tabLst>
            </a:pPr>
            <a:r>
              <a:rPr lang="en-US" u="sng" dirty="0">
                <a:cs typeface="Times New Roman" pitchFamily="18" charset="0"/>
              </a:rPr>
              <a:t>Example</a:t>
            </a:r>
            <a:r>
              <a:rPr lang="en-US" dirty="0">
                <a:cs typeface="Times New Roman" pitchFamily="18" charset="0"/>
              </a:rPr>
              <a:t>:</a:t>
            </a:r>
            <a:r>
              <a:rPr lang="en-US" b="1" dirty="0">
                <a:cs typeface="Times New Roman" pitchFamily="18" charset="0"/>
              </a:rPr>
              <a:t>   </a:t>
            </a:r>
            <a:r>
              <a:rPr lang="en-US" b="1" dirty="0" err="1">
                <a:solidFill>
                  <a:srgbClr val="0000FF"/>
                </a:solidFill>
                <a:cs typeface="Times New Roman" pitchFamily="18" charset="0"/>
              </a:rPr>
              <a:t>infile.close</a:t>
            </a:r>
            <a:r>
              <a:rPr lang="en-US" b="1" dirty="0">
                <a:solidFill>
                  <a:srgbClr val="0000FF"/>
                </a:solidFill>
                <a:cs typeface="Times New Roman" pitchFamily="18" charset="0"/>
              </a:rPr>
              <a:t>( );</a:t>
            </a:r>
          </a:p>
          <a:p>
            <a:pPr marL="346075" indent="-346075">
              <a:buFont typeface="Arial" pitchFamily="34" charset="0"/>
              <a:buChar char="•"/>
              <a:tabLst>
                <a:tab pos="457200" algn="l"/>
                <a:tab pos="2065338" algn="l"/>
              </a:tabLst>
            </a:pPr>
            <a:r>
              <a:rPr lang="en-US" dirty="0">
                <a:cs typeface="Times New Roman" pitchFamily="18" charset="0"/>
              </a:rPr>
              <a:t>The output of the program could be sent to the screen or to an output data file.</a:t>
            </a:r>
          </a:p>
          <a:p>
            <a:pPr marL="346075" indent="-346075">
              <a:buFont typeface="Arial" pitchFamily="34" charset="0"/>
              <a:buChar char="•"/>
              <a:tabLst>
                <a:tab pos="457200" algn="l"/>
                <a:tab pos="2065338" algn="l"/>
              </a:tabLst>
            </a:pPr>
            <a:r>
              <a:rPr lang="en-US" dirty="0">
                <a:cs typeface="Times New Roman" pitchFamily="18" charset="0"/>
              </a:rPr>
              <a:t>See sample program on the next page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p:txBody>
          <a:bodyPr/>
          <a:lstStyle/>
          <a:p>
            <a:pPr>
              <a:defRPr/>
            </a:pPr>
            <a:fld id="{A16F3E94-4CAA-492D-93A0-4513867D291A}" type="slidenum">
              <a:rPr lang="en-US"/>
              <a:pPr>
                <a:defRPr/>
              </a:pPr>
              <a:t>13</a:t>
            </a:fld>
            <a:endParaRPr lang="en-US"/>
          </a:p>
        </p:txBody>
      </p:sp>
      <p:pic>
        <p:nvPicPr>
          <p:cNvPr id="15363" name="Picture 2"/>
          <p:cNvPicPr>
            <a:picLocks noChangeAspect="1" noChangeArrowheads="1"/>
          </p:cNvPicPr>
          <p:nvPr/>
        </p:nvPicPr>
        <p:blipFill>
          <a:blip r:embed="rId2" cstate="print"/>
          <a:srcRect/>
          <a:stretch>
            <a:fillRect/>
          </a:stretch>
        </p:blipFill>
        <p:spPr bwMode="auto">
          <a:xfrm>
            <a:off x="0" y="5003800"/>
            <a:ext cx="3887788" cy="1854200"/>
          </a:xfrm>
          <a:prstGeom prst="rect">
            <a:avLst/>
          </a:prstGeom>
          <a:noFill/>
          <a:ln w="12700">
            <a:noFill/>
            <a:miter lim="800000"/>
            <a:headEnd type="none" w="sm" len="sm"/>
            <a:tailEnd type="none" w="sm" len="sm"/>
          </a:ln>
        </p:spPr>
      </p:pic>
      <p:pic>
        <p:nvPicPr>
          <p:cNvPr id="15364" name="Picture 39"/>
          <p:cNvPicPr>
            <a:picLocks noChangeAspect="1" noChangeArrowheads="1"/>
          </p:cNvPicPr>
          <p:nvPr/>
        </p:nvPicPr>
        <p:blipFill>
          <a:blip r:embed="rId3" cstate="print"/>
          <a:srcRect r="61133" b="69344"/>
          <a:stretch>
            <a:fillRect/>
          </a:stretch>
        </p:blipFill>
        <p:spPr bwMode="auto">
          <a:xfrm>
            <a:off x="4114800" y="5029200"/>
            <a:ext cx="4589463" cy="1828800"/>
          </a:xfrm>
          <a:prstGeom prst="rect">
            <a:avLst/>
          </a:prstGeom>
          <a:noFill/>
          <a:ln w="12700">
            <a:noFill/>
            <a:miter lim="800000"/>
            <a:headEnd type="none" w="sm" len="sm"/>
            <a:tailEnd type="none" w="sm" len="sm"/>
          </a:ln>
        </p:spPr>
      </p:pic>
      <p:pic>
        <p:nvPicPr>
          <p:cNvPr id="15365" name="Picture 41"/>
          <p:cNvPicPr>
            <a:picLocks noChangeAspect="1" noChangeArrowheads="1"/>
          </p:cNvPicPr>
          <p:nvPr/>
        </p:nvPicPr>
        <p:blipFill>
          <a:blip r:embed="rId4" cstate="print"/>
          <a:srcRect l="21552" t="20151" r="25108" b="42349"/>
          <a:stretch>
            <a:fillRect/>
          </a:stretch>
        </p:blipFill>
        <p:spPr bwMode="auto">
          <a:xfrm>
            <a:off x="0" y="0"/>
            <a:ext cx="9144000" cy="4821238"/>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Reading different data types from files</a:t>
            </a:r>
            <a:endParaRPr lang="en-US" sz="2800" u="sng" smtClean="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799AFD3-5A7F-4C63-AA07-DCB4EBE1F397}" type="slidenum">
              <a:rPr lang="en-US"/>
              <a:pPr>
                <a:defRPr/>
              </a:pPr>
              <a:t>14</a:t>
            </a:fld>
            <a:endParaRPr lang="en-US"/>
          </a:p>
        </p:txBody>
      </p:sp>
      <p:sp>
        <p:nvSpPr>
          <p:cNvPr id="16388" name="TextBox 6"/>
          <p:cNvSpPr txBox="1">
            <a:spLocks noChangeArrowheads="1"/>
          </p:cNvSpPr>
          <p:nvPr/>
        </p:nvSpPr>
        <p:spPr bwMode="auto">
          <a:xfrm>
            <a:off x="0" y="639763"/>
            <a:ext cx="9144000" cy="1187450"/>
          </a:xfrm>
          <a:prstGeom prst="rect">
            <a:avLst/>
          </a:prstGeom>
          <a:noFill/>
          <a:ln w="9525">
            <a:noFill/>
            <a:miter lim="800000"/>
            <a:headEnd/>
            <a:tailEnd/>
          </a:ln>
        </p:spPr>
        <p:txBody>
          <a:bodyPr>
            <a:spAutoFit/>
          </a:bodyPr>
          <a:lstStyle/>
          <a:p>
            <a:pPr>
              <a:buFont typeface="Arial" pitchFamily="34" charset="0"/>
              <a:buNone/>
              <a:tabLst>
                <a:tab pos="457200" algn="l"/>
                <a:tab pos="2065338" algn="l"/>
              </a:tabLst>
            </a:pPr>
            <a:r>
              <a:rPr lang="en-US">
                <a:cs typeface="Times New Roman" pitchFamily="18" charset="0"/>
              </a:rPr>
              <a:t>When reading numeric data from a file, care must be taken when working with integers and real numbers. </a:t>
            </a:r>
          </a:p>
          <a:p>
            <a:pPr>
              <a:buFont typeface="Arial" pitchFamily="34" charset="0"/>
              <a:buNone/>
              <a:tabLst>
                <a:tab pos="457200" algn="l"/>
                <a:tab pos="2065338" algn="l"/>
              </a:tabLst>
            </a:pPr>
            <a:endParaRPr lang="en-US">
              <a:cs typeface="Times New Roman" pitchFamily="18" charset="0"/>
            </a:endParaRPr>
          </a:p>
        </p:txBody>
      </p:sp>
      <p:sp>
        <p:nvSpPr>
          <p:cNvPr id="16389" name="TextBox 6"/>
          <p:cNvSpPr txBox="1">
            <a:spLocks noChangeArrowheads="1"/>
          </p:cNvSpPr>
          <p:nvPr/>
        </p:nvSpPr>
        <p:spPr bwMode="auto">
          <a:xfrm>
            <a:off x="0" y="1528763"/>
            <a:ext cx="9144000" cy="3743325"/>
          </a:xfrm>
          <a:prstGeom prst="rect">
            <a:avLst/>
          </a:prstGeom>
          <a:noFill/>
          <a:ln w="9525">
            <a:noFill/>
            <a:miter lim="800000"/>
            <a:headEnd/>
            <a:tailEnd/>
          </a:ln>
        </p:spPr>
        <p:txBody>
          <a:bodyPr>
            <a:spAutoFit/>
          </a:bodyPr>
          <a:lstStyle/>
          <a:p>
            <a:pPr marL="225425" indent="-225425">
              <a:buFont typeface="Arial" pitchFamily="34" charset="0"/>
              <a:buChar char="•"/>
              <a:tabLst>
                <a:tab pos="457200" algn="l"/>
                <a:tab pos="2065338" algn="l"/>
              </a:tabLst>
            </a:pPr>
            <a:r>
              <a:rPr lang="en-US"/>
              <a:t>Reading an integer, such as 2, as a real causes no problem.  The integer value is promoted to a real value (2.0). </a:t>
            </a:r>
          </a:p>
          <a:p>
            <a:pPr marL="225425" indent="-225425">
              <a:buFont typeface="Arial" pitchFamily="34" charset="0"/>
              <a:buChar char="•"/>
              <a:tabLst>
                <a:tab pos="457200" algn="l"/>
                <a:tab pos="2065338" algn="l"/>
              </a:tabLst>
            </a:pPr>
            <a:r>
              <a:rPr lang="en-US">
                <a:cs typeface="Times New Roman" pitchFamily="18" charset="0"/>
              </a:rPr>
              <a:t>Reading a fixed point number, such as 2.5, as an integer will result in reading just the digits up to the decimal point (2).</a:t>
            </a:r>
          </a:p>
          <a:p>
            <a:pPr marL="225425" indent="-225425">
              <a:buFont typeface="Arial" pitchFamily="34" charset="0"/>
              <a:buChar char="•"/>
              <a:tabLst>
                <a:tab pos="457200" algn="l"/>
                <a:tab pos="2065338" algn="l"/>
              </a:tabLst>
            </a:pPr>
            <a:r>
              <a:rPr lang="en-US"/>
              <a:t>Reading a fixed point number that begins with a decimal point, such as .500, as an integer will result in a file read error or unpredictable results.</a:t>
            </a:r>
          </a:p>
          <a:p>
            <a:pPr marL="225425" indent="-225425">
              <a:buFont typeface="Arial" pitchFamily="34" charset="0"/>
              <a:buChar char="•"/>
              <a:tabLst>
                <a:tab pos="457200" algn="l"/>
                <a:tab pos="2065338" algn="l"/>
              </a:tabLst>
            </a:pPr>
            <a:endParaRPr lang="en-US"/>
          </a:p>
          <a:p>
            <a:pPr marL="225425" indent="-225425">
              <a:buFont typeface="Arial" pitchFamily="34" charset="0"/>
              <a:buNone/>
              <a:tabLst>
                <a:tab pos="457200" algn="l"/>
                <a:tab pos="2065338" algn="l"/>
              </a:tabLst>
            </a:pPr>
            <a:r>
              <a:rPr lang="en-US"/>
              <a:t>See the following three examples:</a:t>
            </a:r>
          </a:p>
          <a:p>
            <a:pPr marL="225425" indent="-225425">
              <a:buFont typeface="Arial" pitchFamily="34" charset="0"/>
              <a:buNone/>
              <a:tabLst>
                <a:tab pos="457200" algn="l"/>
                <a:tab pos="2065338" algn="l"/>
              </a:tabLst>
            </a:pPr>
            <a:endParaRPr lang="en-US">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0"/>
            <a:ext cx="8229600" cy="639763"/>
          </a:xfrm>
        </p:spPr>
        <p:txBody>
          <a:bodyPr/>
          <a:lstStyle/>
          <a:p>
            <a:pPr algn="l" eaLnBrk="1" hangingPunct="1"/>
            <a:r>
              <a:rPr lang="en-US" sz="2400" b="1" u="sng" smtClean="0">
                <a:solidFill>
                  <a:srgbClr val="0000FF"/>
                </a:solidFill>
                <a:latin typeface="Times New Roman" pitchFamily="18" charset="0"/>
                <a:cs typeface="Times New Roman" pitchFamily="18" charset="0"/>
              </a:rPr>
              <a:t>Sample 1:  Reading double, double, double from Dat3.in</a:t>
            </a:r>
            <a:endParaRPr lang="en-US" sz="2400" u="sng" smtClean="0">
              <a:solidFill>
                <a:srgbClr val="0000FF"/>
              </a:solidFill>
              <a:latin typeface="Times New Roman" pitchFamily="18" charset="0"/>
              <a:cs typeface="Times New Roman" pitchFamily="18" charset="0"/>
            </a:endParaRPr>
          </a:p>
        </p:txBody>
      </p:sp>
      <p:sp>
        <p:nvSpPr>
          <p:cNvPr id="5" name="Slide Number Placeholder 4"/>
          <p:cNvSpPr txBox="1">
            <a:spLocks noGrp="1"/>
          </p:cNvSpPr>
          <p:nvPr/>
        </p:nvSpPr>
        <p:spPr>
          <a:xfrm>
            <a:off x="6553200" y="6356350"/>
            <a:ext cx="2133600" cy="365125"/>
          </a:xfrm>
          <a:prstGeom prst="rect">
            <a:avLst/>
          </a:prstGeom>
          <a:noFill/>
        </p:spPr>
        <p:txBody>
          <a:bodyPr anchor="ctr"/>
          <a:lstStyle/>
          <a:p>
            <a:pPr algn="r">
              <a:defRPr/>
            </a:pPr>
            <a:fld id="{5688D2BE-0922-4B66-BAE8-42C647B9BD83}" type="slidenum">
              <a:rPr lang="en-US" sz="1200">
                <a:solidFill>
                  <a:schemeClr val="tx1">
                    <a:tint val="75000"/>
                  </a:schemeClr>
                </a:solidFill>
                <a:latin typeface="Times New Roman" charset="0"/>
              </a:rPr>
              <a:pPr algn="r">
                <a:defRPr/>
              </a:pPr>
              <a:t>15</a:t>
            </a:fld>
            <a:endParaRPr lang="en-US" sz="1200">
              <a:solidFill>
                <a:schemeClr val="tx1">
                  <a:tint val="75000"/>
                </a:schemeClr>
              </a:solidFill>
              <a:latin typeface="Times New Roman" charset="0"/>
            </a:endParaRPr>
          </a:p>
        </p:txBody>
      </p:sp>
      <p:grpSp>
        <p:nvGrpSpPr>
          <p:cNvPr id="17412" name="Group 11"/>
          <p:cNvGrpSpPr>
            <a:grpSpLocks/>
          </p:cNvGrpSpPr>
          <p:nvPr/>
        </p:nvGrpSpPr>
        <p:grpSpPr bwMode="auto">
          <a:xfrm>
            <a:off x="0" y="530225"/>
            <a:ext cx="8585200" cy="6327775"/>
            <a:chOff x="0" y="334"/>
            <a:chExt cx="5408" cy="3986"/>
          </a:xfrm>
        </p:grpSpPr>
        <p:pic>
          <p:nvPicPr>
            <p:cNvPr id="17413" name="Picture 7"/>
            <p:cNvPicPr>
              <a:picLocks noChangeAspect="1" noChangeArrowheads="1"/>
            </p:cNvPicPr>
            <p:nvPr/>
          </p:nvPicPr>
          <p:blipFill>
            <a:blip r:embed="rId2" cstate="print"/>
            <a:srcRect l="19154" t="17902" r="33116" b="48766"/>
            <a:stretch>
              <a:fillRect/>
            </a:stretch>
          </p:blipFill>
          <p:spPr bwMode="auto">
            <a:xfrm>
              <a:off x="0" y="334"/>
              <a:ext cx="5408" cy="2833"/>
            </a:xfrm>
            <a:prstGeom prst="rect">
              <a:avLst/>
            </a:prstGeom>
            <a:noFill/>
            <a:ln w="12700">
              <a:noFill/>
              <a:miter lim="800000"/>
              <a:headEnd type="none" w="sm" len="sm"/>
              <a:tailEnd type="none" w="sm" len="sm"/>
            </a:ln>
          </p:spPr>
        </p:pic>
        <p:pic>
          <p:nvPicPr>
            <p:cNvPr id="17414" name="Picture 5"/>
            <p:cNvPicPr>
              <a:picLocks noChangeAspect="1" noChangeArrowheads="1"/>
            </p:cNvPicPr>
            <p:nvPr/>
          </p:nvPicPr>
          <p:blipFill>
            <a:blip r:embed="rId3" cstate="print"/>
            <a:srcRect/>
            <a:stretch>
              <a:fillRect/>
            </a:stretch>
          </p:blipFill>
          <p:spPr bwMode="auto">
            <a:xfrm>
              <a:off x="0" y="3245"/>
              <a:ext cx="2217" cy="1075"/>
            </a:xfrm>
            <a:prstGeom prst="rect">
              <a:avLst/>
            </a:prstGeom>
            <a:noFill/>
            <a:ln w="12700">
              <a:noFill/>
              <a:miter lim="800000"/>
              <a:headEnd type="none" w="sm" len="sm"/>
              <a:tailEnd type="none" w="sm" len="sm"/>
            </a:ln>
          </p:spPr>
        </p:pic>
        <p:pic>
          <p:nvPicPr>
            <p:cNvPr id="17415" name="Picture 6"/>
            <p:cNvPicPr>
              <a:picLocks noChangeAspect="1" noChangeArrowheads="1"/>
            </p:cNvPicPr>
            <p:nvPr/>
          </p:nvPicPr>
          <p:blipFill>
            <a:blip r:embed="rId4" cstate="print"/>
            <a:srcRect r="60936" b="71548"/>
            <a:stretch>
              <a:fillRect/>
            </a:stretch>
          </p:blipFill>
          <p:spPr bwMode="auto">
            <a:xfrm>
              <a:off x="2391" y="3257"/>
              <a:ext cx="2889" cy="1063"/>
            </a:xfrm>
            <a:prstGeom prst="rect">
              <a:avLst/>
            </a:prstGeom>
            <a:noFill/>
            <a:ln w="12700">
              <a:noFill/>
              <a:miter lim="800000"/>
              <a:headEnd type="none" w="sm" len="sm"/>
              <a:tailEnd type="none" w="sm" len="sm"/>
            </a:ln>
          </p:spPr>
        </p:pic>
        <p:sp>
          <p:nvSpPr>
            <p:cNvPr id="17416" name="AutoShape 8"/>
            <p:cNvSpPr>
              <a:spLocks noChangeArrowheads="1"/>
            </p:cNvSpPr>
            <p:nvPr/>
          </p:nvSpPr>
          <p:spPr bwMode="auto">
            <a:xfrm>
              <a:off x="277" y="1481"/>
              <a:ext cx="1212" cy="217"/>
            </a:xfrm>
            <a:prstGeom prst="roundRect">
              <a:avLst>
                <a:gd name="adj" fmla="val 16667"/>
              </a:avLst>
            </a:prstGeom>
            <a:noFill/>
            <a:ln w="28575">
              <a:solidFill>
                <a:srgbClr val="FF0000"/>
              </a:solidFill>
              <a:round/>
              <a:headEnd type="none" w="sm" len="sm"/>
              <a:tailEnd type="none" w="sm" len="sm"/>
            </a:ln>
          </p:spPr>
          <p:txBody>
            <a:bodyPr wrap="none" anchor="ctr"/>
            <a:lstStyle/>
            <a:p>
              <a:endParaRPr lang="en-US"/>
            </a:p>
          </p:txBody>
        </p:sp>
        <p:sp>
          <p:nvSpPr>
            <p:cNvPr id="17417" name="Line 9"/>
            <p:cNvSpPr>
              <a:spLocks noChangeShapeType="1"/>
            </p:cNvSpPr>
            <p:nvPr/>
          </p:nvSpPr>
          <p:spPr bwMode="auto">
            <a:xfrm flipH="1">
              <a:off x="1488" y="1347"/>
              <a:ext cx="569" cy="157"/>
            </a:xfrm>
            <a:prstGeom prst="line">
              <a:avLst/>
            </a:prstGeom>
            <a:noFill/>
            <a:ln w="28575">
              <a:solidFill>
                <a:srgbClr val="FF0000"/>
              </a:solidFill>
              <a:round/>
              <a:headEnd type="none" w="sm" len="sm"/>
              <a:tailEnd type="triangle" w="lg" len="lg"/>
            </a:ln>
          </p:spPr>
          <p:txBody>
            <a:bodyPr/>
            <a:lstStyle/>
            <a:p>
              <a:endParaRPr lang="en-US"/>
            </a:p>
          </p:txBody>
        </p:sp>
        <p:sp>
          <p:nvSpPr>
            <p:cNvPr id="17418" name="Text Box 10"/>
            <p:cNvSpPr txBox="1">
              <a:spLocks noChangeArrowheads="1"/>
            </p:cNvSpPr>
            <p:nvPr/>
          </p:nvSpPr>
          <p:spPr bwMode="auto">
            <a:xfrm>
              <a:off x="2052" y="1177"/>
              <a:ext cx="518" cy="306"/>
            </a:xfrm>
            <a:prstGeom prst="rect">
              <a:avLst/>
            </a:prstGeom>
            <a:noFill/>
            <a:ln w="28575">
              <a:solidFill>
                <a:srgbClr val="FF0000"/>
              </a:solidFill>
              <a:miter lim="800000"/>
              <a:headEnd type="none" w="sm" len="sm"/>
              <a:tailEnd type="none" w="sm" len="sm"/>
            </a:ln>
          </p:spPr>
          <p:txBody>
            <a:bodyPr wrap="none">
              <a:spAutoFit/>
            </a:bodyPr>
            <a:lstStyle/>
            <a:p>
              <a:r>
                <a:rPr lang="en-US" b="1">
                  <a:solidFill>
                    <a:srgbClr val="FF0000"/>
                  </a:solidFill>
                </a:rPr>
                <a:t>Note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0"/>
            <a:ext cx="8229600" cy="639763"/>
          </a:xfrm>
        </p:spPr>
        <p:txBody>
          <a:bodyPr/>
          <a:lstStyle/>
          <a:p>
            <a:pPr algn="l" eaLnBrk="1" hangingPunct="1"/>
            <a:r>
              <a:rPr lang="en-US" sz="2400" b="1" u="sng" smtClean="0">
                <a:solidFill>
                  <a:srgbClr val="0000FF"/>
                </a:solidFill>
                <a:latin typeface="Times New Roman" pitchFamily="18" charset="0"/>
                <a:cs typeface="Times New Roman" pitchFamily="18" charset="0"/>
              </a:rPr>
              <a:t>Sample 2:  Reading int, double, double from Dat3.in</a:t>
            </a:r>
            <a:endParaRPr lang="en-US" sz="2400" u="sng" smtClean="0">
              <a:solidFill>
                <a:srgbClr val="0000FF"/>
              </a:solidFill>
              <a:latin typeface="Times New Roman" pitchFamily="18" charset="0"/>
              <a:cs typeface="Times New Roman" pitchFamily="18" charset="0"/>
            </a:endParaRPr>
          </a:p>
        </p:txBody>
      </p:sp>
      <p:sp>
        <p:nvSpPr>
          <p:cNvPr id="5" name="Slide Number Placeholder 4"/>
          <p:cNvSpPr txBox="1">
            <a:spLocks noGrp="1"/>
          </p:cNvSpPr>
          <p:nvPr/>
        </p:nvSpPr>
        <p:spPr>
          <a:xfrm>
            <a:off x="6553200" y="6356350"/>
            <a:ext cx="2133600" cy="365125"/>
          </a:xfrm>
          <a:prstGeom prst="rect">
            <a:avLst/>
          </a:prstGeom>
          <a:noFill/>
        </p:spPr>
        <p:txBody>
          <a:bodyPr anchor="ctr"/>
          <a:lstStyle/>
          <a:p>
            <a:pPr algn="r">
              <a:defRPr/>
            </a:pPr>
            <a:fld id="{90F94C60-A1C4-4512-8951-78FAC8F377CA}" type="slidenum">
              <a:rPr lang="en-US" sz="1200">
                <a:solidFill>
                  <a:schemeClr val="tx1">
                    <a:tint val="75000"/>
                  </a:schemeClr>
                </a:solidFill>
                <a:latin typeface="Times New Roman" charset="0"/>
              </a:rPr>
              <a:pPr algn="r">
                <a:defRPr/>
              </a:pPr>
              <a:t>16</a:t>
            </a:fld>
            <a:endParaRPr lang="en-US" sz="1200">
              <a:solidFill>
                <a:schemeClr val="tx1">
                  <a:tint val="75000"/>
                </a:schemeClr>
              </a:solidFill>
              <a:latin typeface="Times New Roman" charset="0"/>
            </a:endParaRPr>
          </a:p>
        </p:txBody>
      </p:sp>
      <p:grpSp>
        <p:nvGrpSpPr>
          <p:cNvPr id="18436" name="Group 13"/>
          <p:cNvGrpSpPr>
            <a:grpSpLocks/>
          </p:cNvGrpSpPr>
          <p:nvPr/>
        </p:nvGrpSpPr>
        <p:grpSpPr bwMode="auto">
          <a:xfrm>
            <a:off x="0" y="534988"/>
            <a:ext cx="8405813" cy="6323012"/>
            <a:chOff x="0" y="337"/>
            <a:chExt cx="5295" cy="3983"/>
          </a:xfrm>
        </p:grpSpPr>
        <p:pic>
          <p:nvPicPr>
            <p:cNvPr id="18437" name="Picture 12"/>
            <p:cNvPicPr>
              <a:picLocks noChangeAspect="1" noChangeArrowheads="1"/>
            </p:cNvPicPr>
            <p:nvPr/>
          </p:nvPicPr>
          <p:blipFill>
            <a:blip r:embed="rId2" cstate="print"/>
            <a:srcRect l="19054" t="18172" r="32913" b="46895"/>
            <a:stretch>
              <a:fillRect/>
            </a:stretch>
          </p:blipFill>
          <p:spPr bwMode="auto">
            <a:xfrm>
              <a:off x="0" y="337"/>
              <a:ext cx="5295" cy="2888"/>
            </a:xfrm>
            <a:prstGeom prst="rect">
              <a:avLst/>
            </a:prstGeom>
            <a:noFill/>
            <a:ln w="12700">
              <a:noFill/>
              <a:miter lim="800000"/>
              <a:headEnd type="none" w="sm" len="sm"/>
              <a:tailEnd type="none" w="sm" len="sm"/>
            </a:ln>
          </p:spPr>
        </p:pic>
        <p:pic>
          <p:nvPicPr>
            <p:cNvPr id="18438" name="Picture 5"/>
            <p:cNvPicPr>
              <a:picLocks noChangeAspect="1" noChangeArrowheads="1"/>
            </p:cNvPicPr>
            <p:nvPr/>
          </p:nvPicPr>
          <p:blipFill>
            <a:blip r:embed="rId3" cstate="print"/>
            <a:srcRect/>
            <a:stretch>
              <a:fillRect/>
            </a:stretch>
          </p:blipFill>
          <p:spPr bwMode="auto">
            <a:xfrm>
              <a:off x="0" y="3245"/>
              <a:ext cx="2217" cy="1075"/>
            </a:xfrm>
            <a:prstGeom prst="rect">
              <a:avLst/>
            </a:prstGeom>
            <a:noFill/>
            <a:ln w="12700">
              <a:noFill/>
              <a:miter lim="800000"/>
              <a:headEnd type="none" w="sm" len="sm"/>
              <a:tailEnd type="none" w="sm" len="sm"/>
            </a:ln>
          </p:spPr>
        </p:pic>
        <p:sp>
          <p:nvSpPr>
            <p:cNvPr id="18439" name="AutoShape 7"/>
            <p:cNvSpPr>
              <a:spLocks noChangeArrowheads="1"/>
            </p:cNvSpPr>
            <p:nvPr/>
          </p:nvSpPr>
          <p:spPr bwMode="auto">
            <a:xfrm>
              <a:off x="277" y="1481"/>
              <a:ext cx="1212" cy="321"/>
            </a:xfrm>
            <a:prstGeom prst="roundRect">
              <a:avLst>
                <a:gd name="adj" fmla="val 16667"/>
              </a:avLst>
            </a:prstGeom>
            <a:noFill/>
            <a:ln w="28575">
              <a:solidFill>
                <a:srgbClr val="FF0000"/>
              </a:solidFill>
              <a:round/>
              <a:headEnd type="none" w="sm" len="sm"/>
              <a:tailEnd type="none" w="sm" len="sm"/>
            </a:ln>
          </p:spPr>
          <p:txBody>
            <a:bodyPr wrap="none" anchor="ctr"/>
            <a:lstStyle/>
            <a:p>
              <a:endParaRPr lang="en-US"/>
            </a:p>
          </p:txBody>
        </p:sp>
        <p:sp>
          <p:nvSpPr>
            <p:cNvPr id="18440" name="Line 8"/>
            <p:cNvSpPr>
              <a:spLocks noChangeShapeType="1"/>
            </p:cNvSpPr>
            <p:nvPr/>
          </p:nvSpPr>
          <p:spPr bwMode="auto">
            <a:xfrm flipH="1">
              <a:off x="1488" y="1347"/>
              <a:ext cx="569" cy="157"/>
            </a:xfrm>
            <a:prstGeom prst="line">
              <a:avLst/>
            </a:prstGeom>
            <a:noFill/>
            <a:ln w="28575">
              <a:solidFill>
                <a:srgbClr val="FF0000"/>
              </a:solidFill>
              <a:round/>
              <a:headEnd type="none" w="sm" len="sm"/>
              <a:tailEnd type="triangle" w="lg" len="lg"/>
            </a:ln>
          </p:spPr>
          <p:txBody>
            <a:bodyPr/>
            <a:lstStyle/>
            <a:p>
              <a:endParaRPr lang="en-US"/>
            </a:p>
          </p:txBody>
        </p:sp>
        <p:sp>
          <p:nvSpPr>
            <p:cNvPr id="18441" name="Text Box 9"/>
            <p:cNvSpPr txBox="1">
              <a:spLocks noChangeArrowheads="1"/>
            </p:cNvSpPr>
            <p:nvPr/>
          </p:nvSpPr>
          <p:spPr bwMode="auto">
            <a:xfrm>
              <a:off x="2052" y="1177"/>
              <a:ext cx="518" cy="306"/>
            </a:xfrm>
            <a:prstGeom prst="rect">
              <a:avLst/>
            </a:prstGeom>
            <a:noFill/>
            <a:ln w="28575">
              <a:solidFill>
                <a:srgbClr val="FF0000"/>
              </a:solidFill>
              <a:miter lim="800000"/>
              <a:headEnd type="none" w="sm" len="sm"/>
              <a:tailEnd type="none" w="sm" len="sm"/>
            </a:ln>
          </p:spPr>
          <p:txBody>
            <a:bodyPr wrap="none">
              <a:spAutoFit/>
            </a:bodyPr>
            <a:lstStyle/>
            <a:p>
              <a:r>
                <a:rPr lang="en-US" b="1">
                  <a:solidFill>
                    <a:srgbClr val="FF0000"/>
                  </a:solidFill>
                </a:rPr>
                <a:t>Note</a:t>
              </a:r>
            </a:p>
          </p:txBody>
        </p:sp>
        <p:pic>
          <p:nvPicPr>
            <p:cNvPr id="18442" name="Picture 10"/>
            <p:cNvPicPr>
              <a:picLocks noChangeAspect="1" noChangeArrowheads="1"/>
            </p:cNvPicPr>
            <p:nvPr/>
          </p:nvPicPr>
          <p:blipFill>
            <a:blip r:embed="rId4" cstate="print"/>
            <a:srcRect r="61684" b="71548"/>
            <a:stretch>
              <a:fillRect/>
            </a:stretch>
          </p:blipFill>
          <p:spPr bwMode="auto">
            <a:xfrm>
              <a:off x="2340" y="3263"/>
              <a:ext cx="2793" cy="1048"/>
            </a:xfrm>
            <a:prstGeom prst="rect">
              <a:avLst/>
            </a:prstGeom>
            <a:noFill/>
            <a:ln w="12700">
              <a:noFill/>
              <a:miter lim="800000"/>
              <a:headEnd type="none" w="sm" len="sm"/>
              <a:tailEnd type="none" w="sm" len="sm"/>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0"/>
            <a:ext cx="8229600" cy="639763"/>
          </a:xfrm>
        </p:spPr>
        <p:txBody>
          <a:bodyPr/>
          <a:lstStyle/>
          <a:p>
            <a:pPr algn="l" eaLnBrk="1" hangingPunct="1"/>
            <a:r>
              <a:rPr lang="en-US" sz="2400" b="1" u="sng" smtClean="0">
                <a:solidFill>
                  <a:srgbClr val="0000FF"/>
                </a:solidFill>
                <a:latin typeface="Times New Roman" pitchFamily="18" charset="0"/>
                <a:cs typeface="Times New Roman" pitchFamily="18" charset="0"/>
              </a:rPr>
              <a:t>Sample 3:  Reading double, int, int from Dat3.in</a:t>
            </a:r>
            <a:endParaRPr lang="en-US" sz="2400" u="sng" smtClean="0">
              <a:solidFill>
                <a:srgbClr val="0000FF"/>
              </a:solidFill>
              <a:latin typeface="Times New Roman" pitchFamily="18" charset="0"/>
              <a:cs typeface="Times New Roman" pitchFamily="18" charset="0"/>
            </a:endParaRPr>
          </a:p>
        </p:txBody>
      </p:sp>
      <p:sp>
        <p:nvSpPr>
          <p:cNvPr id="5" name="Slide Number Placeholder 4"/>
          <p:cNvSpPr txBox="1">
            <a:spLocks noGrp="1"/>
          </p:cNvSpPr>
          <p:nvPr/>
        </p:nvSpPr>
        <p:spPr>
          <a:xfrm>
            <a:off x="6553200" y="6356350"/>
            <a:ext cx="2133600" cy="365125"/>
          </a:xfrm>
          <a:prstGeom prst="rect">
            <a:avLst/>
          </a:prstGeom>
          <a:noFill/>
        </p:spPr>
        <p:txBody>
          <a:bodyPr anchor="ctr"/>
          <a:lstStyle/>
          <a:p>
            <a:pPr algn="r">
              <a:defRPr/>
            </a:pPr>
            <a:fld id="{73751688-8CCF-4804-9572-E37A646830E5}" type="slidenum">
              <a:rPr lang="en-US" sz="1200">
                <a:solidFill>
                  <a:schemeClr val="tx1">
                    <a:tint val="75000"/>
                  </a:schemeClr>
                </a:solidFill>
                <a:latin typeface="Times New Roman" charset="0"/>
              </a:rPr>
              <a:pPr algn="r">
                <a:defRPr/>
              </a:pPr>
              <a:t>17</a:t>
            </a:fld>
            <a:endParaRPr lang="en-US" sz="1200">
              <a:solidFill>
                <a:schemeClr val="tx1">
                  <a:tint val="75000"/>
                </a:schemeClr>
              </a:solidFill>
              <a:latin typeface="Times New Roman" charset="0"/>
            </a:endParaRPr>
          </a:p>
        </p:txBody>
      </p:sp>
      <p:grpSp>
        <p:nvGrpSpPr>
          <p:cNvPr id="19460" name="Group 12"/>
          <p:cNvGrpSpPr>
            <a:grpSpLocks/>
          </p:cNvGrpSpPr>
          <p:nvPr/>
        </p:nvGrpSpPr>
        <p:grpSpPr bwMode="auto">
          <a:xfrm>
            <a:off x="0" y="538163"/>
            <a:ext cx="8335963" cy="6319837"/>
            <a:chOff x="0" y="339"/>
            <a:chExt cx="5251" cy="3981"/>
          </a:xfrm>
        </p:grpSpPr>
        <p:pic>
          <p:nvPicPr>
            <p:cNvPr id="19461" name="Picture 11"/>
            <p:cNvPicPr>
              <a:picLocks noChangeAspect="1" noChangeArrowheads="1"/>
            </p:cNvPicPr>
            <p:nvPr/>
          </p:nvPicPr>
          <p:blipFill>
            <a:blip r:embed="rId2" cstate="print"/>
            <a:srcRect l="19170" t="18190" r="33015" b="46759"/>
            <a:stretch>
              <a:fillRect/>
            </a:stretch>
          </p:blipFill>
          <p:spPr bwMode="auto">
            <a:xfrm>
              <a:off x="0" y="339"/>
              <a:ext cx="5251" cy="2887"/>
            </a:xfrm>
            <a:prstGeom prst="rect">
              <a:avLst/>
            </a:prstGeom>
            <a:noFill/>
            <a:ln w="12700">
              <a:noFill/>
              <a:miter lim="800000"/>
              <a:headEnd type="none" w="sm" len="sm"/>
              <a:tailEnd type="none" w="sm" len="sm"/>
            </a:ln>
          </p:spPr>
        </p:pic>
        <p:pic>
          <p:nvPicPr>
            <p:cNvPr id="19462" name="Picture 5"/>
            <p:cNvPicPr>
              <a:picLocks noChangeAspect="1" noChangeArrowheads="1"/>
            </p:cNvPicPr>
            <p:nvPr/>
          </p:nvPicPr>
          <p:blipFill>
            <a:blip r:embed="rId3" cstate="print"/>
            <a:srcRect/>
            <a:stretch>
              <a:fillRect/>
            </a:stretch>
          </p:blipFill>
          <p:spPr bwMode="auto">
            <a:xfrm>
              <a:off x="0" y="3245"/>
              <a:ext cx="2217" cy="1075"/>
            </a:xfrm>
            <a:prstGeom prst="rect">
              <a:avLst/>
            </a:prstGeom>
            <a:noFill/>
            <a:ln w="12700">
              <a:noFill/>
              <a:miter lim="800000"/>
              <a:headEnd type="none" w="sm" len="sm"/>
              <a:tailEnd type="none" w="sm" len="sm"/>
            </a:ln>
          </p:spPr>
        </p:pic>
        <p:sp>
          <p:nvSpPr>
            <p:cNvPr id="19463" name="AutoShape 7"/>
            <p:cNvSpPr>
              <a:spLocks noChangeArrowheads="1"/>
            </p:cNvSpPr>
            <p:nvPr/>
          </p:nvSpPr>
          <p:spPr bwMode="auto">
            <a:xfrm>
              <a:off x="277" y="1481"/>
              <a:ext cx="1212" cy="307"/>
            </a:xfrm>
            <a:prstGeom prst="roundRect">
              <a:avLst>
                <a:gd name="adj" fmla="val 16667"/>
              </a:avLst>
            </a:prstGeom>
            <a:noFill/>
            <a:ln w="28575">
              <a:solidFill>
                <a:srgbClr val="FF0000"/>
              </a:solidFill>
              <a:round/>
              <a:headEnd type="none" w="sm" len="sm"/>
              <a:tailEnd type="none" w="sm" len="sm"/>
            </a:ln>
          </p:spPr>
          <p:txBody>
            <a:bodyPr wrap="none" anchor="ctr"/>
            <a:lstStyle/>
            <a:p>
              <a:endParaRPr lang="en-US"/>
            </a:p>
          </p:txBody>
        </p:sp>
        <p:sp>
          <p:nvSpPr>
            <p:cNvPr id="19464" name="Line 8"/>
            <p:cNvSpPr>
              <a:spLocks noChangeShapeType="1"/>
            </p:cNvSpPr>
            <p:nvPr/>
          </p:nvSpPr>
          <p:spPr bwMode="auto">
            <a:xfrm flipH="1">
              <a:off x="1488" y="1347"/>
              <a:ext cx="569" cy="157"/>
            </a:xfrm>
            <a:prstGeom prst="line">
              <a:avLst/>
            </a:prstGeom>
            <a:noFill/>
            <a:ln w="28575">
              <a:solidFill>
                <a:srgbClr val="FF0000"/>
              </a:solidFill>
              <a:round/>
              <a:headEnd type="none" w="sm" len="sm"/>
              <a:tailEnd type="triangle" w="lg" len="lg"/>
            </a:ln>
          </p:spPr>
          <p:txBody>
            <a:bodyPr/>
            <a:lstStyle/>
            <a:p>
              <a:endParaRPr lang="en-US"/>
            </a:p>
          </p:txBody>
        </p:sp>
        <p:sp>
          <p:nvSpPr>
            <p:cNvPr id="19465" name="Text Box 9"/>
            <p:cNvSpPr txBox="1">
              <a:spLocks noChangeArrowheads="1"/>
            </p:cNvSpPr>
            <p:nvPr/>
          </p:nvSpPr>
          <p:spPr bwMode="auto">
            <a:xfrm>
              <a:off x="2052" y="1177"/>
              <a:ext cx="518" cy="306"/>
            </a:xfrm>
            <a:prstGeom prst="rect">
              <a:avLst/>
            </a:prstGeom>
            <a:noFill/>
            <a:ln w="28575">
              <a:solidFill>
                <a:srgbClr val="FF0000"/>
              </a:solidFill>
              <a:miter lim="800000"/>
              <a:headEnd type="none" w="sm" len="sm"/>
              <a:tailEnd type="none" w="sm" len="sm"/>
            </a:ln>
          </p:spPr>
          <p:txBody>
            <a:bodyPr wrap="none">
              <a:spAutoFit/>
            </a:bodyPr>
            <a:lstStyle/>
            <a:p>
              <a:r>
                <a:rPr lang="en-US" b="1">
                  <a:solidFill>
                    <a:srgbClr val="FF0000"/>
                  </a:solidFill>
                </a:rPr>
                <a:t>Note</a:t>
              </a:r>
            </a:p>
          </p:txBody>
        </p:sp>
        <p:pic>
          <p:nvPicPr>
            <p:cNvPr id="19466" name="Picture 10"/>
            <p:cNvPicPr>
              <a:picLocks noChangeAspect="1" noChangeArrowheads="1"/>
            </p:cNvPicPr>
            <p:nvPr/>
          </p:nvPicPr>
          <p:blipFill>
            <a:blip r:embed="rId4" cstate="print"/>
            <a:srcRect r="61136" b="71204"/>
            <a:stretch>
              <a:fillRect/>
            </a:stretch>
          </p:blipFill>
          <p:spPr bwMode="auto">
            <a:xfrm>
              <a:off x="2279" y="3248"/>
              <a:ext cx="2832" cy="1060"/>
            </a:xfrm>
            <a:prstGeom prst="rect">
              <a:avLst/>
            </a:prstGeom>
            <a:noFill/>
            <a:ln w="12700">
              <a:noFill/>
              <a:miter lim="800000"/>
              <a:headEnd type="none" w="sm" len="sm"/>
              <a:tailEnd type="none" w="sm" len="sm"/>
            </a:ln>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8229600" cy="633413"/>
          </a:xfrm>
        </p:spPr>
        <p:txBody>
          <a:bodyPr/>
          <a:lstStyle/>
          <a:p>
            <a:pPr algn="l" eaLnBrk="1" hangingPunct="1"/>
            <a:r>
              <a:rPr lang="en-US" sz="2800" b="1" u="sng" smtClean="0">
                <a:solidFill>
                  <a:srgbClr val="0000FF"/>
                </a:solidFill>
                <a:latin typeface="Times New Roman" pitchFamily="18" charset="0"/>
              </a:rPr>
              <a:t>Reading Character Data</a:t>
            </a:r>
          </a:p>
        </p:txBody>
      </p:sp>
      <p:sp>
        <p:nvSpPr>
          <p:cNvPr id="20483" name="Rectangle 3"/>
          <p:cNvSpPr>
            <a:spLocks noGrp="1" noChangeArrowheads="1"/>
          </p:cNvSpPr>
          <p:nvPr>
            <p:ph idx="1"/>
          </p:nvPr>
        </p:nvSpPr>
        <p:spPr>
          <a:xfrm>
            <a:off x="0" y="650875"/>
            <a:ext cx="8229600" cy="3184525"/>
          </a:xfrm>
        </p:spPr>
        <p:txBody>
          <a:bodyPr/>
          <a:lstStyle/>
          <a:p>
            <a:pPr eaLnBrk="1" hangingPunct="1"/>
            <a:r>
              <a:rPr lang="en-US" sz="2400" smtClean="0">
                <a:latin typeface="Times New Roman" pitchFamily="18" charset="0"/>
              </a:rPr>
              <a:t>To read the next three characters typed at the keyboard:</a:t>
            </a:r>
          </a:p>
          <a:p>
            <a:pPr eaLnBrk="1" hangingPunct="1">
              <a:buFont typeface="Monotype Sorts" pitchFamily="2" charset="2"/>
              <a:buNone/>
            </a:pPr>
            <a:r>
              <a:rPr lang="en-US" sz="2400" b="1" smtClean="0">
                <a:solidFill>
                  <a:schemeClr val="bg2"/>
                </a:solidFill>
                <a:latin typeface="Times New Roman" pitchFamily="18" charset="0"/>
              </a:rPr>
              <a:t>            </a:t>
            </a:r>
            <a:r>
              <a:rPr lang="en-US" sz="2400" b="1" smtClean="0">
                <a:solidFill>
                  <a:srgbClr val="0000FF"/>
                </a:solidFill>
                <a:latin typeface="Times New Roman" pitchFamily="18" charset="0"/>
              </a:rPr>
              <a:t>cin &gt;&gt; c1 &gt;&gt; c2 &gt;&gt; c3;</a:t>
            </a:r>
          </a:p>
          <a:p>
            <a:pPr eaLnBrk="1" hangingPunct="1"/>
            <a:r>
              <a:rPr lang="en-US" sz="2400" smtClean="0">
                <a:latin typeface="Times New Roman" pitchFamily="18" charset="0"/>
              </a:rPr>
              <a:t>To read the next three characters in the data file defined below:</a:t>
            </a:r>
          </a:p>
          <a:p>
            <a:pPr eaLnBrk="1" hangingPunct="1">
              <a:buFont typeface="Monotype Sorts" pitchFamily="2" charset="2"/>
              <a:buNone/>
            </a:pPr>
            <a:r>
              <a:rPr lang="en-US" sz="2400" b="1" smtClean="0">
                <a:solidFill>
                  <a:srgbClr val="0000FF"/>
                </a:solidFill>
                <a:latin typeface="Times New Roman" pitchFamily="18" charset="0"/>
              </a:rPr>
              <a:t>		ifstream infile(“A:Mydata.in”);</a:t>
            </a:r>
          </a:p>
          <a:p>
            <a:pPr eaLnBrk="1" hangingPunct="1">
              <a:buFont typeface="Monotype Sorts" pitchFamily="2" charset="2"/>
              <a:buNone/>
            </a:pPr>
            <a:r>
              <a:rPr lang="en-US" sz="2400" b="1" smtClean="0">
                <a:solidFill>
                  <a:srgbClr val="0000FF"/>
                </a:solidFill>
                <a:latin typeface="Times New Roman" pitchFamily="18" charset="0"/>
              </a:rPr>
              <a:t>		infile &gt;&gt; c1 &gt;&gt; c2 &gt;&gt; c3;</a:t>
            </a:r>
          </a:p>
          <a:p>
            <a:pPr eaLnBrk="1" hangingPunct="1"/>
            <a:r>
              <a:rPr lang="en-US" sz="2400" smtClean="0">
                <a:latin typeface="Times New Roman" pitchFamily="18" charset="0"/>
              </a:rPr>
              <a:t>Whitespaces are NOT needed for separating character data</a:t>
            </a:r>
          </a:p>
          <a:p>
            <a:pPr lvl="1" eaLnBrk="1" hangingPunct="1"/>
            <a:r>
              <a:rPr lang="en-US" sz="2400" smtClean="0">
                <a:latin typeface="Times New Roman" pitchFamily="18" charset="0"/>
              </a:rPr>
              <a:t>if used, whitespaces are ignored</a:t>
            </a:r>
          </a:p>
        </p:txBody>
      </p:sp>
      <p:sp>
        <p:nvSpPr>
          <p:cNvPr id="5" name="Slide Number Placeholder 4"/>
          <p:cNvSpPr>
            <a:spLocks noGrp="1"/>
          </p:cNvSpPr>
          <p:nvPr>
            <p:ph type="sldNum" sz="quarter" idx="12"/>
          </p:nvPr>
        </p:nvSpPr>
        <p:spPr/>
        <p:txBody>
          <a:bodyPr/>
          <a:lstStyle/>
          <a:p>
            <a:pPr>
              <a:defRPr/>
            </a:pPr>
            <a:fld id="{7A702BB8-10B1-480B-9BDA-2F88162AFAF9}"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p:cNvSpPr>
            <a:spLocks noGrp="1"/>
          </p:cNvSpPr>
          <p:nvPr>
            <p:ph type="sldNum" sz="quarter" idx="12"/>
          </p:nvPr>
        </p:nvSpPr>
        <p:spPr/>
        <p:txBody>
          <a:bodyPr/>
          <a:lstStyle/>
          <a:p>
            <a:pPr>
              <a:defRPr/>
            </a:pPr>
            <a:fld id="{E8FAC6B9-B944-4A37-BDE4-72EA448A3ACF}" type="slidenum">
              <a:rPr lang="en-US"/>
              <a:pPr>
                <a:defRPr/>
              </a:pPr>
              <a:t>19</a:t>
            </a:fld>
            <a:endParaRPr lang="en-US"/>
          </a:p>
        </p:txBody>
      </p:sp>
      <p:grpSp>
        <p:nvGrpSpPr>
          <p:cNvPr id="21507" name="Group 38"/>
          <p:cNvGrpSpPr>
            <a:grpSpLocks/>
          </p:cNvGrpSpPr>
          <p:nvPr/>
        </p:nvGrpSpPr>
        <p:grpSpPr bwMode="auto">
          <a:xfrm>
            <a:off x="0" y="0"/>
            <a:ext cx="9144000" cy="6858000"/>
            <a:chOff x="0" y="0"/>
            <a:chExt cx="5760" cy="4320"/>
          </a:xfrm>
        </p:grpSpPr>
        <p:pic>
          <p:nvPicPr>
            <p:cNvPr id="21508" name="Picture 35"/>
            <p:cNvPicPr>
              <a:picLocks noChangeAspect="1" noChangeArrowheads="1"/>
            </p:cNvPicPr>
            <p:nvPr/>
          </p:nvPicPr>
          <p:blipFill>
            <a:blip r:embed="rId2" cstate="print"/>
            <a:srcRect l="19154" t="18172" r="29225" b="42844"/>
            <a:stretch>
              <a:fillRect/>
            </a:stretch>
          </p:blipFill>
          <p:spPr bwMode="auto">
            <a:xfrm>
              <a:off x="0" y="0"/>
              <a:ext cx="5407" cy="3062"/>
            </a:xfrm>
            <a:prstGeom prst="rect">
              <a:avLst/>
            </a:prstGeom>
            <a:noFill/>
            <a:ln w="12700">
              <a:noFill/>
              <a:miter lim="800000"/>
              <a:headEnd type="none" w="sm" len="sm"/>
              <a:tailEnd type="none" w="sm" len="sm"/>
            </a:ln>
          </p:spPr>
        </p:pic>
        <p:pic>
          <p:nvPicPr>
            <p:cNvPr id="21509" name="Picture 33"/>
            <p:cNvPicPr>
              <a:picLocks noChangeAspect="1" noChangeArrowheads="1"/>
            </p:cNvPicPr>
            <p:nvPr/>
          </p:nvPicPr>
          <p:blipFill>
            <a:blip r:embed="rId3" cstate="print"/>
            <a:srcRect/>
            <a:stretch>
              <a:fillRect/>
            </a:stretch>
          </p:blipFill>
          <p:spPr bwMode="auto">
            <a:xfrm>
              <a:off x="90" y="2973"/>
              <a:ext cx="2571" cy="1347"/>
            </a:xfrm>
            <a:prstGeom prst="rect">
              <a:avLst/>
            </a:prstGeom>
            <a:noFill/>
            <a:ln w="12700">
              <a:noFill/>
              <a:miter lim="800000"/>
              <a:headEnd type="none" w="sm" len="sm"/>
              <a:tailEnd type="none" w="sm" len="sm"/>
            </a:ln>
          </p:spPr>
        </p:pic>
        <p:pic>
          <p:nvPicPr>
            <p:cNvPr id="21510" name="Picture 34"/>
            <p:cNvPicPr>
              <a:picLocks noChangeAspect="1" noChangeArrowheads="1"/>
            </p:cNvPicPr>
            <p:nvPr/>
          </p:nvPicPr>
          <p:blipFill>
            <a:blip r:embed="rId4" cstate="print"/>
            <a:srcRect r="60762" b="67505"/>
            <a:stretch>
              <a:fillRect/>
            </a:stretch>
          </p:blipFill>
          <p:spPr bwMode="auto">
            <a:xfrm>
              <a:off x="2653" y="2986"/>
              <a:ext cx="3107" cy="1300"/>
            </a:xfrm>
            <a:prstGeom prst="rect">
              <a:avLst/>
            </a:prstGeom>
            <a:noFill/>
            <a:ln w="12700">
              <a:noFill/>
              <a:miter lim="800000"/>
              <a:headEnd type="none" w="sm" len="sm"/>
              <a:tailEnd type="none" w="sm" len="sm"/>
            </a:ln>
          </p:spPr>
        </p:pic>
        <p:sp>
          <p:nvSpPr>
            <p:cNvPr id="21511" name="Line 36"/>
            <p:cNvSpPr>
              <a:spLocks noChangeShapeType="1"/>
            </p:cNvSpPr>
            <p:nvPr/>
          </p:nvSpPr>
          <p:spPr bwMode="auto">
            <a:xfrm flipH="1">
              <a:off x="1279" y="2611"/>
              <a:ext cx="2671" cy="980"/>
            </a:xfrm>
            <a:prstGeom prst="line">
              <a:avLst/>
            </a:prstGeom>
            <a:noFill/>
            <a:ln w="28575">
              <a:solidFill>
                <a:srgbClr val="00CC00"/>
              </a:solidFill>
              <a:round/>
              <a:headEnd type="none" w="sm" len="sm"/>
              <a:tailEnd type="triangle" w="lg" len="lg"/>
            </a:ln>
          </p:spPr>
          <p:txBody>
            <a:bodyPr/>
            <a:lstStyle/>
            <a:p>
              <a:endParaRPr lang="en-US"/>
            </a:p>
          </p:txBody>
        </p:sp>
        <p:sp>
          <p:nvSpPr>
            <p:cNvPr id="21512" name="Text Box 37"/>
            <p:cNvSpPr txBox="1">
              <a:spLocks noChangeArrowheads="1"/>
            </p:cNvSpPr>
            <p:nvPr/>
          </p:nvSpPr>
          <p:spPr bwMode="auto">
            <a:xfrm>
              <a:off x="3937" y="2404"/>
              <a:ext cx="1643" cy="460"/>
            </a:xfrm>
            <a:prstGeom prst="rect">
              <a:avLst/>
            </a:prstGeom>
            <a:noFill/>
            <a:ln w="28575">
              <a:solidFill>
                <a:srgbClr val="00CC00"/>
              </a:solidFill>
              <a:miter lim="800000"/>
              <a:headEnd type="none" w="sm" len="sm"/>
              <a:tailEnd type="none" w="sm" len="sm"/>
            </a:ln>
          </p:spPr>
          <p:txBody>
            <a:bodyPr>
              <a:spAutoFit/>
            </a:bodyPr>
            <a:lstStyle/>
            <a:p>
              <a:pPr algn="ctr"/>
              <a:r>
                <a:rPr lang="en-US" sz="2000" b="1">
                  <a:solidFill>
                    <a:srgbClr val="00CC00"/>
                  </a:solidFill>
                </a:rPr>
                <a:t>Note that the white spaces were ignored</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p:txBody>
          <a:bodyPr/>
          <a:lstStyle/>
          <a:p>
            <a:pPr>
              <a:defRPr/>
            </a:pPr>
            <a:fld id="{1A434C07-89F6-4BC8-9B8A-A5D03D5F3E31}" type="slidenum">
              <a:rPr lang="en-US" smtClean="0"/>
              <a:pPr>
                <a:defRPr/>
              </a:pPr>
              <a:t>2</a:t>
            </a:fld>
            <a:endParaRPr lang="en-US" smtClean="0"/>
          </a:p>
        </p:txBody>
      </p:sp>
      <p:sp>
        <p:nvSpPr>
          <p:cNvPr id="4099" name="Rectangle 2"/>
          <p:cNvSpPr>
            <a:spLocks noGrp="1" noChangeArrowheads="1"/>
          </p:cNvSpPr>
          <p:nvPr>
            <p:ph type="ctrTitle"/>
          </p:nvPr>
        </p:nvSpPr>
        <p:spPr>
          <a:xfrm>
            <a:off x="0" y="0"/>
            <a:ext cx="9144000" cy="1092200"/>
          </a:xfrm>
        </p:spPr>
        <p:txBody>
          <a:bodyPr/>
          <a:lstStyle/>
          <a:p>
            <a:pPr algn="l" eaLnBrk="1" hangingPunct="1"/>
            <a:r>
              <a:rPr lang="en-US" sz="2800" b="1" u="sng" dirty="0" smtClean="0">
                <a:solidFill>
                  <a:srgbClr val="0000FF"/>
                </a:solidFill>
                <a:latin typeface="Times New Roman" pitchFamily="18" charset="0"/>
              </a:rPr>
              <a:t>File (data file, text file, output file, input file)</a:t>
            </a:r>
            <a:r>
              <a:rPr lang="en-US" sz="4000" dirty="0" smtClean="0"/>
              <a:t> </a:t>
            </a:r>
            <a:r>
              <a:rPr lang="en-US" sz="2400" dirty="0" smtClean="0">
                <a:latin typeface="Times New Roman" pitchFamily="18" charset="0"/>
              </a:rPr>
              <a:t>– a computer file used for input to or output from a program.</a:t>
            </a:r>
          </a:p>
        </p:txBody>
      </p:sp>
      <p:sp>
        <p:nvSpPr>
          <p:cNvPr id="4100" name="Text Box 3"/>
          <p:cNvSpPr txBox="1">
            <a:spLocks noChangeArrowheads="1"/>
          </p:cNvSpPr>
          <p:nvPr/>
        </p:nvSpPr>
        <p:spPr bwMode="auto">
          <a:xfrm>
            <a:off x="0" y="1524000"/>
            <a:ext cx="9144000" cy="4733604"/>
          </a:xfrm>
          <a:prstGeom prst="rect">
            <a:avLst/>
          </a:prstGeom>
          <a:noFill/>
          <a:ln w="12700">
            <a:noFill/>
            <a:miter lim="800000"/>
            <a:headEnd type="none" w="sm" len="sm"/>
            <a:tailEnd type="none" w="sm" len="sm"/>
          </a:ln>
        </p:spPr>
        <p:txBody>
          <a:bodyPr wrap="square">
            <a:spAutoFit/>
          </a:bodyPr>
          <a:lstStyle/>
          <a:p>
            <a:pPr marL="228600" indent="-228600"/>
            <a:r>
              <a:rPr lang="en-US" sz="2800" b="1" u="sng" dirty="0">
                <a:solidFill>
                  <a:srgbClr val="0000FF"/>
                </a:solidFill>
              </a:rPr>
              <a:t>Why use a file</a:t>
            </a:r>
            <a:r>
              <a:rPr lang="en-US" sz="2800" b="1" dirty="0">
                <a:solidFill>
                  <a:srgbClr val="0000FF"/>
                </a:solidFill>
              </a:rPr>
              <a:t>?</a:t>
            </a:r>
          </a:p>
          <a:p>
            <a:pPr marL="228600" indent="-228600"/>
            <a:r>
              <a:rPr lang="en-US" dirty="0"/>
              <a:t>There are many uses for files, including:</a:t>
            </a:r>
          </a:p>
          <a:p>
            <a:pPr marL="228600" indent="-228600">
              <a:buFontTx/>
              <a:buChar char="•"/>
            </a:pPr>
            <a:r>
              <a:rPr lang="en-US" dirty="0"/>
              <a:t>To provide permanent storage of data, such as:</a:t>
            </a:r>
          </a:p>
          <a:p>
            <a:pPr marL="685800" lvl="1" indent="-228600">
              <a:lnSpc>
                <a:spcPct val="90000"/>
              </a:lnSpc>
              <a:buFontTx/>
              <a:buChar char="•"/>
            </a:pPr>
            <a:r>
              <a:rPr lang="en-US" dirty="0"/>
              <a:t>Inventories</a:t>
            </a:r>
          </a:p>
          <a:p>
            <a:pPr marL="685800" lvl="1" indent="-228600">
              <a:lnSpc>
                <a:spcPct val="90000"/>
              </a:lnSpc>
              <a:buFontTx/>
              <a:buChar char="•"/>
            </a:pPr>
            <a:r>
              <a:rPr lang="en-US" dirty="0"/>
              <a:t>Bank accounts</a:t>
            </a:r>
          </a:p>
          <a:p>
            <a:pPr marL="685800" lvl="1" indent="-228600">
              <a:lnSpc>
                <a:spcPct val="90000"/>
              </a:lnSpc>
              <a:buFontTx/>
              <a:buChar char="•"/>
            </a:pPr>
            <a:r>
              <a:rPr lang="en-US" dirty="0"/>
              <a:t>Log sheets</a:t>
            </a:r>
          </a:p>
          <a:p>
            <a:pPr marL="685800" lvl="1" indent="-228600">
              <a:lnSpc>
                <a:spcPct val="90000"/>
              </a:lnSpc>
              <a:buFontTx/>
              <a:buChar char="•"/>
            </a:pPr>
            <a:r>
              <a:rPr lang="en-US" dirty="0"/>
              <a:t>Lab </a:t>
            </a:r>
            <a:r>
              <a:rPr lang="en-US" dirty="0" smtClean="0"/>
              <a:t>data</a:t>
            </a:r>
          </a:p>
          <a:p>
            <a:pPr marL="685800" lvl="1" indent="-228600">
              <a:lnSpc>
                <a:spcPct val="90000"/>
              </a:lnSpc>
              <a:buFontTx/>
              <a:buChar char="•"/>
            </a:pPr>
            <a:r>
              <a:rPr lang="en-US" dirty="0" smtClean="0"/>
              <a:t>Results of your C++ programs</a:t>
            </a:r>
            <a:endParaRPr lang="en-US" dirty="0"/>
          </a:p>
          <a:p>
            <a:pPr marL="685800" lvl="1" indent="-228600">
              <a:lnSpc>
                <a:spcPct val="90000"/>
              </a:lnSpc>
              <a:buFontTx/>
              <a:buChar char="•"/>
            </a:pPr>
            <a:r>
              <a:rPr lang="en-US" dirty="0" err="1"/>
              <a:t>Etc</a:t>
            </a:r>
            <a:endParaRPr lang="en-US" dirty="0"/>
          </a:p>
          <a:p>
            <a:pPr marL="228600" indent="-228600">
              <a:buFontTx/>
              <a:buChar char="•"/>
            </a:pPr>
            <a:r>
              <a:rPr lang="en-US" dirty="0"/>
              <a:t>To avoid entering large quantities of data from the keyboard</a:t>
            </a:r>
          </a:p>
          <a:p>
            <a:pPr marL="228600" indent="-228600">
              <a:buFontTx/>
              <a:buChar char="•"/>
            </a:pPr>
            <a:r>
              <a:rPr lang="en-US" dirty="0"/>
              <a:t>To provide a copy or record of the output</a:t>
            </a:r>
          </a:p>
          <a:p>
            <a:pPr marL="228600" indent="-228600">
              <a:buFontTx/>
              <a:buChar char="•"/>
            </a:pPr>
            <a:r>
              <a:rPr lang="en-US" dirty="0"/>
              <a:t>To store data where it can then be accessed by other programs, such as </a:t>
            </a:r>
            <a:r>
              <a:rPr lang="en-US" dirty="0" smtClean="0"/>
              <a:t>MATLAB </a:t>
            </a:r>
            <a:r>
              <a:rPr lang="en-US" dirty="0"/>
              <a:t>or Excel</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8229600" cy="501650"/>
          </a:xfrm>
        </p:spPr>
        <p:txBody>
          <a:bodyPr/>
          <a:lstStyle/>
          <a:p>
            <a:pPr algn="l" eaLnBrk="1" hangingPunct="1"/>
            <a:r>
              <a:rPr lang="en-US" sz="2800" b="1" u="sng" smtClean="0">
                <a:solidFill>
                  <a:schemeClr val="hlink"/>
                </a:solidFill>
                <a:latin typeface="Times New Roman" pitchFamily="18" charset="0"/>
              </a:rPr>
              <a:t>Input Buffer</a:t>
            </a:r>
          </a:p>
        </p:txBody>
      </p:sp>
      <p:sp>
        <p:nvSpPr>
          <p:cNvPr id="22531" name="Rectangle 3"/>
          <p:cNvSpPr>
            <a:spLocks noGrp="1" noChangeArrowheads="1"/>
          </p:cNvSpPr>
          <p:nvPr>
            <p:ph idx="1"/>
          </p:nvPr>
        </p:nvSpPr>
        <p:spPr>
          <a:xfrm>
            <a:off x="0" y="603250"/>
            <a:ext cx="9144000" cy="5891213"/>
          </a:xfrm>
        </p:spPr>
        <p:txBody>
          <a:bodyPr/>
          <a:lstStyle/>
          <a:p>
            <a:pPr eaLnBrk="1" hangingPunct="1"/>
            <a:r>
              <a:rPr lang="en-US" sz="2400" smtClean="0">
                <a:latin typeface="Times New Roman" pitchFamily="18" charset="0"/>
              </a:rPr>
              <a:t>Perhaps you have used some program on your computer where you held down a key and, even after you released the key, the program still responded to the input.  The keystrokes were stored in a </a:t>
            </a:r>
            <a:r>
              <a:rPr lang="en-US" sz="2400" b="1" u="sng" smtClean="0">
                <a:solidFill>
                  <a:schemeClr val="hlink"/>
                </a:solidFill>
                <a:latin typeface="Times New Roman" pitchFamily="18" charset="0"/>
              </a:rPr>
              <a:t>buffer</a:t>
            </a:r>
            <a:r>
              <a:rPr lang="en-US" sz="2400" smtClean="0">
                <a:latin typeface="Times New Roman" pitchFamily="18" charset="0"/>
              </a:rPr>
              <a:t> in your computer.  Additionally, you may have held down a key until the keyboard began beeping, indicating that the buffer was full. </a:t>
            </a:r>
          </a:p>
          <a:p>
            <a:pPr eaLnBrk="1" hangingPunct="1"/>
            <a:r>
              <a:rPr lang="en-US" sz="2400" smtClean="0">
                <a:latin typeface="Times New Roman" pitchFamily="18" charset="0"/>
              </a:rPr>
              <a:t>A </a:t>
            </a:r>
            <a:r>
              <a:rPr lang="en-US" sz="2400" b="1" u="sng" smtClean="0">
                <a:solidFill>
                  <a:schemeClr val="hlink"/>
                </a:solidFill>
                <a:latin typeface="Times New Roman" pitchFamily="18" charset="0"/>
              </a:rPr>
              <a:t>buffer</a:t>
            </a:r>
            <a:r>
              <a:rPr lang="en-US" sz="2400" smtClean="0">
                <a:latin typeface="Times New Roman" pitchFamily="18" charset="0"/>
              </a:rPr>
              <a:t> is a region of memory used for temporary storage of information being transferred between devices</a:t>
            </a:r>
          </a:p>
          <a:p>
            <a:pPr eaLnBrk="1" hangingPunct="1"/>
            <a:r>
              <a:rPr lang="en-US" sz="2400" smtClean="0">
                <a:latin typeface="Times New Roman" pitchFamily="18" charset="0"/>
              </a:rPr>
              <a:t>Keystrokes stored in the buffer are accessed </a:t>
            </a:r>
            <a:r>
              <a:rPr lang="en-US" sz="2400" b="1" i="1" smtClean="0">
                <a:latin typeface="Times New Roman" pitchFamily="18" charset="0"/>
              </a:rPr>
              <a:t>sequentially</a:t>
            </a:r>
            <a:r>
              <a:rPr lang="en-US" sz="2400" smtClean="0">
                <a:latin typeface="Times New Roman" pitchFamily="18" charset="0"/>
              </a:rPr>
              <a:t> (i.e., in the same order that they were entered.)</a:t>
            </a:r>
          </a:p>
          <a:p>
            <a:pPr eaLnBrk="1" hangingPunct="1"/>
            <a:r>
              <a:rPr lang="en-US" sz="2400" smtClean="0">
                <a:latin typeface="Times New Roman" pitchFamily="18" charset="0"/>
              </a:rPr>
              <a:t>The computer has a </a:t>
            </a:r>
            <a:r>
              <a:rPr lang="en-US" sz="2400" b="1" i="1" smtClean="0">
                <a:latin typeface="Times New Roman" pitchFamily="18" charset="0"/>
              </a:rPr>
              <a:t>position indicator</a:t>
            </a:r>
            <a:r>
              <a:rPr lang="en-US" sz="2400" smtClean="0">
                <a:latin typeface="Times New Roman" pitchFamily="18" charset="0"/>
              </a:rPr>
              <a:t> to keep track of which information has been read.</a:t>
            </a:r>
          </a:p>
          <a:p>
            <a:pPr eaLnBrk="1" hangingPunct="1"/>
            <a:r>
              <a:rPr lang="en-US" sz="2400" b="1" u="sng" smtClean="0">
                <a:solidFill>
                  <a:schemeClr val="hlink"/>
                </a:solidFill>
                <a:latin typeface="Times New Roman" pitchFamily="18" charset="0"/>
              </a:rPr>
              <a:t>Why is this important in C++ programming?</a:t>
            </a:r>
            <a:r>
              <a:rPr lang="en-US" sz="2400" smtClean="0">
                <a:latin typeface="Times New Roman" pitchFamily="18" charset="0"/>
              </a:rPr>
              <a:t>  Suppose you request a single character input (Y or N, for example), but the user accidentally hits the key twice.  The second character is </a:t>
            </a:r>
            <a:r>
              <a:rPr lang="en-US" sz="2400" b="1" i="1" smtClean="0">
                <a:latin typeface="Times New Roman" pitchFamily="18" charset="0"/>
              </a:rPr>
              <a:t>still in the buffer</a:t>
            </a:r>
            <a:r>
              <a:rPr lang="en-US" sz="2400" smtClean="0">
                <a:latin typeface="Times New Roman" pitchFamily="18" charset="0"/>
              </a:rPr>
              <a:t> and will be read at the next input!</a:t>
            </a:r>
          </a:p>
        </p:txBody>
      </p:sp>
      <p:sp>
        <p:nvSpPr>
          <p:cNvPr id="5" name="Slide Number Placeholder 4"/>
          <p:cNvSpPr>
            <a:spLocks noGrp="1"/>
          </p:cNvSpPr>
          <p:nvPr>
            <p:ph type="sldNum" sz="quarter" idx="12"/>
          </p:nvPr>
        </p:nvSpPr>
        <p:spPr/>
        <p:txBody>
          <a:bodyPr/>
          <a:lstStyle/>
          <a:p>
            <a:pPr>
              <a:defRPr/>
            </a:pPr>
            <a:fld id="{B3F2F209-27DA-4F30-BA92-51543AB66720}"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0"/>
            <a:ext cx="8229600" cy="501650"/>
          </a:xfrm>
        </p:spPr>
        <p:txBody>
          <a:bodyPr/>
          <a:lstStyle/>
          <a:p>
            <a:pPr algn="l" eaLnBrk="1" hangingPunct="1"/>
            <a:r>
              <a:rPr lang="en-US" sz="2800" b="1" u="sng" smtClean="0">
                <a:solidFill>
                  <a:schemeClr val="hlink"/>
                </a:solidFill>
                <a:latin typeface="Times New Roman" pitchFamily="18" charset="0"/>
              </a:rPr>
              <a:t>Input Buffer - Example</a:t>
            </a:r>
          </a:p>
        </p:txBody>
      </p:sp>
      <p:sp>
        <p:nvSpPr>
          <p:cNvPr id="5" name="Slide Number Placeholder 4"/>
          <p:cNvSpPr txBox="1">
            <a:spLocks noGrp="1"/>
          </p:cNvSpPr>
          <p:nvPr/>
        </p:nvSpPr>
        <p:spPr>
          <a:xfrm>
            <a:off x="6553200" y="6356350"/>
            <a:ext cx="2133600" cy="365125"/>
          </a:xfrm>
          <a:prstGeom prst="rect">
            <a:avLst/>
          </a:prstGeom>
          <a:noFill/>
        </p:spPr>
        <p:txBody>
          <a:bodyPr anchor="ctr"/>
          <a:lstStyle/>
          <a:p>
            <a:pPr algn="r">
              <a:defRPr/>
            </a:pPr>
            <a:fld id="{79968F96-BF47-43DB-8FC6-A73F68B3049C}" type="slidenum">
              <a:rPr lang="en-US" sz="1200">
                <a:solidFill>
                  <a:schemeClr val="tx1">
                    <a:tint val="75000"/>
                  </a:schemeClr>
                </a:solidFill>
                <a:latin typeface="Times New Roman" charset="0"/>
              </a:rPr>
              <a:pPr algn="r">
                <a:defRPr/>
              </a:pPr>
              <a:t>21</a:t>
            </a:fld>
            <a:endParaRPr lang="en-US" sz="1200">
              <a:solidFill>
                <a:schemeClr val="tx1">
                  <a:tint val="75000"/>
                </a:schemeClr>
              </a:solidFill>
              <a:latin typeface="Times New Roman" charset="0"/>
            </a:endParaRPr>
          </a:p>
        </p:txBody>
      </p:sp>
      <p:pic>
        <p:nvPicPr>
          <p:cNvPr id="23556" name="Picture 5"/>
          <p:cNvPicPr>
            <a:picLocks noChangeAspect="1" noChangeArrowheads="1"/>
          </p:cNvPicPr>
          <p:nvPr/>
        </p:nvPicPr>
        <p:blipFill>
          <a:blip r:embed="rId2" cstate="print"/>
          <a:srcRect r="52940" b="66765"/>
          <a:stretch>
            <a:fillRect/>
          </a:stretch>
        </p:blipFill>
        <p:spPr bwMode="auto">
          <a:xfrm>
            <a:off x="0" y="4573588"/>
            <a:ext cx="6361113" cy="2270125"/>
          </a:xfrm>
          <a:prstGeom prst="rect">
            <a:avLst/>
          </a:prstGeom>
          <a:noFill/>
          <a:ln w="12700">
            <a:noFill/>
            <a:miter lim="800000"/>
            <a:headEnd type="none" w="sm" len="sm"/>
            <a:tailEnd type="none" w="sm" len="sm"/>
          </a:ln>
        </p:spPr>
      </p:pic>
      <p:pic>
        <p:nvPicPr>
          <p:cNvPr id="23557" name="Picture 6"/>
          <p:cNvPicPr>
            <a:picLocks noChangeAspect="1" noChangeArrowheads="1"/>
          </p:cNvPicPr>
          <p:nvPr/>
        </p:nvPicPr>
        <p:blipFill>
          <a:blip r:embed="rId3" cstate="print"/>
          <a:srcRect l="19040" t="18326" r="23495" b="44598"/>
          <a:stretch>
            <a:fillRect/>
          </a:stretch>
        </p:blipFill>
        <p:spPr bwMode="auto">
          <a:xfrm>
            <a:off x="0" y="527050"/>
            <a:ext cx="8437563" cy="408305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txBox="1">
            <a:spLocks noGrp="1"/>
          </p:cNvSpPr>
          <p:nvPr/>
        </p:nvSpPr>
        <p:spPr>
          <a:xfrm>
            <a:off x="7332631" y="3251706"/>
            <a:ext cx="2133600" cy="365125"/>
          </a:xfrm>
          <a:prstGeom prst="rect">
            <a:avLst/>
          </a:prstGeom>
          <a:noFill/>
        </p:spPr>
        <p:txBody>
          <a:bodyPr anchor="ctr"/>
          <a:lstStyle/>
          <a:p>
            <a:pPr algn="r">
              <a:defRPr/>
            </a:pPr>
            <a:fld id="{617987B9-3FE7-48ED-8799-49471F333288}" type="slidenum">
              <a:rPr lang="en-US" sz="1200">
                <a:solidFill>
                  <a:schemeClr val="tx1">
                    <a:tint val="75000"/>
                  </a:schemeClr>
                </a:solidFill>
                <a:latin typeface="Times New Roman" charset="0"/>
              </a:rPr>
              <a:pPr algn="r">
                <a:defRPr/>
              </a:pPr>
              <a:t>22</a:t>
            </a:fld>
            <a:endParaRPr lang="en-US" sz="1200" dirty="0">
              <a:solidFill>
                <a:schemeClr val="tx1">
                  <a:tint val="75000"/>
                </a:schemeClr>
              </a:solidFill>
              <a:latin typeface="Times New Roman" charset="0"/>
            </a:endParaRPr>
          </a:p>
        </p:txBody>
      </p:sp>
      <p:sp>
        <p:nvSpPr>
          <p:cNvPr id="24579" name="Text Box 4"/>
          <p:cNvSpPr txBox="1">
            <a:spLocks noChangeArrowheads="1"/>
          </p:cNvSpPr>
          <p:nvPr/>
        </p:nvSpPr>
        <p:spPr bwMode="auto">
          <a:xfrm>
            <a:off x="0" y="44450"/>
            <a:ext cx="9144000" cy="1261884"/>
          </a:xfrm>
          <a:prstGeom prst="rect">
            <a:avLst/>
          </a:prstGeom>
          <a:noFill/>
          <a:ln w="12700">
            <a:noFill/>
            <a:miter lim="800000"/>
            <a:headEnd type="none" w="sm" len="sm"/>
            <a:tailEnd type="none" w="sm" len="sm"/>
          </a:ln>
        </p:spPr>
        <p:txBody>
          <a:bodyPr>
            <a:spAutoFit/>
          </a:bodyPr>
          <a:lstStyle/>
          <a:p>
            <a:pPr>
              <a:tabLst>
                <a:tab pos="347663" algn="l"/>
                <a:tab pos="465138" algn="l"/>
              </a:tabLst>
            </a:pPr>
            <a:r>
              <a:rPr lang="en-US" sz="2800" b="1" u="sng" dirty="0">
                <a:solidFill>
                  <a:schemeClr val="hlink"/>
                </a:solidFill>
              </a:rPr>
              <a:t>Variable file names</a:t>
            </a:r>
            <a:endParaRPr lang="en-US" sz="2800" dirty="0">
              <a:solidFill>
                <a:schemeClr val="hlink"/>
              </a:solidFill>
            </a:endParaRPr>
          </a:p>
          <a:p>
            <a:pPr>
              <a:tabLst>
                <a:tab pos="347663" algn="l"/>
                <a:tab pos="465138" algn="l"/>
              </a:tabLst>
            </a:pPr>
            <a:r>
              <a:rPr lang="en-US" dirty="0" smtClean="0"/>
              <a:t>We can easily use a use </a:t>
            </a:r>
            <a:r>
              <a:rPr lang="en-US" dirty="0"/>
              <a:t>a string </a:t>
            </a:r>
            <a:r>
              <a:rPr lang="en-US" dirty="0" smtClean="0"/>
              <a:t>to </a:t>
            </a:r>
            <a:r>
              <a:rPr lang="en-US" dirty="0"/>
              <a:t>store the file </a:t>
            </a:r>
            <a:r>
              <a:rPr lang="en-US" dirty="0" smtClean="0"/>
              <a:t>name</a:t>
            </a:r>
            <a:r>
              <a:rPr lang="en-US" dirty="0"/>
              <a:t> </a:t>
            </a:r>
            <a:r>
              <a:rPr lang="en-US" dirty="0" smtClean="0"/>
              <a:t>as in the example below.  The user could also enter the file name from the keyboard.  </a:t>
            </a:r>
            <a:endParaRPr lang="en-US" dirty="0"/>
          </a:p>
        </p:txBody>
      </p:sp>
      <p:sp>
        <p:nvSpPr>
          <p:cNvPr id="24580" name="Text Box 4"/>
          <p:cNvSpPr txBox="1">
            <a:spLocks noChangeArrowheads="1"/>
          </p:cNvSpPr>
          <p:nvPr/>
        </p:nvSpPr>
        <p:spPr bwMode="auto">
          <a:xfrm>
            <a:off x="1357460" y="1420436"/>
            <a:ext cx="4702175" cy="2677656"/>
          </a:xfrm>
          <a:prstGeom prst="rect">
            <a:avLst/>
          </a:prstGeom>
          <a:noFill/>
          <a:ln w="28575">
            <a:solidFill>
              <a:schemeClr val="hlink"/>
            </a:solidFill>
            <a:miter lim="800000"/>
            <a:headEnd type="none" w="sm" len="sm"/>
            <a:tailEnd type="none" w="sm" len="sm"/>
          </a:ln>
        </p:spPr>
        <p:txBody>
          <a:bodyPr>
            <a:spAutoFit/>
          </a:bodyPr>
          <a:lstStyle/>
          <a:p>
            <a:pPr>
              <a:tabLst>
                <a:tab pos="347663" algn="l"/>
                <a:tab pos="465138" algn="l"/>
              </a:tabLst>
            </a:pPr>
            <a:r>
              <a:rPr lang="en-US" b="1" dirty="0">
                <a:solidFill>
                  <a:schemeClr val="hlink"/>
                </a:solidFill>
              </a:rPr>
              <a:t># include &lt;</a:t>
            </a:r>
            <a:r>
              <a:rPr lang="en-US" b="1" dirty="0" err="1">
                <a:solidFill>
                  <a:schemeClr val="hlink"/>
                </a:solidFill>
              </a:rPr>
              <a:t>fstream</a:t>
            </a:r>
            <a:r>
              <a:rPr lang="en-US" b="1" dirty="0">
                <a:solidFill>
                  <a:schemeClr val="hlink"/>
                </a:solidFill>
              </a:rPr>
              <a:t>&gt;</a:t>
            </a:r>
          </a:p>
          <a:p>
            <a:pPr>
              <a:tabLst>
                <a:tab pos="347663" algn="l"/>
                <a:tab pos="465138" algn="l"/>
              </a:tabLst>
            </a:pPr>
            <a:r>
              <a:rPr lang="en-US" b="1" dirty="0">
                <a:solidFill>
                  <a:schemeClr val="hlink"/>
                </a:solidFill>
              </a:rPr>
              <a:t># include &lt;string&gt;</a:t>
            </a:r>
          </a:p>
          <a:p>
            <a:pPr>
              <a:tabLst>
                <a:tab pos="347663" algn="l"/>
                <a:tab pos="465138" algn="l"/>
              </a:tabLst>
            </a:pPr>
            <a:r>
              <a:rPr lang="en-US" b="1" dirty="0">
                <a:solidFill>
                  <a:schemeClr val="hlink"/>
                </a:solidFill>
              </a:rPr>
              <a:t>using namespace </a:t>
            </a:r>
            <a:r>
              <a:rPr lang="en-US" b="1" dirty="0" err="1">
                <a:solidFill>
                  <a:schemeClr val="hlink"/>
                </a:solidFill>
              </a:rPr>
              <a:t>std</a:t>
            </a:r>
            <a:r>
              <a:rPr lang="en-US" b="1" dirty="0">
                <a:solidFill>
                  <a:schemeClr val="hlink"/>
                </a:solidFill>
              </a:rPr>
              <a:t>;</a:t>
            </a:r>
          </a:p>
          <a:p>
            <a:pPr>
              <a:tabLst>
                <a:tab pos="347663" algn="l"/>
                <a:tab pos="465138" algn="l"/>
              </a:tabLst>
            </a:pPr>
            <a:r>
              <a:rPr lang="en-US" b="1" dirty="0" err="1">
                <a:solidFill>
                  <a:schemeClr val="hlink"/>
                </a:solidFill>
              </a:rPr>
              <a:t>int</a:t>
            </a:r>
            <a:r>
              <a:rPr lang="en-US" b="1" dirty="0">
                <a:solidFill>
                  <a:schemeClr val="hlink"/>
                </a:solidFill>
              </a:rPr>
              <a:t> main()</a:t>
            </a:r>
          </a:p>
          <a:p>
            <a:pPr>
              <a:tabLst>
                <a:tab pos="347663" algn="l"/>
                <a:tab pos="465138" algn="l"/>
              </a:tabLst>
            </a:pPr>
            <a:r>
              <a:rPr lang="en-US" b="1" dirty="0" smtClean="0">
                <a:solidFill>
                  <a:schemeClr val="hlink"/>
                </a:solidFill>
              </a:rPr>
              <a:t>{  </a:t>
            </a:r>
            <a:r>
              <a:rPr lang="en-US" b="1" dirty="0" smtClean="0">
                <a:solidFill>
                  <a:srgbClr val="FF0000"/>
                </a:solidFill>
              </a:rPr>
              <a:t>string </a:t>
            </a:r>
            <a:r>
              <a:rPr lang="en-US" b="1" dirty="0">
                <a:solidFill>
                  <a:srgbClr val="FF0000"/>
                </a:solidFill>
              </a:rPr>
              <a:t>File1 = </a:t>
            </a:r>
            <a:r>
              <a:rPr lang="en-US" b="1" dirty="0" smtClean="0">
                <a:solidFill>
                  <a:srgbClr val="FF0000"/>
                </a:solidFill>
              </a:rPr>
              <a:t>“</a:t>
            </a:r>
            <a:r>
              <a:rPr lang="en-US" b="1" dirty="0" err="1" smtClean="0">
                <a:solidFill>
                  <a:srgbClr val="FF0000"/>
                </a:solidFill>
              </a:rPr>
              <a:t>E:Number.dat</a:t>
            </a:r>
            <a:r>
              <a:rPr lang="en-US" b="1" dirty="0">
                <a:solidFill>
                  <a:srgbClr val="FF0000"/>
                </a:solidFill>
              </a:rPr>
              <a:t>";</a:t>
            </a:r>
          </a:p>
          <a:p>
            <a:pPr>
              <a:tabLst>
                <a:tab pos="347663" algn="l"/>
                <a:tab pos="465138" algn="l"/>
              </a:tabLst>
            </a:pPr>
            <a:r>
              <a:rPr lang="en-US" b="1" dirty="0">
                <a:solidFill>
                  <a:schemeClr val="hlink"/>
                </a:solidFill>
              </a:rPr>
              <a:t>    double number;</a:t>
            </a:r>
          </a:p>
          <a:p>
            <a:pPr>
              <a:tabLst>
                <a:tab pos="347663" algn="l"/>
                <a:tab pos="465138" algn="l"/>
              </a:tabLst>
            </a:pPr>
            <a:r>
              <a:rPr lang="en-US" b="1" dirty="0">
                <a:solidFill>
                  <a:schemeClr val="hlink"/>
                </a:solidFill>
              </a:rPr>
              <a:t>    </a:t>
            </a:r>
            <a:r>
              <a:rPr lang="en-US" b="1" dirty="0" err="1">
                <a:solidFill>
                  <a:schemeClr val="hlink"/>
                </a:solidFill>
              </a:rPr>
              <a:t>ifstream</a:t>
            </a:r>
            <a:r>
              <a:rPr lang="en-US" b="1" dirty="0">
                <a:solidFill>
                  <a:schemeClr val="hlink"/>
                </a:solidFill>
              </a:rPr>
              <a:t> </a:t>
            </a:r>
            <a:r>
              <a:rPr lang="en-US" b="1" dirty="0" err="1" smtClean="0">
                <a:solidFill>
                  <a:schemeClr val="hlink"/>
                </a:solidFill>
              </a:rPr>
              <a:t>Infile</a:t>
            </a:r>
            <a:r>
              <a:rPr lang="en-US" b="1" dirty="0" smtClean="0">
                <a:solidFill>
                  <a:schemeClr val="hlink"/>
                </a:solidFill>
              </a:rPr>
              <a:t>(</a:t>
            </a:r>
            <a:r>
              <a:rPr lang="en-US" b="1" dirty="0" smtClean="0">
                <a:solidFill>
                  <a:srgbClr val="FF0000"/>
                </a:solidFill>
              </a:rPr>
              <a:t>File1</a:t>
            </a:r>
            <a:r>
              <a:rPr lang="en-US" b="1" dirty="0" smtClean="0">
                <a:solidFill>
                  <a:schemeClr val="hlink"/>
                </a:solidFill>
              </a:rPr>
              <a:t>);</a:t>
            </a:r>
            <a:r>
              <a:rPr lang="en-US" b="1" dirty="0" smtClean="0"/>
              <a:t>    </a:t>
            </a:r>
            <a:endParaRPr lang="en-US" b="1" dirty="0"/>
          </a:p>
        </p:txBody>
      </p:sp>
      <p:sp>
        <p:nvSpPr>
          <p:cNvPr id="2" name="Rectangle 1"/>
          <p:cNvSpPr/>
          <p:nvPr/>
        </p:nvSpPr>
        <p:spPr>
          <a:xfrm>
            <a:off x="0" y="4180344"/>
            <a:ext cx="9144000" cy="2677656"/>
          </a:xfrm>
          <a:prstGeom prst="rect">
            <a:avLst/>
          </a:prstGeom>
        </p:spPr>
        <p:txBody>
          <a:bodyPr wrap="square">
            <a:spAutoFit/>
          </a:bodyPr>
          <a:lstStyle/>
          <a:p>
            <a:pPr>
              <a:tabLst>
                <a:tab pos="347663" algn="l"/>
                <a:tab pos="465138" algn="l"/>
              </a:tabLst>
            </a:pPr>
            <a:r>
              <a:rPr lang="en-US" u="sng" dirty="0" smtClean="0"/>
              <a:t>Problem with some C++ compilers</a:t>
            </a:r>
            <a:r>
              <a:rPr lang="en-US" dirty="0" smtClean="0"/>
              <a:t> – </a:t>
            </a:r>
            <a:r>
              <a:rPr lang="en-US" b="1" i="1" dirty="0" smtClean="0">
                <a:solidFill>
                  <a:srgbClr val="FF0000"/>
                </a:solidFill>
              </a:rPr>
              <a:t>(Not a problem with </a:t>
            </a:r>
            <a:r>
              <a:rPr lang="en-US" b="1" i="1" dirty="0" err="1" smtClean="0">
                <a:solidFill>
                  <a:srgbClr val="FF0000"/>
                </a:solidFill>
              </a:rPr>
              <a:t>DevC</a:t>
            </a:r>
            <a:r>
              <a:rPr lang="en-US" b="1" i="1" dirty="0" smtClean="0">
                <a:solidFill>
                  <a:srgbClr val="FF0000"/>
                </a:solidFill>
              </a:rPr>
              <a:t>++)</a:t>
            </a:r>
            <a:endParaRPr lang="en-US" b="1" i="1" u="sng" dirty="0" smtClean="0">
              <a:solidFill>
                <a:srgbClr val="FF0000"/>
              </a:solidFill>
            </a:endParaRPr>
          </a:p>
          <a:p>
            <a:pPr>
              <a:tabLst>
                <a:tab pos="347663" algn="l"/>
                <a:tab pos="465138" algn="l"/>
              </a:tabLst>
            </a:pPr>
            <a:r>
              <a:rPr lang="en-US" dirty="0" smtClean="0"/>
              <a:t>Some compilers may not support the use of strings for filenames when using </a:t>
            </a:r>
            <a:r>
              <a:rPr lang="en-US" dirty="0" err="1" smtClean="0"/>
              <a:t>fstream</a:t>
            </a:r>
            <a:r>
              <a:rPr lang="en-US" dirty="0" smtClean="0"/>
              <a:t>.  They may require the use of a C-style character array instead of a string.  If this problem occurs, there are two choices:</a:t>
            </a:r>
          </a:p>
          <a:p>
            <a:pPr marL="457200" indent="-457200">
              <a:buAutoNum type="arabicParenR"/>
              <a:tabLst>
                <a:tab pos="347663" algn="l"/>
                <a:tab pos="465138" algn="l"/>
              </a:tabLst>
            </a:pPr>
            <a:r>
              <a:rPr lang="en-US" dirty="0" smtClean="0"/>
              <a:t>Use a C-style character array</a:t>
            </a:r>
          </a:p>
          <a:p>
            <a:pPr marL="457200" indent="-457200">
              <a:buAutoNum type="arabicParenR"/>
              <a:tabLst>
                <a:tab pos="347663" algn="l"/>
                <a:tab pos="465138" algn="l"/>
              </a:tabLst>
            </a:pPr>
            <a:r>
              <a:rPr lang="en-US" dirty="0" smtClean="0"/>
              <a:t>Use a string and convert it to a C-style character array using the function </a:t>
            </a:r>
            <a:r>
              <a:rPr lang="en-US" b="1" dirty="0" err="1" smtClean="0">
                <a:solidFill>
                  <a:srgbClr val="0000FF"/>
                </a:solidFill>
              </a:rPr>
              <a:t>c_str</a:t>
            </a:r>
            <a:r>
              <a:rPr lang="en-US" b="1" dirty="0" smtClean="0">
                <a:solidFill>
                  <a:srgbClr val="0000FF"/>
                </a:solidFill>
              </a:rPr>
              <a:t>()</a:t>
            </a:r>
            <a:r>
              <a:rPr lang="en-US" dirty="0" smtClean="0"/>
              <a:t>.     See the following two slides for examples.</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txBox="1">
            <a:spLocks noGrp="1"/>
          </p:cNvSpPr>
          <p:nvPr/>
        </p:nvSpPr>
        <p:spPr>
          <a:xfrm>
            <a:off x="7010400" y="6492875"/>
            <a:ext cx="2133600" cy="365125"/>
          </a:xfrm>
          <a:prstGeom prst="rect">
            <a:avLst/>
          </a:prstGeom>
          <a:noFill/>
        </p:spPr>
        <p:txBody>
          <a:bodyPr anchor="ctr"/>
          <a:lstStyle/>
          <a:p>
            <a:pPr algn="r">
              <a:defRPr/>
            </a:pPr>
            <a:fld id="{2313DC48-3AFB-44D2-A920-ECE07D7CF139}" type="slidenum">
              <a:rPr lang="en-US" sz="1200">
                <a:solidFill>
                  <a:schemeClr val="tx1">
                    <a:tint val="75000"/>
                  </a:schemeClr>
                </a:solidFill>
                <a:latin typeface="Times New Roman" charset="0"/>
              </a:rPr>
              <a:pPr algn="r">
                <a:defRPr/>
              </a:pPr>
              <a:t>23</a:t>
            </a:fld>
            <a:endParaRPr lang="en-US" sz="1200" dirty="0">
              <a:solidFill>
                <a:schemeClr val="tx1">
                  <a:tint val="75000"/>
                </a:schemeClr>
              </a:solidFill>
              <a:latin typeface="Times New Roman" charset="0"/>
            </a:endParaRPr>
          </a:p>
        </p:txBody>
      </p:sp>
      <p:sp>
        <p:nvSpPr>
          <p:cNvPr id="25603" name="Text Box 4"/>
          <p:cNvSpPr txBox="1">
            <a:spLocks noChangeArrowheads="1"/>
          </p:cNvSpPr>
          <p:nvPr/>
        </p:nvSpPr>
        <p:spPr bwMode="auto">
          <a:xfrm>
            <a:off x="0" y="0"/>
            <a:ext cx="9144000" cy="1631216"/>
          </a:xfrm>
          <a:prstGeom prst="rect">
            <a:avLst/>
          </a:prstGeom>
          <a:noFill/>
          <a:ln w="12700">
            <a:noFill/>
            <a:miter lim="800000"/>
            <a:headEnd type="none" w="sm" len="sm"/>
            <a:tailEnd type="none" w="sm" len="sm"/>
          </a:ln>
        </p:spPr>
        <p:txBody>
          <a:bodyPr>
            <a:spAutoFit/>
          </a:bodyPr>
          <a:lstStyle/>
          <a:p>
            <a:pPr>
              <a:tabLst>
                <a:tab pos="395288" algn="l"/>
                <a:tab pos="465138" algn="l"/>
              </a:tabLst>
            </a:pPr>
            <a:r>
              <a:rPr lang="en-US" sz="2800" b="1" u="sng" dirty="0">
                <a:solidFill>
                  <a:schemeClr val="hlink"/>
                </a:solidFill>
              </a:rPr>
              <a:t>Variable file </a:t>
            </a:r>
            <a:r>
              <a:rPr lang="en-US" sz="2800" b="1" u="sng" dirty="0" smtClean="0">
                <a:solidFill>
                  <a:schemeClr val="hlink"/>
                </a:solidFill>
              </a:rPr>
              <a:t>names</a:t>
            </a:r>
            <a:r>
              <a:rPr lang="en-US" sz="2800" dirty="0" smtClean="0">
                <a:solidFill>
                  <a:schemeClr val="hlink"/>
                </a:solidFill>
              </a:rPr>
              <a:t> - </a:t>
            </a:r>
            <a:r>
              <a:rPr lang="en-US" dirty="0" smtClean="0"/>
              <a:t>If your compiler doesn’t support the use of strings for filenames with </a:t>
            </a:r>
            <a:r>
              <a:rPr lang="en-US" dirty="0" err="1" smtClean="0"/>
              <a:t>fstream</a:t>
            </a:r>
            <a:r>
              <a:rPr lang="en-US" dirty="0" smtClean="0"/>
              <a:t>, one solution is:</a:t>
            </a:r>
            <a:endParaRPr lang="en-US" dirty="0"/>
          </a:p>
          <a:p>
            <a:pPr marL="342900" indent="-342900">
              <a:buFont typeface="Arial" pitchFamily="34" charset="0"/>
              <a:buAutoNum type="arabicParenR"/>
              <a:tabLst>
                <a:tab pos="347663" algn="l"/>
                <a:tab pos="465138" algn="l"/>
              </a:tabLst>
            </a:pPr>
            <a:r>
              <a:rPr lang="en-US" dirty="0"/>
              <a:t>Use C-style strings (possibly dangerous since a long filename &amp; path could exceed the string size and crash the computer).</a:t>
            </a:r>
          </a:p>
        </p:txBody>
      </p:sp>
      <p:sp>
        <p:nvSpPr>
          <p:cNvPr id="25604" name="Text Box 4"/>
          <p:cNvSpPr txBox="1">
            <a:spLocks noChangeArrowheads="1"/>
          </p:cNvSpPr>
          <p:nvPr/>
        </p:nvSpPr>
        <p:spPr bwMode="auto">
          <a:xfrm>
            <a:off x="0" y="1651000"/>
            <a:ext cx="6196013" cy="5170488"/>
          </a:xfrm>
          <a:prstGeom prst="rect">
            <a:avLst/>
          </a:prstGeom>
          <a:noFill/>
          <a:ln w="28575">
            <a:solidFill>
              <a:schemeClr val="hlink"/>
            </a:solidFill>
            <a:miter lim="800000"/>
            <a:headEnd type="none" w="sm" len="sm"/>
            <a:tailEnd type="none" w="sm" len="sm"/>
          </a:ln>
        </p:spPr>
        <p:txBody>
          <a:bodyPr>
            <a:spAutoFit/>
          </a:bodyPr>
          <a:lstStyle/>
          <a:p>
            <a:pPr>
              <a:tabLst>
                <a:tab pos="347663" algn="l"/>
                <a:tab pos="465138" algn="l"/>
              </a:tabLst>
            </a:pPr>
            <a:r>
              <a:rPr lang="en-US" sz="2200" b="1">
                <a:solidFill>
                  <a:schemeClr val="hlink"/>
                </a:solidFill>
              </a:rPr>
              <a:t>#include &lt;iostream&gt;</a:t>
            </a:r>
          </a:p>
          <a:p>
            <a:pPr>
              <a:tabLst>
                <a:tab pos="347663" algn="l"/>
                <a:tab pos="465138" algn="l"/>
              </a:tabLst>
            </a:pPr>
            <a:r>
              <a:rPr lang="en-US" sz="2200" b="1">
                <a:solidFill>
                  <a:schemeClr val="hlink"/>
                </a:solidFill>
              </a:rPr>
              <a:t>#include &lt;fstream&gt;</a:t>
            </a:r>
          </a:p>
          <a:p>
            <a:pPr>
              <a:tabLst>
                <a:tab pos="347663" algn="l"/>
                <a:tab pos="465138" algn="l"/>
              </a:tabLst>
            </a:pPr>
            <a:r>
              <a:rPr lang="en-US" sz="2200" b="1">
                <a:solidFill>
                  <a:schemeClr val="hlink"/>
                </a:solidFill>
              </a:rPr>
              <a:t>#include &lt;cstring&gt;  //C-style character arrays</a:t>
            </a:r>
          </a:p>
          <a:p>
            <a:pPr>
              <a:tabLst>
                <a:tab pos="347663" algn="l"/>
                <a:tab pos="465138" algn="l"/>
              </a:tabLst>
            </a:pPr>
            <a:r>
              <a:rPr lang="en-US" sz="2200" b="1">
                <a:solidFill>
                  <a:schemeClr val="hlink"/>
                </a:solidFill>
              </a:rPr>
              <a:t>using namespace std;</a:t>
            </a:r>
          </a:p>
          <a:p>
            <a:pPr>
              <a:tabLst>
                <a:tab pos="347663" algn="l"/>
                <a:tab pos="465138" algn="l"/>
              </a:tabLst>
            </a:pPr>
            <a:r>
              <a:rPr lang="en-US" sz="2200" b="1">
                <a:solidFill>
                  <a:schemeClr val="hlink"/>
                </a:solidFill>
              </a:rPr>
              <a:t>int main()</a:t>
            </a:r>
          </a:p>
          <a:p>
            <a:pPr>
              <a:tabLst>
                <a:tab pos="347663" algn="l"/>
                <a:tab pos="465138" algn="l"/>
              </a:tabLst>
            </a:pPr>
            <a:r>
              <a:rPr lang="en-US" sz="2200" b="1">
                <a:solidFill>
                  <a:schemeClr val="hlink"/>
                </a:solidFill>
              </a:rPr>
              <a:t>{   </a:t>
            </a:r>
            <a:r>
              <a:rPr lang="en-US" sz="2200" b="1">
                <a:solidFill>
                  <a:srgbClr val="FF0000"/>
                </a:solidFill>
              </a:rPr>
              <a:t>char File1[100];  </a:t>
            </a:r>
            <a:r>
              <a:rPr lang="en-US" sz="2200" b="1">
                <a:solidFill>
                  <a:schemeClr val="hlink"/>
                </a:solidFill>
              </a:rPr>
              <a:t>// set max file name length</a:t>
            </a:r>
          </a:p>
          <a:p>
            <a:pPr>
              <a:tabLst>
                <a:tab pos="347663" algn="l"/>
                <a:tab pos="465138" algn="l"/>
              </a:tabLst>
            </a:pPr>
            <a:r>
              <a:rPr lang="en-US" sz="2200" b="1">
                <a:solidFill>
                  <a:schemeClr val="hlink"/>
                </a:solidFill>
              </a:rPr>
              <a:t>    cout &lt;&lt; "Please enter name of file: " ;</a:t>
            </a:r>
          </a:p>
          <a:p>
            <a:pPr>
              <a:tabLst>
                <a:tab pos="347663" algn="l"/>
                <a:tab pos="465138" algn="l"/>
              </a:tabLst>
            </a:pPr>
            <a:r>
              <a:rPr lang="en-US" sz="2200" b="1">
                <a:solidFill>
                  <a:schemeClr val="hlink"/>
                </a:solidFill>
              </a:rPr>
              <a:t>    cin &gt;&gt; </a:t>
            </a:r>
            <a:r>
              <a:rPr lang="en-US" sz="2200" b="1">
                <a:solidFill>
                  <a:srgbClr val="FF0000"/>
                </a:solidFill>
              </a:rPr>
              <a:t>File1</a:t>
            </a:r>
            <a:r>
              <a:rPr lang="en-US" sz="2200" b="1">
                <a:solidFill>
                  <a:schemeClr val="hlink"/>
                </a:solidFill>
              </a:rPr>
              <a:t>;</a:t>
            </a:r>
          </a:p>
          <a:p>
            <a:pPr>
              <a:tabLst>
                <a:tab pos="347663" algn="l"/>
                <a:tab pos="465138" algn="l"/>
              </a:tabLst>
            </a:pPr>
            <a:r>
              <a:rPr lang="en-US" sz="2200" b="1">
                <a:solidFill>
                  <a:schemeClr val="hlink"/>
                </a:solidFill>
              </a:rPr>
              <a:t>    double number;</a:t>
            </a:r>
          </a:p>
          <a:p>
            <a:pPr>
              <a:tabLst>
                <a:tab pos="347663" algn="l"/>
                <a:tab pos="465138" algn="l"/>
              </a:tabLst>
            </a:pPr>
            <a:r>
              <a:rPr lang="en-US" sz="2200" b="1">
                <a:solidFill>
                  <a:schemeClr val="hlink"/>
                </a:solidFill>
              </a:rPr>
              <a:t>    ifstream Infile(</a:t>
            </a:r>
            <a:r>
              <a:rPr lang="en-US" sz="2200" b="1">
                <a:solidFill>
                  <a:srgbClr val="FF0000"/>
                </a:solidFill>
              </a:rPr>
              <a:t>File1</a:t>
            </a:r>
            <a:r>
              <a:rPr lang="en-US" sz="2200" b="1">
                <a:solidFill>
                  <a:schemeClr val="hlink"/>
                </a:solidFill>
              </a:rPr>
              <a:t>); </a:t>
            </a:r>
          </a:p>
          <a:p>
            <a:pPr>
              <a:tabLst>
                <a:tab pos="347663" algn="l"/>
                <a:tab pos="465138" algn="l"/>
              </a:tabLst>
            </a:pPr>
            <a:r>
              <a:rPr lang="en-US" sz="2200" b="1">
                <a:solidFill>
                  <a:schemeClr val="hlink"/>
                </a:solidFill>
              </a:rPr>
              <a:t>    Infile &gt;&gt; number;</a:t>
            </a:r>
          </a:p>
          <a:p>
            <a:pPr>
              <a:tabLst>
                <a:tab pos="347663" algn="l"/>
                <a:tab pos="465138" algn="l"/>
              </a:tabLst>
            </a:pPr>
            <a:r>
              <a:rPr lang="en-US" sz="2200" b="1">
                <a:solidFill>
                  <a:schemeClr val="hlink"/>
                </a:solidFill>
              </a:rPr>
              <a:t>    cout &lt;&lt; "Number read from file = " &lt;&lt; number &lt;&lt; endl;</a:t>
            </a:r>
          </a:p>
          <a:p>
            <a:pPr>
              <a:tabLst>
                <a:tab pos="347663" algn="l"/>
                <a:tab pos="465138" algn="l"/>
              </a:tabLst>
            </a:pPr>
            <a:r>
              <a:rPr lang="en-US" sz="2200" b="1">
                <a:solidFill>
                  <a:schemeClr val="hlink"/>
                </a:solidFill>
              </a:rPr>
              <a:t>    system("pause");</a:t>
            </a:r>
          </a:p>
          <a:p>
            <a:pPr>
              <a:tabLst>
                <a:tab pos="347663" algn="l"/>
                <a:tab pos="465138" algn="l"/>
              </a:tabLst>
            </a:pPr>
            <a:r>
              <a:rPr lang="en-US" sz="2200" b="1">
                <a:solidFill>
                  <a:schemeClr val="hlink"/>
                </a:solidFill>
              </a:rPr>
              <a:t>    return 0; }</a:t>
            </a:r>
          </a:p>
        </p:txBody>
      </p:sp>
      <p:pic>
        <p:nvPicPr>
          <p:cNvPr id="25605" name="Picture 8"/>
          <p:cNvPicPr>
            <a:picLocks noChangeAspect="1" noChangeArrowheads="1"/>
          </p:cNvPicPr>
          <p:nvPr/>
        </p:nvPicPr>
        <p:blipFill>
          <a:blip r:embed="rId3" cstate="print"/>
          <a:srcRect r="46416" b="76675"/>
          <a:stretch>
            <a:fillRect/>
          </a:stretch>
        </p:blipFill>
        <p:spPr bwMode="auto">
          <a:xfrm>
            <a:off x="3590925" y="5678488"/>
            <a:ext cx="5368925" cy="1179512"/>
          </a:xfrm>
          <a:prstGeom prst="rect">
            <a:avLst/>
          </a:prstGeom>
          <a:noFill/>
          <a:ln w="9525" algn="ctr">
            <a:noFill/>
            <a:miter lim="800000"/>
            <a:headEnd/>
            <a:tailEnd/>
          </a:ln>
        </p:spPr>
      </p:pic>
      <p:sp>
        <p:nvSpPr>
          <p:cNvPr id="2" name="TextBox 1"/>
          <p:cNvSpPr txBox="1"/>
          <p:nvPr/>
        </p:nvSpPr>
        <p:spPr>
          <a:xfrm>
            <a:off x="6683604" y="2450969"/>
            <a:ext cx="1960775" cy="1938992"/>
          </a:xfrm>
          <a:prstGeom prst="rect">
            <a:avLst/>
          </a:prstGeom>
          <a:noFill/>
          <a:ln w="28575">
            <a:solidFill>
              <a:srgbClr val="FF0000"/>
            </a:solidFill>
          </a:ln>
        </p:spPr>
        <p:txBody>
          <a:bodyPr wrap="square" rtlCol="0">
            <a:spAutoFit/>
          </a:bodyPr>
          <a:lstStyle/>
          <a:p>
            <a:pPr algn="ctr"/>
            <a:r>
              <a:rPr lang="en-US" b="1" i="1" dirty="0" smtClean="0">
                <a:solidFill>
                  <a:srgbClr val="FF0000"/>
                </a:solidFill>
              </a:rPr>
              <a:t>Using C-style character arrays isn’t necessary with </a:t>
            </a:r>
            <a:r>
              <a:rPr lang="en-US" b="1" i="1" dirty="0" err="1" smtClean="0">
                <a:solidFill>
                  <a:srgbClr val="FF0000"/>
                </a:solidFill>
              </a:rPr>
              <a:t>DevC</a:t>
            </a:r>
            <a:r>
              <a:rPr lang="en-US" b="1" i="1" dirty="0" smtClean="0">
                <a:solidFill>
                  <a:srgbClr val="FF0000"/>
                </a:solidFill>
              </a:rPr>
              <a:t>++</a:t>
            </a:r>
            <a:endParaRPr lang="en-US" b="1" i="1" dirty="0">
              <a:solidFill>
                <a:srgbClr val="FF0000"/>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txBox="1">
            <a:spLocks noGrp="1"/>
          </p:cNvSpPr>
          <p:nvPr/>
        </p:nvSpPr>
        <p:spPr>
          <a:xfrm>
            <a:off x="7010400" y="6492875"/>
            <a:ext cx="2133600" cy="365125"/>
          </a:xfrm>
          <a:prstGeom prst="rect">
            <a:avLst/>
          </a:prstGeom>
          <a:noFill/>
        </p:spPr>
        <p:txBody>
          <a:bodyPr anchor="ctr"/>
          <a:lstStyle/>
          <a:p>
            <a:pPr algn="r">
              <a:defRPr/>
            </a:pPr>
            <a:fld id="{E94BD8A4-0652-4B4E-831F-F62B64704139}" type="slidenum">
              <a:rPr lang="en-US" sz="1200">
                <a:solidFill>
                  <a:schemeClr val="tx1">
                    <a:tint val="75000"/>
                  </a:schemeClr>
                </a:solidFill>
                <a:latin typeface="Times New Roman" charset="0"/>
              </a:rPr>
              <a:pPr algn="r">
                <a:defRPr/>
              </a:pPr>
              <a:t>24</a:t>
            </a:fld>
            <a:endParaRPr lang="en-US" sz="1200" dirty="0">
              <a:solidFill>
                <a:schemeClr val="tx1">
                  <a:tint val="75000"/>
                </a:schemeClr>
              </a:solidFill>
              <a:latin typeface="Times New Roman" charset="0"/>
            </a:endParaRPr>
          </a:p>
        </p:txBody>
      </p:sp>
      <p:sp>
        <p:nvSpPr>
          <p:cNvPr id="26627" name="Text Box 4"/>
          <p:cNvSpPr txBox="1">
            <a:spLocks noChangeArrowheads="1"/>
          </p:cNvSpPr>
          <p:nvPr/>
        </p:nvSpPr>
        <p:spPr bwMode="auto">
          <a:xfrm>
            <a:off x="0" y="44450"/>
            <a:ext cx="9144000" cy="1754326"/>
          </a:xfrm>
          <a:prstGeom prst="rect">
            <a:avLst/>
          </a:prstGeom>
          <a:noFill/>
          <a:ln w="12700">
            <a:noFill/>
            <a:miter lim="800000"/>
            <a:headEnd type="none" w="sm" len="sm"/>
            <a:tailEnd type="none" w="sm" len="sm"/>
          </a:ln>
        </p:spPr>
        <p:txBody>
          <a:bodyPr>
            <a:spAutoFit/>
          </a:bodyPr>
          <a:lstStyle/>
          <a:p>
            <a:pPr>
              <a:tabLst>
                <a:tab pos="395288" algn="l"/>
                <a:tab pos="465138" algn="l"/>
              </a:tabLst>
            </a:pPr>
            <a:r>
              <a:rPr lang="en-US" sz="3200" b="1" u="sng" dirty="0">
                <a:solidFill>
                  <a:schemeClr val="hlink"/>
                </a:solidFill>
              </a:rPr>
              <a:t>Variable file names</a:t>
            </a:r>
            <a:r>
              <a:rPr lang="en-US" sz="3200" dirty="0">
                <a:solidFill>
                  <a:schemeClr val="hlink"/>
                </a:solidFill>
              </a:rPr>
              <a:t> - </a:t>
            </a:r>
            <a:r>
              <a:rPr lang="en-US" dirty="0"/>
              <a:t>If your compiler doesn’t support the use of strings for filenames with </a:t>
            </a:r>
            <a:r>
              <a:rPr lang="en-US" dirty="0" err="1"/>
              <a:t>fstream</a:t>
            </a:r>
            <a:r>
              <a:rPr lang="en-US" dirty="0"/>
              <a:t>, </a:t>
            </a:r>
            <a:r>
              <a:rPr lang="en-US" dirty="0" smtClean="0"/>
              <a:t>a second solution </a:t>
            </a:r>
            <a:r>
              <a:rPr lang="en-US" dirty="0"/>
              <a:t>is:</a:t>
            </a:r>
          </a:p>
          <a:p>
            <a:pPr marL="342900" indent="-342900">
              <a:buFont typeface="Arial" pitchFamily="34" charset="0"/>
              <a:buAutoNum type="arabicParenR" startAt="2"/>
              <a:tabLst>
                <a:tab pos="347663" algn="l"/>
                <a:tab pos="465138" algn="l"/>
              </a:tabLst>
            </a:pPr>
            <a:r>
              <a:rPr lang="en-US" dirty="0" smtClean="0"/>
              <a:t>Convert </a:t>
            </a:r>
            <a:r>
              <a:rPr lang="en-US" dirty="0"/>
              <a:t>the C++ string to a C-style string using the member function </a:t>
            </a:r>
            <a:r>
              <a:rPr lang="en-US" b="1" dirty="0" err="1">
                <a:solidFill>
                  <a:schemeClr val="hlink"/>
                </a:solidFill>
              </a:rPr>
              <a:t>c_str</a:t>
            </a:r>
            <a:r>
              <a:rPr lang="en-US" b="1" dirty="0">
                <a:solidFill>
                  <a:schemeClr val="hlink"/>
                </a:solidFill>
              </a:rPr>
              <a:t>().</a:t>
            </a:r>
            <a:r>
              <a:rPr lang="en-US" dirty="0"/>
              <a:t>  This approach is recommended and is shown below.</a:t>
            </a:r>
          </a:p>
        </p:txBody>
      </p:sp>
      <p:sp>
        <p:nvSpPr>
          <p:cNvPr id="26628" name="Text Box 4"/>
          <p:cNvSpPr txBox="1">
            <a:spLocks noChangeArrowheads="1"/>
          </p:cNvSpPr>
          <p:nvPr/>
        </p:nvSpPr>
        <p:spPr bwMode="auto">
          <a:xfrm>
            <a:off x="0" y="1736725"/>
            <a:ext cx="7646988" cy="4832350"/>
          </a:xfrm>
          <a:prstGeom prst="rect">
            <a:avLst/>
          </a:prstGeom>
          <a:noFill/>
          <a:ln w="28575">
            <a:solidFill>
              <a:schemeClr val="hlink"/>
            </a:solidFill>
            <a:miter lim="800000"/>
            <a:headEnd type="none" w="sm" len="sm"/>
            <a:tailEnd type="none" w="sm" len="sm"/>
          </a:ln>
        </p:spPr>
        <p:txBody>
          <a:bodyPr>
            <a:spAutoFit/>
          </a:bodyPr>
          <a:lstStyle/>
          <a:p>
            <a:pPr>
              <a:tabLst>
                <a:tab pos="347663" algn="l"/>
                <a:tab pos="465138" algn="l"/>
              </a:tabLst>
            </a:pPr>
            <a:r>
              <a:rPr lang="en-US" sz="2200" b="1">
                <a:solidFill>
                  <a:schemeClr val="hlink"/>
                </a:solidFill>
              </a:rPr>
              <a:t>#include &lt;iostream&gt;</a:t>
            </a:r>
          </a:p>
          <a:p>
            <a:pPr>
              <a:tabLst>
                <a:tab pos="347663" algn="l"/>
                <a:tab pos="465138" algn="l"/>
              </a:tabLst>
            </a:pPr>
            <a:r>
              <a:rPr lang="en-US" sz="2200" b="1">
                <a:solidFill>
                  <a:schemeClr val="hlink"/>
                </a:solidFill>
              </a:rPr>
              <a:t>#include &lt;fstream&gt;</a:t>
            </a:r>
          </a:p>
          <a:p>
            <a:pPr>
              <a:tabLst>
                <a:tab pos="347663" algn="l"/>
                <a:tab pos="465138" algn="l"/>
              </a:tabLst>
            </a:pPr>
            <a:r>
              <a:rPr lang="en-US" sz="2200" b="1">
                <a:solidFill>
                  <a:schemeClr val="hlink"/>
                </a:solidFill>
              </a:rPr>
              <a:t>#include &lt;string&gt;  //C++ string</a:t>
            </a:r>
          </a:p>
          <a:p>
            <a:pPr>
              <a:tabLst>
                <a:tab pos="347663" algn="l"/>
                <a:tab pos="465138" algn="l"/>
              </a:tabLst>
            </a:pPr>
            <a:r>
              <a:rPr lang="en-US" sz="2200" b="1">
                <a:solidFill>
                  <a:schemeClr val="hlink"/>
                </a:solidFill>
              </a:rPr>
              <a:t>using namespace std;</a:t>
            </a:r>
          </a:p>
          <a:p>
            <a:pPr>
              <a:tabLst>
                <a:tab pos="347663" algn="l"/>
                <a:tab pos="465138" algn="l"/>
              </a:tabLst>
            </a:pPr>
            <a:r>
              <a:rPr lang="en-US" sz="2200" b="1">
                <a:solidFill>
                  <a:schemeClr val="hlink"/>
                </a:solidFill>
              </a:rPr>
              <a:t>int main()</a:t>
            </a:r>
          </a:p>
          <a:p>
            <a:pPr>
              <a:tabLst>
                <a:tab pos="347663" algn="l"/>
                <a:tab pos="465138" algn="l"/>
              </a:tabLst>
            </a:pPr>
            <a:r>
              <a:rPr lang="en-US" sz="2200" b="1">
                <a:solidFill>
                  <a:schemeClr val="hlink"/>
                </a:solidFill>
              </a:rPr>
              <a:t>{   string </a:t>
            </a:r>
            <a:r>
              <a:rPr lang="en-US" sz="2200" b="1">
                <a:solidFill>
                  <a:srgbClr val="FF0000"/>
                </a:solidFill>
              </a:rPr>
              <a:t>File1</a:t>
            </a:r>
            <a:r>
              <a:rPr lang="en-US" sz="2200" b="1">
                <a:solidFill>
                  <a:schemeClr val="hlink"/>
                </a:solidFill>
              </a:rPr>
              <a:t>;</a:t>
            </a:r>
          </a:p>
          <a:p>
            <a:pPr>
              <a:tabLst>
                <a:tab pos="347663" algn="l"/>
                <a:tab pos="465138" algn="l"/>
              </a:tabLst>
            </a:pPr>
            <a:r>
              <a:rPr lang="en-US" sz="2200" b="1">
                <a:solidFill>
                  <a:schemeClr val="hlink"/>
                </a:solidFill>
              </a:rPr>
              <a:t>    cout &lt;&lt; "Please enter name of file: " ;</a:t>
            </a:r>
          </a:p>
          <a:p>
            <a:pPr>
              <a:tabLst>
                <a:tab pos="347663" algn="l"/>
                <a:tab pos="465138" algn="l"/>
              </a:tabLst>
            </a:pPr>
            <a:r>
              <a:rPr lang="en-US" sz="2200" b="1">
                <a:solidFill>
                  <a:schemeClr val="hlink"/>
                </a:solidFill>
              </a:rPr>
              <a:t>    cin &gt;&gt; </a:t>
            </a:r>
            <a:r>
              <a:rPr lang="en-US" sz="2200" b="1">
                <a:solidFill>
                  <a:srgbClr val="FF0000"/>
                </a:solidFill>
              </a:rPr>
              <a:t>File1</a:t>
            </a:r>
            <a:r>
              <a:rPr lang="en-US" sz="2200" b="1">
                <a:solidFill>
                  <a:schemeClr val="hlink"/>
                </a:solidFill>
              </a:rPr>
              <a:t>;</a:t>
            </a:r>
          </a:p>
          <a:p>
            <a:pPr>
              <a:tabLst>
                <a:tab pos="347663" algn="l"/>
                <a:tab pos="465138" algn="l"/>
              </a:tabLst>
            </a:pPr>
            <a:r>
              <a:rPr lang="en-US" sz="2200" b="1">
                <a:solidFill>
                  <a:schemeClr val="hlink"/>
                </a:solidFill>
              </a:rPr>
              <a:t>    double number;</a:t>
            </a:r>
          </a:p>
          <a:p>
            <a:pPr>
              <a:tabLst>
                <a:tab pos="347663" algn="l"/>
                <a:tab pos="465138" algn="l"/>
              </a:tabLst>
            </a:pPr>
            <a:r>
              <a:rPr lang="en-US" sz="2200" b="1">
                <a:solidFill>
                  <a:schemeClr val="hlink"/>
                </a:solidFill>
              </a:rPr>
              <a:t>    ifstream Infile(</a:t>
            </a:r>
            <a:r>
              <a:rPr lang="en-US" sz="2200" b="1">
                <a:solidFill>
                  <a:srgbClr val="FF0000"/>
                </a:solidFill>
              </a:rPr>
              <a:t>File1.c_str()</a:t>
            </a:r>
            <a:r>
              <a:rPr lang="en-US" sz="2200" b="1">
                <a:solidFill>
                  <a:schemeClr val="hlink"/>
                </a:solidFill>
              </a:rPr>
              <a:t>); // convert to C-string</a:t>
            </a:r>
          </a:p>
          <a:p>
            <a:pPr>
              <a:tabLst>
                <a:tab pos="347663" algn="l"/>
                <a:tab pos="465138" algn="l"/>
              </a:tabLst>
            </a:pPr>
            <a:r>
              <a:rPr lang="en-US" sz="2200" b="1">
                <a:solidFill>
                  <a:schemeClr val="hlink"/>
                </a:solidFill>
              </a:rPr>
              <a:t>    Infile &gt;&gt; number;</a:t>
            </a:r>
          </a:p>
          <a:p>
            <a:pPr>
              <a:tabLst>
                <a:tab pos="347663" algn="l"/>
                <a:tab pos="465138" algn="l"/>
              </a:tabLst>
            </a:pPr>
            <a:r>
              <a:rPr lang="en-US" sz="2200" b="1">
                <a:solidFill>
                  <a:schemeClr val="hlink"/>
                </a:solidFill>
              </a:rPr>
              <a:t>    cout &lt;&lt; "Number read from file = " &lt;&lt; number &lt;&lt; endl;</a:t>
            </a:r>
          </a:p>
          <a:p>
            <a:pPr>
              <a:tabLst>
                <a:tab pos="347663" algn="l"/>
                <a:tab pos="465138" algn="l"/>
              </a:tabLst>
            </a:pPr>
            <a:r>
              <a:rPr lang="en-US" sz="2200" b="1">
                <a:solidFill>
                  <a:schemeClr val="hlink"/>
                </a:solidFill>
              </a:rPr>
              <a:t>    system("pause");</a:t>
            </a:r>
          </a:p>
          <a:p>
            <a:pPr>
              <a:tabLst>
                <a:tab pos="347663" algn="l"/>
                <a:tab pos="465138" algn="l"/>
              </a:tabLst>
            </a:pPr>
            <a:r>
              <a:rPr lang="en-US" sz="2200" b="1">
                <a:solidFill>
                  <a:schemeClr val="hlink"/>
                </a:solidFill>
              </a:rPr>
              <a:t>    return 0; }</a:t>
            </a:r>
          </a:p>
        </p:txBody>
      </p:sp>
      <p:pic>
        <p:nvPicPr>
          <p:cNvPr id="26629" name="Picture 6"/>
          <p:cNvPicPr>
            <a:picLocks noChangeAspect="1" noChangeArrowheads="1"/>
          </p:cNvPicPr>
          <p:nvPr/>
        </p:nvPicPr>
        <p:blipFill>
          <a:blip r:embed="rId3" cstate="print"/>
          <a:srcRect r="50220" b="78452"/>
          <a:stretch>
            <a:fillRect/>
          </a:stretch>
        </p:blipFill>
        <p:spPr bwMode="auto">
          <a:xfrm>
            <a:off x="2814638" y="5743575"/>
            <a:ext cx="5095875" cy="1114425"/>
          </a:xfrm>
          <a:prstGeom prst="rect">
            <a:avLst/>
          </a:prstGeom>
          <a:noFill/>
          <a:ln w="9525" algn="ctr">
            <a:noFill/>
            <a:miter lim="800000"/>
            <a:headEnd/>
            <a:tailEnd/>
          </a:ln>
        </p:spPr>
      </p:pic>
      <p:sp>
        <p:nvSpPr>
          <p:cNvPr id="9" name="TextBox 8"/>
          <p:cNvSpPr txBox="1"/>
          <p:nvPr/>
        </p:nvSpPr>
        <p:spPr>
          <a:xfrm>
            <a:off x="6070862" y="2337848"/>
            <a:ext cx="2724346" cy="1938992"/>
          </a:xfrm>
          <a:prstGeom prst="rect">
            <a:avLst/>
          </a:prstGeom>
          <a:solidFill>
            <a:schemeClr val="bg1"/>
          </a:solidFill>
          <a:ln w="28575">
            <a:solidFill>
              <a:srgbClr val="FF0000"/>
            </a:solidFill>
          </a:ln>
        </p:spPr>
        <p:txBody>
          <a:bodyPr wrap="square" rtlCol="0">
            <a:spAutoFit/>
          </a:bodyPr>
          <a:lstStyle/>
          <a:p>
            <a:pPr algn="ctr"/>
            <a:r>
              <a:rPr lang="en-US" b="1" i="1" dirty="0" smtClean="0">
                <a:solidFill>
                  <a:srgbClr val="FF0000"/>
                </a:solidFill>
              </a:rPr>
              <a:t>Using </a:t>
            </a:r>
            <a:r>
              <a:rPr lang="en-US" b="1" dirty="0" err="1" smtClean="0">
                <a:solidFill>
                  <a:srgbClr val="0000FF"/>
                </a:solidFill>
              </a:rPr>
              <a:t>c_str</a:t>
            </a:r>
            <a:r>
              <a:rPr lang="en-US" b="1" dirty="0" smtClean="0">
                <a:solidFill>
                  <a:srgbClr val="0000FF"/>
                </a:solidFill>
              </a:rPr>
              <a:t>() </a:t>
            </a:r>
            <a:r>
              <a:rPr lang="en-US" b="1" i="1" dirty="0" smtClean="0">
                <a:solidFill>
                  <a:srgbClr val="FF0000"/>
                </a:solidFill>
              </a:rPr>
              <a:t>isn’t necessary with </a:t>
            </a:r>
            <a:r>
              <a:rPr lang="en-US" b="1" i="1" dirty="0" err="1" smtClean="0">
                <a:solidFill>
                  <a:srgbClr val="FF0000"/>
                </a:solidFill>
              </a:rPr>
              <a:t>DevC</a:t>
            </a:r>
            <a:r>
              <a:rPr lang="en-US" b="1" i="1" dirty="0" smtClean="0">
                <a:solidFill>
                  <a:srgbClr val="FF0000"/>
                </a:solidFill>
              </a:rPr>
              <a:t>++, but it may be shown in text examples </a:t>
            </a:r>
            <a:endParaRPr lang="en-US" b="1" i="1" dirty="0">
              <a:solidFill>
                <a:srgbClr val="FF0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Testing for file access errors</a:t>
            </a:r>
          </a:p>
        </p:txBody>
      </p:sp>
      <p:sp>
        <p:nvSpPr>
          <p:cNvPr id="27651" name="Rectangle 3"/>
          <p:cNvSpPr>
            <a:spLocks noGrp="1" noChangeArrowheads="1"/>
          </p:cNvSpPr>
          <p:nvPr>
            <p:ph type="body" idx="4294967295"/>
          </p:nvPr>
        </p:nvSpPr>
        <p:spPr>
          <a:xfrm>
            <a:off x="0" y="533400"/>
            <a:ext cx="8964613" cy="1104900"/>
          </a:xfrm>
        </p:spPr>
        <p:txBody>
          <a:bodyPr/>
          <a:lstStyle/>
          <a:p>
            <a:pPr marL="0" indent="0" eaLnBrk="1" hangingPunct="1">
              <a:lnSpc>
                <a:spcPct val="80000"/>
              </a:lnSpc>
              <a:buFont typeface="Arial" pitchFamily="34" charset="0"/>
              <a:buNone/>
              <a:tabLst>
                <a:tab pos="465138" algn="l"/>
                <a:tab pos="1204913" algn="l"/>
              </a:tabLst>
            </a:pPr>
            <a:r>
              <a:rPr lang="en-US" sz="2400" smtClean="0">
                <a:latin typeface="Times New Roman" pitchFamily="18" charset="0"/>
              </a:rPr>
              <a:t>The function </a:t>
            </a:r>
            <a:r>
              <a:rPr lang="en-US" sz="2400" b="1" smtClean="0">
                <a:solidFill>
                  <a:srgbClr val="0000FF"/>
                </a:solidFill>
                <a:latin typeface="Times New Roman" pitchFamily="18" charset="0"/>
              </a:rPr>
              <a:t>fail() </a:t>
            </a:r>
            <a:r>
              <a:rPr lang="en-US" sz="2400" smtClean="0">
                <a:latin typeface="Times New Roman" pitchFamily="18" charset="0"/>
              </a:rPr>
              <a:t>can be used to verify that a file opens properly.</a:t>
            </a:r>
          </a:p>
          <a:p>
            <a:pPr marL="0" indent="0" eaLnBrk="1" hangingPunct="1">
              <a:lnSpc>
                <a:spcPct val="80000"/>
              </a:lnSpc>
              <a:tabLst>
                <a:tab pos="465138" algn="l"/>
                <a:tab pos="1204913" algn="l"/>
              </a:tabLst>
            </a:pPr>
            <a:r>
              <a:rPr lang="en-US" sz="2400" smtClean="0">
                <a:latin typeface="Times New Roman" pitchFamily="18" charset="0"/>
              </a:rPr>
              <a:t>   </a:t>
            </a:r>
            <a:r>
              <a:rPr lang="en-US" sz="2400" b="1" smtClean="0">
                <a:solidFill>
                  <a:srgbClr val="0000FF"/>
                </a:solidFill>
                <a:latin typeface="Times New Roman" pitchFamily="18" charset="0"/>
              </a:rPr>
              <a:t>fail() = 1 </a:t>
            </a:r>
            <a:r>
              <a:rPr lang="en-US" sz="2400" smtClean="0">
                <a:latin typeface="Times New Roman" pitchFamily="18" charset="0"/>
              </a:rPr>
              <a:t>(true) if the file failed to open</a:t>
            </a:r>
          </a:p>
          <a:p>
            <a:pPr marL="0" indent="0" eaLnBrk="1" hangingPunct="1">
              <a:lnSpc>
                <a:spcPct val="80000"/>
              </a:lnSpc>
              <a:tabLst>
                <a:tab pos="465138" algn="l"/>
                <a:tab pos="1204913" algn="l"/>
              </a:tabLst>
            </a:pPr>
            <a:r>
              <a:rPr lang="en-US" sz="2400" smtClean="0">
                <a:latin typeface="Times New Roman" pitchFamily="18" charset="0"/>
              </a:rPr>
              <a:t>   </a:t>
            </a:r>
            <a:r>
              <a:rPr lang="en-US" sz="2400" b="1" smtClean="0">
                <a:solidFill>
                  <a:srgbClr val="0000FF"/>
                </a:solidFill>
                <a:latin typeface="Times New Roman" pitchFamily="18" charset="0"/>
              </a:rPr>
              <a:t>fail() = 0 </a:t>
            </a:r>
            <a:r>
              <a:rPr lang="en-US" sz="2400" smtClean="0">
                <a:latin typeface="Times New Roman" pitchFamily="18" charset="0"/>
              </a:rPr>
              <a:t>(False) if the file open successfully</a:t>
            </a:r>
          </a:p>
          <a:p>
            <a:pPr marL="0" indent="0" eaLnBrk="1" hangingPunct="1">
              <a:lnSpc>
                <a:spcPct val="80000"/>
              </a:lnSpc>
              <a:buFont typeface="Arial" pitchFamily="34" charset="0"/>
              <a:buNone/>
              <a:tabLst>
                <a:tab pos="465138" algn="l"/>
                <a:tab pos="1204913" algn="l"/>
              </a:tabLst>
            </a:pPr>
            <a:endParaRPr lang="en-US" sz="2400" smtClean="0">
              <a:latin typeface="Times New Roman" pitchFamily="18" charset="0"/>
            </a:endParaRPr>
          </a:p>
        </p:txBody>
      </p:sp>
      <p:pic>
        <p:nvPicPr>
          <p:cNvPr id="27652" name="Picture 5"/>
          <p:cNvPicPr>
            <a:picLocks noChangeAspect="1" noChangeArrowheads="1"/>
          </p:cNvPicPr>
          <p:nvPr/>
        </p:nvPicPr>
        <p:blipFill>
          <a:blip r:embed="rId3" cstate="print"/>
          <a:srcRect l="14104" t="17867" r="27332" b="30899"/>
          <a:stretch>
            <a:fillRect/>
          </a:stretch>
        </p:blipFill>
        <p:spPr bwMode="auto">
          <a:xfrm>
            <a:off x="0" y="1676400"/>
            <a:ext cx="7924800" cy="5199063"/>
          </a:xfrm>
          <a:prstGeom prst="rect">
            <a:avLst/>
          </a:prstGeom>
          <a:noFill/>
          <a:ln w="19050">
            <a:solidFill>
              <a:schemeClr val="tx1"/>
            </a:solidFill>
            <a:miter lim="800000"/>
            <a:headEnd type="none" w="sm" len="sm"/>
            <a:tailEnd type="none" w="sm" len="sm"/>
          </a:ln>
        </p:spPr>
      </p:pic>
      <p:pic>
        <p:nvPicPr>
          <p:cNvPr id="27653" name="Picture 4"/>
          <p:cNvPicPr>
            <a:picLocks noChangeAspect="1" noChangeArrowheads="1"/>
          </p:cNvPicPr>
          <p:nvPr/>
        </p:nvPicPr>
        <p:blipFill>
          <a:blip r:embed="rId4" cstate="print"/>
          <a:srcRect t="2634" r="59653" b="64539"/>
          <a:stretch>
            <a:fillRect/>
          </a:stretch>
        </p:blipFill>
        <p:spPr bwMode="auto">
          <a:xfrm>
            <a:off x="5689600" y="5421313"/>
            <a:ext cx="3454400" cy="1436687"/>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Testing for file access errors - continued</a:t>
            </a:r>
          </a:p>
        </p:txBody>
      </p:sp>
      <p:sp>
        <p:nvSpPr>
          <p:cNvPr id="28675" name="Rectangle 3"/>
          <p:cNvSpPr>
            <a:spLocks noGrp="1" noChangeArrowheads="1"/>
          </p:cNvSpPr>
          <p:nvPr>
            <p:ph type="body" idx="4294967295"/>
          </p:nvPr>
        </p:nvSpPr>
        <p:spPr>
          <a:xfrm>
            <a:off x="0" y="571500"/>
            <a:ext cx="8964613" cy="2159000"/>
          </a:xfrm>
        </p:spPr>
        <p:txBody>
          <a:bodyPr/>
          <a:lstStyle/>
          <a:p>
            <a:pPr marL="0" indent="0" eaLnBrk="1" hangingPunct="1">
              <a:buFont typeface="Arial" pitchFamily="34" charset="0"/>
              <a:buNone/>
              <a:tabLst>
                <a:tab pos="465138" algn="l"/>
                <a:tab pos="1204913" algn="l"/>
              </a:tabLst>
            </a:pPr>
            <a:r>
              <a:rPr lang="en-US" sz="2400" smtClean="0">
                <a:latin typeface="Times New Roman" pitchFamily="18" charset="0"/>
              </a:rPr>
              <a:t>Results from the previous program are shown below.  The file Number.dat was created using Notepad prior to running the program.</a:t>
            </a:r>
          </a:p>
          <a:p>
            <a:pPr marL="0" indent="0" eaLnBrk="1" hangingPunct="1">
              <a:lnSpc>
                <a:spcPct val="80000"/>
              </a:lnSpc>
              <a:buFont typeface="Arial" pitchFamily="34" charset="0"/>
              <a:buNone/>
              <a:tabLst>
                <a:tab pos="465138" algn="l"/>
                <a:tab pos="1204913" algn="l"/>
              </a:tabLst>
            </a:pPr>
            <a:endParaRPr lang="en-US" sz="2400" smtClean="0">
              <a:latin typeface="Times New Roman" pitchFamily="18" charset="0"/>
            </a:endParaRPr>
          </a:p>
          <a:p>
            <a:pPr marL="0" indent="0" eaLnBrk="1" hangingPunct="1">
              <a:lnSpc>
                <a:spcPct val="80000"/>
              </a:lnSpc>
              <a:buFont typeface="Arial" pitchFamily="34" charset="0"/>
              <a:buNone/>
              <a:tabLst>
                <a:tab pos="465138" algn="l"/>
                <a:tab pos="1204913" algn="l"/>
              </a:tabLst>
            </a:pPr>
            <a:r>
              <a:rPr lang="en-US" sz="2400" smtClean="0">
                <a:latin typeface="Times New Roman" pitchFamily="18" charset="0"/>
              </a:rPr>
              <a:t>Note that initially an incorrect filename was entered (</a:t>
            </a:r>
            <a:r>
              <a:rPr lang="en-US" sz="2400" b="1" smtClean="0">
                <a:solidFill>
                  <a:srgbClr val="0000FF"/>
                </a:solidFill>
                <a:latin typeface="Times New Roman" pitchFamily="18" charset="0"/>
              </a:rPr>
              <a:t>Number1.dat</a:t>
            </a:r>
            <a:r>
              <a:rPr lang="en-US" sz="2400" smtClean="0">
                <a:latin typeface="Times New Roman" pitchFamily="18" charset="0"/>
              </a:rPr>
              <a:t>)</a:t>
            </a:r>
          </a:p>
          <a:p>
            <a:pPr marL="0" indent="0" eaLnBrk="1" hangingPunct="1">
              <a:buFont typeface="Arial" pitchFamily="34" charset="0"/>
              <a:buNone/>
              <a:tabLst>
                <a:tab pos="465138" algn="l"/>
                <a:tab pos="1204913" algn="l"/>
              </a:tabLst>
            </a:pPr>
            <a:r>
              <a:rPr lang="en-US" sz="2400" smtClean="0">
                <a:latin typeface="Times New Roman" pitchFamily="18" charset="0"/>
              </a:rPr>
              <a:t>Then the correct filename was entered (</a:t>
            </a:r>
            <a:r>
              <a:rPr lang="en-US" sz="2400" b="1" smtClean="0">
                <a:solidFill>
                  <a:srgbClr val="0000FF"/>
                </a:solidFill>
                <a:latin typeface="Times New Roman" pitchFamily="18" charset="0"/>
              </a:rPr>
              <a:t>Number.dat</a:t>
            </a:r>
            <a:r>
              <a:rPr lang="en-US" sz="2400" smtClean="0">
                <a:latin typeface="Times New Roman" pitchFamily="18" charset="0"/>
              </a:rPr>
              <a:t>) and the value in the data file was successfully read.</a:t>
            </a:r>
          </a:p>
          <a:p>
            <a:pPr marL="0" indent="0" eaLnBrk="1" hangingPunct="1">
              <a:lnSpc>
                <a:spcPct val="80000"/>
              </a:lnSpc>
              <a:buFont typeface="Arial" pitchFamily="34" charset="0"/>
              <a:buNone/>
              <a:tabLst>
                <a:tab pos="465138" algn="l"/>
                <a:tab pos="1204913" algn="l"/>
              </a:tabLst>
            </a:pPr>
            <a:endParaRPr lang="en-US" sz="2400" smtClean="0">
              <a:latin typeface="Times New Roman" pitchFamily="18" charset="0"/>
            </a:endParaRPr>
          </a:p>
        </p:txBody>
      </p:sp>
      <p:pic>
        <p:nvPicPr>
          <p:cNvPr id="28676" name="Picture 2"/>
          <p:cNvPicPr>
            <a:picLocks noChangeAspect="1" noChangeArrowheads="1"/>
          </p:cNvPicPr>
          <p:nvPr/>
        </p:nvPicPr>
        <p:blipFill>
          <a:blip r:embed="rId3" cstate="print"/>
          <a:srcRect r="16718" b="66963"/>
          <a:stretch>
            <a:fillRect/>
          </a:stretch>
        </p:blipFill>
        <p:spPr bwMode="auto">
          <a:xfrm>
            <a:off x="0" y="3203575"/>
            <a:ext cx="9109075" cy="1825625"/>
          </a:xfrm>
          <a:prstGeom prst="rect">
            <a:avLst/>
          </a:prstGeom>
          <a:noFill/>
          <a:ln w="12700">
            <a:noFill/>
            <a:miter lim="800000"/>
            <a:headEnd type="none" w="sm" len="sm"/>
            <a:tailEnd type="none" w="sm" len="sm"/>
          </a:ln>
        </p:spPr>
      </p:pic>
      <p:pic>
        <p:nvPicPr>
          <p:cNvPr id="28677" name="Picture 4"/>
          <p:cNvPicPr>
            <a:picLocks noChangeAspect="1" noChangeArrowheads="1"/>
          </p:cNvPicPr>
          <p:nvPr/>
        </p:nvPicPr>
        <p:blipFill>
          <a:blip r:embed="rId4" cstate="print"/>
          <a:srcRect t="2634" r="59653" b="64539"/>
          <a:stretch>
            <a:fillRect/>
          </a:stretch>
        </p:blipFill>
        <p:spPr bwMode="auto">
          <a:xfrm>
            <a:off x="2009775" y="5321300"/>
            <a:ext cx="3692525" cy="153670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9144000" cy="533400"/>
          </a:xfrm>
        </p:spPr>
        <p:txBody>
          <a:bodyPr/>
          <a:lstStyle/>
          <a:p>
            <a:pPr algn="l" eaLnBrk="1" hangingPunct="1"/>
            <a:r>
              <a:rPr lang="en-US" sz="2800" b="1" u="sng" dirty="0" err="1" smtClean="0">
                <a:solidFill>
                  <a:schemeClr val="hlink"/>
                </a:solidFill>
                <a:latin typeface="Times New Roman" pitchFamily="18" charset="0"/>
              </a:rPr>
              <a:t>Input/Output</a:t>
            </a:r>
            <a:r>
              <a:rPr lang="en-US" sz="2800" b="1" u="sng" dirty="0" smtClean="0">
                <a:solidFill>
                  <a:schemeClr val="hlink"/>
                </a:solidFill>
                <a:latin typeface="Times New Roman" pitchFamily="18" charset="0"/>
              </a:rPr>
              <a:t> Files</a:t>
            </a:r>
          </a:p>
        </p:txBody>
      </p:sp>
      <p:sp>
        <p:nvSpPr>
          <p:cNvPr id="29699" name="Rectangle 3"/>
          <p:cNvSpPr>
            <a:spLocks noGrp="1" noChangeArrowheads="1"/>
          </p:cNvSpPr>
          <p:nvPr>
            <p:ph type="body" idx="4294967295"/>
          </p:nvPr>
        </p:nvSpPr>
        <p:spPr>
          <a:xfrm>
            <a:off x="-1" y="584200"/>
            <a:ext cx="3553906" cy="5628064"/>
          </a:xfrm>
        </p:spPr>
        <p:txBody>
          <a:bodyPr/>
          <a:lstStyle/>
          <a:p>
            <a:pPr marL="0" indent="0" eaLnBrk="1" hangingPunct="1">
              <a:buFont typeface="Arial" pitchFamily="34" charset="0"/>
              <a:buNone/>
              <a:tabLst>
                <a:tab pos="465138" algn="l"/>
                <a:tab pos="1204913" algn="l"/>
              </a:tabLst>
            </a:pPr>
            <a:r>
              <a:rPr lang="en-US" sz="2400" dirty="0" smtClean="0">
                <a:latin typeface="Times New Roman" pitchFamily="18" charset="0"/>
              </a:rPr>
              <a:t>Previous examples have used</a:t>
            </a:r>
          </a:p>
          <a:p>
            <a:pPr marL="0" indent="0" eaLnBrk="1" hangingPunct="1">
              <a:buFont typeface="Arial" pitchFamily="34" charset="0"/>
              <a:buNone/>
              <a:tabLst>
                <a:tab pos="465138" algn="l"/>
                <a:tab pos="1204913" algn="l"/>
              </a:tabLst>
            </a:pPr>
            <a:r>
              <a:rPr lang="en-US" sz="2400" b="1" dirty="0" err="1" smtClean="0">
                <a:solidFill>
                  <a:srgbClr val="00B050"/>
                </a:solidFill>
                <a:latin typeface="Times New Roman" pitchFamily="18" charset="0"/>
              </a:rPr>
              <a:t>ifstream</a:t>
            </a:r>
            <a:r>
              <a:rPr lang="en-US" sz="2400" dirty="0" smtClean="0">
                <a:latin typeface="Times New Roman" pitchFamily="18" charset="0"/>
              </a:rPr>
              <a:t> for </a:t>
            </a:r>
            <a:r>
              <a:rPr lang="en-US" sz="2400" b="1" dirty="0" smtClean="0">
                <a:solidFill>
                  <a:srgbClr val="00B050"/>
                </a:solidFill>
                <a:latin typeface="Times New Roman" pitchFamily="18" charset="0"/>
              </a:rPr>
              <a:t>input files </a:t>
            </a:r>
            <a:r>
              <a:rPr lang="en-US" sz="2400" dirty="0" smtClean="0">
                <a:latin typeface="Times New Roman" pitchFamily="18" charset="0"/>
              </a:rPr>
              <a:t>and</a:t>
            </a:r>
          </a:p>
          <a:p>
            <a:pPr marL="0" indent="0" eaLnBrk="1" hangingPunct="1">
              <a:buFont typeface="Arial" pitchFamily="34" charset="0"/>
              <a:buNone/>
              <a:tabLst>
                <a:tab pos="465138" algn="l"/>
                <a:tab pos="1204913" algn="l"/>
              </a:tabLst>
            </a:pPr>
            <a:r>
              <a:rPr lang="en-US" sz="2400" b="1" dirty="0" err="1" smtClean="0">
                <a:solidFill>
                  <a:srgbClr val="7030A0"/>
                </a:solidFill>
                <a:latin typeface="Times New Roman" pitchFamily="18" charset="0"/>
              </a:rPr>
              <a:t>ofstream</a:t>
            </a:r>
            <a:r>
              <a:rPr lang="en-US" sz="2400" dirty="0" smtClean="0">
                <a:latin typeface="Times New Roman" pitchFamily="18" charset="0"/>
              </a:rPr>
              <a:t> for </a:t>
            </a:r>
            <a:r>
              <a:rPr lang="en-US" sz="2400" b="1" dirty="0" smtClean="0">
                <a:solidFill>
                  <a:srgbClr val="7030A0"/>
                </a:solidFill>
                <a:latin typeface="Times New Roman" pitchFamily="18" charset="0"/>
              </a:rPr>
              <a:t>output files</a:t>
            </a:r>
            <a:r>
              <a:rPr lang="en-US" sz="2400" dirty="0" smtClean="0">
                <a:latin typeface="Times New Roman" pitchFamily="18" charset="0"/>
              </a:rPr>
              <a:t>.  </a:t>
            </a:r>
          </a:p>
          <a:p>
            <a:pPr marL="0" indent="0" eaLnBrk="1" hangingPunct="1">
              <a:buFont typeface="Arial" pitchFamily="34" charset="0"/>
              <a:buNone/>
              <a:tabLst>
                <a:tab pos="465138" algn="l"/>
                <a:tab pos="1204913" algn="l"/>
              </a:tabLst>
            </a:pPr>
            <a:endParaRPr lang="en-US" sz="2400" dirty="0">
              <a:latin typeface="Times New Roman" pitchFamily="18" charset="0"/>
            </a:endParaRPr>
          </a:p>
          <a:p>
            <a:pPr marL="0" indent="0" eaLnBrk="1" hangingPunct="1">
              <a:buFont typeface="Arial" pitchFamily="34" charset="0"/>
              <a:buNone/>
              <a:tabLst>
                <a:tab pos="465138" algn="l"/>
                <a:tab pos="1204913" algn="l"/>
              </a:tabLst>
            </a:pPr>
            <a:r>
              <a:rPr lang="en-US" sz="2400" dirty="0" smtClean="0">
                <a:latin typeface="Times New Roman" pitchFamily="18" charset="0"/>
              </a:rPr>
              <a:t>Another option is to use </a:t>
            </a:r>
            <a:r>
              <a:rPr lang="en-US" sz="2400" b="1" dirty="0" err="1" smtClean="0">
                <a:solidFill>
                  <a:srgbClr val="0000FF"/>
                </a:solidFill>
                <a:latin typeface="Times New Roman" pitchFamily="18" charset="0"/>
              </a:rPr>
              <a:t>fstream</a:t>
            </a:r>
            <a:r>
              <a:rPr lang="en-US" sz="2400" dirty="0" smtClean="0">
                <a:latin typeface="Times New Roman" pitchFamily="18" charset="0"/>
              </a:rPr>
              <a:t> where the file could be used for </a:t>
            </a:r>
            <a:r>
              <a:rPr lang="en-US" sz="2400" b="1" dirty="0" smtClean="0">
                <a:solidFill>
                  <a:srgbClr val="0000FF"/>
                </a:solidFill>
                <a:latin typeface="Times New Roman" pitchFamily="18" charset="0"/>
              </a:rPr>
              <a:t>input or output</a:t>
            </a:r>
            <a:r>
              <a:rPr lang="en-US" sz="2400" dirty="0" smtClean="0">
                <a:latin typeface="Times New Roman" pitchFamily="18" charset="0"/>
              </a:rPr>
              <a:t> by specifying the </a:t>
            </a:r>
            <a:r>
              <a:rPr lang="en-US" sz="2400" b="1" i="1" dirty="0" smtClean="0">
                <a:latin typeface="Times New Roman" pitchFamily="18" charset="0"/>
              </a:rPr>
              <a:t>file mode</a:t>
            </a:r>
            <a:r>
              <a:rPr lang="en-US" sz="2400" dirty="0" smtClean="0">
                <a:latin typeface="Times New Roman" pitchFamily="18" charset="0"/>
              </a:rPr>
              <a:t>.  This is useful when updating information in a file, such as a bank account or an inventory.</a:t>
            </a:r>
          </a:p>
          <a:p>
            <a:pPr marL="0" indent="0" eaLnBrk="1" hangingPunct="1">
              <a:buNone/>
              <a:tabLst>
                <a:tab pos="465138" algn="l"/>
                <a:tab pos="1204913" algn="l"/>
              </a:tabLst>
            </a:pPr>
            <a:endParaRPr lang="en-US" sz="2400" b="1" dirty="0">
              <a:solidFill>
                <a:srgbClr val="0000FF"/>
              </a:solidFill>
              <a:latin typeface="Times New Roman" pitchFamily="18" charset="0"/>
            </a:endParaRPr>
          </a:p>
          <a:p>
            <a:pPr marL="0" indent="0" eaLnBrk="1" hangingPunct="1">
              <a:buFont typeface="Arial" pitchFamily="34" charset="0"/>
              <a:buNone/>
              <a:tabLst>
                <a:tab pos="465138" algn="l"/>
                <a:tab pos="1204913" algn="l"/>
              </a:tabLst>
            </a:pPr>
            <a:endParaRPr lang="en-US" sz="2400" b="1" u="sng" dirty="0" smtClean="0">
              <a:latin typeface="Times New Roman" pitchFamily="18" charset="0"/>
            </a:endParaRPr>
          </a:p>
        </p:txBody>
      </p:sp>
      <p:sp>
        <p:nvSpPr>
          <p:cNvPr id="4" name="Rectangle 3"/>
          <p:cNvSpPr/>
          <p:nvPr/>
        </p:nvSpPr>
        <p:spPr>
          <a:xfrm>
            <a:off x="3553905" y="10414"/>
            <a:ext cx="5590095" cy="6370975"/>
          </a:xfrm>
          <a:prstGeom prst="rect">
            <a:avLst/>
          </a:prstGeom>
          <a:ln w="28575">
            <a:solidFill>
              <a:srgbClr val="0000FF"/>
            </a:solidFill>
          </a:ln>
        </p:spPr>
        <p:txBody>
          <a:bodyPr wrap="square">
            <a:spAutoFit/>
          </a:bodyPr>
          <a:lstStyle/>
          <a:p>
            <a:pPr marL="0" indent="0" eaLnBrk="1" hangingPunct="1">
              <a:buFont typeface="Arial" pitchFamily="34" charset="0"/>
              <a:buNone/>
              <a:tabLst>
                <a:tab pos="465138" algn="l"/>
                <a:tab pos="1204913" algn="l"/>
              </a:tabLst>
            </a:pPr>
            <a:r>
              <a:rPr lang="en-US" u="sng" dirty="0"/>
              <a:t>Example:</a:t>
            </a:r>
          </a:p>
          <a:p>
            <a:pPr marL="0" indent="0" eaLnBrk="1" hangingPunct="1">
              <a:buFont typeface="Arial" pitchFamily="34" charset="0"/>
              <a:buNone/>
              <a:tabLst>
                <a:tab pos="465138" algn="l"/>
                <a:tab pos="1204913" algn="l"/>
              </a:tabLst>
            </a:pPr>
            <a:r>
              <a:rPr lang="en-US" b="1" dirty="0" err="1">
                <a:solidFill>
                  <a:srgbClr val="00B050"/>
                </a:solidFill>
              </a:rPr>
              <a:t>ifstream</a:t>
            </a:r>
            <a:r>
              <a:rPr lang="en-US" b="1" dirty="0">
                <a:solidFill>
                  <a:srgbClr val="00B050"/>
                </a:solidFill>
              </a:rPr>
              <a:t> </a:t>
            </a:r>
            <a:r>
              <a:rPr lang="en-US" b="1" dirty="0" err="1">
                <a:solidFill>
                  <a:srgbClr val="00B050"/>
                </a:solidFill>
              </a:rPr>
              <a:t>InputA</a:t>
            </a:r>
            <a:r>
              <a:rPr lang="en-US" b="1" dirty="0">
                <a:solidFill>
                  <a:srgbClr val="00B050"/>
                </a:solidFill>
              </a:rPr>
              <a:t>; </a:t>
            </a:r>
            <a:r>
              <a:rPr lang="en-US" i="1" dirty="0" smtClean="0">
                <a:solidFill>
                  <a:srgbClr val="FF0000"/>
                </a:solidFill>
              </a:rPr>
              <a:t>   // input file only</a:t>
            </a:r>
            <a:endParaRPr lang="en-US" i="1" dirty="0">
              <a:solidFill>
                <a:srgbClr val="FF0000"/>
              </a:solidFill>
            </a:endParaRPr>
          </a:p>
          <a:p>
            <a:pPr marL="0" indent="0" eaLnBrk="1" hangingPunct="1">
              <a:buFont typeface="Arial" pitchFamily="34" charset="0"/>
              <a:buNone/>
              <a:tabLst>
                <a:tab pos="465138" algn="l"/>
                <a:tab pos="1204913" algn="l"/>
              </a:tabLst>
            </a:pPr>
            <a:r>
              <a:rPr lang="en-US" b="1" dirty="0" err="1">
                <a:solidFill>
                  <a:srgbClr val="00B050"/>
                </a:solidFill>
              </a:rPr>
              <a:t>InputA.open</a:t>
            </a:r>
            <a:r>
              <a:rPr lang="en-US" b="1" dirty="0">
                <a:solidFill>
                  <a:srgbClr val="00B050"/>
                </a:solidFill>
              </a:rPr>
              <a:t>(“MyInputs.txt</a:t>
            </a:r>
            <a:r>
              <a:rPr lang="en-US" b="1" dirty="0" smtClean="0">
                <a:solidFill>
                  <a:srgbClr val="00B050"/>
                </a:solidFill>
              </a:rPr>
              <a:t>”);</a:t>
            </a:r>
          </a:p>
          <a:p>
            <a:pPr marL="0" indent="0" eaLnBrk="1" hangingPunct="1">
              <a:buFont typeface="Arial" pitchFamily="34" charset="0"/>
              <a:buNone/>
              <a:tabLst>
                <a:tab pos="465138" algn="l"/>
                <a:tab pos="1204913" algn="l"/>
              </a:tabLst>
            </a:pPr>
            <a:endParaRPr lang="en-US" b="1" dirty="0">
              <a:solidFill>
                <a:srgbClr val="0000FF"/>
              </a:solidFill>
            </a:endParaRPr>
          </a:p>
          <a:p>
            <a:pPr>
              <a:tabLst>
                <a:tab pos="465138" algn="l"/>
                <a:tab pos="1204913" algn="l"/>
              </a:tabLst>
            </a:pPr>
            <a:r>
              <a:rPr lang="en-US" b="1" dirty="0" err="1">
                <a:solidFill>
                  <a:srgbClr val="7030A0"/>
                </a:solidFill>
              </a:rPr>
              <a:t>ofstream</a:t>
            </a:r>
            <a:r>
              <a:rPr lang="en-US" b="1" dirty="0">
                <a:solidFill>
                  <a:srgbClr val="7030A0"/>
                </a:solidFill>
              </a:rPr>
              <a:t> </a:t>
            </a:r>
            <a:r>
              <a:rPr lang="en-US" b="1" dirty="0" err="1">
                <a:solidFill>
                  <a:srgbClr val="7030A0"/>
                </a:solidFill>
              </a:rPr>
              <a:t>OutputB</a:t>
            </a:r>
            <a:r>
              <a:rPr lang="en-US" b="1" dirty="0" smtClean="0">
                <a:solidFill>
                  <a:srgbClr val="7030A0"/>
                </a:solidFill>
              </a:rPr>
              <a:t>; </a:t>
            </a:r>
            <a:r>
              <a:rPr lang="en-US" i="1" dirty="0">
                <a:solidFill>
                  <a:srgbClr val="FF0000"/>
                </a:solidFill>
              </a:rPr>
              <a:t>// </a:t>
            </a:r>
            <a:r>
              <a:rPr lang="en-US" i="1" dirty="0" smtClean="0">
                <a:solidFill>
                  <a:srgbClr val="FF0000"/>
                </a:solidFill>
              </a:rPr>
              <a:t>output </a:t>
            </a:r>
            <a:r>
              <a:rPr lang="en-US" i="1" dirty="0">
                <a:solidFill>
                  <a:srgbClr val="FF0000"/>
                </a:solidFill>
              </a:rPr>
              <a:t>file </a:t>
            </a:r>
            <a:r>
              <a:rPr lang="en-US" i="1" dirty="0" smtClean="0">
                <a:solidFill>
                  <a:srgbClr val="FF0000"/>
                </a:solidFill>
              </a:rPr>
              <a:t>only</a:t>
            </a:r>
            <a:endParaRPr lang="en-US" b="1" dirty="0">
              <a:solidFill>
                <a:srgbClr val="7030A0"/>
              </a:solidFill>
            </a:endParaRPr>
          </a:p>
          <a:p>
            <a:pPr marL="0" indent="0" eaLnBrk="1" hangingPunct="1">
              <a:buNone/>
              <a:tabLst>
                <a:tab pos="465138" algn="l"/>
                <a:tab pos="1204913" algn="l"/>
              </a:tabLst>
            </a:pPr>
            <a:r>
              <a:rPr lang="en-US" b="1" dirty="0" err="1">
                <a:solidFill>
                  <a:srgbClr val="7030A0"/>
                </a:solidFill>
              </a:rPr>
              <a:t>OutputB.open</a:t>
            </a:r>
            <a:r>
              <a:rPr lang="en-US" b="1" dirty="0">
                <a:solidFill>
                  <a:srgbClr val="7030A0"/>
                </a:solidFill>
              </a:rPr>
              <a:t>(“MyOutputs.txt</a:t>
            </a:r>
            <a:r>
              <a:rPr lang="en-US" b="1" dirty="0" smtClean="0">
                <a:solidFill>
                  <a:srgbClr val="7030A0"/>
                </a:solidFill>
              </a:rPr>
              <a:t>”);</a:t>
            </a:r>
          </a:p>
          <a:p>
            <a:pPr marL="0" indent="0" eaLnBrk="1" hangingPunct="1">
              <a:buNone/>
              <a:tabLst>
                <a:tab pos="465138" algn="l"/>
                <a:tab pos="1204913" algn="l"/>
              </a:tabLst>
            </a:pPr>
            <a:endParaRPr lang="en-US" b="1" dirty="0">
              <a:solidFill>
                <a:srgbClr val="0000FF"/>
              </a:solidFill>
            </a:endParaRPr>
          </a:p>
          <a:p>
            <a:pPr>
              <a:tabLst>
                <a:tab pos="465138" algn="l"/>
                <a:tab pos="1204913" algn="l"/>
              </a:tabLst>
            </a:pPr>
            <a:r>
              <a:rPr lang="en-US" b="1" dirty="0" err="1">
                <a:solidFill>
                  <a:srgbClr val="0000FF"/>
                </a:solidFill>
              </a:rPr>
              <a:t>fstream</a:t>
            </a:r>
            <a:r>
              <a:rPr lang="en-US" b="1" dirty="0">
                <a:solidFill>
                  <a:srgbClr val="0000FF"/>
                </a:solidFill>
              </a:rPr>
              <a:t> </a:t>
            </a:r>
            <a:r>
              <a:rPr lang="en-US" b="1" dirty="0" err="1">
                <a:solidFill>
                  <a:srgbClr val="0000FF"/>
                </a:solidFill>
              </a:rPr>
              <a:t>InOutC</a:t>
            </a:r>
            <a:r>
              <a:rPr lang="en-US" b="1" dirty="0" smtClean="0">
                <a:solidFill>
                  <a:srgbClr val="0000FF"/>
                </a:solidFill>
              </a:rPr>
              <a:t>; </a:t>
            </a:r>
            <a:r>
              <a:rPr lang="en-US" i="1" dirty="0">
                <a:solidFill>
                  <a:srgbClr val="FF0000"/>
                </a:solidFill>
              </a:rPr>
              <a:t>// input file </a:t>
            </a:r>
            <a:r>
              <a:rPr lang="en-US" i="1" dirty="0" smtClean="0">
                <a:solidFill>
                  <a:srgbClr val="FF0000"/>
                </a:solidFill>
              </a:rPr>
              <a:t>or output file</a:t>
            </a:r>
            <a:endParaRPr lang="en-US" b="1" dirty="0">
              <a:solidFill>
                <a:srgbClr val="0000FF"/>
              </a:solidFill>
            </a:endParaRPr>
          </a:p>
          <a:p>
            <a:pPr marL="0" indent="0" eaLnBrk="1" hangingPunct="1">
              <a:buNone/>
              <a:tabLst>
                <a:tab pos="465138" algn="l"/>
                <a:tab pos="1204913" algn="l"/>
              </a:tabLst>
            </a:pPr>
            <a:r>
              <a:rPr lang="en-US" b="1" dirty="0" err="1">
                <a:solidFill>
                  <a:srgbClr val="0000FF"/>
                </a:solidFill>
              </a:rPr>
              <a:t>InOutC.open</a:t>
            </a:r>
            <a:r>
              <a:rPr lang="en-US" b="1" dirty="0">
                <a:solidFill>
                  <a:srgbClr val="0000FF"/>
                </a:solidFill>
              </a:rPr>
              <a:t>(“MyData.txt”, </a:t>
            </a:r>
            <a:r>
              <a:rPr lang="en-US" b="1" dirty="0" err="1">
                <a:solidFill>
                  <a:srgbClr val="FF0000"/>
                </a:solidFill>
              </a:rPr>
              <a:t>ios</a:t>
            </a:r>
            <a:r>
              <a:rPr lang="en-US" b="1" dirty="0">
                <a:solidFill>
                  <a:srgbClr val="FF0000"/>
                </a:solidFill>
              </a:rPr>
              <a:t>::in</a:t>
            </a:r>
            <a:r>
              <a:rPr lang="en-US" b="1" dirty="0" smtClean="0">
                <a:solidFill>
                  <a:srgbClr val="0000FF"/>
                </a:solidFill>
              </a:rPr>
              <a:t>);</a:t>
            </a:r>
          </a:p>
          <a:p>
            <a:pPr marL="0" indent="0" eaLnBrk="1" hangingPunct="1">
              <a:buNone/>
              <a:tabLst>
                <a:tab pos="465138" algn="l"/>
                <a:tab pos="1204913" algn="l"/>
              </a:tabLst>
            </a:pPr>
            <a:r>
              <a:rPr lang="en-US" b="1" dirty="0" err="1" smtClean="0">
                <a:solidFill>
                  <a:srgbClr val="0000FF"/>
                </a:solidFill>
              </a:rPr>
              <a:t>InOutC</a:t>
            </a:r>
            <a:r>
              <a:rPr lang="en-US" b="1" dirty="0" smtClean="0">
                <a:solidFill>
                  <a:srgbClr val="0000FF"/>
                </a:solidFill>
              </a:rPr>
              <a:t> &gt;&gt; x;     </a:t>
            </a:r>
            <a:r>
              <a:rPr lang="en-US" i="1" dirty="0" smtClean="0">
                <a:solidFill>
                  <a:srgbClr val="FF0000"/>
                </a:solidFill>
              </a:rPr>
              <a:t>// read from the file</a:t>
            </a:r>
            <a:endParaRPr lang="en-US" i="1" dirty="0">
              <a:solidFill>
                <a:srgbClr val="FF0000"/>
              </a:solidFill>
            </a:endParaRPr>
          </a:p>
          <a:p>
            <a:pPr marL="0" indent="0" eaLnBrk="1" hangingPunct="1">
              <a:buNone/>
              <a:tabLst>
                <a:tab pos="465138" algn="l"/>
                <a:tab pos="1204913" algn="l"/>
              </a:tabLst>
            </a:pPr>
            <a:r>
              <a:rPr lang="en-US" b="1" dirty="0">
                <a:solidFill>
                  <a:srgbClr val="0000FF"/>
                </a:solidFill>
              </a:rPr>
              <a:t>…</a:t>
            </a:r>
          </a:p>
          <a:p>
            <a:pPr marL="0" indent="0" eaLnBrk="1" hangingPunct="1">
              <a:buNone/>
              <a:tabLst>
                <a:tab pos="465138" algn="l"/>
                <a:tab pos="1204913" algn="l"/>
              </a:tabLst>
            </a:pPr>
            <a:r>
              <a:rPr lang="en-US" b="1" dirty="0" err="1">
                <a:solidFill>
                  <a:srgbClr val="0000FF"/>
                </a:solidFill>
              </a:rPr>
              <a:t>InOutC.close</a:t>
            </a:r>
            <a:r>
              <a:rPr lang="en-US" b="1" dirty="0" smtClean="0">
                <a:solidFill>
                  <a:srgbClr val="0000FF"/>
                </a:solidFill>
              </a:rPr>
              <a:t>();    </a:t>
            </a:r>
            <a:r>
              <a:rPr lang="en-US" i="1" dirty="0" smtClean="0">
                <a:solidFill>
                  <a:srgbClr val="FF0000"/>
                </a:solidFill>
              </a:rPr>
              <a:t>// close the input file</a:t>
            </a:r>
          </a:p>
          <a:p>
            <a:pPr marL="0" indent="0" eaLnBrk="1" hangingPunct="1">
              <a:buNone/>
              <a:tabLst>
                <a:tab pos="465138" algn="l"/>
                <a:tab pos="1204913" algn="l"/>
              </a:tabLst>
            </a:pPr>
            <a:r>
              <a:rPr lang="en-US" i="1" dirty="0">
                <a:solidFill>
                  <a:srgbClr val="FF0000"/>
                </a:solidFill>
              </a:rPr>
              <a:t>	</a:t>
            </a:r>
            <a:r>
              <a:rPr lang="en-US" i="1" dirty="0" smtClean="0">
                <a:solidFill>
                  <a:srgbClr val="FF0000"/>
                </a:solidFill>
              </a:rPr>
              <a:t>	// and reopen as an output file</a:t>
            </a:r>
            <a:endParaRPr lang="en-US" b="1" dirty="0" smtClean="0">
              <a:solidFill>
                <a:srgbClr val="0000FF"/>
              </a:solidFill>
            </a:endParaRPr>
          </a:p>
          <a:p>
            <a:pPr marL="0" indent="0" eaLnBrk="1" hangingPunct="1">
              <a:buNone/>
              <a:tabLst>
                <a:tab pos="465138" algn="l"/>
                <a:tab pos="1204913" algn="l"/>
              </a:tabLst>
            </a:pPr>
            <a:r>
              <a:rPr lang="en-US" b="1" dirty="0" err="1">
                <a:solidFill>
                  <a:srgbClr val="0000FF"/>
                </a:solidFill>
              </a:rPr>
              <a:t>InOutC.open</a:t>
            </a:r>
            <a:r>
              <a:rPr lang="en-US" b="1" dirty="0">
                <a:solidFill>
                  <a:srgbClr val="0000FF"/>
                </a:solidFill>
              </a:rPr>
              <a:t>(“MyData.txt”, </a:t>
            </a:r>
            <a:r>
              <a:rPr lang="en-US" b="1" dirty="0" err="1">
                <a:solidFill>
                  <a:srgbClr val="FF0000"/>
                </a:solidFill>
              </a:rPr>
              <a:t>ios</a:t>
            </a:r>
            <a:r>
              <a:rPr lang="en-US" b="1" dirty="0" smtClean="0">
                <a:solidFill>
                  <a:srgbClr val="FF0000"/>
                </a:solidFill>
              </a:rPr>
              <a:t>::out</a:t>
            </a:r>
            <a:r>
              <a:rPr lang="en-US" b="1" dirty="0" smtClean="0">
                <a:solidFill>
                  <a:srgbClr val="0000FF"/>
                </a:solidFill>
              </a:rPr>
              <a:t>);</a:t>
            </a:r>
          </a:p>
          <a:p>
            <a:pPr marL="0" indent="0" eaLnBrk="1" hangingPunct="1">
              <a:buNone/>
              <a:tabLst>
                <a:tab pos="465138" algn="l"/>
                <a:tab pos="1204913" algn="l"/>
              </a:tabLst>
            </a:pPr>
            <a:r>
              <a:rPr lang="en-US" b="1" dirty="0" err="1" smtClean="0">
                <a:solidFill>
                  <a:srgbClr val="0000FF"/>
                </a:solidFill>
              </a:rPr>
              <a:t>InOutC</a:t>
            </a:r>
            <a:r>
              <a:rPr lang="en-US" b="1" dirty="0">
                <a:solidFill>
                  <a:srgbClr val="0000FF"/>
                </a:solidFill>
              </a:rPr>
              <a:t> </a:t>
            </a:r>
            <a:r>
              <a:rPr lang="en-US" b="1" dirty="0" smtClean="0">
                <a:solidFill>
                  <a:srgbClr val="0000FF"/>
                </a:solidFill>
              </a:rPr>
              <a:t>&lt;&lt; “Results:”;  </a:t>
            </a:r>
            <a:r>
              <a:rPr lang="en-US" i="1" dirty="0" smtClean="0">
                <a:solidFill>
                  <a:srgbClr val="FF0000"/>
                </a:solidFill>
              </a:rPr>
              <a:t>// write to the file</a:t>
            </a:r>
            <a:endParaRPr lang="en-US" i="1" dirty="0">
              <a:solidFill>
                <a:srgbClr val="FF0000"/>
              </a:solidFill>
            </a:endParaRPr>
          </a:p>
          <a:p>
            <a:pPr marL="0" indent="0" eaLnBrk="1" hangingPunct="1">
              <a:buNone/>
              <a:tabLst>
                <a:tab pos="465138" algn="l"/>
                <a:tab pos="1204913" algn="l"/>
              </a:tabLst>
            </a:pPr>
            <a:r>
              <a:rPr lang="en-US" b="1" dirty="0">
                <a:solidFill>
                  <a:srgbClr val="0000FF"/>
                </a:solidFill>
              </a:rPr>
              <a:t>…</a:t>
            </a:r>
          </a:p>
          <a:p>
            <a:pPr marL="0" indent="0" eaLnBrk="1" hangingPunct="1">
              <a:buNone/>
              <a:tabLst>
                <a:tab pos="465138" algn="l"/>
                <a:tab pos="1204913" algn="l"/>
              </a:tabLst>
            </a:pPr>
            <a:r>
              <a:rPr lang="en-US" b="1" dirty="0" err="1">
                <a:solidFill>
                  <a:srgbClr val="0000FF"/>
                </a:solidFill>
              </a:rPr>
              <a:t>InOutC.close</a:t>
            </a:r>
            <a:r>
              <a:rPr lang="en-US" b="1" dirty="0" smtClean="0">
                <a:solidFill>
                  <a:srgbClr val="0000FF"/>
                </a:solidFill>
              </a:rPr>
              <a:t>();</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9144000" cy="533400"/>
          </a:xfrm>
        </p:spPr>
        <p:txBody>
          <a:bodyPr/>
          <a:lstStyle/>
          <a:p>
            <a:pPr algn="l" eaLnBrk="1" hangingPunct="1"/>
            <a:r>
              <a:rPr lang="en-US" sz="2800" b="1" u="sng" dirty="0" smtClean="0">
                <a:solidFill>
                  <a:schemeClr val="hlink"/>
                </a:solidFill>
                <a:latin typeface="Times New Roman" pitchFamily="18" charset="0"/>
              </a:rPr>
              <a:t>Other file modes</a:t>
            </a:r>
          </a:p>
        </p:txBody>
      </p:sp>
      <p:sp>
        <p:nvSpPr>
          <p:cNvPr id="29699" name="Rectangle 3"/>
          <p:cNvSpPr>
            <a:spLocks noGrp="1" noChangeArrowheads="1"/>
          </p:cNvSpPr>
          <p:nvPr>
            <p:ph type="body" idx="4294967295"/>
          </p:nvPr>
        </p:nvSpPr>
        <p:spPr>
          <a:xfrm>
            <a:off x="0" y="491765"/>
            <a:ext cx="9144000" cy="1048657"/>
          </a:xfrm>
        </p:spPr>
        <p:txBody>
          <a:bodyPr/>
          <a:lstStyle/>
          <a:p>
            <a:pPr marL="0" indent="0" eaLnBrk="1" hangingPunct="1">
              <a:lnSpc>
                <a:spcPct val="80000"/>
              </a:lnSpc>
              <a:buFont typeface="Arial" pitchFamily="34" charset="0"/>
              <a:buNone/>
              <a:tabLst>
                <a:tab pos="465138" algn="l"/>
                <a:tab pos="1204913" algn="l"/>
              </a:tabLst>
            </a:pPr>
            <a:r>
              <a:rPr lang="en-US" sz="2400" dirty="0" smtClean="0">
                <a:latin typeface="Times New Roman" pitchFamily="18" charset="0"/>
              </a:rPr>
              <a:t>The file modes </a:t>
            </a:r>
            <a:r>
              <a:rPr lang="en-US" sz="2400" b="1" dirty="0" err="1" smtClean="0">
                <a:solidFill>
                  <a:srgbClr val="0000FF"/>
                </a:solidFill>
                <a:latin typeface="Times New Roman" pitchFamily="18" charset="0"/>
              </a:rPr>
              <a:t>ios</a:t>
            </a:r>
            <a:r>
              <a:rPr lang="en-US" sz="2400" b="1" dirty="0" smtClean="0">
                <a:solidFill>
                  <a:srgbClr val="0000FF"/>
                </a:solidFill>
                <a:latin typeface="Times New Roman" pitchFamily="18" charset="0"/>
              </a:rPr>
              <a:t>::in </a:t>
            </a:r>
            <a:r>
              <a:rPr lang="en-US" sz="2400" dirty="0" smtClean="0">
                <a:latin typeface="Times New Roman" pitchFamily="18" charset="0"/>
              </a:rPr>
              <a:t>and </a:t>
            </a:r>
            <a:r>
              <a:rPr lang="en-US" sz="2400" b="1" dirty="0" err="1" smtClean="0">
                <a:solidFill>
                  <a:srgbClr val="0000FF"/>
                </a:solidFill>
                <a:latin typeface="Times New Roman" pitchFamily="18" charset="0"/>
              </a:rPr>
              <a:t>ios</a:t>
            </a:r>
            <a:r>
              <a:rPr lang="en-US" sz="2400" b="1" dirty="0" smtClean="0">
                <a:solidFill>
                  <a:srgbClr val="0000FF"/>
                </a:solidFill>
                <a:latin typeface="Times New Roman" pitchFamily="18" charset="0"/>
              </a:rPr>
              <a:t>::out </a:t>
            </a:r>
            <a:r>
              <a:rPr lang="en-US" sz="2400" dirty="0" smtClean="0">
                <a:latin typeface="Times New Roman" pitchFamily="18" charset="0"/>
              </a:rPr>
              <a:t>were used in the previous example to specify files as input files or output files.  Other file modes are also available.  See Table 13.1 below.  An example is shown on the next slide.</a:t>
            </a:r>
            <a:endParaRPr lang="en-US" sz="2400" b="1" u="sng" dirty="0" smtClean="0">
              <a:latin typeface="Times New Roman" pitchFamily="18" charset="0"/>
            </a:endParaRPr>
          </a:p>
        </p:txBody>
      </p:sp>
      <p:pic>
        <p:nvPicPr>
          <p:cNvPr id="2" name="Picture 1"/>
          <p:cNvPicPr>
            <a:picLocks noChangeAspect="1"/>
          </p:cNvPicPr>
          <p:nvPr/>
        </p:nvPicPr>
        <p:blipFill>
          <a:blip r:embed="rId3"/>
          <a:stretch>
            <a:fillRect/>
          </a:stretch>
        </p:blipFill>
        <p:spPr>
          <a:xfrm>
            <a:off x="538955" y="1442302"/>
            <a:ext cx="7315056" cy="2912782"/>
          </a:xfrm>
          <a:prstGeom prst="rect">
            <a:avLst/>
          </a:prstGeom>
          <a:ln w="28575">
            <a:solidFill>
              <a:srgbClr val="0000FF"/>
            </a:solidFill>
          </a:ln>
        </p:spPr>
      </p:pic>
      <p:pic>
        <p:nvPicPr>
          <p:cNvPr id="3" name="Picture 2"/>
          <p:cNvPicPr>
            <a:picLocks noChangeAspect="1"/>
          </p:cNvPicPr>
          <p:nvPr/>
        </p:nvPicPr>
        <p:blipFill rotWithShape="1">
          <a:blip r:embed="rId4"/>
          <a:srcRect t="4524"/>
          <a:stretch/>
        </p:blipFill>
        <p:spPr>
          <a:xfrm>
            <a:off x="538955" y="4468305"/>
            <a:ext cx="5728326" cy="2389695"/>
          </a:xfrm>
          <a:prstGeom prst="rect">
            <a:avLst/>
          </a:prstGeom>
          <a:ln w="28575">
            <a:solidFill>
              <a:srgbClr val="0000FF"/>
            </a:solidFill>
          </a:ln>
        </p:spPr>
      </p:pic>
    </p:spTree>
    <p:extLst>
      <p:ext uri="{BB962C8B-B14F-4D97-AF65-F5344CB8AC3E}">
        <p14:creationId xmlns:p14="http://schemas.microsoft.com/office/powerpoint/2010/main" val="3856194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9144000" cy="533400"/>
          </a:xfrm>
        </p:spPr>
        <p:txBody>
          <a:bodyPr/>
          <a:lstStyle/>
          <a:p>
            <a:pPr algn="l" eaLnBrk="1" hangingPunct="1"/>
            <a:r>
              <a:rPr lang="en-US" sz="2800" b="1" u="sng" dirty="0" smtClean="0">
                <a:solidFill>
                  <a:schemeClr val="hlink"/>
                </a:solidFill>
                <a:latin typeface="Times New Roman" pitchFamily="18" charset="0"/>
              </a:rPr>
              <a:t>Example:  Using a file for both input and output</a:t>
            </a:r>
          </a:p>
        </p:txBody>
      </p:sp>
      <p:pic>
        <p:nvPicPr>
          <p:cNvPr id="4" name="Picture 3"/>
          <p:cNvPicPr>
            <a:picLocks noChangeAspect="1"/>
          </p:cNvPicPr>
          <p:nvPr/>
        </p:nvPicPr>
        <p:blipFill>
          <a:blip r:embed="rId3"/>
          <a:stretch>
            <a:fillRect/>
          </a:stretch>
        </p:blipFill>
        <p:spPr>
          <a:xfrm>
            <a:off x="0" y="584200"/>
            <a:ext cx="6598446" cy="6273800"/>
          </a:xfrm>
          <a:prstGeom prst="rect">
            <a:avLst/>
          </a:prstGeom>
          <a:ln w="28575">
            <a:solidFill>
              <a:srgbClr val="0000FF"/>
            </a:solidFill>
          </a:ln>
        </p:spPr>
      </p:pic>
    </p:spTree>
    <p:extLst>
      <p:ext uri="{BB962C8B-B14F-4D97-AF65-F5344CB8AC3E}">
        <p14:creationId xmlns:p14="http://schemas.microsoft.com/office/powerpoint/2010/main" val="112938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p:txBody>
          <a:bodyPr/>
          <a:lstStyle/>
          <a:p>
            <a:pPr>
              <a:defRPr/>
            </a:pPr>
            <a:fld id="{CE802B31-CC04-4D53-9A1A-29252778D03F}" type="slidenum">
              <a:rPr lang="en-US" smtClean="0"/>
              <a:pPr>
                <a:defRPr/>
              </a:pPr>
              <a:t>3</a:t>
            </a:fld>
            <a:endParaRPr lang="en-US" smtClean="0"/>
          </a:p>
        </p:txBody>
      </p:sp>
      <p:sp>
        <p:nvSpPr>
          <p:cNvPr id="5123" name="Text Box 4"/>
          <p:cNvSpPr txBox="1">
            <a:spLocks noChangeArrowheads="1"/>
          </p:cNvSpPr>
          <p:nvPr/>
        </p:nvSpPr>
        <p:spPr bwMode="auto">
          <a:xfrm>
            <a:off x="0" y="0"/>
            <a:ext cx="8458200" cy="3108543"/>
          </a:xfrm>
          <a:prstGeom prst="rect">
            <a:avLst/>
          </a:prstGeom>
          <a:noFill/>
          <a:ln w="12700">
            <a:noFill/>
            <a:miter lim="800000"/>
            <a:headEnd type="none" w="sm" len="sm"/>
            <a:tailEnd type="none" w="sm" len="sm"/>
          </a:ln>
        </p:spPr>
        <p:txBody>
          <a:bodyPr>
            <a:spAutoFit/>
          </a:bodyPr>
          <a:lstStyle/>
          <a:p>
            <a:r>
              <a:rPr lang="en-US" sz="2800" b="1" u="sng" dirty="0">
                <a:solidFill>
                  <a:srgbClr val="0000FF"/>
                </a:solidFill>
              </a:rPr>
              <a:t>Interactive programs</a:t>
            </a:r>
            <a:endParaRPr lang="en-US" sz="2800" b="1" dirty="0">
              <a:solidFill>
                <a:srgbClr val="0000FF"/>
              </a:solidFill>
            </a:endParaRPr>
          </a:p>
          <a:p>
            <a:r>
              <a:rPr lang="en-US" dirty="0"/>
              <a:t>Our C++ programs so far have been </a:t>
            </a:r>
            <a:r>
              <a:rPr lang="en-US" b="1" i="1" dirty="0">
                <a:solidFill>
                  <a:srgbClr val="0000FF"/>
                </a:solidFill>
              </a:rPr>
              <a:t>interactive</a:t>
            </a:r>
            <a:r>
              <a:rPr lang="en-US" dirty="0"/>
              <a:t> as they:</a:t>
            </a:r>
          </a:p>
          <a:p>
            <a:pPr marL="685800" lvl="1" indent="-228600">
              <a:buFontTx/>
              <a:buChar char="•"/>
            </a:pPr>
            <a:r>
              <a:rPr lang="en-US" dirty="0"/>
              <a:t>Prompt the user on the screen to enter inputs</a:t>
            </a:r>
          </a:p>
          <a:p>
            <a:pPr marL="685800" lvl="1" indent="-228600">
              <a:buFontTx/>
              <a:buChar char="•"/>
            </a:pPr>
            <a:r>
              <a:rPr lang="en-US" dirty="0"/>
              <a:t>Read inputs from the keyboard</a:t>
            </a:r>
          </a:p>
          <a:p>
            <a:pPr marL="685800" lvl="1" indent="-228600">
              <a:buFontTx/>
              <a:buChar char="•"/>
            </a:pPr>
            <a:r>
              <a:rPr lang="en-US" dirty="0"/>
              <a:t>Display outputs on the screen</a:t>
            </a:r>
          </a:p>
          <a:p>
            <a:endParaRPr lang="en-US" b="1" i="1" dirty="0" smtClean="0"/>
          </a:p>
          <a:p>
            <a:r>
              <a:rPr lang="en-US" b="1" i="1" dirty="0" smtClean="0">
                <a:solidFill>
                  <a:srgbClr val="0000FF"/>
                </a:solidFill>
              </a:rPr>
              <a:t>Non-interactive </a:t>
            </a:r>
            <a:r>
              <a:rPr lang="en-US" b="1" i="1" dirty="0">
                <a:solidFill>
                  <a:srgbClr val="0000FF"/>
                </a:solidFill>
              </a:rPr>
              <a:t>programs</a:t>
            </a:r>
            <a:r>
              <a:rPr lang="en-US" dirty="0"/>
              <a:t> might read inputs from a data file, process the data, and write the results to another data file.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9144000" cy="533400"/>
          </a:xfrm>
        </p:spPr>
        <p:txBody>
          <a:bodyPr/>
          <a:lstStyle/>
          <a:p>
            <a:pPr algn="l" eaLnBrk="1" hangingPunct="1"/>
            <a:r>
              <a:rPr lang="en-US" sz="2800" b="1" u="sng" dirty="0" smtClean="0">
                <a:solidFill>
                  <a:schemeClr val="hlink"/>
                </a:solidFill>
                <a:latin typeface="Times New Roman" pitchFamily="18" charset="0"/>
              </a:rPr>
              <a:t>Useful functions for reading from and writing to files</a:t>
            </a:r>
          </a:p>
        </p:txBody>
      </p:sp>
      <p:sp>
        <p:nvSpPr>
          <p:cNvPr id="29699" name="Rectangle 3"/>
          <p:cNvSpPr>
            <a:spLocks noGrp="1" noChangeArrowheads="1"/>
          </p:cNvSpPr>
          <p:nvPr>
            <p:ph type="body" idx="4294967295"/>
          </p:nvPr>
        </p:nvSpPr>
        <p:spPr>
          <a:xfrm>
            <a:off x="0" y="584200"/>
            <a:ext cx="8964613" cy="4500563"/>
          </a:xfrm>
        </p:spPr>
        <p:txBody>
          <a:bodyPr/>
          <a:lstStyle/>
          <a:p>
            <a:pPr marL="0" indent="0" eaLnBrk="1" hangingPunct="1">
              <a:lnSpc>
                <a:spcPct val="80000"/>
              </a:lnSpc>
              <a:buFont typeface="Arial" pitchFamily="34" charset="0"/>
              <a:buNone/>
              <a:tabLst>
                <a:tab pos="465138" algn="l"/>
                <a:tab pos="1204913" algn="l"/>
              </a:tabLst>
            </a:pPr>
            <a:r>
              <a:rPr lang="en-US" sz="2400" dirty="0" smtClean="0">
                <a:latin typeface="Times New Roman" pitchFamily="18" charset="0"/>
              </a:rPr>
              <a:t>There is a problem when reading from files using the extraction (&gt;&gt;) operator:  data is delimited by white spaces.  This can be a problem when white spaces are part of a string (such as spaces in a name).</a:t>
            </a:r>
          </a:p>
          <a:p>
            <a:pPr marL="0" indent="0" eaLnBrk="1" hangingPunct="1">
              <a:lnSpc>
                <a:spcPct val="80000"/>
              </a:lnSpc>
              <a:buFont typeface="Arial" pitchFamily="34" charset="0"/>
              <a:buNone/>
              <a:tabLst>
                <a:tab pos="465138" algn="l"/>
                <a:tab pos="1204913" algn="l"/>
              </a:tabLst>
            </a:pPr>
            <a:r>
              <a:rPr lang="en-US" sz="2400" dirty="0" smtClean="0">
                <a:latin typeface="Times New Roman" pitchFamily="18" charset="0"/>
              </a:rPr>
              <a:t>Some useful functions:</a:t>
            </a:r>
          </a:p>
          <a:p>
            <a:pPr marL="457200" indent="-457200" eaLnBrk="1" hangingPunct="1">
              <a:lnSpc>
                <a:spcPct val="80000"/>
              </a:lnSpc>
              <a:buFont typeface="Arial" pitchFamily="34" charset="0"/>
              <a:buAutoNum type="arabicParenR"/>
              <a:tabLst>
                <a:tab pos="465138" algn="l"/>
                <a:tab pos="1204913" algn="l"/>
              </a:tabLst>
            </a:pPr>
            <a:r>
              <a:rPr lang="en-US" sz="2400" b="1" i="1" dirty="0" err="1" smtClean="0">
                <a:solidFill>
                  <a:srgbClr val="0000FF"/>
                </a:solidFill>
                <a:latin typeface="Times New Roman" pitchFamily="18" charset="0"/>
              </a:rPr>
              <a:t>getline</a:t>
            </a:r>
            <a:r>
              <a:rPr lang="en-US" sz="2400" b="1" i="1" dirty="0" smtClean="0">
                <a:solidFill>
                  <a:srgbClr val="0000FF"/>
                </a:solidFill>
                <a:latin typeface="Times New Roman" pitchFamily="18" charset="0"/>
              </a:rPr>
              <a:t>( ) </a:t>
            </a:r>
            <a:r>
              <a:rPr lang="en-US" sz="2400" dirty="0" smtClean="0">
                <a:latin typeface="Times New Roman" pitchFamily="18" charset="0"/>
              </a:rPr>
              <a:t>– useful for reading until a specified delimiter is read (\n is the default)</a:t>
            </a:r>
          </a:p>
          <a:p>
            <a:pPr marL="857250" lvl="1" indent="-457200" eaLnBrk="1" hangingPunct="1">
              <a:lnSpc>
                <a:spcPct val="80000"/>
              </a:lnSpc>
              <a:buNone/>
              <a:tabLst>
                <a:tab pos="465138" algn="l"/>
                <a:tab pos="1204913" algn="l"/>
              </a:tabLst>
            </a:pPr>
            <a:r>
              <a:rPr lang="en-US" sz="2000" b="1" i="1" dirty="0" smtClean="0">
                <a:solidFill>
                  <a:srgbClr val="FF0000"/>
                </a:solidFill>
                <a:latin typeface="Times New Roman" pitchFamily="18" charset="0"/>
              </a:rPr>
              <a:t>Note:  </a:t>
            </a:r>
            <a:r>
              <a:rPr lang="en-US" sz="2000" b="1" i="1" dirty="0" err="1" smtClean="0">
                <a:solidFill>
                  <a:srgbClr val="FF0000"/>
                </a:solidFill>
                <a:latin typeface="Times New Roman" pitchFamily="18" charset="0"/>
              </a:rPr>
              <a:t>getline</a:t>
            </a:r>
            <a:r>
              <a:rPr lang="en-US" sz="2000" b="1" i="1" dirty="0" smtClean="0">
                <a:solidFill>
                  <a:srgbClr val="FF0000"/>
                </a:solidFill>
                <a:latin typeface="Times New Roman" pitchFamily="18" charset="0"/>
              </a:rPr>
              <a:t>( ) was also covered earlier in Chapter 4</a:t>
            </a:r>
          </a:p>
          <a:p>
            <a:pPr marL="457200" indent="-457200" eaLnBrk="1" hangingPunct="1">
              <a:lnSpc>
                <a:spcPct val="80000"/>
              </a:lnSpc>
              <a:tabLst>
                <a:tab pos="465138" algn="l"/>
                <a:tab pos="1204913" algn="l"/>
              </a:tabLst>
            </a:pPr>
            <a:r>
              <a:rPr lang="en-US" sz="2400" u="sng" dirty="0" smtClean="0">
                <a:latin typeface="Times New Roman" pitchFamily="18" charset="0"/>
              </a:rPr>
              <a:t>Form</a:t>
            </a:r>
            <a:r>
              <a:rPr lang="en-US" sz="2400" dirty="0" smtClean="0">
                <a:latin typeface="Times New Roman" pitchFamily="18" charset="0"/>
              </a:rPr>
              <a:t>:  </a:t>
            </a:r>
            <a:r>
              <a:rPr lang="en-US" sz="2400" b="1" i="1" dirty="0" err="1" smtClean="0">
                <a:solidFill>
                  <a:srgbClr val="0000FF"/>
                </a:solidFill>
                <a:latin typeface="Times New Roman" pitchFamily="18" charset="0"/>
              </a:rPr>
              <a:t>getline</a:t>
            </a:r>
            <a:r>
              <a:rPr lang="en-US" sz="2400" b="1" i="1" dirty="0" smtClean="0">
                <a:solidFill>
                  <a:srgbClr val="0000FF"/>
                </a:solidFill>
                <a:latin typeface="Times New Roman" pitchFamily="18" charset="0"/>
              </a:rPr>
              <a:t>(</a:t>
            </a:r>
            <a:r>
              <a:rPr lang="en-US" sz="2400" b="1" i="1" dirty="0" err="1" smtClean="0">
                <a:solidFill>
                  <a:srgbClr val="0000FF"/>
                </a:solidFill>
                <a:latin typeface="Times New Roman" pitchFamily="18" charset="0"/>
              </a:rPr>
              <a:t>ifstream</a:t>
            </a:r>
            <a:r>
              <a:rPr lang="en-US" sz="2400" b="1" i="1" dirty="0" smtClean="0">
                <a:solidFill>
                  <a:srgbClr val="0000FF"/>
                </a:solidFill>
                <a:latin typeface="Times New Roman" pitchFamily="18" charset="0"/>
              </a:rPr>
              <a:t>&amp; input, </a:t>
            </a:r>
            <a:r>
              <a:rPr lang="en-US" sz="2400" b="1" i="1" dirty="0" err="1" smtClean="0">
                <a:solidFill>
                  <a:srgbClr val="0000FF"/>
                </a:solidFill>
                <a:latin typeface="Times New Roman" pitchFamily="18" charset="0"/>
              </a:rPr>
              <a:t>int</a:t>
            </a:r>
            <a:r>
              <a:rPr lang="en-US" sz="2400" b="1" i="1" dirty="0" smtClean="0">
                <a:solidFill>
                  <a:srgbClr val="0000FF"/>
                </a:solidFill>
                <a:latin typeface="Times New Roman" pitchFamily="18" charset="0"/>
              </a:rPr>
              <a:t> string s, char </a:t>
            </a:r>
            <a:r>
              <a:rPr lang="en-US" sz="2400" b="1" i="1" dirty="0" err="1" smtClean="0">
                <a:solidFill>
                  <a:srgbClr val="0000FF"/>
                </a:solidFill>
                <a:latin typeface="Times New Roman" pitchFamily="18" charset="0"/>
              </a:rPr>
              <a:t>delimitChar</a:t>
            </a:r>
            <a:r>
              <a:rPr lang="en-US" sz="2400" b="1" i="1" dirty="0" smtClean="0">
                <a:solidFill>
                  <a:srgbClr val="0000FF"/>
                </a:solidFill>
                <a:latin typeface="Times New Roman" pitchFamily="18" charset="0"/>
              </a:rPr>
              <a:t>)</a:t>
            </a:r>
          </a:p>
          <a:p>
            <a:pPr marL="457200" indent="-457200" eaLnBrk="1" hangingPunct="1">
              <a:lnSpc>
                <a:spcPct val="80000"/>
              </a:lnSpc>
              <a:tabLst>
                <a:tab pos="465138" algn="l"/>
                <a:tab pos="1204913" algn="l"/>
              </a:tabLst>
            </a:pPr>
            <a:r>
              <a:rPr lang="en-US" sz="2400" u="sng" dirty="0" smtClean="0">
                <a:latin typeface="Times New Roman" pitchFamily="18" charset="0"/>
              </a:rPr>
              <a:t>Example</a:t>
            </a:r>
            <a:r>
              <a:rPr lang="en-US" sz="2400" dirty="0" smtClean="0">
                <a:latin typeface="Times New Roman" pitchFamily="18" charset="0"/>
              </a:rPr>
              <a:t>:</a:t>
            </a:r>
            <a:r>
              <a:rPr lang="en-US" sz="2400" b="1" dirty="0" smtClean="0">
                <a:latin typeface="Times New Roman" pitchFamily="18" charset="0"/>
              </a:rPr>
              <a:t> </a:t>
            </a:r>
            <a:r>
              <a:rPr lang="en-US" sz="2400" dirty="0" smtClean="0">
                <a:latin typeface="Times New Roman" pitchFamily="18" charset="0"/>
              </a:rPr>
              <a:t> </a:t>
            </a:r>
            <a:r>
              <a:rPr lang="en-US" sz="2400" b="1" i="1" dirty="0" err="1" smtClean="0">
                <a:solidFill>
                  <a:srgbClr val="0000FF"/>
                </a:solidFill>
                <a:latin typeface="Times New Roman" pitchFamily="18" charset="0"/>
              </a:rPr>
              <a:t>getline</a:t>
            </a:r>
            <a:r>
              <a:rPr lang="en-US" sz="2400" b="1" i="1" dirty="0" smtClean="0">
                <a:solidFill>
                  <a:srgbClr val="0000FF"/>
                </a:solidFill>
                <a:latin typeface="Times New Roman" pitchFamily="18" charset="0"/>
              </a:rPr>
              <a:t>(</a:t>
            </a:r>
            <a:r>
              <a:rPr lang="en-US" sz="2400" b="1" i="1" dirty="0" err="1" smtClean="0">
                <a:solidFill>
                  <a:srgbClr val="0000FF"/>
                </a:solidFill>
                <a:latin typeface="Times New Roman" pitchFamily="18" charset="0"/>
              </a:rPr>
              <a:t>cin</a:t>
            </a:r>
            <a:r>
              <a:rPr lang="en-US" sz="2400" b="1" i="1" dirty="0" smtClean="0">
                <a:solidFill>
                  <a:srgbClr val="0000FF"/>
                </a:solidFill>
                <a:latin typeface="Times New Roman" pitchFamily="18" charset="0"/>
              </a:rPr>
              <a:t>, </a:t>
            </a:r>
            <a:r>
              <a:rPr lang="en-US" sz="2400" b="1" i="1" dirty="0" err="1" smtClean="0">
                <a:solidFill>
                  <a:srgbClr val="0000FF"/>
                </a:solidFill>
                <a:latin typeface="Times New Roman" pitchFamily="18" charset="0"/>
              </a:rPr>
              <a:t>CompleteName</a:t>
            </a:r>
            <a:r>
              <a:rPr lang="en-US" sz="2400" b="1" i="1" dirty="0" smtClean="0">
                <a:solidFill>
                  <a:srgbClr val="0000FF"/>
                </a:solidFill>
                <a:latin typeface="Times New Roman" pitchFamily="18" charset="0"/>
              </a:rPr>
              <a:t>); </a:t>
            </a:r>
            <a:r>
              <a:rPr lang="en-US" sz="2400" dirty="0" smtClean="0">
                <a:latin typeface="Times New Roman" pitchFamily="18" charset="0"/>
              </a:rPr>
              <a:t>\\ read from the keyboard into a string named </a:t>
            </a:r>
            <a:r>
              <a:rPr lang="en-US" sz="2400" dirty="0" err="1" smtClean="0">
                <a:latin typeface="Times New Roman" pitchFamily="18" charset="0"/>
              </a:rPr>
              <a:t>CompleteName</a:t>
            </a:r>
            <a:r>
              <a:rPr lang="en-US" sz="2400" dirty="0" smtClean="0">
                <a:latin typeface="Times New Roman" pitchFamily="18" charset="0"/>
              </a:rPr>
              <a:t> until a newline is entered</a:t>
            </a:r>
          </a:p>
          <a:p>
            <a:pPr marL="457200" indent="-457200" eaLnBrk="1" hangingPunct="1">
              <a:lnSpc>
                <a:spcPct val="80000"/>
              </a:lnSpc>
              <a:tabLst>
                <a:tab pos="465138" algn="l"/>
                <a:tab pos="1204913" algn="l"/>
              </a:tabLst>
            </a:pPr>
            <a:r>
              <a:rPr lang="en-US" sz="2400" u="sng" dirty="0" smtClean="0">
                <a:latin typeface="Times New Roman" pitchFamily="18" charset="0"/>
              </a:rPr>
              <a:t>Example</a:t>
            </a:r>
            <a:r>
              <a:rPr lang="en-US" sz="2400" dirty="0" smtClean="0">
                <a:latin typeface="Times New Roman" pitchFamily="18" charset="0"/>
              </a:rPr>
              <a:t>:  </a:t>
            </a:r>
            <a:r>
              <a:rPr lang="en-US" sz="2400" b="1" i="1" dirty="0" err="1" smtClean="0">
                <a:solidFill>
                  <a:srgbClr val="0000FF"/>
                </a:solidFill>
                <a:latin typeface="Times New Roman" pitchFamily="18" charset="0"/>
              </a:rPr>
              <a:t>getline</a:t>
            </a:r>
            <a:r>
              <a:rPr lang="en-US" sz="2400" b="1" i="1" dirty="0" smtClean="0">
                <a:solidFill>
                  <a:srgbClr val="0000FF"/>
                </a:solidFill>
                <a:latin typeface="Times New Roman" pitchFamily="18" charset="0"/>
              </a:rPr>
              <a:t>(Input, Address, ‘\n’) </a:t>
            </a:r>
            <a:r>
              <a:rPr lang="en-US" sz="2400" dirty="0" smtClean="0">
                <a:latin typeface="Times New Roman" pitchFamily="18" charset="0"/>
              </a:rPr>
              <a:t>\\ read from an input data file named Input into a string named Address until a newline is entered</a:t>
            </a:r>
            <a:endParaRPr lang="en-US" sz="2400" b="1" u="sng" dirty="0" smtClean="0">
              <a:latin typeface="Times New Roman" pitchFamily="18" charset="0"/>
            </a:endParaRPr>
          </a:p>
        </p:txBody>
      </p:sp>
    </p:spTree>
    <p:extLst>
      <p:ext uri="{BB962C8B-B14F-4D97-AF65-F5344CB8AC3E}">
        <p14:creationId xmlns:p14="http://schemas.microsoft.com/office/powerpoint/2010/main" val="655175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7"/>
          <p:cNvSpPr/>
          <p:nvPr/>
        </p:nvSpPr>
        <p:spPr>
          <a:xfrm>
            <a:off x="0" y="0"/>
            <a:ext cx="9144000" cy="4819781"/>
          </a:xfrm>
          <a:prstGeom prst="rect">
            <a:avLst/>
          </a:prstGeom>
        </p:spPr>
        <p:txBody>
          <a:bodyPr wrap="square">
            <a:spAutoFit/>
          </a:bodyPr>
          <a:lstStyle/>
          <a:p>
            <a:pPr marL="457200" indent="-457200" eaLnBrk="1" hangingPunct="1">
              <a:lnSpc>
                <a:spcPct val="80000"/>
              </a:lnSpc>
              <a:buFont typeface="+mj-lt"/>
              <a:buAutoNum type="arabicParenR" startAt="2"/>
              <a:tabLst>
                <a:tab pos="465138" algn="l"/>
                <a:tab pos="1204913" algn="l"/>
              </a:tabLst>
            </a:pPr>
            <a:r>
              <a:rPr lang="en-US" b="1" i="1" dirty="0" smtClean="0">
                <a:solidFill>
                  <a:srgbClr val="0000FF"/>
                </a:solidFill>
              </a:rPr>
              <a:t>get( ) </a:t>
            </a:r>
            <a:r>
              <a:rPr lang="en-US" dirty="0" smtClean="0"/>
              <a:t>– useful for </a:t>
            </a:r>
            <a:r>
              <a:rPr lang="en-US" b="1" i="1" u="sng" dirty="0" smtClean="0"/>
              <a:t>reading</a:t>
            </a:r>
            <a:r>
              <a:rPr lang="en-US" dirty="0" smtClean="0"/>
              <a:t> one char at a time (including white spaces)</a:t>
            </a:r>
          </a:p>
          <a:p>
            <a:pPr marL="914400" lvl="1" indent="-457200">
              <a:lnSpc>
                <a:spcPct val="80000"/>
              </a:lnSpc>
              <a:tabLst>
                <a:tab pos="465138" algn="l"/>
                <a:tab pos="1204913" algn="l"/>
              </a:tabLst>
            </a:pPr>
            <a:r>
              <a:rPr lang="en-US" u="sng" dirty="0" smtClean="0"/>
              <a:t>Form</a:t>
            </a:r>
            <a:r>
              <a:rPr lang="en-US" dirty="0" smtClean="0"/>
              <a:t>:  </a:t>
            </a:r>
            <a:r>
              <a:rPr lang="en-US" b="1" i="1" dirty="0" smtClean="0">
                <a:solidFill>
                  <a:srgbClr val="0000FF"/>
                </a:solidFill>
              </a:rPr>
              <a:t>char get( )      </a:t>
            </a:r>
            <a:r>
              <a:rPr lang="en-US" dirty="0" smtClean="0"/>
              <a:t>// no inputs, returns one character</a:t>
            </a:r>
          </a:p>
          <a:p>
            <a:pPr marL="914400" lvl="1" indent="-457200">
              <a:lnSpc>
                <a:spcPct val="80000"/>
              </a:lnSpc>
              <a:tabLst>
                <a:tab pos="465138" algn="l"/>
                <a:tab pos="1204913" algn="l"/>
              </a:tabLst>
            </a:pPr>
            <a:r>
              <a:rPr lang="en-US" u="sng" dirty="0" smtClean="0"/>
              <a:t>Example</a:t>
            </a:r>
            <a:r>
              <a:rPr lang="en-US" dirty="0" smtClean="0"/>
              <a:t>:</a:t>
            </a:r>
            <a:r>
              <a:rPr lang="en-US" b="1" dirty="0" smtClean="0"/>
              <a:t> </a:t>
            </a:r>
            <a:r>
              <a:rPr lang="en-US" dirty="0" smtClean="0"/>
              <a:t> </a:t>
            </a:r>
            <a:r>
              <a:rPr lang="en-US" b="1" i="1" dirty="0" smtClean="0">
                <a:solidFill>
                  <a:srgbClr val="0000FF"/>
                </a:solidFill>
              </a:rPr>
              <a:t>Symbol = </a:t>
            </a:r>
            <a:r>
              <a:rPr lang="en-US" b="1" i="1" dirty="0" err="1" smtClean="0">
                <a:solidFill>
                  <a:srgbClr val="0000FF"/>
                </a:solidFill>
              </a:rPr>
              <a:t>cin.get</a:t>
            </a:r>
            <a:r>
              <a:rPr lang="en-US" b="1" i="1" dirty="0" smtClean="0">
                <a:solidFill>
                  <a:srgbClr val="0000FF"/>
                </a:solidFill>
              </a:rPr>
              <a:t>( ) </a:t>
            </a:r>
            <a:r>
              <a:rPr lang="en-US" dirty="0" smtClean="0"/>
              <a:t>\\ read one character from the keyboard (including white spaces) into a char variable named Symbol</a:t>
            </a:r>
          </a:p>
          <a:p>
            <a:pPr marL="914400" lvl="1" indent="-457200">
              <a:lnSpc>
                <a:spcPct val="80000"/>
              </a:lnSpc>
              <a:tabLst>
                <a:tab pos="465138" algn="l"/>
                <a:tab pos="1204913" algn="l"/>
              </a:tabLst>
            </a:pPr>
            <a:r>
              <a:rPr lang="en-US" u="sng" dirty="0" smtClean="0"/>
              <a:t>Example</a:t>
            </a:r>
            <a:r>
              <a:rPr lang="en-US" dirty="0" smtClean="0"/>
              <a:t>:  </a:t>
            </a:r>
            <a:r>
              <a:rPr lang="en-US" b="1" i="1" dirty="0" smtClean="0">
                <a:solidFill>
                  <a:srgbClr val="0000FF"/>
                </a:solidFill>
              </a:rPr>
              <a:t>Symbol = </a:t>
            </a:r>
            <a:r>
              <a:rPr lang="en-US" b="1" i="1" dirty="0" err="1" smtClean="0">
                <a:solidFill>
                  <a:srgbClr val="0000FF"/>
                </a:solidFill>
              </a:rPr>
              <a:t>Input.get</a:t>
            </a:r>
            <a:r>
              <a:rPr lang="en-US" b="1" i="1" dirty="0" smtClean="0">
                <a:solidFill>
                  <a:srgbClr val="0000FF"/>
                </a:solidFill>
              </a:rPr>
              <a:t>( ) </a:t>
            </a:r>
            <a:r>
              <a:rPr lang="en-US" dirty="0" smtClean="0"/>
              <a:t>\\ read one character from an input data file named Input (including white spaces) into a char variable named Symbol</a:t>
            </a:r>
          </a:p>
          <a:p>
            <a:pPr marL="457200" indent="-457200" eaLnBrk="1" hangingPunct="1">
              <a:lnSpc>
                <a:spcPct val="80000"/>
              </a:lnSpc>
              <a:tabLst>
                <a:tab pos="465138" algn="l"/>
                <a:tab pos="1204913" algn="l"/>
              </a:tabLst>
            </a:pPr>
            <a:endParaRPr lang="en-US" b="1" u="sng" dirty="0" smtClean="0"/>
          </a:p>
          <a:p>
            <a:pPr marL="457200" indent="-457200" eaLnBrk="1" hangingPunct="1">
              <a:lnSpc>
                <a:spcPct val="80000"/>
              </a:lnSpc>
              <a:buFont typeface="+mj-lt"/>
              <a:buAutoNum type="arabicParenR" startAt="3"/>
              <a:tabLst>
                <a:tab pos="465138" algn="l"/>
                <a:tab pos="1204913" algn="l"/>
              </a:tabLst>
            </a:pPr>
            <a:r>
              <a:rPr lang="en-US" b="1" i="1" dirty="0" smtClean="0">
                <a:solidFill>
                  <a:srgbClr val="0000FF"/>
                </a:solidFill>
              </a:rPr>
              <a:t>put( ) </a:t>
            </a:r>
            <a:r>
              <a:rPr lang="en-US" dirty="0" smtClean="0"/>
              <a:t>– useful for </a:t>
            </a:r>
            <a:r>
              <a:rPr lang="en-US" b="1" i="1" u="sng" dirty="0" smtClean="0"/>
              <a:t>writing</a:t>
            </a:r>
            <a:r>
              <a:rPr lang="en-US" dirty="0" smtClean="0"/>
              <a:t> one char at a time (including white spaces)</a:t>
            </a:r>
          </a:p>
          <a:p>
            <a:pPr marL="914400" lvl="1" indent="-457200">
              <a:lnSpc>
                <a:spcPct val="80000"/>
              </a:lnSpc>
              <a:tabLst>
                <a:tab pos="465138" algn="l"/>
                <a:tab pos="1204913" algn="l"/>
              </a:tabLst>
            </a:pPr>
            <a:r>
              <a:rPr lang="en-US" u="sng" dirty="0" smtClean="0"/>
              <a:t>Form</a:t>
            </a:r>
            <a:r>
              <a:rPr lang="en-US" dirty="0" smtClean="0"/>
              <a:t>:  </a:t>
            </a:r>
            <a:r>
              <a:rPr lang="en-US" b="1" i="1" dirty="0" smtClean="0">
                <a:solidFill>
                  <a:srgbClr val="0000FF"/>
                </a:solidFill>
              </a:rPr>
              <a:t>void put(char </a:t>
            </a:r>
            <a:r>
              <a:rPr lang="en-US" b="1" i="1" dirty="0" err="1" smtClean="0">
                <a:solidFill>
                  <a:srgbClr val="0000FF"/>
                </a:solidFill>
              </a:rPr>
              <a:t>ch</a:t>
            </a:r>
            <a:r>
              <a:rPr lang="en-US" b="1" i="1" dirty="0" smtClean="0">
                <a:solidFill>
                  <a:srgbClr val="0000FF"/>
                </a:solidFill>
              </a:rPr>
              <a:t>)      </a:t>
            </a:r>
            <a:r>
              <a:rPr lang="en-US" dirty="0" smtClean="0"/>
              <a:t>// no outputs, one character input</a:t>
            </a:r>
          </a:p>
          <a:p>
            <a:pPr marL="914400" lvl="1" indent="-457200">
              <a:lnSpc>
                <a:spcPct val="80000"/>
              </a:lnSpc>
              <a:tabLst>
                <a:tab pos="465138" algn="l"/>
                <a:tab pos="1204913" algn="l"/>
              </a:tabLst>
            </a:pPr>
            <a:r>
              <a:rPr lang="en-US" u="sng" dirty="0" smtClean="0"/>
              <a:t>Example</a:t>
            </a:r>
            <a:r>
              <a:rPr lang="en-US" dirty="0" smtClean="0"/>
              <a:t>:</a:t>
            </a:r>
            <a:r>
              <a:rPr lang="en-US" b="1" dirty="0" smtClean="0"/>
              <a:t> </a:t>
            </a:r>
            <a:r>
              <a:rPr lang="en-US" dirty="0" smtClean="0"/>
              <a:t> </a:t>
            </a:r>
            <a:r>
              <a:rPr lang="en-US" b="1" i="1" dirty="0" err="1" smtClean="0">
                <a:solidFill>
                  <a:srgbClr val="0000FF"/>
                </a:solidFill>
              </a:rPr>
              <a:t>cout.put</a:t>
            </a:r>
            <a:r>
              <a:rPr lang="en-US" b="1" i="1" dirty="0" smtClean="0">
                <a:solidFill>
                  <a:srgbClr val="0000FF"/>
                </a:solidFill>
              </a:rPr>
              <a:t>(Symbol) </a:t>
            </a:r>
            <a:r>
              <a:rPr lang="en-US" dirty="0" smtClean="0"/>
              <a:t>\\ writes the value of the char variable Symbol to the computer screen (including white spaces)</a:t>
            </a:r>
          </a:p>
          <a:p>
            <a:pPr marL="914400" lvl="1" indent="-457200">
              <a:lnSpc>
                <a:spcPct val="80000"/>
              </a:lnSpc>
              <a:tabLst>
                <a:tab pos="465138" algn="l"/>
                <a:tab pos="1204913" algn="l"/>
              </a:tabLst>
            </a:pPr>
            <a:r>
              <a:rPr lang="en-US" u="sng" dirty="0" smtClean="0"/>
              <a:t>Example</a:t>
            </a:r>
            <a:r>
              <a:rPr lang="en-US" dirty="0" smtClean="0"/>
              <a:t>:  </a:t>
            </a:r>
            <a:r>
              <a:rPr lang="en-US" b="1" i="1" dirty="0" err="1" smtClean="0">
                <a:solidFill>
                  <a:srgbClr val="0000FF"/>
                </a:solidFill>
              </a:rPr>
              <a:t>Output.put</a:t>
            </a:r>
            <a:r>
              <a:rPr lang="en-US" b="1" i="1" dirty="0" smtClean="0">
                <a:solidFill>
                  <a:srgbClr val="0000FF"/>
                </a:solidFill>
              </a:rPr>
              <a:t>(Symbol ) </a:t>
            </a:r>
            <a:r>
              <a:rPr lang="en-US" dirty="0" smtClean="0"/>
              <a:t>\\ writes the value of the char variable Symbol to a data file named Output (including white spaces)</a:t>
            </a:r>
            <a:endParaRPr lang="en-US" b="1" u="sng" dirty="0" smtClean="0"/>
          </a:p>
        </p:txBody>
      </p:sp>
      <p:sp>
        <p:nvSpPr>
          <p:cNvPr id="5" name="Rectangle 4"/>
          <p:cNvSpPr/>
          <p:nvPr/>
        </p:nvSpPr>
        <p:spPr>
          <a:xfrm>
            <a:off x="0" y="4859016"/>
            <a:ext cx="9144000" cy="2677656"/>
          </a:xfrm>
          <a:prstGeom prst="rect">
            <a:avLst/>
          </a:prstGeom>
        </p:spPr>
        <p:txBody>
          <a:bodyPr wrap="square">
            <a:spAutoFit/>
          </a:bodyPr>
          <a:lstStyle/>
          <a:p>
            <a:r>
              <a:rPr lang="en-US" b="1" i="1" u="sng" dirty="0" smtClean="0"/>
              <a:t>Summary</a:t>
            </a:r>
            <a:r>
              <a:rPr lang="en-US" dirty="0" smtClean="0"/>
              <a:t>:  When reading from a data file named Input, use:</a:t>
            </a:r>
          </a:p>
          <a:p>
            <a:pPr>
              <a:tabLst>
                <a:tab pos="2976563" algn="l"/>
              </a:tabLst>
            </a:pPr>
            <a:r>
              <a:rPr lang="en-US" b="1" i="1" dirty="0" smtClean="0">
                <a:solidFill>
                  <a:srgbClr val="0000FF"/>
                </a:solidFill>
              </a:rPr>
              <a:t>Input &gt;&gt; </a:t>
            </a:r>
            <a:r>
              <a:rPr lang="en-US" b="1" i="1" dirty="0" err="1" smtClean="0">
                <a:solidFill>
                  <a:srgbClr val="0000FF"/>
                </a:solidFill>
              </a:rPr>
              <a:t>charVar</a:t>
            </a:r>
            <a:r>
              <a:rPr lang="en-US" b="1" i="1" dirty="0" smtClean="0">
                <a:solidFill>
                  <a:srgbClr val="0000FF"/>
                </a:solidFill>
              </a:rPr>
              <a:t>;    </a:t>
            </a:r>
            <a:r>
              <a:rPr lang="en-US" dirty="0" smtClean="0"/>
              <a:t>	// read one char at a time (skips white spaces)</a:t>
            </a:r>
          </a:p>
          <a:p>
            <a:pPr>
              <a:tabLst>
                <a:tab pos="2976563" algn="l"/>
              </a:tabLst>
            </a:pPr>
            <a:r>
              <a:rPr lang="en-US" b="1" i="1" dirty="0" err="1" smtClean="0">
                <a:solidFill>
                  <a:srgbClr val="0000FF"/>
                </a:solidFill>
              </a:rPr>
              <a:t>charVar</a:t>
            </a:r>
            <a:r>
              <a:rPr lang="en-US" b="1" i="1" dirty="0" smtClean="0">
                <a:solidFill>
                  <a:srgbClr val="0000FF"/>
                </a:solidFill>
              </a:rPr>
              <a:t> = </a:t>
            </a:r>
            <a:r>
              <a:rPr lang="en-US" b="1" i="1" dirty="0" err="1" smtClean="0">
                <a:solidFill>
                  <a:srgbClr val="0000FF"/>
                </a:solidFill>
              </a:rPr>
              <a:t>Input.get</a:t>
            </a:r>
            <a:r>
              <a:rPr lang="en-US" b="1" i="1" dirty="0" smtClean="0">
                <a:solidFill>
                  <a:srgbClr val="0000FF"/>
                </a:solidFill>
              </a:rPr>
              <a:t>( );	</a:t>
            </a:r>
            <a:r>
              <a:rPr lang="en-US" dirty="0" smtClean="0"/>
              <a:t>// read one char at a time (incl. white spaces)</a:t>
            </a:r>
          </a:p>
          <a:p>
            <a:pPr>
              <a:tabLst>
                <a:tab pos="2976563" algn="l"/>
              </a:tabLst>
            </a:pPr>
            <a:r>
              <a:rPr lang="en-US" b="1" i="1" dirty="0" smtClean="0">
                <a:solidFill>
                  <a:srgbClr val="0000FF"/>
                </a:solidFill>
              </a:rPr>
              <a:t>Input &gt;&gt; </a:t>
            </a:r>
            <a:r>
              <a:rPr lang="en-US" b="1" i="1" dirty="0" err="1" smtClean="0">
                <a:solidFill>
                  <a:srgbClr val="0000FF"/>
                </a:solidFill>
              </a:rPr>
              <a:t>strVar</a:t>
            </a:r>
            <a:r>
              <a:rPr lang="en-US" b="1" i="1" dirty="0" smtClean="0">
                <a:solidFill>
                  <a:srgbClr val="0000FF"/>
                </a:solidFill>
              </a:rPr>
              <a:t>;	</a:t>
            </a:r>
            <a:r>
              <a:rPr lang="en-US" dirty="0" smtClean="0"/>
              <a:t>// read one string at a time (until white space)</a:t>
            </a:r>
          </a:p>
          <a:p>
            <a:pPr>
              <a:tabLst>
                <a:tab pos="2976563" algn="l"/>
              </a:tabLst>
            </a:pPr>
            <a:r>
              <a:rPr lang="en-US" b="1" i="1" dirty="0" err="1" smtClean="0">
                <a:solidFill>
                  <a:srgbClr val="0000FF"/>
                </a:solidFill>
              </a:rPr>
              <a:t>getlline</a:t>
            </a:r>
            <a:r>
              <a:rPr lang="en-US" b="1" i="1" dirty="0" smtClean="0">
                <a:solidFill>
                  <a:srgbClr val="0000FF"/>
                </a:solidFill>
              </a:rPr>
              <a:t>(Input, </a:t>
            </a:r>
            <a:r>
              <a:rPr lang="en-US" b="1" i="1" dirty="0" err="1" smtClean="0">
                <a:solidFill>
                  <a:srgbClr val="0000FF"/>
                </a:solidFill>
              </a:rPr>
              <a:t>strVar</a:t>
            </a:r>
            <a:r>
              <a:rPr lang="en-US" b="1" i="1" dirty="0" smtClean="0">
                <a:solidFill>
                  <a:srgbClr val="0000FF"/>
                </a:solidFill>
              </a:rPr>
              <a:t>);	</a:t>
            </a:r>
            <a:r>
              <a:rPr lang="en-US" dirty="0" smtClean="0"/>
              <a:t>// read the entire line as a string</a:t>
            </a:r>
          </a:p>
          <a:p>
            <a:pPr>
              <a:tabLst>
                <a:tab pos="2976563" algn="l"/>
              </a:tabLst>
            </a:pP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 name="Group 4"/>
          <p:cNvGrpSpPr/>
          <p:nvPr/>
        </p:nvGrpSpPr>
        <p:grpSpPr>
          <a:xfrm>
            <a:off x="0" y="0"/>
            <a:ext cx="8551606" cy="6858000"/>
            <a:chOff x="0" y="0"/>
            <a:chExt cx="8551606" cy="6858000"/>
          </a:xfrm>
        </p:grpSpPr>
        <p:pic>
          <p:nvPicPr>
            <p:cNvPr id="2050" name="Picture 2"/>
            <p:cNvPicPr>
              <a:picLocks noChangeAspect="1" noChangeArrowheads="1"/>
            </p:cNvPicPr>
            <p:nvPr/>
          </p:nvPicPr>
          <p:blipFill>
            <a:blip r:embed="rId3" cstate="print"/>
            <a:srcRect/>
            <a:stretch>
              <a:fillRect/>
            </a:stretch>
          </p:blipFill>
          <p:spPr bwMode="auto">
            <a:xfrm>
              <a:off x="0" y="0"/>
              <a:ext cx="7618926" cy="1492897"/>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042696" y="1483567"/>
              <a:ext cx="7508910" cy="5374433"/>
            </a:xfrm>
            <a:prstGeom prst="rect">
              <a:avLst/>
            </a:prstGeom>
            <a:noFill/>
            <a:ln w="9525">
              <a:noFill/>
              <a:miter lim="800000"/>
              <a:headEnd/>
              <a:tailEnd/>
            </a:ln>
          </p:spPr>
        </p:pic>
      </p:grpSp>
      <p:sp>
        <p:nvSpPr>
          <p:cNvPr id="6" name="TextBox 5"/>
          <p:cNvSpPr txBox="1"/>
          <p:nvPr/>
        </p:nvSpPr>
        <p:spPr>
          <a:xfrm>
            <a:off x="4562671" y="0"/>
            <a:ext cx="4581330" cy="769441"/>
          </a:xfrm>
          <a:prstGeom prst="rect">
            <a:avLst/>
          </a:prstGeom>
          <a:noFill/>
          <a:ln w="28575">
            <a:solidFill>
              <a:srgbClr val="0000FF"/>
            </a:solidFill>
          </a:ln>
        </p:spPr>
        <p:txBody>
          <a:bodyPr wrap="square" rtlCol="0">
            <a:spAutoFit/>
          </a:bodyPr>
          <a:lstStyle/>
          <a:p>
            <a:r>
              <a:rPr lang="en-US" sz="2200" dirty="0" smtClean="0"/>
              <a:t>Example from the textbook:</a:t>
            </a:r>
          </a:p>
          <a:p>
            <a:r>
              <a:rPr lang="en-US" sz="2200" dirty="0" smtClean="0"/>
              <a:t>Use </a:t>
            </a:r>
            <a:r>
              <a:rPr lang="en-US" sz="2200" b="1" i="1" dirty="0" smtClean="0">
                <a:solidFill>
                  <a:srgbClr val="0000FF"/>
                </a:solidFill>
              </a:rPr>
              <a:t>get( ) </a:t>
            </a:r>
            <a:r>
              <a:rPr lang="en-US" sz="2200" dirty="0" smtClean="0"/>
              <a:t>and </a:t>
            </a:r>
            <a:r>
              <a:rPr lang="en-US" sz="2200" b="1" i="1" dirty="0" smtClean="0">
                <a:solidFill>
                  <a:srgbClr val="0000FF"/>
                </a:solidFill>
              </a:rPr>
              <a:t>put( ) </a:t>
            </a:r>
            <a:r>
              <a:rPr lang="en-US" sz="2200" dirty="0" smtClean="0"/>
              <a:t>to copy a data file</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533400"/>
          </a:xfrm>
        </p:spPr>
        <p:txBody>
          <a:bodyPr/>
          <a:lstStyle/>
          <a:p>
            <a:pPr algn="l" eaLnBrk="1" hangingPunct="1"/>
            <a:r>
              <a:rPr lang="en-US" sz="2800" b="1" u="sng" dirty="0" smtClean="0">
                <a:solidFill>
                  <a:schemeClr val="hlink"/>
                </a:solidFill>
                <a:latin typeface="Times New Roman" pitchFamily="18" charset="0"/>
              </a:rPr>
              <a:t>Class example:</a:t>
            </a:r>
          </a:p>
        </p:txBody>
      </p:sp>
      <p:sp>
        <p:nvSpPr>
          <p:cNvPr id="29699" name="Rectangle 3"/>
          <p:cNvSpPr>
            <a:spLocks noGrp="1" noChangeArrowheads="1"/>
          </p:cNvSpPr>
          <p:nvPr>
            <p:ph type="body" idx="4294967295"/>
          </p:nvPr>
        </p:nvSpPr>
        <p:spPr>
          <a:xfrm>
            <a:off x="0" y="584200"/>
            <a:ext cx="8964613" cy="4500563"/>
          </a:xfrm>
        </p:spPr>
        <p:txBody>
          <a:bodyPr/>
          <a:lstStyle/>
          <a:p>
            <a:pPr marL="457200" indent="-457200" eaLnBrk="1" hangingPunct="1">
              <a:lnSpc>
                <a:spcPct val="80000"/>
              </a:lnSpc>
              <a:buAutoNum type="alphaUcParenR"/>
              <a:tabLst>
                <a:tab pos="465138" algn="l"/>
                <a:tab pos="1204913" algn="l"/>
              </a:tabLst>
            </a:pPr>
            <a:r>
              <a:rPr lang="en-US" sz="2400" dirty="0" smtClean="0">
                <a:latin typeface="Times New Roman" pitchFamily="18" charset="0"/>
              </a:rPr>
              <a:t>Create the data file named </a:t>
            </a:r>
            <a:r>
              <a:rPr lang="en-US" sz="2400" b="1" i="1" dirty="0" smtClean="0">
                <a:solidFill>
                  <a:srgbClr val="0000FF"/>
                </a:solidFill>
                <a:latin typeface="Times New Roman" pitchFamily="18" charset="0"/>
              </a:rPr>
              <a:t>sides.txt</a:t>
            </a:r>
            <a:r>
              <a:rPr lang="en-US" sz="2400" dirty="0" smtClean="0">
                <a:latin typeface="Times New Roman" pitchFamily="18" charset="0"/>
              </a:rPr>
              <a:t> using </a:t>
            </a:r>
            <a:r>
              <a:rPr lang="en-US" sz="2400" dirty="0" err="1" smtClean="0">
                <a:latin typeface="Times New Roman" pitchFamily="18" charset="0"/>
              </a:rPr>
              <a:t>NotePad</a:t>
            </a:r>
            <a:r>
              <a:rPr lang="en-US" sz="2400" dirty="0" smtClean="0">
                <a:latin typeface="Times New Roman" pitchFamily="18" charset="0"/>
              </a:rPr>
              <a:t> with the values below (base and height for 5 right triangles).</a:t>
            </a:r>
          </a:p>
          <a:p>
            <a:pPr marL="457200" indent="-457200" eaLnBrk="1" hangingPunct="1">
              <a:lnSpc>
                <a:spcPct val="80000"/>
              </a:lnSpc>
              <a:buAutoNum type="alphaUcParenR"/>
              <a:tabLst>
                <a:tab pos="465138" algn="l"/>
                <a:tab pos="1204913" algn="l"/>
              </a:tabLst>
            </a:pPr>
            <a:r>
              <a:rPr lang="en-US" sz="2400" dirty="0" smtClean="0">
                <a:latin typeface="Times New Roman" pitchFamily="18" charset="0"/>
              </a:rPr>
              <a:t>Write a C++ program to read the input file, calculate the hypotenuse for each triangle, and write the results to a new data file named </a:t>
            </a:r>
            <a:r>
              <a:rPr lang="en-US" sz="2400" b="1" i="1" dirty="0" smtClean="0">
                <a:solidFill>
                  <a:srgbClr val="0000FF"/>
                </a:solidFill>
                <a:latin typeface="Times New Roman" pitchFamily="18" charset="0"/>
              </a:rPr>
              <a:t>hypotenuse.txt</a:t>
            </a:r>
            <a:r>
              <a:rPr lang="en-US" sz="2400" dirty="0" smtClean="0">
                <a:latin typeface="Times New Roman" pitchFamily="18" charset="0"/>
              </a:rPr>
              <a:t>.</a:t>
            </a:r>
          </a:p>
        </p:txBody>
      </p:sp>
      <p:grpSp>
        <p:nvGrpSpPr>
          <p:cNvPr id="2" name="Group 6"/>
          <p:cNvGrpSpPr>
            <a:grpSpLocks/>
          </p:cNvGrpSpPr>
          <p:nvPr/>
        </p:nvGrpSpPr>
        <p:grpSpPr bwMode="auto">
          <a:xfrm>
            <a:off x="579829" y="2386954"/>
            <a:ext cx="2928938" cy="2413001"/>
            <a:chOff x="4121" y="2156"/>
            <a:chExt cx="1845" cy="1520"/>
          </a:xfrm>
        </p:grpSpPr>
        <p:sp>
          <p:nvSpPr>
            <p:cNvPr id="29701" name="Text Box 4"/>
            <p:cNvSpPr txBox="1">
              <a:spLocks noChangeArrowheads="1"/>
            </p:cNvSpPr>
            <p:nvPr/>
          </p:nvSpPr>
          <p:spPr bwMode="auto">
            <a:xfrm>
              <a:off x="4468" y="2455"/>
              <a:ext cx="828" cy="1221"/>
            </a:xfrm>
            <a:prstGeom prst="rect">
              <a:avLst/>
            </a:prstGeom>
            <a:noFill/>
            <a:ln w="38100" algn="ctr">
              <a:solidFill>
                <a:schemeClr val="tx1"/>
              </a:solidFill>
              <a:miter lim="800000"/>
              <a:headEnd/>
              <a:tailEnd/>
            </a:ln>
          </p:spPr>
          <p:txBody>
            <a:bodyPr wrap="square">
              <a:spAutoFit/>
            </a:bodyPr>
            <a:lstStyle/>
            <a:p>
              <a:pPr marL="342900" indent="-342900"/>
              <a:r>
                <a:rPr lang="en-US" b="1" dirty="0" smtClean="0"/>
                <a:t>3  4</a:t>
              </a:r>
            </a:p>
            <a:p>
              <a:pPr marL="342900" indent="-342900"/>
              <a:r>
                <a:rPr lang="en-US" b="1" dirty="0" smtClean="0"/>
                <a:t>5  12</a:t>
              </a:r>
            </a:p>
            <a:p>
              <a:pPr marL="342900" indent="-342900"/>
              <a:r>
                <a:rPr lang="en-US" b="1" dirty="0" smtClean="0"/>
                <a:t>10  10</a:t>
              </a:r>
            </a:p>
            <a:p>
              <a:pPr marL="342900" indent="-342900"/>
              <a:r>
                <a:rPr lang="en-US" b="1" dirty="0" smtClean="0"/>
                <a:t>1  2</a:t>
              </a:r>
            </a:p>
            <a:p>
              <a:pPr marL="342900" indent="-342900"/>
              <a:r>
                <a:rPr lang="en-US" b="1" dirty="0" smtClean="0"/>
                <a:t>9  12</a:t>
              </a:r>
              <a:endParaRPr lang="en-US" b="1" dirty="0"/>
            </a:p>
          </p:txBody>
        </p:sp>
        <p:sp>
          <p:nvSpPr>
            <p:cNvPr id="29702" name="Text Box 5"/>
            <p:cNvSpPr txBox="1">
              <a:spLocks noChangeArrowheads="1"/>
            </p:cNvSpPr>
            <p:nvPr/>
          </p:nvSpPr>
          <p:spPr bwMode="auto">
            <a:xfrm>
              <a:off x="4121" y="2156"/>
              <a:ext cx="1845" cy="252"/>
            </a:xfrm>
            <a:prstGeom prst="rect">
              <a:avLst/>
            </a:prstGeom>
            <a:noFill/>
            <a:ln w="9525" algn="ctr">
              <a:noFill/>
              <a:miter lim="800000"/>
              <a:headEnd/>
              <a:tailEnd/>
            </a:ln>
          </p:spPr>
          <p:txBody>
            <a:bodyPr wrap="square">
              <a:spAutoFit/>
            </a:bodyPr>
            <a:lstStyle/>
            <a:p>
              <a:pPr marL="342900" indent="-342900" algn="ctr"/>
              <a:r>
                <a:rPr lang="en-US" sz="2000" b="1" dirty="0"/>
                <a:t>C</a:t>
              </a:r>
              <a:r>
                <a:rPr lang="en-US" sz="2000" b="1" dirty="0" smtClean="0"/>
                <a:t>ontents of sides.txt:</a:t>
              </a:r>
              <a:endParaRPr lang="en-US" sz="2000" b="1" dirty="0"/>
            </a:p>
          </p:txBody>
        </p:sp>
      </p:grpSp>
      <p:grpSp>
        <p:nvGrpSpPr>
          <p:cNvPr id="7" name="Group 6"/>
          <p:cNvGrpSpPr>
            <a:grpSpLocks/>
          </p:cNvGrpSpPr>
          <p:nvPr/>
        </p:nvGrpSpPr>
        <p:grpSpPr bwMode="auto">
          <a:xfrm>
            <a:off x="4063260" y="2063495"/>
            <a:ext cx="4305302" cy="2782890"/>
            <a:chOff x="4121" y="2156"/>
            <a:chExt cx="2712" cy="1753"/>
          </a:xfrm>
        </p:grpSpPr>
        <p:sp>
          <p:nvSpPr>
            <p:cNvPr id="8" name="Text Box 4"/>
            <p:cNvSpPr txBox="1">
              <a:spLocks noChangeArrowheads="1"/>
            </p:cNvSpPr>
            <p:nvPr/>
          </p:nvSpPr>
          <p:spPr bwMode="auto">
            <a:xfrm>
              <a:off x="4165" y="2455"/>
              <a:ext cx="2668" cy="1454"/>
            </a:xfrm>
            <a:prstGeom prst="rect">
              <a:avLst/>
            </a:prstGeom>
            <a:noFill/>
            <a:ln w="38100" algn="ctr">
              <a:solidFill>
                <a:schemeClr val="tx1"/>
              </a:solidFill>
              <a:miter lim="800000"/>
              <a:headEnd/>
              <a:tailEnd/>
            </a:ln>
          </p:spPr>
          <p:txBody>
            <a:bodyPr wrap="square">
              <a:spAutoFit/>
            </a:bodyPr>
            <a:lstStyle/>
            <a:p>
              <a:pPr marL="342900" indent="-342900"/>
              <a:r>
                <a:rPr lang="en-US" b="1" dirty="0" smtClean="0"/>
                <a:t>Base	Height	      Hypotenuse</a:t>
              </a:r>
            </a:p>
            <a:p>
              <a:pPr marL="342900" indent="-342900">
                <a:tabLst>
                  <a:tab pos="969963" algn="l"/>
                  <a:tab pos="2341563" algn="l"/>
                </a:tabLst>
              </a:pPr>
              <a:r>
                <a:rPr lang="en-US" b="1" dirty="0" smtClean="0"/>
                <a:t>3  		4	5</a:t>
              </a:r>
            </a:p>
            <a:p>
              <a:pPr marL="342900" indent="-342900">
                <a:tabLst>
                  <a:tab pos="969963" algn="l"/>
                  <a:tab pos="2341563" algn="l"/>
                </a:tabLst>
              </a:pPr>
              <a:r>
                <a:rPr lang="en-US" b="1" dirty="0" smtClean="0"/>
                <a:t>5  		12	13</a:t>
              </a:r>
            </a:p>
            <a:p>
              <a:pPr marL="342900" indent="-342900">
                <a:tabLst>
                  <a:tab pos="969963" algn="l"/>
                  <a:tab pos="2341563" algn="l"/>
                </a:tabLst>
              </a:pPr>
              <a:r>
                <a:rPr lang="en-US" b="1" dirty="0" smtClean="0"/>
                <a:t>10  	10	14.14</a:t>
              </a:r>
            </a:p>
            <a:p>
              <a:pPr marL="342900" indent="-342900">
                <a:tabLst>
                  <a:tab pos="969963" algn="l"/>
                  <a:tab pos="2341563" algn="l"/>
                </a:tabLst>
              </a:pPr>
              <a:r>
                <a:rPr lang="en-US" b="1" dirty="0" smtClean="0"/>
                <a:t>1  		2	2.24	</a:t>
              </a:r>
            </a:p>
            <a:p>
              <a:pPr marL="342900" indent="-342900">
                <a:tabLst>
                  <a:tab pos="969963" algn="l"/>
                  <a:tab pos="2341563" algn="l"/>
                </a:tabLst>
              </a:pPr>
              <a:r>
                <a:rPr lang="en-US" b="1" dirty="0" smtClean="0"/>
                <a:t>9  		12	15</a:t>
              </a:r>
              <a:endParaRPr lang="en-US" b="1" dirty="0"/>
            </a:p>
          </p:txBody>
        </p:sp>
        <p:sp>
          <p:nvSpPr>
            <p:cNvPr id="9" name="Text Box 5"/>
            <p:cNvSpPr txBox="1">
              <a:spLocks noChangeArrowheads="1"/>
            </p:cNvSpPr>
            <p:nvPr/>
          </p:nvSpPr>
          <p:spPr bwMode="auto">
            <a:xfrm>
              <a:off x="4121" y="2156"/>
              <a:ext cx="2666" cy="252"/>
            </a:xfrm>
            <a:prstGeom prst="rect">
              <a:avLst/>
            </a:prstGeom>
            <a:noFill/>
            <a:ln w="9525" algn="ctr">
              <a:noFill/>
              <a:miter lim="800000"/>
              <a:headEnd/>
              <a:tailEnd/>
            </a:ln>
          </p:spPr>
          <p:txBody>
            <a:bodyPr wrap="square">
              <a:spAutoFit/>
            </a:bodyPr>
            <a:lstStyle/>
            <a:p>
              <a:pPr marL="342900" indent="-342900" algn="ctr"/>
              <a:r>
                <a:rPr lang="en-US" sz="2000" b="1" dirty="0"/>
                <a:t>C</a:t>
              </a:r>
              <a:r>
                <a:rPr lang="en-US" sz="2000" b="1" dirty="0" smtClean="0"/>
                <a:t>ontents of hypotenuse.txt:</a:t>
              </a:r>
              <a:endParaRPr lang="en-US" sz="2000" b="1" dirty="0"/>
            </a:p>
          </p:txBody>
        </p:sp>
      </p:grpSp>
      <p:sp>
        <p:nvSpPr>
          <p:cNvPr id="10" name="Rectangle 9"/>
          <p:cNvSpPr/>
          <p:nvPr/>
        </p:nvSpPr>
        <p:spPr>
          <a:xfrm>
            <a:off x="0" y="4992874"/>
            <a:ext cx="9144000" cy="1865126"/>
          </a:xfrm>
          <a:prstGeom prst="rect">
            <a:avLst/>
          </a:prstGeom>
        </p:spPr>
        <p:txBody>
          <a:bodyPr wrap="square">
            <a:spAutoFit/>
          </a:bodyPr>
          <a:lstStyle/>
          <a:p>
            <a:pPr marL="457200" indent="-457200" eaLnBrk="1" hangingPunct="1">
              <a:lnSpc>
                <a:spcPct val="80000"/>
              </a:lnSpc>
              <a:buFont typeface="Wingdings" pitchFamily="2" charset="2"/>
              <a:buAutoNum type="alphaUcParenR" startAt="3"/>
              <a:tabLst>
                <a:tab pos="465138" algn="l"/>
                <a:tab pos="1204913" algn="l"/>
              </a:tabLst>
            </a:pPr>
            <a:r>
              <a:rPr lang="en-US" dirty="0" smtClean="0"/>
              <a:t>Modify the program above to work for an undetermined number of right triangles by searching for the </a:t>
            </a:r>
            <a:r>
              <a:rPr lang="en-US" dirty="0" err="1" smtClean="0"/>
              <a:t>eof</a:t>
            </a:r>
            <a:r>
              <a:rPr lang="en-US" dirty="0" smtClean="0"/>
              <a:t> marker.</a:t>
            </a:r>
          </a:p>
          <a:p>
            <a:pPr marL="457200" indent="-457200" eaLnBrk="1" hangingPunct="1">
              <a:lnSpc>
                <a:spcPct val="80000"/>
              </a:lnSpc>
              <a:buFont typeface="Wingdings" pitchFamily="2" charset="2"/>
              <a:buAutoNum type="alphaUcParenR" startAt="3"/>
              <a:tabLst>
                <a:tab pos="465138" algn="l"/>
                <a:tab pos="1204913" algn="l"/>
              </a:tabLst>
            </a:pPr>
            <a:r>
              <a:rPr lang="en-US" dirty="0" smtClean="0"/>
              <a:t>Modify the program above to print an error message if it is unable to open sides.txt</a:t>
            </a:r>
          </a:p>
          <a:p>
            <a:pPr marL="457200" indent="-457200" eaLnBrk="1" hangingPunct="1">
              <a:lnSpc>
                <a:spcPct val="80000"/>
              </a:lnSpc>
              <a:buFont typeface="Wingdings" pitchFamily="2" charset="2"/>
              <a:buAutoNum type="alphaUcParenR" startAt="3"/>
              <a:tabLst>
                <a:tab pos="465138" algn="l"/>
                <a:tab pos="1204913" algn="l"/>
              </a:tabLst>
            </a:pPr>
            <a:r>
              <a:rPr lang="en-US" dirty="0" smtClean="0"/>
              <a:t>Modify the program above to allow the user to enter the name of the output data file.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Data Files and Arrays</a:t>
            </a:r>
          </a:p>
        </p:txBody>
      </p:sp>
      <p:sp>
        <p:nvSpPr>
          <p:cNvPr id="29699" name="Rectangle 3"/>
          <p:cNvSpPr>
            <a:spLocks noGrp="1" noChangeArrowheads="1"/>
          </p:cNvSpPr>
          <p:nvPr>
            <p:ph type="body" idx="4294967295"/>
          </p:nvPr>
        </p:nvSpPr>
        <p:spPr>
          <a:xfrm>
            <a:off x="0" y="584200"/>
            <a:ext cx="8964613" cy="6273799"/>
          </a:xfrm>
        </p:spPr>
        <p:txBody>
          <a:bodyPr/>
          <a:lstStyle/>
          <a:p>
            <a:pPr marL="0" indent="0" eaLnBrk="1" hangingPunct="1">
              <a:lnSpc>
                <a:spcPct val="80000"/>
              </a:lnSpc>
              <a:buFont typeface="Arial" pitchFamily="34" charset="0"/>
              <a:buNone/>
              <a:tabLst>
                <a:tab pos="465138" algn="l"/>
                <a:tab pos="1204913" algn="l"/>
              </a:tabLst>
            </a:pPr>
            <a:r>
              <a:rPr lang="en-US" sz="2400" dirty="0" smtClean="0">
                <a:latin typeface="Times New Roman" pitchFamily="18" charset="0"/>
              </a:rPr>
              <a:t>Arrays are very useful for storing and processing information read from data files.   Two cases will be considered:</a:t>
            </a:r>
          </a:p>
          <a:p>
            <a:pPr marL="0" indent="0" eaLnBrk="1" hangingPunct="1">
              <a:lnSpc>
                <a:spcPct val="80000"/>
              </a:lnSpc>
              <a:buFont typeface="Arial" pitchFamily="34" charset="0"/>
              <a:buNone/>
              <a:tabLst>
                <a:tab pos="465138" algn="l"/>
                <a:tab pos="1204913" algn="l"/>
              </a:tabLst>
            </a:pPr>
            <a:r>
              <a:rPr lang="en-US" sz="2400" b="1" dirty="0" smtClean="0">
                <a:latin typeface="Times New Roman" pitchFamily="18" charset="0"/>
              </a:rPr>
              <a:t>1)  </a:t>
            </a:r>
            <a:r>
              <a:rPr lang="en-US" sz="2400" b="1" u="sng" dirty="0" smtClean="0">
                <a:latin typeface="Times New Roman" pitchFamily="18" charset="0"/>
              </a:rPr>
              <a:t>The number of items in the file is known</a:t>
            </a:r>
            <a:r>
              <a:rPr lang="en-US" sz="2400" dirty="0" smtClean="0">
                <a:latin typeface="Times New Roman" pitchFamily="18" charset="0"/>
              </a:rPr>
              <a:t>.</a:t>
            </a:r>
          </a:p>
          <a:p>
            <a:pPr marL="0" indent="0" eaLnBrk="1" hangingPunct="1">
              <a:lnSpc>
                <a:spcPct val="80000"/>
              </a:lnSpc>
              <a:buFont typeface="Arial" pitchFamily="34" charset="0"/>
              <a:buNone/>
              <a:tabLst>
                <a:tab pos="465138" algn="l"/>
                <a:tab pos="1204913" algn="l"/>
              </a:tabLst>
            </a:pPr>
            <a:r>
              <a:rPr lang="en-US" sz="2400" b="1" dirty="0" smtClean="0">
                <a:latin typeface="Times New Roman" pitchFamily="18" charset="0"/>
              </a:rPr>
              <a:t>2)  </a:t>
            </a:r>
            <a:r>
              <a:rPr lang="en-US" sz="2400" b="1" u="sng" dirty="0" smtClean="0">
                <a:latin typeface="Times New Roman" pitchFamily="18" charset="0"/>
              </a:rPr>
              <a:t>The number of items in the file is NOT known</a:t>
            </a:r>
            <a:r>
              <a:rPr lang="en-US" sz="2400" dirty="0" smtClean="0">
                <a:latin typeface="Times New Roman" pitchFamily="18" charset="0"/>
              </a:rPr>
              <a:t>.</a:t>
            </a:r>
          </a:p>
          <a:p>
            <a:pPr marL="0" indent="0" eaLnBrk="1" hangingPunct="1">
              <a:lnSpc>
                <a:spcPct val="80000"/>
              </a:lnSpc>
              <a:buFont typeface="Arial" pitchFamily="34" charset="0"/>
              <a:buNone/>
              <a:tabLst>
                <a:tab pos="465138" algn="l"/>
                <a:tab pos="1204913" algn="l"/>
              </a:tabLst>
            </a:pPr>
            <a:endParaRPr lang="en-US" sz="2400" dirty="0" smtClean="0">
              <a:latin typeface="Times New Roman" pitchFamily="18" charset="0"/>
            </a:endParaRPr>
          </a:p>
          <a:p>
            <a:pPr marL="0" indent="0" eaLnBrk="1" hangingPunct="1">
              <a:lnSpc>
                <a:spcPct val="80000"/>
              </a:lnSpc>
              <a:buFont typeface="Arial" pitchFamily="34" charset="0"/>
              <a:buNone/>
              <a:tabLst>
                <a:tab pos="465138" algn="l"/>
                <a:tab pos="1204913" algn="l"/>
              </a:tabLst>
            </a:pPr>
            <a:endParaRPr lang="en-US" sz="2400" u="sng" dirty="0" smtClean="0">
              <a:latin typeface="Times New Roman" pitchFamily="18" charset="0"/>
            </a:endParaRPr>
          </a:p>
          <a:p>
            <a:pPr marL="0" indent="0" eaLnBrk="1" hangingPunct="1">
              <a:lnSpc>
                <a:spcPct val="80000"/>
              </a:lnSpc>
              <a:buFont typeface="Arial" pitchFamily="34" charset="0"/>
              <a:buNone/>
              <a:tabLst>
                <a:tab pos="465138" algn="l"/>
                <a:tab pos="1204913" algn="l"/>
              </a:tabLst>
            </a:pPr>
            <a:endParaRPr lang="en-US" sz="2400" u="sng" dirty="0" smtClean="0">
              <a:latin typeface="Times New Roman" pitchFamily="18" charset="0"/>
            </a:endParaRPr>
          </a:p>
          <a:p>
            <a:pPr marL="0" indent="0" eaLnBrk="1" hangingPunct="1">
              <a:lnSpc>
                <a:spcPct val="80000"/>
              </a:lnSpc>
              <a:buFont typeface="Arial" pitchFamily="34" charset="0"/>
              <a:buNone/>
              <a:tabLst>
                <a:tab pos="465138" algn="l"/>
                <a:tab pos="1204913" algn="l"/>
              </a:tabLst>
            </a:pPr>
            <a:r>
              <a:rPr lang="en-US" sz="2400" b="1" dirty="0" smtClean="0">
                <a:latin typeface="Times New Roman" pitchFamily="18" charset="0"/>
              </a:rPr>
              <a:t>1)  </a:t>
            </a:r>
            <a:r>
              <a:rPr lang="en-US" sz="2400" b="1" u="sng" dirty="0" smtClean="0">
                <a:latin typeface="Times New Roman" pitchFamily="18" charset="0"/>
              </a:rPr>
              <a:t>The number of items in the file is known</a:t>
            </a:r>
            <a:r>
              <a:rPr lang="en-US" sz="2400" dirty="0" smtClean="0">
                <a:latin typeface="Times New Roman" pitchFamily="18" charset="0"/>
              </a:rPr>
              <a:t>.  </a:t>
            </a:r>
          </a:p>
          <a:p>
            <a:pPr marL="0" indent="0" eaLnBrk="1" hangingPunct="1">
              <a:lnSpc>
                <a:spcPct val="80000"/>
              </a:lnSpc>
              <a:buFont typeface="Arial" pitchFamily="34" charset="0"/>
              <a:buNone/>
              <a:tabLst>
                <a:tab pos="465138" algn="l"/>
                <a:tab pos="1204913" algn="l"/>
              </a:tabLst>
            </a:pPr>
            <a:endParaRPr lang="en-US" sz="2400" b="1" u="sng" dirty="0" smtClean="0">
              <a:latin typeface="Times New Roman" pitchFamily="18" charset="0"/>
            </a:endParaRPr>
          </a:p>
          <a:p>
            <a:pPr marL="0" indent="0" eaLnBrk="1" hangingPunct="1">
              <a:lnSpc>
                <a:spcPct val="80000"/>
              </a:lnSpc>
              <a:buFont typeface="Arial" pitchFamily="34" charset="0"/>
              <a:buNone/>
              <a:tabLst>
                <a:tab pos="465138" algn="l"/>
                <a:tab pos="1204913" algn="l"/>
              </a:tabLst>
            </a:pPr>
            <a:r>
              <a:rPr lang="en-US" sz="2400" b="1" u="sng" dirty="0" smtClean="0">
                <a:latin typeface="Times New Roman" pitchFamily="18" charset="0"/>
              </a:rPr>
              <a:t>Example</a:t>
            </a:r>
            <a:r>
              <a:rPr lang="en-US" sz="2400" b="1" dirty="0" smtClean="0">
                <a:latin typeface="Times New Roman" pitchFamily="18" charset="0"/>
              </a:rPr>
              <a:t>:</a:t>
            </a:r>
            <a:r>
              <a:rPr lang="en-US" sz="2400" dirty="0" smtClean="0">
                <a:latin typeface="Times New Roman" pitchFamily="18" charset="0"/>
              </a:rPr>
              <a:t>  Read 100 (</a:t>
            </a:r>
            <a:r>
              <a:rPr lang="en-US" sz="2400" dirty="0" err="1" smtClean="0">
                <a:latin typeface="Times New Roman" pitchFamily="18" charset="0"/>
              </a:rPr>
              <a:t>x,y</a:t>
            </a:r>
            <a:r>
              <a:rPr lang="en-US" sz="2400" dirty="0" smtClean="0">
                <a:latin typeface="Times New Roman" pitchFamily="18" charset="0"/>
              </a:rPr>
              <a:t>) point from a data file </a:t>
            </a:r>
          </a:p>
          <a:p>
            <a:pPr marL="0" indent="0" eaLnBrk="1" hangingPunct="1">
              <a:lnSpc>
                <a:spcPct val="80000"/>
              </a:lnSpc>
              <a:buFont typeface="Arial" pitchFamily="34" charset="0"/>
              <a:buNone/>
              <a:tabLst>
                <a:tab pos="465138" algn="l"/>
                <a:tab pos="1204913" algn="l"/>
              </a:tabLst>
            </a:pPr>
            <a:r>
              <a:rPr lang="en-US" sz="2400" dirty="0" smtClean="0">
                <a:latin typeface="Times New Roman" pitchFamily="18" charset="0"/>
              </a:rPr>
              <a:t>named A:dataxy.in.</a:t>
            </a:r>
          </a:p>
          <a:p>
            <a:pPr marL="0" indent="0" eaLnBrk="1" hangingPunct="1">
              <a:lnSpc>
                <a:spcPct val="80000"/>
              </a:lnSpc>
              <a:buFont typeface="Arial" pitchFamily="34" charset="0"/>
              <a:buNone/>
              <a:tabLst>
                <a:tab pos="465138" algn="l"/>
                <a:tab pos="1204913" algn="l"/>
              </a:tabLst>
            </a:pPr>
            <a:endParaRPr lang="en-US" sz="2400" dirty="0" smtClean="0">
              <a:latin typeface="Times New Roman" pitchFamily="18" charset="0"/>
            </a:endParaRPr>
          </a:p>
          <a:p>
            <a:pPr marL="0" indent="0">
              <a:lnSpc>
                <a:spcPct val="80000"/>
              </a:lnSpc>
              <a:buFont typeface="Arial" pitchFamily="34" charset="0"/>
              <a:buNone/>
              <a:tabLst>
                <a:tab pos="465138" algn="l"/>
                <a:tab pos="1204913" algn="l"/>
              </a:tabLst>
            </a:pPr>
            <a:r>
              <a:rPr lang="en-US" sz="2400" b="1" dirty="0" smtClean="0">
                <a:solidFill>
                  <a:schemeClr val="hlink"/>
                </a:solidFill>
                <a:latin typeface="Times New Roman" pitchFamily="18" charset="0"/>
              </a:rPr>
              <a:t>const int Size = 100;</a:t>
            </a:r>
          </a:p>
          <a:p>
            <a:pPr marL="0" indent="0">
              <a:lnSpc>
                <a:spcPct val="80000"/>
              </a:lnSpc>
              <a:buFont typeface="Arial" pitchFamily="34" charset="0"/>
              <a:buNone/>
              <a:tabLst>
                <a:tab pos="465138" algn="l"/>
                <a:tab pos="1204913" algn="l"/>
              </a:tabLst>
            </a:pPr>
            <a:r>
              <a:rPr lang="en-US" sz="2400" b="1" dirty="0" smtClean="0">
                <a:solidFill>
                  <a:schemeClr val="hlink"/>
                </a:solidFill>
                <a:latin typeface="Times New Roman" pitchFamily="18" charset="0"/>
              </a:rPr>
              <a:t>double x[Size], y[Size];</a:t>
            </a:r>
          </a:p>
          <a:p>
            <a:pPr marL="0" indent="0">
              <a:lnSpc>
                <a:spcPct val="80000"/>
              </a:lnSpc>
              <a:buFont typeface="Arial" pitchFamily="34" charset="0"/>
              <a:buNone/>
              <a:tabLst>
                <a:tab pos="465138" algn="l"/>
                <a:tab pos="1204913" algn="l"/>
              </a:tabLst>
            </a:pPr>
            <a:r>
              <a:rPr lang="en-US" sz="2400" b="1" dirty="0" err="1" smtClean="0">
                <a:solidFill>
                  <a:schemeClr val="hlink"/>
                </a:solidFill>
                <a:latin typeface="Times New Roman" pitchFamily="18" charset="0"/>
              </a:rPr>
              <a:t>ifstream</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InData</a:t>
            </a:r>
            <a:r>
              <a:rPr lang="en-US" sz="2400" b="1" dirty="0" smtClean="0">
                <a:solidFill>
                  <a:schemeClr val="hlink"/>
                </a:solidFill>
                <a:latin typeface="Times New Roman" pitchFamily="18" charset="0"/>
              </a:rPr>
              <a:t>(“</a:t>
            </a:r>
            <a:r>
              <a:rPr lang="en-US" sz="2400" b="1" dirty="0" err="1" smtClean="0">
                <a:solidFill>
                  <a:schemeClr val="hlink"/>
                </a:solidFill>
                <a:latin typeface="Times New Roman" pitchFamily="18" charset="0"/>
              </a:rPr>
              <a:t>A:dataxy.in</a:t>
            </a:r>
            <a:r>
              <a:rPr lang="en-US" sz="2400" b="1" dirty="0" smtClean="0">
                <a:solidFill>
                  <a:schemeClr val="hlink"/>
                </a:solidFill>
                <a:latin typeface="Times New Roman" pitchFamily="18" charset="0"/>
              </a:rPr>
              <a:t>”);</a:t>
            </a:r>
          </a:p>
          <a:p>
            <a:pPr marL="0" indent="0">
              <a:lnSpc>
                <a:spcPct val="80000"/>
              </a:lnSpc>
              <a:buFont typeface="Arial" pitchFamily="34" charset="0"/>
              <a:buNone/>
              <a:tabLst>
                <a:tab pos="465138" algn="l"/>
                <a:tab pos="1204913" algn="l"/>
              </a:tabLst>
            </a:pPr>
            <a:r>
              <a:rPr lang="en-US" sz="2400" b="1" dirty="0" smtClean="0">
                <a:solidFill>
                  <a:schemeClr val="hlink"/>
                </a:solidFill>
                <a:latin typeface="Times New Roman" pitchFamily="18" charset="0"/>
              </a:rPr>
              <a:t>for (int j = 0; j &lt; Size; </a:t>
            </a:r>
            <a:r>
              <a:rPr lang="en-US" sz="2400" b="1" dirty="0" err="1" smtClean="0">
                <a:solidFill>
                  <a:schemeClr val="hlink"/>
                </a:solidFill>
                <a:latin typeface="Times New Roman" pitchFamily="18" charset="0"/>
              </a:rPr>
              <a:t>j++</a:t>
            </a:r>
            <a:r>
              <a:rPr lang="en-US" sz="2400" b="1" dirty="0" smtClean="0">
                <a:solidFill>
                  <a:schemeClr val="hlink"/>
                </a:solidFill>
                <a:latin typeface="Times New Roman" pitchFamily="18" charset="0"/>
              </a:rPr>
              <a:t>) </a:t>
            </a:r>
          </a:p>
          <a:p>
            <a:pPr marL="0" indent="0">
              <a:lnSpc>
                <a:spcPct val="80000"/>
              </a:lnSpc>
              <a:buFont typeface="Arial" pitchFamily="34" charset="0"/>
              <a:buNone/>
              <a:tabLst>
                <a:tab pos="465138" algn="l"/>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InData</a:t>
            </a:r>
            <a:r>
              <a:rPr lang="en-US" sz="2400" b="1" dirty="0" smtClean="0">
                <a:solidFill>
                  <a:schemeClr val="hlink"/>
                </a:solidFill>
                <a:latin typeface="Times New Roman" pitchFamily="18" charset="0"/>
              </a:rPr>
              <a:t> &gt;&gt; x[j] &gt;&gt; y[j];</a:t>
            </a:r>
          </a:p>
        </p:txBody>
      </p:sp>
      <p:grpSp>
        <p:nvGrpSpPr>
          <p:cNvPr id="2" name="Group 6"/>
          <p:cNvGrpSpPr>
            <a:grpSpLocks/>
          </p:cNvGrpSpPr>
          <p:nvPr/>
        </p:nvGrpSpPr>
        <p:grpSpPr bwMode="auto">
          <a:xfrm>
            <a:off x="6551613" y="3068638"/>
            <a:ext cx="2073275" cy="3441700"/>
            <a:chOff x="4127" y="1933"/>
            <a:chExt cx="1306" cy="2168"/>
          </a:xfrm>
        </p:grpSpPr>
        <p:sp>
          <p:nvSpPr>
            <p:cNvPr id="29701" name="Text Box 4"/>
            <p:cNvSpPr txBox="1">
              <a:spLocks noChangeArrowheads="1"/>
            </p:cNvSpPr>
            <p:nvPr/>
          </p:nvSpPr>
          <p:spPr bwMode="auto">
            <a:xfrm>
              <a:off x="4468" y="2455"/>
              <a:ext cx="812" cy="1646"/>
            </a:xfrm>
            <a:prstGeom prst="rect">
              <a:avLst/>
            </a:prstGeom>
            <a:noFill/>
            <a:ln w="38100" algn="ctr">
              <a:solidFill>
                <a:schemeClr val="tx1"/>
              </a:solidFill>
              <a:miter lim="800000"/>
              <a:headEnd/>
              <a:tailEnd/>
            </a:ln>
          </p:spPr>
          <p:txBody>
            <a:bodyPr wrap="none">
              <a:spAutoFit/>
            </a:bodyPr>
            <a:lstStyle/>
            <a:p>
              <a:pPr marL="342900" indent="-342900"/>
              <a:r>
                <a:rPr lang="en-US" b="1"/>
                <a:t>10   220</a:t>
              </a:r>
            </a:p>
            <a:p>
              <a:pPr marL="342900" indent="-342900"/>
              <a:r>
                <a:rPr lang="en-US" b="1"/>
                <a:t>12   230</a:t>
              </a:r>
            </a:p>
            <a:p>
              <a:pPr marL="342900" indent="-342900"/>
              <a:r>
                <a:rPr lang="en-US" b="1"/>
                <a:t>14   240</a:t>
              </a:r>
            </a:p>
            <a:p>
              <a:pPr marL="342900" indent="-342900"/>
              <a:r>
                <a:rPr lang="en-US" b="1"/>
                <a:t>16   252</a:t>
              </a:r>
            </a:p>
            <a:p>
              <a:pPr marL="342900" indent="-342900"/>
              <a:r>
                <a:rPr lang="en-US" b="1"/>
                <a:t>18    269</a:t>
              </a:r>
            </a:p>
            <a:p>
              <a:pPr marL="342900" indent="-342900"/>
              <a:r>
                <a:rPr lang="en-US" b="1"/>
                <a:t>…..</a:t>
              </a:r>
            </a:p>
            <a:p>
              <a:pPr marL="342900" indent="-342900"/>
              <a:endParaRPr lang="en-US" b="1"/>
            </a:p>
          </p:txBody>
        </p:sp>
        <p:sp>
          <p:nvSpPr>
            <p:cNvPr id="29702" name="Text Box 5"/>
            <p:cNvSpPr txBox="1">
              <a:spLocks noChangeArrowheads="1"/>
            </p:cNvSpPr>
            <p:nvPr/>
          </p:nvSpPr>
          <p:spPr bwMode="auto">
            <a:xfrm>
              <a:off x="4127" y="1933"/>
              <a:ext cx="1306" cy="427"/>
            </a:xfrm>
            <a:prstGeom prst="rect">
              <a:avLst/>
            </a:prstGeom>
            <a:noFill/>
            <a:ln w="9525" algn="ctr">
              <a:noFill/>
              <a:miter lim="800000"/>
              <a:headEnd/>
              <a:tailEnd/>
            </a:ln>
          </p:spPr>
          <p:txBody>
            <a:bodyPr>
              <a:spAutoFit/>
            </a:bodyPr>
            <a:lstStyle/>
            <a:p>
              <a:pPr marL="342900" indent="-342900" algn="ctr"/>
              <a:r>
                <a:rPr lang="en-US" b="1"/>
                <a:t>Contents of dataxy.in:</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0"/>
            <a:ext cx="7772400" cy="441325"/>
          </a:xfrm>
        </p:spPr>
        <p:txBody>
          <a:bodyPr/>
          <a:lstStyle/>
          <a:p>
            <a:pPr algn="l" eaLnBrk="1" hangingPunct="1"/>
            <a:r>
              <a:rPr lang="en-US" sz="2800" b="1" u="sng" smtClean="0">
                <a:solidFill>
                  <a:schemeClr val="hlink"/>
                </a:solidFill>
                <a:latin typeface="Times New Roman" pitchFamily="18" charset="0"/>
              </a:rPr>
              <a:t>Data Files and Arrays</a:t>
            </a:r>
          </a:p>
        </p:txBody>
      </p:sp>
      <p:sp>
        <p:nvSpPr>
          <p:cNvPr id="30723" name="Rectangle 3"/>
          <p:cNvSpPr>
            <a:spLocks noGrp="1" noChangeArrowheads="1"/>
          </p:cNvSpPr>
          <p:nvPr>
            <p:ph type="body" idx="4294967295"/>
          </p:nvPr>
        </p:nvSpPr>
        <p:spPr>
          <a:xfrm>
            <a:off x="0" y="512763"/>
            <a:ext cx="8964613" cy="4500562"/>
          </a:xfrm>
        </p:spPr>
        <p:txBody>
          <a:bodyPr/>
          <a:lstStyle/>
          <a:p>
            <a:pPr marL="0" indent="0" eaLnBrk="1" hangingPunct="1">
              <a:lnSpc>
                <a:spcPct val="80000"/>
              </a:lnSpc>
              <a:buFont typeface="Arial" pitchFamily="34" charset="0"/>
              <a:buNone/>
              <a:tabLst>
                <a:tab pos="465138" algn="l"/>
                <a:tab pos="1204913" algn="l"/>
              </a:tabLst>
            </a:pPr>
            <a:r>
              <a:rPr lang="en-US" sz="2400" b="1" dirty="0" smtClean="0">
                <a:latin typeface="Times New Roman" pitchFamily="18" charset="0"/>
              </a:rPr>
              <a:t>2)  </a:t>
            </a:r>
            <a:r>
              <a:rPr lang="en-US" sz="2400" b="1" u="sng" dirty="0" smtClean="0">
                <a:latin typeface="Times New Roman" pitchFamily="18" charset="0"/>
              </a:rPr>
              <a:t>The number of items in the file is NOT known</a:t>
            </a:r>
            <a:r>
              <a:rPr lang="en-US" sz="2400" dirty="0" smtClean="0">
                <a:latin typeface="Times New Roman" pitchFamily="18" charset="0"/>
              </a:rPr>
              <a:t>.</a:t>
            </a:r>
          </a:p>
          <a:p>
            <a:pPr marL="0" indent="0" eaLnBrk="1" hangingPunct="1">
              <a:buFont typeface="Arial" pitchFamily="34" charset="0"/>
              <a:buNone/>
              <a:tabLst>
                <a:tab pos="465138" algn="l"/>
                <a:tab pos="1204913" algn="l"/>
              </a:tabLst>
            </a:pPr>
            <a:r>
              <a:rPr lang="en-US" sz="2400" dirty="0" smtClean="0">
                <a:latin typeface="Times New Roman" pitchFamily="18" charset="0"/>
              </a:rPr>
              <a:t>Recall that every data file ends with an invisible end-of-file (EOF) marker.  The function </a:t>
            </a:r>
            <a:r>
              <a:rPr lang="en-US" sz="2400" dirty="0" err="1" smtClean="0">
                <a:latin typeface="Times New Roman" pitchFamily="18" charset="0"/>
              </a:rPr>
              <a:t>eof</a:t>
            </a:r>
            <a:r>
              <a:rPr lang="en-US" sz="2400" dirty="0" smtClean="0">
                <a:latin typeface="Times New Roman" pitchFamily="18" charset="0"/>
              </a:rPr>
              <a:t>( ) in fstream returns a value of 1 when </a:t>
            </a:r>
            <a:r>
              <a:rPr lang="en-US" sz="2400" dirty="0" err="1" smtClean="0">
                <a:latin typeface="Times New Roman" pitchFamily="18" charset="0"/>
              </a:rPr>
              <a:t>eof</a:t>
            </a:r>
            <a:r>
              <a:rPr lang="en-US" sz="2400" dirty="0" smtClean="0">
                <a:latin typeface="Times New Roman" pitchFamily="18" charset="0"/>
              </a:rPr>
              <a:t> is encountered and a value of 0 otherwise.  Because </a:t>
            </a:r>
            <a:r>
              <a:rPr lang="en-US" sz="2400" dirty="0" err="1" smtClean="0">
                <a:latin typeface="Times New Roman" pitchFamily="18" charset="0"/>
              </a:rPr>
              <a:t>eof</a:t>
            </a:r>
            <a:r>
              <a:rPr lang="en-US" sz="2400" dirty="0" smtClean="0">
                <a:latin typeface="Times New Roman" pitchFamily="18" charset="0"/>
              </a:rPr>
              <a:t>( ) is a member function in the class </a:t>
            </a:r>
            <a:r>
              <a:rPr lang="en-US" sz="2400" dirty="0" err="1" smtClean="0">
                <a:latin typeface="Times New Roman" pitchFamily="18" charset="0"/>
              </a:rPr>
              <a:t>ifstream</a:t>
            </a:r>
            <a:r>
              <a:rPr lang="en-US" sz="2400" dirty="0" smtClean="0">
                <a:latin typeface="Times New Roman" pitchFamily="18" charset="0"/>
              </a:rPr>
              <a:t>, it must be used along with the file object identifier and dot notation.  For example:</a:t>
            </a:r>
          </a:p>
          <a:p>
            <a:pPr marL="0" indent="0" eaLnBrk="1" hangingPunct="1">
              <a:buFont typeface="Arial" pitchFamily="34" charset="0"/>
              <a:buNone/>
              <a:tabLst>
                <a:tab pos="465138" algn="l"/>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ifstream</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InFile</a:t>
            </a:r>
            <a:r>
              <a:rPr lang="en-US" sz="2400" b="1" dirty="0" smtClean="0">
                <a:solidFill>
                  <a:schemeClr val="hlink"/>
                </a:solidFill>
                <a:latin typeface="Times New Roman" pitchFamily="18" charset="0"/>
              </a:rPr>
              <a:t>(“C:\\MyStuff.dat”)</a:t>
            </a:r>
          </a:p>
          <a:p>
            <a:pPr marL="0" indent="0" eaLnBrk="1" hangingPunct="1">
              <a:buFont typeface="Arial" pitchFamily="34" charset="0"/>
              <a:buNone/>
              <a:tabLst>
                <a:tab pos="465138" algn="l"/>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InFile</a:t>
            </a:r>
            <a:r>
              <a:rPr lang="en-US" sz="2400" b="1" dirty="0" smtClean="0">
                <a:solidFill>
                  <a:schemeClr val="hlink"/>
                </a:solidFill>
                <a:latin typeface="Times New Roman" pitchFamily="18" charset="0"/>
              </a:rPr>
              <a:t> &gt;&gt; x;</a:t>
            </a:r>
          </a:p>
          <a:p>
            <a:pPr marL="0" indent="0" eaLnBrk="1" hangingPunct="1">
              <a:buFont typeface="Arial" pitchFamily="34" charset="0"/>
              <a:buNone/>
              <a:tabLst>
                <a:tab pos="465138" algn="l"/>
                <a:tab pos="1204913" algn="l"/>
              </a:tabLst>
            </a:pPr>
            <a:r>
              <a:rPr lang="en-US" sz="2400" b="1" dirty="0" smtClean="0">
                <a:solidFill>
                  <a:schemeClr val="hlink"/>
                </a:solidFill>
                <a:latin typeface="Times New Roman" pitchFamily="18" charset="0"/>
              </a:rPr>
              <a:t>	if (</a:t>
            </a:r>
            <a:r>
              <a:rPr lang="en-US" sz="2400" b="1" dirty="0" err="1" smtClean="0">
                <a:solidFill>
                  <a:schemeClr val="hlink"/>
                </a:solidFill>
                <a:latin typeface="Times New Roman" pitchFamily="18" charset="0"/>
              </a:rPr>
              <a:t>InFile.eof</a:t>
            </a:r>
            <a:r>
              <a:rPr lang="en-US" sz="2400" b="1" dirty="0" smtClean="0">
                <a:solidFill>
                  <a:schemeClr val="hlink"/>
                </a:solidFill>
                <a:latin typeface="Times New Roman" pitchFamily="18" charset="0"/>
              </a:rPr>
              <a:t>( )) </a:t>
            </a:r>
            <a:r>
              <a:rPr lang="en-US" sz="2400" b="1" dirty="0" err="1" smtClean="0">
                <a:solidFill>
                  <a:schemeClr val="hlink"/>
                </a:solidFill>
                <a:latin typeface="Times New Roman" pitchFamily="18" charset="0"/>
              </a:rPr>
              <a:t>cout</a:t>
            </a:r>
            <a:r>
              <a:rPr lang="en-US" sz="2400" b="1" dirty="0" smtClean="0">
                <a:solidFill>
                  <a:schemeClr val="hlink"/>
                </a:solidFill>
                <a:latin typeface="Times New Roman" pitchFamily="18" charset="0"/>
              </a:rPr>
              <a:t> &lt;&lt; “ End of file has been reached”;</a:t>
            </a:r>
          </a:p>
          <a:p>
            <a:pPr marL="0" indent="0" eaLnBrk="1" hangingPunct="1">
              <a:buFont typeface="Arial" pitchFamily="34" charset="0"/>
              <a:buNone/>
              <a:tabLst>
                <a:tab pos="465138" algn="l"/>
                <a:tab pos="1204913" algn="l"/>
              </a:tabLst>
            </a:pPr>
            <a:endParaRPr lang="en-US" sz="2400" b="1" u="sng" dirty="0" smtClean="0">
              <a:solidFill>
                <a:schemeClr val="hlink"/>
              </a:solidFill>
              <a:latin typeface="Times New Roman" pitchFamily="18" charset="0"/>
            </a:endParaRPr>
          </a:p>
          <a:p>
            <a:pPr marL="0" indent="0" eaLnBrk="1" hangingPunct="1">
              <a:lnSpc>
                <a:spcPct val="80000"/>
              </a:lnSpc>
              <a:buFont typeface="Arial" pitchFamily="34" charset="0"/>
              <a:buNone/>
              <a:tabLst>
                <a:tab pos="465138" algn="l"/>
                <a:tab pos="1204913" algn="l"/>
              </a:tabLst>
            </a:pPr>
            <a:endParaRPr lang="en-US" sz="2400" u="sng" dirty="0" smtClean="0">
              <a:latin typeface="Times New Roman" pitchFamily="18" charset="0"/>
            </a:endParaRPr>
          </a:p>
        </p:txBody>
      </p:sp>
      <p:sp>
        <p:nvSpPr>
          <p:cNvPr id="30724" name="Rectangle 3"/>
          <p:cNvSpPr>
            <a:spLocks noChangeArrowheads="1"/>
          </p:cNvSpPr>
          <p:nvPr/>
        </p:nvSpPr>
        <p:spPr bwMode="auto">
          <a:xfrm>
            <a:off x="0" y="4841875"/>
            <a:ext cx="9144000" cy="2016125"/>
          </a:xfrm>
          <a:prstGeom prst="rect">
            <a:avLst/>
          </a:prstGeom>
          <a:noFill/>
          <a:ln w="9525">
            <a:noFill/>
            <a:miter lim="800000"/>
            <a:headEnd/>
            <a:tailEnd/>
          </a:ln>
        </p:spPr>
        <p:txBody>
          <a:bodyPr/>
          <a:lstStyle/>
          <a:p>
            <a:pPr>
              <a:tabLst>
                <a:tab pos="465138" algn="l"/>
                <a:tab pos="1204913" algn="l"/>
              </a:tabLst>
            </a:pPr>
            <a:r>
              <a:rPr lang="en-US" b="1" u="sng" dirty="0"/>
              <a:t>Example:</a:t>
            </a:r>
            <a:endParaRPr lang="en-US" dirty="0"/>
          </a:p>
          <a:p>
            <a:pPr>
              <a:tabLst>
                <a:tab pos="465138" algn="l"/>
                <a:tab pos="1204913" algn="l"/>
              </a:tabLst>
            </a:pPr>
            <a:r>
              <a:rPr lang="en-US" dirty="0"/>
              <a:t>A data file named A:Grades.dat contains an unknown number of grades.  Determine the number of grades, the average grade, and maximum grade, and the minimum grade.  Assume that all grades are between 0 and 100.  See next slide.</a:t>
            </a:r>
          </a:p>
        </p:txBody>
      </p:sp>
      <p:grpSp>
        <p:nvGrpSpPr>
          <p:cNvPr id="30725" name="Group 18"/>
          <p:cNvGrpSpPr>
            <a:grpSpLocks/>
          </p:cNvGrpSpPr>
          <p:nvPr/>
        </p:nvGrpSpPr>
        <p:grpSpPr bwMode="auto">
          <a:xfrm>
            <a:off x="404524" y="4087813"/>
            <a:ext cx="4692650" cy="996950"/>
            <a:chOff x="249" y="2568"/>
            <a:chExt cx="2956" cy="628"/>
          </a:xfrm>
        </p:grpSpPr>
        <p:sp>
          <p:nvSpPr>
            <p:cNvPr id="30726" name="AutoShape 8"/>
            <p:cNvSpPr>
              <a:spLocks/>
            </p:cNvSpPr>
            <p:nvPr/>
          </p:nvSpPr>
          <p:spPr bwMode="auto">
            <a:xfrm rot="5400000">
              <a:off x="715" y="2420"/>
              <a:ext cx="136" cy="431"/>
            </a:xfrm>
            <a:prstGeom prst="rightBrace">
              <a:avLst>
                <a:gd name="adj1" fmla="val 26409"/>
                <a:gd name="adj2" fmla="val 50000"/>
              </a:avLst>
            </a:prstGeom>
            <a:noFill/>
            <a:ln w="38100">
              <a:solidFill>
                <a:srgbClr val="FF0000"/>
              </a:solidFill>
              <a:round/>
              <a:headEnd/>
              <a:tailEnd/>
            </a:ln>
          </p:spPr>
          <p:txBody>
            <a:bodyPr wrap="none" anchor="ctr"/>
            <a:lstStyle/>
            <a:p>
              <a:endParaRPr lang="en-US"/>
            </a:p>
          </p:txBody>
        </p:sp>
        <p:sp>
          <p:nvSpPr>
            <p:cNvPr id="30727" name="AutoShape 9"/>
            <p:cNvSpPr>
              <a:spLocks/>
            </p:cNvSpPr>
            <p:nvPr/>
          </p:nvSpPr>
          <p:spPr bwMode="auto">
            <a:xfrm rot="5400000">
              <a:off x="1269" y="2450"/>
              <a:ext cx="136" cy="371"/>
            </a:xfrm>
            <a:prstGeom prst="rightBrace">
              <a:avLst>
                <a:gd name="adj1" fmla="val 26409"/>
                <a:gd name="adj2" fmla="val 50000"/>
              </a:avLst>
            </a:prstGeom>
            <a:noFill/>
            <a:ln w="38100">
              <a:solidFill>
                <a:srgbClr val="FF0000"/>
              </a:solidFill>
              <a:round/>
              <a:headEnd/>
              <a:tailEnd/>
            </a:ln>
          </p:spPr>
          <p:txBody>
            <a:bodyPr wrap="none" anchor="ctr"/>
            <a:lstStyle/>
            <a:p>
              <a:endParaRPr lang="en-US"/>
            </a:p>
          </p:txBody>
        </p:sp>
        <p:sp>
          <p:nvSpPr>
            <p:cNvPr id="30728" name="Text Box 10"/>
            <p:cNvSpPr txBox="1">
              <a:spLocks noChangeArrowheads="1"/>
            </p:cNvSpPr>
            <p:nvPr/>
          </p:nvSpPr>
          <p:spPr bwMode="auto">
            <a:xfrm>
              <a:off x="249" y="2727"/>
              <a:ext cx="670" cy="242"/>
            </a:xfrm>
            <a:prstGeom prst="rect">
              <a:avLst/>
            </a:prstGeom>
            <a:noFill/>
            <a:ln w="9525" algn="ctr">
              <a:noFill/>
              <a:miter lim="800000"/>
              <a:headEnd/>
              <a:tailEnd/>
            </a:ln>
          </p:spPr>
          <p:txBody>
            <a:bodyPr wrap="none">
              <a:spAutoFit/>
            </a:bodyPr>
            <a:lstStyle/>
            <a:p>
              <a:pPr marL="342900" indent="-342900"/>
              <a:r>
                <a:rPr lang="en-US" b="1">
                  <a:solidFill>
                    <a:srgbClr val="FF0000"/>
                  </a:solidFill>
                </a:rPr>
                <a:t>Object</a:t>
              </a:r>
            </a:p>
          </p:txBody>
        </p:sp>
        <p:sp>
          <p:nvSpPr>
            <p:cNvPr id="30729" name="Text Box 11"/>
            <p:cNvSpPr txBox="1">
              <a:spLocks noChangeArrowheads="1"/>
            </p:cNvSpPr>
            <p:nvPr/>
          </p:nvSpPr>
          <p:spPr bwMode="auto">
            <a:xfrm>
              <a:off x="1655" y="2750"/>
              <a:ext cx="1550" cy="242"/>
            </a:xfrm>
            <a:prstGeom prst="rect">
              <a:avLst/>
            </a:prstGeom>
            <a:noFill/>
            <a:ln w="9525" algn="ctr">
              <a:noFill/>
              <a:miter lim="800000"/>
              <a:headEnd/>
              <a:tailEnd/>
            </a:ln>
          </p:spPr>
          <p:txBody>
            <a:bodyPr wrap="none">
              <a:spAutoFit/>
            </a:bodyPr>
            <a:lstStyle/>
            <a:p>
              <a:pPr marL="342900" indent="-342900"/>
              <a:r>
                <a:rPr lang="en-US" b="1">
                  <a:solidFill>
                    <a:srgbClr val="FF0000"/>
                  </a:solidFill>
                </a:rPr>
                <a:t>Member function</a:t>
              </a:r>
            </a:p>
          </p:txBody>
        </p:sp>
        <p:sp>
          <p:nvSpPr>
            <p:cNvPr id="30730" name="Text Box 12"/>
            <p:cNvSpPr txBox="1">
              <a:spLocks noChangeArrowheads="1"/>
            </p:cNvSpPr>
            <p:nvPr/>
          </p:nvSpPr>
          <p:spPr bwMode="auto">
            <a:xfrm>
              <a:off x="1701" y="2954"/>
              <a:ext cx="1146" cy="242"/>
            </a:xfrm>
            <a:prstGeom prst="rect">
              <a:avLst/>
            </a:prstGeom>
            <a:noFill/>
            <a:ln w="9525" algn="ctr">
              <a:noFill/>
              <a:miter lim="800000"/>
              <a:headEnd/>
              <a:tailEnd/>
            </a:ln>
          </p:spPr>
          <p:txBody>
            <a:bodyPr wrap="none">
              <a:spAutoFit/>
            </a:bodyPr>
            <a:lstStyle/>
            <a:p>
              <a:pPr marL="342900" indent="-342900"/>
              <a:r>
                <a:rPr lang="en-US" b="1">
                  <a:solidFill>
                    <a:srgbClr val="FF0000"/>
                  </a:solidFill>
                </a:rPr>
                <a:t>Dot notation</a:t>
              </a:r>
            </a:p>
          </p:txBody>
        </p:sp>
        <p:sp>
          <p:nvSpPr>
            <p:cNvPr id="30731" name="Line 13"/>
            <p:cNvSpPr>
              <a:spLocks noChangeShapeType="1"/>
            </p:cNvSpPr>
            <p:nvPr/>
          </p:nvSpPr>
          <p:spPr bwMode="auto">
            <a:xfrm>
              <a:off x="1337" y="2704"/>
              <a:ext cx="0" cy="158"/>
            </a:xfrm>
            <a:prstGeom prst="line">
              <a:avLst/>
            </a:prstGeom>
            <a:noFill/>
            <a:ln w="38100">
              <a:solidFill>
                <a:srgbClr val="FF0000"/>
              </a:solidFill>
              <a:round/>
              <a:headEnd/>
              <a:tailEnd/>
            </a:ln>
          </p:spPr>
          <p:txBody>
            <a:bodyPr/>
            <a:lstStyle/>
            <a:p>
              <a:endParaRPr lang="en-US"/>
            </a:p>
          </p:txBody>
        </p:sp>
        <p:sp>
          <p:nvSpPr>
            <p:cNvPr id="30732" name="Line 14"/>
            <p:cNvSpPr>
              <a:spLocks noChangeShapeType="1"/>
            </p:cNvSpPr>
            <p:nvPr/>
          </p:nvSpPr>
          <p:spPr bwMode="auto">
            <a:xfrm>
              <a:off x="1337" y="2863"/>
              <a:ext cx="318" cy="0"/>
            </a:xfrm>
            <a:prstGeom prst="line">
              <a:avLst/>
            </a:prstGeom>
            <a:noFill/>
            <a:ln w="38100">
              <a:solidFill>
                <a:srgbClr val="FF0000"/>
              </a:solidFill>
              <a:round/>
              <a:headEnd/>
              <a:tailEnd/>
            </a:ln>
          </p:spPr>
          <p:txBody>
            <a:bodyPr/>
            <a:lstStyle/>
            <a:p>
              <a:endParaRPr lang="en-US"/>
            </a:p>
          </p:txBody>
        </p:sp>
        <p:sp>
          <p:nvSpPr>
            <p:cNvPr id="30733" name="Line 15"/>
            <p:cNvSpPr>
              <a:spLocks noChangeShapeType="1"/>
            </p:cNvSpPr>
            <p:nvPr/>
          </p:nvSpPr>
          <p:spPr bwMode="auto">
            <a:xfrm>
              <a:off x="1091" y="3067"/>
              <a:ext cx="613" cy="0"/>
            </a:xfrm>
            <a:prstGeom prst="line">
              <a:avLst/>
            </a:prstGeom>
            <a:noFill/>
            <a:ln w="38100">
              <a:solidFill>
                <a:srgbClr val="FF0000"/>
              </a:solidFill>
              <a:round/>
              <a:headEnd/>
              <a:tailEnd/>
            </a:ln>
          </p:spPr>
          <p:txBody>
            <a:bodyPr/>
            <a:lstStyle/>
            <a:p>
              <a:endParaRPr lang="en-US"/>
            </a:p>
          </p:txBody>
        </p:sp>
        <p:sp>
          <p:nvSpPr>
            <p:cNvPr id="30734" name="Line 16"/>
            <p:cNvSpPr>
              <a:spLocks noChangeShapeType="1"/>
            </p:cNvSpPr>
            <p:nvPr/>
          </p:nvSpPr>
          <p:spPr bwMode="auto">
            <a:xfrm>
              <a:off x="1091" y="2636"/>
              <a:ext cx="0" cy="431"/>
            </a:xfrm>
            <a:prstGeom prst="line">
              <a:avLst/>
            </a:prstGeom>
            <a:noFill/>
            <a:ln w="38100">
              <a:solidFill>
                <a:srgbClr val="FF0000"/>
              </a:solidFill>
              <a:round/>
              <a:headEnd type="triangle" w="med" len="med"/>
              <a:tailEnd/>
            </a:ln>
          </p:spPr>
          <p:txBody>
            <a:bodyP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Picture 5"/>
          <p:cNvPicPr>
            <a:picLocks noChangeAspect="1" noChangeArrowheads="1"/>
          </p:cNvPicPr>
          <p:nvPr/>
        </p:nvPicPr>
        <p:blipFill>
          <a:blip r:embed="rId3" cstate="print"/>
          <a:srcRect l="13889" t="18056" r="40356" b="25000"/>
          <a:stretch>
            <a:fillRect/>
          </a:stretch>
        </p:blipFill>
        <p:spPr bwMode="auto">
          <a:xfrm>
            <a:off x="0" y="0"/>
            <a:ext cx="6818313" cy="6413500"/>
          </a:xfrm>
          <a:prstGeom prst="rect">
            <a:avLst/>
          </a:prstGeom>
          <a:noFill/>
          <a:ln w="19050">
            <a:solidFill>
              <a:schemeClr val="tx1"/>
            </a:solidFill>
            <a:miter lim="800000"/>
            <a:headEnd type="none" w="sm" len="sm"/>
            <a:tailEnd type="none" w="sm" len="sm"/>
          </a:ln>
        </p:spPr>
      </p:pic>
      <p:pic>
        <p:nvPicPr>
          <p:cNvPr id="31747" name="Picture 4"/>
          <p:cNvPicPr>
            <a:picLocks noChangeAspect="1" noChangeArrowheads="1"/>
          </p:cNvPicPr>
          <p:nvPr/>
        </p:nvPicPr>
        <p:blipFill>
          <a:blip r:embed="rId4" cstate="print"/>
          <a:srcRect r="86890" b="83257"/>
          <a:stretch>
            <a:fillRect/>
          </a:stretch>
        </p:blipFill>
        <p:spPr bwMode="auto">
          <a:xfrm>
            <a:off x="6878638" y="0"/>
            <a:ext cx="2265362" cy="2170113"/>
          </a:xfrm>
          <a:prstGeom prst="rect">
            <a:avLst/>
          </a:prstGeom>
          <a:noFill/>
          <a:ln w="12700" algn="ctr">
            <a:solidFill>
              <a:schemeClr val="tx1"/>
            </a:solidFill>
            <a:miter lim="800000"/>
            <a:headEnd/>
            <a:tailEnd/>
          </a:ln>
        </p:spPr>
      </p:pic>
      <p:pic>
        <p:nvPicPr>
          <p:cNvPr id="31748" name="Picture 5"/>
          <p:cNvPicPr>
            <a:picLocks noChangeAspect="1" noChangeArrowheads="1"/>
          </p:cNvPicPr>
          <p:nvPr/>
        </p:nvPicPr>
        <p:blipFill>
          <a:blip r:embed="rId5" cstate="print"/>
          <a:srcRect r="68748" b="72466"/>
          <a:stretch>
            <a:fillRect/>
          </a:stretch>
        </p:blipFill>
        <p:spPr bwMode="auto">
          <a:xfrm>
            <a:off x="5616575" y="5026025"/>
            <a:ext cx="3527425" cy="1570038"/>
          </a:xfrm>
          <a:prstGeom prst="rect">
            <a:avLst/>
          </a:prstGeom>
          <a:noFill/>
          <a:ln w="9525" algn="ctr">
            <a:noFill/>
            <a:miter lim="800000"/>
            <a:headEnd/>
            <a:tailEnd/>
          </a:ln>
        </p:spPr>
      </p:pic>
      <p:sp>
        <p:nvSpPr>
          <p:cNvPr id="31749" name="TextBox 5"/>
          <p:cNvSpPr txBox="1">
            <a:spLocks noChangeArrowheads="1"/>
          </p:cNvSpPr>
          <p:nvPr/>
        </p:nvSpPr>
        <p:spPr bwMode="auto">
          <a:xfrm>
            <a:off x="6870700" y="2303463"/>
            <a:ext cx="2273300" cy="2554287"/>
          </a:xfrm>
          <a:prstGeom prst="rect">
            <a:avLst/>
          </a:prstGeom>
          <a:solidFill>
            <a:schemeClr val="bg1"/>
          </a:solidFill>
          <a:ln w="19050">
            <a:solidFill>
              <a:schemeClr val="tx1"/>
            </a:solidFill>
            <a:miter lim="800000"/>
            <a:headEnd/>
            <a:tailEnd/>
          </a:ln>
        </p:spPr>
        <p:txBody>
          <a:bodyPr>
            <a:spAutoFit/>
          </a:bodyPr>
          <a:lstStyle/>
          <a:p>
            <a:r>
              <a:rPr lang="en-US" sz="2000" b="1" u="sng">
                <a:solidFill>
                  <a:srgbClr val="0000FF"/>
                </a:solidFill>
              </a:rPr>
              <a:t>Note</a:t>
            </a:r>
            <a:r>
              <a:rPr lang="en-US" sz="2000" b="1">
                <a:solidFill>
                  <a:srgbClr val="0000FF"/>
                </a:solidFill>
              </a:rPr>
              <a:t>:  Be sure that there are no extra white spaces in the data file after the last grade or else Number will be 33 (incorrect) instead of 32.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cstate="print"/>
          <a:srcRect l="21014" t="37601" r="39348" b="54312"/>
          <a:stretch>
            <a:fillRect/>
          </a:stretch>
        </p:blipFill>
        <p:spPr bwMode="auto">
          <a:xfrm>
            <a:off x="0" y="2457450"/>
            <a:ext cx="8856663" cy="1355725"/>
          </a:xfrm>
          <a:prstGeom prst="rect">
            <a:avLst/>
          </a:prstGeom>
          <a:noFill/>
          <a:ln w="9525" algn="ctr">
            <a:noFill/>
            <a:miter lim="800000"/>
            <a:headEnd/>
            <a:tailEnd/>
          </a:ln>
        </p:spPr>
      </p:pic>
      <p:sp>
        <p:nvSpPr>
          <p:cNvPr id="32771" name="Rectangle 3"/>
          <p:cNvSpPr>
            <a:spLocks noChangeArrowheads="1"/>
          </p:cNvSpPr>
          <p:nvPr/>
        </p:nvSpPr>
        <p:spPr bwMode="auto">
          <a:xfrm>
            <a:off x="0" y="0"/>
            <a:ext cx="8964613" cy="1592263"/>
          </a:xfrm>
          <a:prstGeom prst="rect">
            <a:avLst/>
          </a:prstGeom>
          <a:noFill/>
          <a:ln w="9525">
            <a:noFill/>
            <a:miter lim="800000"/>
            <a:headEnd/>
            <a:tailEnd/>
          </a:ln>
        </p:spPr>
        <p:txBody>
          <a:bodyPr/>
          <a:lstStyle/>
          <a:p>
            <a:pPr>
              <a:tabLst>
                <a:tab pos="465138" algn="l"/>
                <a:tab pos="1204913" algn="l"/>
              </a:tabLst>
            </a:pPr>
            <a:r>
              <a:rPr lang="en-US"/>
              <a:t>Note that a while loop could have been used in the last example to read the unknown number of grades from the data file as shown below.  An additional test was added to ensure that the maximum array size was not exceeded.</a:t>
            </a:r>
          </a:p>
        </p:txBody>
      </p:sp>
      <p:pic>
        <p:nvPicPr>
          <p:cNvPr id="32772" name="Picture 6"/>
          <p:cNvPicPr>
            <a:picLocks noChangeAspect="1" noChangeArrowheads="1"/>
          </p:cNvPicPr>
          <p:nvPr/>
        </p:nvPicPr>
        <p:blipFill>
          <a:blip r:embed="rId4" cstate="print"/>
          <a:srcRect l="20642" t="37308" r="38846" b="54378"/>
          <a:stretch>
            <a:fillRect/>
          </a:stretch>
        </p:blipFill>
        <p:spPr bwMode="auto">
          <a:xfrm>
            <a:off x="0" y="4221163"/>
            <a:ext cx="9144000" cy="14065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0" y="0"/>
            <a:ext cx="9144000" cy="476250"/>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sz="2800" b="1" u="sng">
                <a:solidFill>
                  <a:schemeClr val="hlink"/>
                </a:solidFill>
              </a:rPr>
              <a:t>Reading matrix values from a data file</a:t>
            </a:r>
          </a:p>
        </p:txBody>
      </p:sp>
      <p:sp>
        <p:nvSpPr>
          <p:cNvPr id="33795" name="Text Box 4"/>
          <p:cNvSpPr txBox="1">
            <a:spLocks noChangeArrowheads="1"/>
          </p:cNvSpPr>
          <p:nvPr/>
        </p:nvSpPr>
        <p:spPr bwMode="auto">
          <a:xfrm>
            <a:off x="0" y="444500"/>
            <a:ext cx="9144000" cy="1077913"/>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a:t>Reading values from a data file into a matrix is relatively easy.  Values are read sequentially from the data file, so they need not be arranged in the form of a matrix.  The output is the same for either Matrix.dat below.</a:t>
            </a:r>
          </a:p>
        </p:txBody>
      </p:sp>
      <p:pic>
        <p:nvPicPr>
          <p:cNvPr id="33796" name="Picture 6"/>
          <p:cNvPicPr>
            <a:picLocks noChangeAspect="1" noChangeArrowheads="1"/>
          </p:cNvPicPr>
          <p:nvPr/>
        </p:nvPicPr>
        <p:blipFill>
          <a:blip r:embed="rId3" cstate="print"/>
          <a:srcRect r="85995" b="85803"/>
          <a:stretch>
            <a:fillRect/>
          </a:stretch>
        </p:blipFill>
        <p:spPr bwMode="auto">
          <a:xfrm>
            <a:off x="6030913" y="1866900"/>
            <a:ext cx="2605087" cy="1981200"/>
          </a:xfrm>
          <a:prstGeom prst="rect">
            <a:avLst/>
          </a:prstGeom>
          <a:noFill/>
          <a:ln w="9525" algn="ctr">
            <a:noFill/>
            <a:miter lim="800000"/>
            <a:headEnd/>
            <a:tailEnd/>
          </a:ln>
        </p:spPr>
      </p:pic>
      <p:pic>
        <p:nvPicPr>
          <p:cNvPr id="33797" name="Picture 7"/>
          <p:cNvPicPr>
            <a:picLocks noChangeAspect="1" noChangeArrowheads="1"/>
          </p:cNvPicPr>
          <p:nvPr/>
        </p:nvPicPr>
        <p:blipFill>
          <a:blip r:embed="rId4" cstate="print"/>
          <a:srcRect r="68759" b="63905"/>
          <a:stretch>
            <a:fillRect/>
          </a:stretch>
        </p:blipFill>
        <p:spPr bwMode="auto">
          <a:xfrm>
            <a:off x="5586413" y="3816350"/>
            <a:ext cx="3557587" cy="2076450"/>
          </a:xfrm>
          <a:prstGeom prst="rect">
            <a:avLst/>
          </a:prstGeom>
          <a:noFill/>
          <a:ln w="9525" algn="ctr">
            <a:noFill/>
            <a:miter lim="800000"/>
            <a:headEnd/>
            <a:tailEnd/>
          </a:ln>
        </p:spPr>
      </p:pic>
      <p:pic>
        <p:nvPicPr>
          <p:cNvPr id="33798" name="Picture 8"/>
          <p:cNvPicPr>
            <a:picLocks noChangeAspect="1" noChangeArrowheads="1"/>
          </p:cNvPicPr>
          <p:nvPr/>
        </p:nvPicPr>
        <p:blipFill>
          <a:blip r:embed="rId5" cstate="print"/>
          <a:srcRect l="19212" t="18056" r="47107" b="33025"/>
          <a:stretch>
            <a:fillRect/>
          </a:stretch>
        </p:blipFill>
        <p:spPr bwMode="auto">
          <a:xfrm>
            <a:off x="0" y="1452563"/>
            <a:ext cx="4962525" cy="5405437"/>
          </a:xfrm>
          <a:prstGeom prst="rect">
            <a:avLst/>
          </a:prstGeom>
          <a:noFill/>
          <a:ln w="28575" algn="ctr">
            <a:solidFill>
              <a:schemeClr val="hlink"/>
            </a:solidFill>
            <a:miter lim="800000"/>
            <a:headEnd/>
            <a:tailEnd/>
          </a:ln>
        </p:spPr>
      </p:pic>
      <p:pic>
        <p:nvPicPr>
          <p:cNvPr id="33799" name="Picture 9"/>
          <p:cNvPicPr>
            <a:picLocks noChangeAspect="1" noChangeArrowheads="1"/>
          </p:cNvPicPr>
          <p:nvPr/>
        </p:nvPicPr>
        <p:blipFill>
          <a:blip r:embed="rId6" cstate="print"/>
          <a:srcRect r="57986" b="91667"/>
          <a:stretch>
            <a:fillRect/>
          </a:stretch>
        </p:blipFill>
        <p:spPr bwMode="auto">
          <a:xfrm>
            <a:off x="2603500" y="5886450"/>
            <a:ext cx="6540500" cy="97155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0" y="0"/>
            <a:ext cx="9144000" cy="479425"/>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sz="2800" b="1" u="sng">
                <a:solidFill>
                  <a:schemeClr val="hlink"/>
                </a:solidFill>
              </a:rPr>
              <a:t>Formatting a data file so that it can be opened in Excel</a:t>
            </a:r>
          </a:p>
        </p:txBody>
      </p:sp>
      <p:sp>
        <p:nvSpPr>
          <p:cNvPr id="34819" name="Text Box 4"/>
          <p:cNvSpPr txBox="1">
            <a:spLocks noChangeArrowheads="1"/>
          </p:cNvSpPr>
          <p:nvPr/>
        </p:nvSpPr>
        <p:spPr bwMode="auto">
          <a:xfrm>
            <a:off x="0" y="444500"/>
            <a:ext cx="9144000" cy="3416300"/>
          </a:xfrm>
          <a:prstGeom prst="rect">
            <a:avLst/>
          </a:prstGeom>
          <a:noFill/>
          <a:ln w="12700">
            <a:noFill/>
            <a:miter lim="800000"/>
            <a:headEnd type="none" w="sm" len="sm"/>
            <a:tailEnd type="none" w="sm" len="sm"/>
          </a:ln>
        </p:spPr>
        <p:txBody>
          <a:bodyPr>
            <a:spAutoFit/>
          </a:bodyPr>
          <a:lstStyle/>
          <a:p>
            <a:pPr marL="404813" indent="-404813">
              <a:lnSpc>
                <a:spcPct val="90000"/>
              </a:lnSpc>
              <a:buFont typeface="Arial" pitchFamily="34" charset="0"/>
              <a:buChar char="•"/>
              <a:tabLst>
                <a:tab pos="465138" algn="l"/>
              </a:tabLst>
            </a:pPr>
            <a:r>
              <a:rPr lang="en-US"/>
              <a:t>Writing a C++ program to graph data would be very challenging.  It would be especially difficult to write a program with extensive graphing options such as those found in Excel.  </a:t>
            </a:r>
          </a:p>
          <a:p>
            <a:pPr marL="404813" indent="-404813">
              <a:lnSpc>
                <a:spcPct val="90000"/>
              </a:lnSpc>
              <a:buFont typeface="Arial" pitchFamily="34" charset="0"/>
              <a:buChar char="•"/>
              <a:tabLst>
                <a:tab pos="465138" algn="l"/>
              </a:tabLst>
            </a:pPr>
            <a:r>
              <a:rPr lang="en-US"/>
              <a:t>A better option is to send your data to a data file and then open the file in Excel.</a:t>
            </a:r>
          </a:p>
          <a:p>
            <a:pPr marL="404813" indent="-404813">
              <a:lnSpc>
                <a:spcPct val="90000"/>
              </a:lnSpc>
              <a:buFont typeface="Arial" pitchFamily="34" charset="0"/>
              <a:buChar char="•"/>
              <a:tabLst>
                <a:tab pos="465138" algn="l"/>
              </a:tabLst>
            </a:pPr>
            <a:r>
              <a:rPr lang="en-US"/>
              <a:t>Separating your data into columns in Excel is easily done by separating the values with </a:t>
            </a:r>
            <a:r>
              <a:rPr lang="en-US" b="1" i="1"/>
              <a:t>delimiters</a:t>
            </a:r>
            <a:r>
              <a:rPr lang="en-US"/>
              <a:t>.  A comma is often used as a delimiter, although spaces and tabs can be used as well.</a:t>
            </a:r>
          </a:p>
          <a:p>
            <a:pPr marL="404813" indent="-404813">
              <a:lnSpc>
                <a:spcPct val="90000"/>
              </a:lnSpc>
              <a:buFont typeface="Arial" pitchFamily="34" charset="0"/>
              <a:buChar char="•"/>
              <a:tabLst>
                <a:tab pos="465138" algn="l"/>
              </a:tabLst>
            </a:pPr>
            <a:r>
              <a:rPr lang="en-US"/>
              <a:t>A data file that uses commas to separate the data is called a </a:t>
            </a:r>
            <a:r>
              <a:rPr lang="en-US" b="1" u="sng">
                <a:solidFill>
                  <a:srgbClr val="FF0000"/>
                </a:solidFill>
              </a:rPr>
              <a:t>commas-delimited file</a:t>
            </a:r>
            <a:r>
              <a:rPr lang="en-US"/>
              <a:t>.  Excel can easily open this type of file.</a:t>
            </a:r>
          </a:p>
        </p:txBody>
      </p:sp>
      <p:grpSp>
        <p:nvGrpSpPr>
          <p:cNvPr id="34820" name="Group 29"/>
          <p:cNvGrpSpPr>
            <a:grpSpLocks/>
          </p:cNvGrpSpPr>
          <p:nvPr/>
        </p:nvGrpSpPr>
        <p:grpSpPr bwMode="auto">
          <a:xfrm>
            <a:off x="142875" y="3868738"/>
            <a:ext cx="8875713" cy="2989262"/>
            <a:chOff x="143510" y="3868438"/>
            <a:chExt cx="8875362" cy="2989562"/>
          </a:xfrm>
        </p:grpSpPr>
        <p:sp>
          <p:nvSpPr>
            <p:cNvPr id="34821" name="Text Box 4"/>
            <p:cNvSpPr txBox="1">
              <a:spLocks noChangeArrowheads="1"/>
            </p:cNvSpPr>
            <p:nvPr/>
          </p:nvSpPr>
          <p:spPr bwMode="auto">
            <a:xfrm>
              <a:off x="143510" y="4368950"/>
              <a:ext cx="2570814" cy="2308324"/>
            </a:xfrm>
            <a:prstGeom prst="rect">
              <a:avLst/>
            </a:prstGeom>
            <a:noFill/>
            <a:ln w="38100" algn="ctr">
              <a:solidFill>
                <a:schemeClr val="tx1"/>
              </a:solidFill>
              <a:miter lim="800000"/>
              <a:headEnd/>
              <a:tailEnd/>
            </a:ln>
          </p:spPr>
          <p:txBody>
            <a:bodyPr>
              <a:spAutoFit/>
            </a:bodyPr>
            <a:lstStyle/>
            <a:p>
              <a:r>
                <a:rPr lang="en-US" b="1"/>
                <a:t>Program performs calculations and writes data to file with commas</a:t>
              </a:r>
            </a:p>
            <a:p>
              <a:r>
                <a:rPr lang="en-US" b="1"/>
                <a:t>to separate values</a:t>
              </a:r>
            </a:p>
          </p:txBody>
        </p:sp>
        <p:sp>
          <p:nvSpPr>
            <p:cNvPr id="34822" name="Text Box 4"/>
            <p:cNvSpPr txBox="1">
              <a:spLocks noChangeArrowheads="1"/>
            </p:cNvSpPr>
            <p:nvPr/>
          </p:nvSpPr>
          <p:spPr bwMode="auto">
            <a:xfrm>
              <a:off x="3048735" y="4478727"/>
              <a:ext cx="877163" cy="1938992"/>
            </a:xfrm>
            <a:prstGeom prst="rect">
              <a:avLst/>
            </a:prstGeom>
            <a:noFill/>
            <a:ln w="38100" algn="ctr">
              <a:solidFill>
                <a:schemeClr val="tx1"/>
              </a:solidFill>
              <a:miter lim="800000"/>
              <a:headEnd/>
              <a:tailEnd/>
            </a:ln>
          </p:spPr>
          <p:txBody>
            <a:bodyPr wrap="none">
              <a:spAutoFit/>
            </a:bodyPr>
            <a:lstStyle/>
            <a:p>
              <a:pPr marL="342900" indent="-342900"/>
              <a:r>
                <a:rPr lang="en-US" b="1"/>
                <a:t>0,120</a:t>
              </a:r>
            </a:p>
            <a:p>
              <a:pPr marL="342900" indent="-342900"/>
              <a:r>
                <a:rPr lang="en-US" b="1"/>
                <a:t>2,165</a:t>
              </a:r>
            </a:p>
            <a:p>
              <a:pPr marL="342900" indent="-342900"/>
              <a:r>
                <a:rPr lang="en-US" b="1"/>
                <a:t>4,203</a:t>
              </a:r>
            </a:p>
            <a:p>
              <a:pPr marL="342900" indent="-342900"/>
              <a:r>
                <a:rPr lang="en-US" b="1"/>
                <a:t>6,231</a:t>
              </a:r>
            </a:p>
            <a:p>
              <a:pPr marL="342900" indent="-342900"/>
              <a:r>
                <a:rPr lang="en-US" b="1"/>
                <a:t>8,254</a:t>
              </a:r>
            </a:p>
          </p:txBody>
        </p:sp>
        <p:sp>
          <p:nvSpPr>
            <p:cNvPr id="34823" name="Text Box 4"/>
            <p:cNvSpPr txBox="1">
              <a:spLocks noChangeArrowheads="1"/>
            </p:cNvSpPr>
            <p:nvPr/>
          </p:nvSpPr>
          <p:spPr bwMode="auto">
            <a:xfrm>
              <a:off x="307140" y="3868438"/>
              <a:ext cx="2006511" cy="461665"/>
            </a:xfrm>
            <a:prstGeom prst="rect">
              <a:avLst/>
            </a:prstGeom>
            <a:noFill/>
            <a:ln w="38100" algn="ctr">
              <a:noFill/>
              <a:miter lim="800000"/>
              <a:headEnd/>
              <a:tailEnd/>
            </a:ln>
          </p:spPr>
          <p:txBody>
            <a:bodyPr wrap="none">
              <a:spAutoFit/>
            </a:bodyPr>
            <a:lstStyle/>
            <a:p>
              <a:pPr marL="342900" indent="-342900"/>
              <a:r>
                <a:rPr lang="en-US" b="1"/>
                <a:t>C++ Program</a:t>
              </a:r>
            </a:p>
          </p:txBody>
        </p:sp>
        <p:sp>
          <p:nvSpPr>
            <p:cNvPr id="34824" name="Text Box 4"/>
            <p:cNvSpPr txBox="1">
              <a:spLocks noChangeArrowheads="1"/>
            </p:cNvSpPr>
            <p:nvPr/>
          </p:nvSpPr>
          <p:spPr bwMode="auto">
            <a:xfrm>
              <a:off x="2836980" y="3924585"/>
              <a:ext cx="1388522" cy="461665"/>
            </a:xfrm>
            <a:prstGeom prst="rect">
              <a:avLst/>
            </a:prstGeom>
            <a:noFill/>
            <a:ln w="38100" algn="ctr">
              <a:noFill/>
              <a:miter lim="800000"/>
              <a:headEnd/>
              <a:tailEnd/>
            </a:ln>
          </p:spPr>
          <p:txBody>
            <a:bodyPr wrap="none">
              <a:spAutoFit/>
            </a:bodyPr>
            <a:lstStyle/>
            <a:p>
              <a:pPr marL="342900" indent="-342900"/>
              <a:r>
                <a:rPr lang="en-US" b="1"/>
                <a:t>Data File</a:t>
              </a:r>
            </a:p>
          </p:txBody>
        </p:sp>
        <p:pic>
          <p:nvPicPr>
            <p:cNvPr id="34825" name="Picture 2"/>
            <p:cNvPicPr>
              <a:picLocks noChangeAspect="1" noChangeArrowheads="1"/>
            </p:cNvPicPr>
            <p:nvPr/>
          </p:nvPicPr>
          <p:blipFill>
            <a:blip r:embed="rId3" cstate="print"/>
            <a:srcRect t="22198" r="76770" b="59552"/>
            <a:stretch>
              <a:fillRect/>
            </a:stretch>
          </p:blipFill>
          <p:spPr bwMode="auto">
            <a:xfrm>
              <a:off x="4562793" y="4552750"/>
              <a:ext cx="1857258" cy="1501541"/>
            </a:xfrm>
            <a:prstGeom prst="rect">
              <a:avLst/>
            </a:prstGeom>
            <a:noFill/>
            <a:ln w="12700">
              <a:noFill/>
              <a:miter lim="800000"/>
              <a:headEnd type="none" w="sm" len="sm"/>
              <a:tailEnd type="none" w="sm" len="sm"/>
            </a:ln>
          </p:spPr>
        </p:pic>
        <p:pic>
          <p:nvPicPr>
            <p:cNvPr id="34826" name="Picture 3"/>
            <p:cNvPicPr>
              <a:picLocks noChangeAspect="1" noChangeArrowheads="1"/>
            </p:cNvPicPr>
            <p:nvPr/>
          </p:nvPicPr>
          <p:blipFill>
            <a:blip r:embed="rId4" cstate="print"/>
            <a:srcRect l="17760" t="35786" r="49840" b="26625"/>
            <a:stretch>
              <a:fillRect/>
            </a:stretch>
          </p:blipFill>
          <p:spPr bwMode="auto">
            <a:xfrm>
              <a:off x="6622180" y="4535117"/>
              <a:ext cx="2396692" cy="1637345"/>
            </a:xfrm>
            <a:prstGeom prst="rect">
              <a:avLst/>
            </a:prstGeom>
            <a:noFill/>
            <a:ln w="12700">
              <a:noFill/>
              <a:miter lim="800000"/>
              <a:headEnd type="none" w="sm" len="sm"/>
              <a:tailEnd type="none" w="sm" len="sm"/>
            </a:ln>
          </p:spPr>
        </p:pic>
        <p:sp>
          <p:nvSpPr>
            <p:cNvPr id="34827" name="Text Box 4"/>
            <p:cNvSpPr txBox="1">
              <a:spLocks noChangeArrowheads="1"/>
            </p:cNvSpPr>
            <p:nvPr/>
          </p:nvSpPr>
          <p:spPr bwMode="auto">
            <a:xfrm>
              <a:off x="4798929" y="3980732"/>
              <a:ext cx="1471878" cy="461665"/>
            </a:xfrm>
            <a:prstGeom prst="rect">
              <a:avLst/>
            </a:prstGeom>
            <a:noFill/>
            <a:ln w="38100" algn="ctr">
              <a:noFill/>
              <a:miter lim="800000"/>
              <a:headEnd/>
              <a:tailEnd/>
            </a:ln>
          </p:spPr>
          <p:txBody>
            <a:bodyPr wrap="none">
              <a:spAutoFit/>
            </a:bodyPr>
            <a:lstStyle/>
            <a:p>
              <a:pPr marL="342900" indent="-342900"/>
              <a:r>
                <a:rPr lang="en-US" b="1"/>
                <a:t>Excel File</a:t>
              </a:r>
            </a:p>
          </p:txBody>
        </p:sp>
        <p:sp>
          <p:nvSpPr>
            <p:cNvPr id="34828" name="Text Box 4"/>
            <p:cNvSpPr txBox="1">
              <a:spLocks noChangeArrowheads="1"/>
            </p:cNvSpPr>
            <p:nvPr/>
          </p:nvSpPr>
          <p:spPr bwMode="auto">
            <a:xfrm>
              <a:off x="6906862" y="4019233"/>
              <a:ext cx="1850186" cy="461665"/>
            </a:xfrm>
            <a:prstGeom prst="rect">
              <a:avLst/>
            </a:prstGeom>
            <a:noFill/>
            <a:ln w="38100" algn="ctr">
              <a:noFill/>
              <a:miter lim="800000"/>
              <a:headEnd/>
              <a:tailEnd/>
            </a:ln>
          </p:spPr>
          <p:txBody>
            <a:bodyPr wrap="none">
              <a:spAutoFit/>
            </a:bodyPr>
            <a:lstStyle/>
            <a:p>
              <a:pPr marL="342900" indent="-342900"/>
              <a:r>
                <a:rPr lang="en-US" b="1"/>
                <a:t>Excel Graph</a:t>
              </a:r>
            </a:p>
          </p:txBody>
        </p:sp>
        <p:cxnSp>
          <p:nvCxnSpPr>
            <p:cNvPr id="19" name="Straight Arrow Connector 18"/>
            <p:cNvCxnSpPr/>
            <p:nvPr/>
          </p:nvCxnSpPr>
          <p:spPr>
            <a:xfrm>
              <a:off x="2367510" y="4157392"/>
              <a:ext cx="395271"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29582" y="4195496"/>
              <a:ext cx="395271"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18650" y="4233600"/>
              <a:ext cx="393684"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243775" y="6170544"/>
              <a:ext cx="173030" cy="2016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Arrow Connector 24"/>
            <p:cNvCxnSpPr/>
            <p:nvPr/>
          </p:nvCxnSpPr>
          <p:spPr>
            <a:xfrm rot="16200000" flipV="1">
              <a:off x="3247728" y="6549202"/>
              <a:ext cx="212746" cy="11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48546" y="6669069"/>
              <a:ext cx="1204864" cy="20639"/>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4835" name="Text Box 4"/>
            <p:cNvSpPr txBox="1">
              <a:spLocks noChangeArrowheads="1"/>
            </p:cNvSpPr>
            <p:nvPr/>
          </p:nvSpPr>
          <p:spPr bwMode="auto">
            <a:xfrm>
              <a:off x="4587174" y="6396335"/>
              <a:ext cx="3488455" cy="461665"/>
            </a:xfrm>
            <a:prstGeom prst="rect">
              <a:avLst/>
            </a:prstGeom>
            <a:noFill/>
            <a:ln w="38100" algn="ctr">
              <a:noFill/>
              <a:miter lim="800000"/>
              <a:headEnd/>
              <a:tailEnd/>
            </a:ln>
          </p:spPr>
          <p:txBody>
            <a:bodyPr wrap="none">
              <a:spAutoFit/>
            </a:bodyPr>
            <a:lstStyle/>
            <a:p>
              <a:pPr marL="342900" indent="-342900"/>
              <a:r>
                <a:rPr lang="en-US">
                  <a:solidFill>
                    <a:srgbClr val="FF0000"/>
                  </a:solidFill>
                </a:rPr>
                <a:t>commas used as delimiters</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8229600" cy="563563"/>
          </a:xfrm>
        </p:spPr>
        <p:txBody>
          <a:bodyPr/>
          <a:lstStyle/>
          <a:p>
            <a:pPr algn="l" eaLnBrk="1" hangingPunct="1"/>
            <a:r>
              <a:rPr lang="en-US" sz="2800" b="1" u="sng" smtClean="0">
                <a:solidFill>
                  <a:srgbClr val="0000FF"/>
                </a:solidFill>
                <a:latin typeface="Times New Roman" pitchFamily="18" charset="0"/>
                <a:cs typeface="Times New Roman" pitchFamily="18" charset="0"/>
              </a:rPr>
              <a:t>Input and Output Streams</a:t>
            </a:r>
          </a:p>
        </p:txBody>
      </p:sp>
      <p:sp>
        <p:nvSpPr>
          <p:cNvPr id="6147" name="Rectangle 3"/>
          <p:cNvSpPr>
            <a:spLocks noGrp="1" noChangeArrowheads="1"/>
          </p:cNvSpPr>
          <p:nvPr>
            <p:ph idx="1"/>
          </p:nvPr>
        </p:nvSpPr>
        <p:spPr>
          <a:xfrm>
            <a:off x="0" y="563563"/>
            <a:ext cx="9144000" cy="6294437"/>
          </a:xfrm>
        </p:spPr>
        <p:txBody>
          <a:bodyPr/>
          <a:lstStyle/>
          <a:p>
            <a:pPr marL="119063" indent="-119063" eaLnBrk="1" hangingPunct="1">
              <a:buFont typeface="Arial" charset="0"/>
              <a:buChar char="•"/>
              <a:defRPr/>
            </a:pPr>
            <a:r>
              <a:rPr lang="en-US" sz="2200" b="1" dirty="0" smtClean="0">
                <a:latin typeface="Times New Roman" pitchFamily="18" charset="0"/>
                <a:cs typeface="Times New Roman" pitchFamily="18" charset="0"/>
              </a:rPr>
              <a:t>  Streams</a:t>
            </a:r>
            <a:r>
              <a:rPr lang="en-US" sz="2200" dirty="0" smtClean="0">
                <a:latin typeface="Times New Roman" pitchFamily="18" charset="0"/>
                <a:cs typeface="Times New Roman" pitchFamily="18" charset="0"/>
              </a:rPr>
              <a:t> are series of bytes in a sequence that flow from device to device</a:t>
            </a:r>
          </a:p>
          <a:p>
            <a:pPr marL="119063" indent="-119063" eaLnBrk="1" hangingPunct="1">
              <a:buFont typeface="Arial" charset="0"/>
              <a:buChar char="•"/>
              <a:defRPr/>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Objects</a:t>
            </a:r>
            <a:r>
              <a:rPr lang="en-US" sz="2200" dirty="0" smtClean="0">
                <a:latin typeface="Times New Roman" pitchFamily="18" charset="0"/>
                <a:cs typeface="Times New Roman" pitchFamily="18" charset="0"/>
              </a:rPr>
              <a:t> are regions of storage in memory</a:t>
            </a:r>
          </a:p>
          <a:p>
            <a:pPr marL="569913" lvl="1" indent="-284163" eaLnBrk="1" hangingPunct="1">
              <a:buFont typeface="Arial" charset="0"/>
              <a:buChar char="–"/>
              <a:defRPr/>
            </a:pPr>
            <a:r>
              <a:rPr lang="en-US" sz="2200" dirty="0" smtClean="0">
                <a:latin typeface="Times New Roman" pitchFamily="18" charset="0"/>
                <a:cs typeface="Times New Roman" pitchFamily="18" charset="0"/>
              </a:rPr>
              <a:t>The object used determines the device stream that the data comes from or goes to</a:t>
            </a:r>
          </a:p>
          <a:p>
            <a:pPr marL="569913" lvl="1" indent="-284163" eaLnBrk="1" hangingPunct="1">
              <a:buFont typeface="Arial" charset="0"/>
              <a:buChar char="–"/>
              <a:defRPr/>
            </a:pPr>
            <a:r>
              <a:rPr lang="en-US" sz="2200" b="1" dirty="0" err="1" smtClean="0">
                <a:latin typeface="Times New Roman" pitchFamily="18" charset="0"/>
                <a:cs typeface="Times New Roman" pitchFamily="18" charset="0"/>
              </a:rPr>
              <a:t>cin</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 are identifiers for objects defined by </a:t>
            </a:r>
            <a:r>
              <a:rPr lang="en-US" sz="2200" b="1" dirty="0" smtClean="0">
                <a:latin typeface="Times New Roman" pitchFamily="18" charset="0"/>
                <a:cs typeface="Times New Roman" pitchFamily="18" charset="0"/>
              </a:rPr>
              <a:t>iostream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cin</a:t>
            </a:r>
            <a:r>
              <a:rPr lang="en-US" sz="2200" dirty="0" smtClean="0">
                <a:latin typeface="Times New Roman" pitchFamily="18" charset="0"/>
                <a:cs typeface="Times New Roman" pitchFamily="18" charset="0"/>
              </a:rPr>
              <a:t> representing the keyboard and cout representing the screen)</a:t>
            </a:r>
          </a:p>
          <a:p>
            <a:pPr marL="292100" lvl="1" indent="-292100" eaLnBrk="1" hangingPunct="1">
              <a:buFont typeface="Arial" pitchFamily="34" charset="0"/>
              <a:buChar char="•"/>
              <a:defRPr/>
            </a:pPr>
            <a:r>
              <a:rPr lang="en-US" sz="2200" b="1" dirty="0" smtClean="0">
                <a:latin typeface="Times New Roman" pitchFamily="18" charset="0"/>
                <a:cs typeface="Times New Roman" pitchFamily="18" charset="0"/>
              </a:rPr>
              <a:t>fstream</a:t>
            </a:r>
            <a:r>
              <a:rPr lang="en-US" sz="2200" dirty="0" smtClean="0">
                <a:latin typeface="Times New Roman" pitchFamily="18" charset="0"/>
                <a:cs typeface="Times New Roman" pitchFamily="18" charset="0"/>
              </a:rPr>
              <a:t> is a class that allows us to define other objects (example identifiers </a:t>
            </a:r>
            <a:r>
              <a:rPr lang="en-US" sz="2200" dirty="0" err="1" smtClean="0">
                <a:latin typeface="Times New Roman" pitchFamily="18" charset="0"/>
                <a:cs typeface="Times New Roman" pitchFamily="18" charset="0"/>
              </a:rPr>
              <a:t>outfile</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infile</a:t>
            </a:r>
            <a:r>
              <a:rPr lang="en-US" sz="2200" dirty="0" smtClean="0">
                <a:latin typeface="Times New Roman" pitchFamily="18" charset="0"/>
                <a:cs typeface="Times New Roman" pitchFamily="18" charset="0"/>
              </a:rPr>
              <a:t>) establishing connections between our C++ program and files.</a:t>
            </a:r>
          </a:p>
          <a:p>
            <a:pPr marL="342900" lvl="1" indent="-342900" eaLnBrk="1" hangingPunct="1">
              <a:buFont typeface="Arial" pitchFamily="34" charset="0"/>
              <a:buChar char="•"/>
              <a:defRPr/>
            </a:pPr>
            <a:r>
              <a:rPr lang="en-US" sz="2200" dirty="0" smtClean="0">
                <a:latin typeface="Times New Roman" pitchFamily="18" charset="0"/>
                <a:cs typeface="Times New Roman" pitchFamily="18" charset="0"/>
              </a:rPr>
              <a:t>&gt;&gt;  is called the </a:t>
            </a:r>
            <a:r>
              <a:rPr lang="en-US" sz="2200" b="1" i="1" dirty="0" smtClean="0">
                <a:latin typeface="Times New Roman" pitchFamily="18" charset="0"/>
                <a:cs typeface="Times New Roman" pitchFamily="18" charset="0"/>
              </a:rPr>
              <a:t>extraction operator</a:t>
            </a:r>
          </a:p>
          <a:p>
            <a:pPr marL="342900" lvl="1" indent="-342900" eaLnBrk="1" hangingPunct="1">
              <a:buFont typeface="Arial" pitchFamily="34" charset="0"/>
              <a:buChar char="•"/>
              <a:defRPr/>
            </a:pPr>
            <a:r>
              <a:rPr lang="en-US" sz="2200" b="1" i="1" dirty="0" smtClean="0">
                <a:latin typeface="Times New Roman" pitchFamily="18" charset="0"/>
                <a:cs typeface="Times New Roman" pitchFamily="18" charset="0"/>
              </a:rPr>
              <a:t>&lt;&lt;  </a:t>
            </a:r>
            <a:r>
              <a:rPr lang="en-US" sz="2200" dirty="0" smtClean="0">
                <a:latin typeface="Times New Roman" pitchFamily="18" charset="0"/>
                <a:cs typeface="Times New Roman" pitchFamily="18" charset="0"/>
              </a:rPr>
              <a:t>is called the </a:t>
            </a:r>
            <a:r>
              <a:rPr lang="en-US" sz="2200" b="1" i="1" dirty="0" smtClean="0">
                <a:latin typeface="Times New Roman" pitchFamily="18" charset="0"/>
                <a:cs typeface="Times New Roman" pitchFamily="18" charset="0"/>
              </a:rPr>
              <a:t>insertion operator</a:t>
            </a:r>
            <a:endParaRPr lang="en-US" sz="2000" b="1" i="1" dirty="0" smtClean="0">
              <a:latin typeface="Times New Roman" pitchFamily="18" charset="0"/>
              <a:cs typeface="Times New Roman" pitchFamily="18" charset="0"/>
            </a:endParaRPr>
          </a:p>
          <a:p>
            <a:pPr marL="569913" lvl="1" indent="-284163" eaLnBrk="1" hangingPunct="1">
              <a:buFont typeface="Arial" charset="0"/>
              <a:buNone/>
              <a:defRPr/>
            </a:pPr>
            <a:r>
              <a:rPr lang="en-US" sz="2200" b="1" u="sng" dirty="0" smtClean="0">
                <a:solidFill>
                  <a:srgbClr val="FF0000"/>
                </a:solidFill>
                <a:latin typeface="Times New Roman" pitchFamily="18" charset="0"/>
                <a:cs typeface="Times New Roman" pitchFamily="18" charset="0"/>
              </a:rPr>
              <a:t>Examples of input and output streams</a:t>
            </a:r>
          </a:p>
          <a:p>
            <a:pPr marL="569913" lvl="1" indent="-284163" eaLnBrk="1" hangingPunct="1">
              <a:buFont typeface="Arial" charset="0"/>
              <a:buNone/>
              <a:defRPr/>
            </a:pPr>
            <a:r>
              <a:rPr lang="en-US" sz="2200" b="1" dirty="0" err="1" smtClean="0">
                <a:solidFill>
                  <a:srgbClr val="0000FF"/>
                </a:solidFill>
                <a:latin typeface="Times New Roman" pitchFamily="18" charset="0"/>
                <a:cs typeface="Times New Roman" pitchFamily="18" charset="0"/>
              </a:rPr>
              <a:t>cin</a:t>
            </a:r>
            <a:r>
              <a:rPr lang="en-US" sz="2200" b="1" dirty="0" smtClean="0">
                <a:solidFill>
                  <a:srgbClr val="0000FF"/>
                </a:solidFill>
                <a:latin typeface="Times New Roman" pitchFamily="18" charset="0"/>
                <a:cs typeface="Times New Roman" pitchFamily="18" charset="0"/>
              </a:rPr>
              <a:t> &gt;&gt; x;   // extract data from </a:t>
            </a:r>
            <a:r>
              <a:rPr lang="en-US" sz="2200" b="1" dirty="0" err="1" smtClean="0">
                <a:solidFill>
                  <a:srgbClr val="0000FF"/>
                </a:solidFill>
                <a:latin typeface="Times New Roman" pitchFamily="18" charset="0"/>
                <a:cs typeface="Times New Roman" pitchFamily="18" charset="0"/>
              </a:rPr>
              <a:t>cin</a:t>
            </a:r>
            <a:r>
              <a:rPr lang="en-US" sz="2200" b="1" dirty="0" smtClean="0">
                <a:solidFill>
                  <a:srgbClr val="0000FF"/>
                </a:solidFill>
                <a:latin typeface="Times New Roman" pitchFamily="18" charset="0"/>
                <a:cs typeface="Times New Roman" pitchFamily="18" charset="0"/>
              </a:rPr>
              <a:t> into x (identifier for the keyboard)</a:t>
            </a:r>
          </a:p>
          <a:p>
            <a:pPr marL="569913" lvl="1" indent="-284163" eaLnBrk="1" hangingPunct="1">
              <a:buFont typeface="Arial" charset="0"/>
              <a:buNone/>
              <a:defRPr/>
            </a:pPr>
            <a:r>
              <a:rPr lang="en-US" sz="2200" b="1" dirty="0" smtClean="0">
                <a:solidFill>
                  <a:srgbClr val="0000FF"/>
                </a:solidFill>
                <a:latin typeface="Times New Roman" pitchFamily="18" charset="0"/>
                <a:cs typeface="Times New Roman" pitchFamily="18" charset="0"/>
              </a:rPr>
              <a:t>cout &lt;&lt; y;  // insert data from y to cout (identifier for the screen)</a:t>
            </a:r>
          </a:p>
          <a:p>
            <a:pPr marL="569913" lvl="1" indent="-284163" eaLnBrk="1" hangingPunct="1">
              <a:buFont typeface="Arial" charset="0"/>
              <a:buNone/>
              <a:defRPr/>
            </a:pPr>
            <a:r>
              <a:rPr lang="en-US" sz="2200" b="1" dirty="0" err="1" smtClean="0">
                <a:solidFill>
                  <a:srgbClr val="0000FF"/>
                </a:solidFill>
                <a:latin typeface="Times New Roman" pitchFamily="18" charset="0"/>
                <a:cs typeface="Times New Roman" pitchFamily="18" charset="0"/>
              </a:rPr>
              <a:t>infile</a:t>
            </a:r>
            <a:r>
              <a:rPr lang="en-US" sz="2200" b="1" dirty="0" smtClean="0">
                <a:solidFill>
                  <a:srgbClr val="0000FF"/>
                </a:solidFill>
                <a:latin typeface="Times New Roman" pitchFamily="18" charset="0"/>
                <a:cs typeface="Times New Roman" pitchFamily="18" charset="0"/>
              </a:rPr>
              <a:t> &gt;&gt; x;  // extract data from </a:t>
            </a:r>
            <a:r>
              <a:rPr lang="en-US" sz="2200" b="1" dirty="0" err="1" smtClean="0">
                <a:solidFill>
                  <a:srgbClr val="0000FF"/>
                </a:solidFill>
                <a:latin typeface="Times New Roman" pitchFamily="18" charset="0"/>
                <a:cs typeface="Times New Roman" pitchFamily="18" charset="0"/>
              </a:rPr>
              <a:t>infile</a:t>
            </a:r>
            <a:r>
              <a:rPr lang="en-US" sz="2200" b="1" dirty="0" smtClean="0">
                <a:solidFill>
                  <a:srgbClr val="0000FF"/>
                </a:solidFill>
                <a:latin typeface="Times New Roman" pitchFamily="18" charset="0"/>
                <a:cs typeface="Times New Roman" pitchFamily="18" charset="0"/>
              </a:rPr>
              <a:t> into x(ex identifier for a data file)</a:t>
            </a:r>
          </a:p>
          <a:p>
            <a:pPr marL="569913" lvl="1" indent="-284163" eaLnBrk="1" hangingPunct="1">
              <a:buFont typeface="Arial" charset="0"/>
              <a:buNone/>
              <a:defRPr/>
            </a:pPr>
            <a:r>
              <a:rPr lang="en-US" sz="2200" b="1" dirty="0" err="1" smtClean="0">
                <a:solidFill>
                  <a:srgbClr val="0000FF"/>
                </a:solidFill>
                <a:latin typeface="Times New Roman" pitchFamily="18" charset="0"/>
                <a:cs typeface="Times New Roman" pitchFamily="18" charset="0"/>
              </a:rPr>
              <a:t>outfile</a:t>
            </a:r>
            <a:r>
              <a:rPr lang="en-US" sz="2200" b="1" dirty="0" smtClean="0">
                <a:solidFill>
                  <a:srgbClr val="0000FF"/>
                </a:solidFill>
                <a:latin typeface="Times New Roman" pitchFamily="18" charset="0"/>
                <a:cs typeface="Times New Roman" pitchFamily="18" charset="0"/>
              </a:rPr>
              <a:t> &lt;&lt; y;  // insert data from y to </a:t>
            </a:r>
            <a:r>
              <a:rPr lang="en-US" sz="2200" b="1" dirty="0" err="1" smtClean="0">
                <a:solidFill>
                  <a:srgbClr val="0000FF"/>
                </a:solidFill>
                <a:latin typeface="Times New Roman" pitchFamily="18" charset="0"/>
                <a:cs typeface="Times New Roman" pitchFamily="18" charset="0"/>
              </a:rPr>
              <a:t>outfile</a:t>
            </a:r>
            <a:r>
              <a:rPr lang="en-US" sz="2200" b="1" dirty="0" smtClean="0">
                <a:solidFill>
                  <a:srgbClr val="0000FF"/>
                </a:solidFill>
                <a:latin typeface="Times New Roman" pitchFamily="18" charset="0"/>
                <a:cs typeface="Times New Roman" pitchFamily="18" charset="0"/>
              </a:rPr>
              <a:t>(ex identifier for a data file)</a:t>
            </a:r>
            <a:endParaRPr lang="en-US" sz="20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24BC01A1-16AC-46FE-B2B7-74F092EBAE9C}" type="slidenum">
              <a:rPr lang="en-US"/>
              <a:pPr>
                <a:defRPr/>
              </a:pPr>
              <a:t>4</a:t>
            </a:fld>
            <a:endParaRPr lang="en-US"/>
          </a:p>
        </p:txBody>
      </p:sp>
    </p:spTree>
    <p:extLst>
      <p:ext uri="{BB962C8B-B14F-4D97-AF65-F5344CB8AC3E}">
        <p14:creationId xmlns:p14="http://schemas.microsoft.com/office/powerpoint/2010/main" val="4162243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0" y="0"/>
            <a:ext cx="9144000" cy="479425"/>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sz="2800" b="1" u="sng">
                <a:solidFill>
                  <a:schemeClr val="hlink"/>
                </a:solidFill>
              </a:rPr>
              <a:t>Example:</a:t>
            </a:r>
          </a:p>
        </p:txBody>
      </p:sp>
      <p:sp>
        <p:nvSpPr>
          <p:cNvPr id="35843" name="Text Box 4"/>
          <p:cNvSpPr txBox="1">
            <a:spLocks noChangeArrowheads="1"/>
          </p:cNvSpPr>
          <p:nvPr/>
        </p:nvSpPr>
        <p:spPr bwMode="auto">
          <a:xfrm>
            <a:off x="0" y="444500"/>
            <a:ext cx="6448425" cy="1477963"/>
          </a:xfrm>
          <a:prstGeom prst="rect">
            <a:avLst/>
          </a:prstGeom>
          <a:noFill/>
          <a:ln w="12700">
            <a:noFill/>
            <a:miter lim="800000"/>
            <a:headEnd type="none" w="sm" len="sm"/>
            <a:tailEnd type="none" w="sm" len="sm"/>
          </a:ln>
        </p:spPr>
        <p:txBody>
          <a:bodyPr>
            <a:spAutoFit/>
          </a:bodyPr>
          <a:lstStyle/>
          <a:p>
            <a:pPr marL="404813" indent="-404813">
              <a:lnSpc>
                <a:spcPct val="90000"/>
              </a:lnSpc>
              <a:tabLst>
                <a:tab pos="465138" algn="l"/>
              </a:tabLst>
            </a:pPr>
            <a:r>
              <a:rPr lang="en-US" sz="2000"/>
              <a:t>Writing a C++ program to:</a:t>
            </a:r>
          </a:p>
          <a:p>
            <a:pPr marL="404813" indent="-404813">
              <a:lnSpc>
                <a:spcPct val="90000"/>
              </a:lnSpc>
              <a:buFont typeface="Arial" pitchFamily="34" charset="0"/>
              <a:buChar char="•"/>
              <a:tabLst>
                <a:tab pos="465138" algn="l"/>
              </a:tabLst>
            </a:pPr>
            <a:r>
              <a:rPr lang="en-US" sz="2000"/>
              <a:t>Calculate y = 10e</a:t>
            </a:r>
            <a:r>
              <a:rPr lang="en-US" sz="2000" baseline="30000"/>
              <a:t>-20x</a:t>
            </a:r>
            <a:r>
              <a:rPr lang="en-US" sz="2000"/>
              <a:t> for x = 0 to 0.25 (using 26 values)</a:t>
            </a:r>
          </a:p>
          <a:p>
            <a:pPr marL="404813" indent="-404813">
              <a:lnSpc>
                <a:spcPct val="90000"/>
              </a:lnSpc>
              <a:buFont typeface="Arial" pitchFamily="34" charset="0"/>
              <a:buChar char="•"/>
              <a:tabLst>
                <a:tab pos="465138" algn="l"/>
              </a:tabLst>
            </a:pPr>
            <a:r>
              <a:rPr lang="en-US" sz="2000"/>
              <a:t>Send the x,y values to a commas-delimited file</a:t>
            </a:r>
          </a:p>
          <a:p>
            <a:pPr marL="404813" indent="-404813">
              <a:lnSpc>
                <a:spcPct val="90000"/>
              </a:lnSpc>
              <a:buFont typeface="Arial" pitchFamily="34" charset="0"/>
              <a:buChar char="•"/>
              <a:tabLst>
                <a:tab pos="465138" algn="l"/>
              </a:tabLst>
            </a:pPr>
            <a:r>
              <a:rPr lang="en-US" sz="2000"/>
              <a:t>Open the file in Excel</a:t>
            </a:r>
          </a:p>
          <a:p>
            <a:pPr marL="404813" indent="-404813">
              <a:lnSpc>
                <a:spcPct val="90000"/>
              </a:lnSpc>
              <a:buFont typeface="Arial" pitchFamily="34" charset="0"/>
              <a:buChar char="•"/>
              <a:tabLst>
                <a:tab pos="465138" algn="l"/>
              </a:tabLst>
            </a:pPr>
            <a:r>
              <a:rPr lang="en-US" sz="2000"/>
              <a:t>Graph the data</a:t>
            </a:r>
          </a:p>
        </p:txBody>
      </p:sp>
      <p:sp>
        <p:nvSpPr>
          <p:cNvPr id="35844" name="Text Box 4"/>
          <p:cNvSpPr txBox="1">
            <a:spLocks noChangeArrowheads="1"/>
          </p:cNvSpPr>
          <p:nvPr/>
        </p:nvSpPr>
        <p:spPr bwMode="auto">
          <a:xfrm>
            <a:off x="0" y="2116138"/>
            <a:ext cx="2590800" cy="369887"/>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sz="2000" b="1" u="sng">
                <a:solidFill>
                  <a:srgbClr val="FF0000"/>
                </a:solidFill>
              </a:rPr>
              <a:t>C++ Program:</a:t>
            </a:r>
          </a:p>
        </p:txBody>
      </p:sp>
      <p:sp>
        <p:nvSpPr>
          <p:cNvPr id="35845" name="Text Box 4"/>
          <p:cNvSpPr txBox="1">
            <a:spLocks noChangeArrowheads="1"/>
          </p:cNvSpPr>
          <p:nvPr/>
        </p:nvSpPr>
        <p:spPr bwMode="auto">
          <a:xfrm>
            <a:off x="6619875" y="179388"/>
            <a:ext cx="2052638" cy="369887"/>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sz="2000" b="1" u="sng">
                <a:solidFill>
                  <a:srgbClr val="FF0000"/>
                </a:solidFill>
              </a:rPr>
              <a:t>Data File:</a:t>
            </a:r>
          </a:p>
        </p:txBody>
      </p:sp>
      <p:pic>
        <p:nvPicPr>
          <p:cNvPr id="35846" name="Picture 6"/>
          <p:cNvPicPr>
            <a:picLocks noChangeAspect="1" noChangeArrowheads="1"/>
          </p:cNvPicPr>
          <p:nvPr/>
        </p:nvPicPr>
        <p:blipFill>
          <a:blip r:embed="rId3" cstate="print"/>
          <a:srcRect l="13509" t="17690" r="72617" b="22659"/>
          <a:stretch>
            <a:fillRect/>
          </a:stretch>
        </p:blipFill>
        <p:spPr bwMode="auto">
          <a:xfrm>
            <a:off x="6689725" y="587375"/>
            <a:ext cx="2454275" cy="6213475"/>
          </a:xfrm>
          <a:prstGeom prst="rect">
            <a:avLst/>
          </a:prstGeom>
          <a:noFill/>
          <a:ln w="12700">
            <a:noFill/>
            <a:miter lim="800000"/>
            <a:headEnd type="none" w="sm" len="sm"/>
            <a:tailEnd type="none" w="sm" len="sm"/>
          </a:ln>
        </p:spPr>
      </p:pic>
      <p:pic>
        <p:nvPicPr>
          <p:cNvPr id="35847" name="Picture 7"/>
          <p:cNvPicPr>
            <a:picLocks noChangeAspect="1" noChangeArrowheads="1"/>
          </p:cNvPicPr>
          <p:nvPr/>
        </p:nvPicPr>
        <p:blipFill>
          <a:blip r:embed="rId4" cstate="print"/>
          <a:srcRect l="13750" t="17810" r="47192" b="35205"/>
          <a:stretch>
            <a:fillRect/>
          </a:stretch>
        </p:blipFill>
        <p:spPr bwMode="auto">
          <a:xfrm>
            <a:off x="0" y="2522538"/>
            <a:ext cx="6121400" cy="4335462"/>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0" y="434975"/>
            <a:ext cx="2560638" cy="369888"/>
          </a:xfrm>
          <a:prstGeom prst="rect">
            <a:avLst/>
          </a:prstGeom>
          <a:noFill/>
          <a:ln w="12700">
            <a:noFill/>
            <a:miter lim="800000"/>
            <a:headEnd type="none" w="sm" len="sm"/>
            <a:tailEnd type="none" w="sm" len="sm"/>
          </a:ln>
        </p:spPr>
        <p:txBody>
          <a:bodyPr>
            <a:spAutoFit/>
          </a:bodyPr>
          <a:lstStyle/>
          <a:p>
            <a:pPr marL="404813" indent="-404813">
              <a:lnSpc>
                <a:spcPct val="90000"/>
              </a:lnSpc>
              <a:tabLst>
                <a:tab pos="465138" algn="l"/>
              </a:tabLst>
            </a:pPr>
            <a:r>
              <a:rPr lang="en-US" sz="2000"/>
              <a:t>Open the file in Excel.</a:t>
            </a:r>
          </a:p>
        </p:txBody>
      </p:sp>
      <p:pic>
        <p:nvPicPr>
          <p:cNvPr id="36867" name="Picture 2"/>
          <p:cNvPicPr>
            <a:picLocks noChangeAspect="1" noChangeArrowheads="1"/>
          </p:cNvPicPr>
          <p:nvPr/>
        </p:nvPicPr>
        <p:blipFill>
          <a:blip r:embed="rId3" cstate="print"/>
          <a:srcRect r="70782"/>
          <a:stretch>
            <a:fillRect/>
          </a:stretch>
        </p:blipFill>
        <p:spPr bwMode="auto">
          <a:xfrm>
            <a:off x="0" y="949325"/>
            <a:ext cx="2165350" cy="4705350"/>
          </a:xfrm>
          <a:prstGeom prst="rect">
            <a:avLst/>
          </a:prstGeom>
          <a:noFill/>
          <a:ln w="12700">
            <a:noFill/>
            <a:miter lim="800000"/>
            <a:headEnd type="none" w="sm" len="sm"/>
            <a:tailEnd type="none" w="sm" len="sm"/>
          </a:ln>
        </p:spPr>
      </p:pic>
      <p:pic>
        <p:nvPicPr>
          <p:cNvPr id="36868" name="Picture 3"/>
          <p:cNvPicPr>
            <a:picLocks noChangeAspect="1" noChangeArrowheads="1"/>
          </p:cNvPicPr>
          <p:nvPr/>
        </p:nvPicPr>
        <p:blipFill>
          <a:blip r:embed="rId4" cstate="print"/>
          <a:srcRect/>
          <a:stretch>
            <a:fillRect/>
          </a:stretch>
        </p:blipFill>
        <p:spPr bwMode="auto">
          <a:xfrm>
            <a:off x="2651125" y="942975"/>
            <a:ext cx="6492875" cy="4675188"/>
          </a:xfrm>
          <a:prstGeom prst="rect">
            <a:avLst/>
          </a:prstGeom>
          <a:noFill/>
          <a:ln w="12700">
            <a:noFill/>
            <a:miter lim="800000"/>
            <a:headEnd type="none" w="sm" len="sm"/>
            <a:tailEnd type="none" w="sm" len="sm"/>
          </a:ln>
        </p:spPr>
      </p:pic>
      <p:sp>
        <p:nvSpPr>
          <p:cNvPr id="36869" name="Text Box 4"/>
          <p:cNvSpPr txBox="1">
            <a:spLocks noChangeArrowheads="1"/>
          </p:cNvSpPr>
          <p:nvPr/>
        </p:nvSpPr>
        <p:spPr bwMode="auto">
          <a:xfrm>
            <a:off x="2847975" y="461963"/>
            <a:ext cx="4071938" cy="369887"/>
          </a:xfrm>
          <a:prstGeom prst="rect">
            <a:avLst/>
          </a:prstGeom>
          <a:noFill/>
          <a:ln w="12700">
            <a:noFill/>
            <a:miter lim="800000"/>
            <a:headEnd type="none" w="sm" len="sm"/>
            <a:tailEnd type="none" w="sm" len="sm"/>
          </a:ln>
        </p:spPr>
        <p:txBody>
          <a:bodyPr>
            <a:spAutoFit/>
          </a:bodyPr>
          <a:lstStyle/>
          <a:p>
            <a:pPr marL="404813" indent="-404813">
              <a:lnSpc>
                <a:spcPct val="90000"/>
              </a:lnSpc>
              <a:tabLst>
                <a:tab pos="465138" algn="l"/>
              </a:tabLst>
            </a:pPr>
            <a:r>
              <a:rPr lang="en-US" sz="2000"/>
              <a:t>Select </a:t>
            </a:r>
            <a:r>
              <a:rPr lang="en-US" sz="2000" b="1" u="sng">
                <a:solidFill>
                  <a:srgbClr val="FF0000"/>
                </a:solidFill>
              </a:rPr>
              <a:t>Delimited</a:t>
            </a:r>
            <a:r>
              <a:rPr lang="en-US" sz="2000"/>
              <a:t> file type.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cstate="print"/>
          <a:srcRect r="42194"/>
          <a:stretch>
            <a:fillRect/>
          </a:stretch>
        </p:blipFill>
        <p:spPr bwMode="auto">
          <a:xfrm>
            <a:off x="0" y="1004888"/>
            <a:ext cx="3368675" cy="4195762"/>
          </a:xfrm>
          <a:prstGeom prst="rect">
            <a:avLst/>
          </a:prstGeom>
          <a:noFill/>
          <a:ln w="12700">
            <a:noFill/>
            <a:miter lim="800000"/>
            <a:headEnd type="none" w="sm" len="sm"/>
            <a:tailEnd type="none" w="sm" len="sm"/>
          </a:ln>
        </p:spPr>
      </p:pic>
      <p:pic>
        <p:nvPicPr>
          <p:cNvPr id="37891" name="Picture 3"/>
          <p:cNvPicPr>
            <a:picLocks noChangeAspect="1" noChangeArrowheads="1"/>
          </p:cNvPicPr>
          <p:nvPr/>
        </p:nvPicPr>
        <p:blipFill>
          <a:blip r:embed="rId4" cstate="print"/>
          <a:srcRect/>
          <a:stretch>
            <a:fillRect/>
          </a:stretch>
        </p:blipFill>
        <p:spPr bwMode="auto">
          <a:xfrm>
            <a:off x="3470275" y="1008063"/>
            <a:ext cx="5673725" cy="4084637"/>
          </a:xfrm>
          <a:prstGeom prst="rect">
            <a:avLst/>
          </a:prstGeom>
          <a:noFill/>
          <a:ln w="12700">
            <a:noFill/>
            <a:miter lim="800000"/>
            <a:headEnd type="none" w="sm" len="sm"/>
            <a:tailEnd type="none" w="sm" len="sm"/>
          </a:ln>
        </p:spPr>
      </p:pic>
      <p:sp>
        <p:nvSpPr>
          <p:cNvPr id="37892" name="Text Box 4"/>
          <p:cNvSpPr txBox="1">
            <a:spLocks noChangeArrowheads="1"/>
          </p:cNvSpPr>
          <p:nvPr/>
        </p:nvSpPr>
        <p:spPr bwMode="auto">
          <a:xfrm>
            <a:off x="0" y="471488"/>
            <a:ext cx="3455988" cy="369887"/>
          </a:xfrm>
          <a:prstGeom prst="rect">
            <a:avLst/>
          </a:prstGeom>
          <a:noFill/>
          <a:ln w="12700">
            <a:noFill/>
            <a:miter lim="800000"/>
            <a:headEnd type="none" w="sm" len="sm"/>
            <a:tailEnd type="none" w="sm" len="sm"/>
          </a:ln>
        </p:spPr>
        <p:txBody>
          <a:bodyPr>
            <a:spAutoFit/>
          </a:bodyPr>
          <a:lstStyle/>
          <a:p>
            <a:pPr marL="404813" indent="-404813">
              <a:lnSpc>
                <a:spcPct val="90000"/>
              </a:lnSpc>
              <a:tabLst>
                <a:tab pos="465138" algn="l"/>
              </a:tabLst>
            </a:pPr>
            <a:r>
              <a:rPr lang="en-US" sz="2000"/>
              <a:t>Select </a:t>
            </a:r>
            <a:r>
              <a:rPr lang="en-US" sz="2000" b="1" u="sng">
                <a:solidFill>
                  <a:srgbClr val="FF0000"/>
                </a:solidFill>
              </a:rPr>
              <a:t>Comma</a:t>
            </a:r>
            <a:r>
              <a:rPr lang="en-US" sz="2000"/>
              <a:t> as the delimiter.</a:t>
            </a:r>
          </a:p>
        </p:txBody>
      </p:sp>
      <p:sp>
        <p:nvSpPr>
          <p:cNvPr id="37893" name="Text Box 4"/>
          <p:cNvSpPr txBox="1">
            <a:spLocks noChangeArrowheads="1"/>
          </p:cNvSpPr>
          <p:nvPr/>
        </p:nvSpPr>
        <p:spPr bwMode="auto">
          <a:xfrm>
            <a:off x="3554413" y="534988"/>
            <a:ext cx="4783137" cy="369887"/>
          </a:xfrm>
          <a:prstGeom prst="rect">
            <a:avLst/>
          </a:prstGeom>
          <a:noFill/>
          <a:ln w="12700">
            <a:noFill/>
            <a:miter lim="800000"/>
            <a:headEnd type="none" w="sm" len="sm"/>
            <a:tailEnd type="none" w="sm" len="sm"/>
          </a:ln>
        </p:spPr>
        <p:txBody>
          <a:bodyPr>
            <a:spAutoFit/>
          </a:bodyPr>
          <a:lstStyle/>
          <a:p>
            <a:pPr marL="404813" indent="-404813">
              <a:lnSpc>
                <a:spcPct val="90000"/>
              </a:lnSpc>
              <a:tabLst>
                <a:tab pos="465138" algn="l"/>
              </a:tabLst>
            </a:pPr>
            <a:r>
              <a:rPr lang="en-US" sz="2000"/>
              <a:t>Select </a:t>
            </a:r>
            <a:r>
              <a:rPr lang="en-US" sz="2000" b="1" u="sng">
                <a:solidFill>
                  <a:srgbClr val="FF0000"/>
                </a:solidFill>
              </a:rPr>
              <a:t>General</a:t>
            </a:r>
            <a:r>
              <a:rPr lang="en-US" sz="2000"/>
              <a:t> data format.</a:t>
            </a:r>
          </a:p>
        </p:txBody>
      </p:sp>
      <p:sp>
        <p:nvSpPr>
          <p:cNvPr id="6" name="TextBox 5"/>
          <p:cNvSpPr txBox="1"/>
          <p:nvPr/>
        </p:nvSpPr>
        <p:spPr>
          <a:xfrm>
            <a:off x="0" y="5657671"/>
            <a:ext cx="8836090" cy="1200329"/>
          </a:xfrm>
          <a:prstGeom prst="rect">
            <a:avLst/>
          </a:prstGeom>
          <a:noFill/>
          <a:ln w="28575">
            <a:solidFill>
              <a:srgbClr val="0000FF"/>
            </a:solidFill>
          </a:ln>
        </p:spPr>
        <p:txBody>
          <a:bodyPr wrap="square" rtlCol="0">
            <a:spAutoFit/>
          </a:bodyPr>
          <a:lstStyle/>
          <a:p>
            <a:r>
              <a:rPr lang="en-US" u="sng" dirty="0" smtClean="0"/>
              <a:t>Note</a:t>
            </a:r>
            <a:r>
              <a:rPr lang="en-US" dirty="0" smtClean="0"/>
              <a:t>:  You can also create an output file with a </a:t>
            </a:r>
            <a:r>
              <a:rPr lang="en-US" dirty="0" err="1" smtClean="0"/>
              <a:t>csv</a:t>
            </a:r>
            <a:r>
              <a:rPr lang="en-US" dirty="0" smtClean="0"/>
              <a:t> (comma separated values) extension and Excel will skip steps 1-3 above and open the file right away.  </a:t>
            </a:r>
            <a:r>
              <a:rPr lang="en-US" u="sng" dirty="0" smtClean="0"/>
              <a:t>Example filename</a:t>
            </a:r>
            <a:r>
              <a:rPr lang="en-US" dirty="0" smtClean="0"/>
              <a:t>:  </a:t>
            </a:r>
            <a:r>
              <a:rPr lang="en-US" b="1" i="1" dirty="0" smtClean="0">
                <a:solidFill>
                  <a:srgbClr val="0000FF"/>
                </a:solidFill>
              </a:rPr>
              <a:t>MyData.csv</a:t>
            </a:r>
            <a:endParaRPr lang="en-US" b="1" i="1" dirty="0">
              <a:solidFill>
                <a:srgbClr val="0000FF"/>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0" y="0"/>
            <a:ext cx="3195638" cy="646113"/>
          </a:xfrm>
          <a:prstGeom prst="rect">
            <a:avLst/>
          </a:prstGeom>
          <a:noFill/>
          <a:ln w="12700">
            <a:noFill/>
            <a:miter lim="800000"/>
            <a:headEnd type="none" w="sm" len="sm"/>
            <a:tailEnd type="none" w="sm" len="sm"/>
          </a:ln>
        </p:spPr>
        <p:txBody>
          <a:bodyPr>
            <a:spAutoFit/>
          </a:bodyPr>
          <a:lstStyle/>
          <a:p>
            <a:pPr>
              <a:lnSpc>
                <a:spcPct val="90000"/>
              </a:lnSpc>
              <a:tabLst>
                <a:tab pos="465138" algn="l"/>
              </a:tabLst>
            </a:pPr>
            <a:r>
              <a:rPr lang="en-US" sz="2000"/>
              <a:t>The data should now appear in Excel in two columns.</a:t>
            </a:r>
          </a:p>
        </p:txBody>
      </p:sp>
      <p:sp>
        <p:nvSpPr>
          <p:cNvPr id="38915" name="Text Box 4"/>
          <p:cNvSpPr txBox="1">
            <a:spLocks noChangeArrowheads="1"/>
          </p:cNvSpPr>
          <p:nvPr/>
        </p:nvSpPr>
        <p:spPr bwMode="auto">
          <a:xfrm>
            <a:off x="3722914" y="0"/>
            <a:ext cx="5421086" cy="923330"/>
          </a:xfrm>
          <a:prstGeom prst="rect">
            <a:avLst/>
          </a:prstGeom>
          <a:noFill/>
          <a:ln w="12700">
            <a:noFill/>
            <a:miter lim="800000"/>
            <a:headEnd type="none" w="sm" len="sm"/>
            <a:tailEnd type="none" w="sm" len="sm"/>
          </a:ln>
        </p:spPr>
        <p:txBody>
          <a:bodyPr wrap="square">
            <a:spAutoFit/>
          </a:bodyPr>
          <a:lstStyle/>
          <a:p>
            <a:pPr>
              <a:lnSpc>
                <a:spcPct val="90000"/>
              </a:lnSpc>
              <a:tabLst>
                <a:tab pos="465138" algn="l"/>
              </a:tabLst>
            </a:pPr>
            <a:r>
              <a:rPr lang="en-US" sz="2000" dirty="0"/>
              <a:t>Graph the data in Excel using an x-y scatter chart</a:t>
            </a:r>
            <a:r>
              <a:rPr lang="en-US" sz="2000" dirty="0" smtClean="0"/>
              <a:t>.</a:t>
            </a:r>
          </a:p>
          <a:p>
            <a:pPr>
              <a:lnSpc>
                <a:spcPct val="90000"/>
              </a:lnSpc>
              <a:tabLst>
                <a:tab pos="465138" algn="l"/>
              </a:tabLst>
            </a:pPr>
            <a:r>
              <a:rPr lang="en-US" sz="2000" dirty="0" smtClean="0"/>
              <a:t>Of course, you can add additional formatting in Excel (title, axis labels, gridlines, etc).</a:t>
            </a:r>
            <a:endParaRPr lang="en-US" sz="2000" dirty="0"/>
          </a:p>
        </p:txBody>
      </p:sp>
      <p:pic>
        <p:nvPicPr>
          <p:cNvPr id="38916" name="Picture 2"/>
          <p:cNvPicPr>
            <a:picLocks noChangeAspect="1" noChangeArrowheads="1"/>
          </p:cNvPicPr>
          <p:nvPr/>
        </p:nvPicPr>
        <p:blipFill>
          <a:blip r:embed="rId3" cstate="print"/>
          <a:srcRect t="21945" r="86565"/>
          <a:stretch>
            <a:fillRect/>
          </a:stretch>
        </p:blipFill>
        <p:spPr bwMode="auto">
          <a:xfrm>
            <a:off x="423863" y="942975"/>
            <a:ext cx="1612900" cy="5718175"/>
          </a:xfrm>
          <a:prstGeom prst="rect">
            <a:avLst/>
          </a:prstGeom>
          <a:noFill/>
          <a:ln w="12700">
            <a:noFill/>
            <a:miter lim="800000"/>
            <a:headEnd type="none" w="sm" len="sm"/>
            <a:tailEnd type="none" w="sm" len="sm"/>
          </a:ln>
        </p:spPr>
      </p:pic>
      <p:pic>
        <p:nvPicPr>
          <p:cNvPr id="38917" name="Picture 3"/>
          <p:cNvPicPr>
            <a:picLocks noChangeAspect="1" noChangeArrowheads="1"/>
          </p:cNvPicPr>
          <p:nvPr/>
        </p:nvPicPr>
        <p:blipFill>
          <a:blip r:embed="rId4" cstate="print"/>
          <a:srcRect l="26775" t="37862" r="48894" b="35094"/>
          <a:stretch>
            <a:fillRect/>
          </a:stretch>
        </p:blipFill>
        <p:spPr bwMode="auto">
          <a:xfrm>
            <a:off x="2278063" y="1030288"/>
            <a:ext cx="6665912" cy="46291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533400"/>
          </a:xfrm>
        </p:spPr>
        <p:txBody>
          <a:bodyPr/>
          <a:lstStyle/>
          <a:p>
            <a:pPr algn="l" eaLnBrk="1" hangingPunct="1"/>
            <a:r>
              <a:rPr lang="en-US" sz="2800" b="1" u="sng" dirty="0" smtClean="0">
                <a:solidFill>
                  <a:schemeClr val="hlink"/>
                </a:solidFill>
                <a:latin typeface="Times New Roman" pitchFamily="18" charset="0"/>
              </a:rPr>
              <a:t>Class example:</a:t>
            </a:r>
          </a:p>
        </p:txBody>
      </p:sp>
      <p:sp>
        <p:nvSpPr>
          <p:cNvPr id="29699" name="Rectangle 3"/>
          <p:cNvSpPr>
            <a:spLocks noGrp="1" noChangeArrowheads="1"/>
          </p:cNvSpPr>
          <p:nvPr>
            <p:ph type="body" idx="4294967295"/>
          </p:nvPr>
        </p:nvSpPr>
        <p:spPr>
          <a:xfrm>
            <a:off x="0" y="584200"/>
            <a:ext cx="9144000" cy="3941147"/>
          </a:xfrm>
        </p:spPr>
        <p:txBody>
          <a:bodyPr/>
          <a:lstStyle/>
          <a:p>
            <a:pPr marL="457200" indent="-457200" eaLnBrk="1" hangingPunct="1">
              <a:lnSpc>
                <a:spcPct val="80000"/>
              </a:lnSpc>
              <a:buAutoNum type="alphaUcParenR"/>
              <a:tabLst>
                <a:tab pos="465138" algn="l"/>
                <a:tab pos="1204913" algn="l"/>
              </a:tabLst>
            </a:pPr>
            <a:r>
              <a:rPr lang="en-US" sz="2400" dirty="0" smtClean="0">
                <a:latin typeface="Times New Roman" pitchFamily="18" charset="0"/>
              </a:rPr>
              <a:t>Write a C++ program to calculate the area of a circle as the radius varies from 0 to 5 in increments of 0.25.  Send the results to a </a:t>
            </a:r>
            <a:r>
              <a:rPr lang="en-US" sz="2400" b="1" i="1" u="sng" dirty="0" smtClean="0">
                <a:solidFill>
                  <a:srgbClr val="0000FF"/>
                </a:solidFill>
                <a:latin typeface="Times New Roman" pitchFamily="18" charset="0"/>
              </a:rPr>
              <a:t>commas delimited</a:t>
            </a:r>
            <a:r>
              <a:rPr lang="en-US" sz="2400" dirty="0" smtClean="0">
                <a:latin typeface="Times New Roman" pitchFamily="18" charset="0"/>
              </a:rPr>
              <a:t> data file as illustrated below.  Use 2 digits after the decimal point and show trailing zeros.</a:t>
            </a:r>
          </a:p>
        </p:txBody>
      </p:sp>
      <p:grpSp>
        <p:nvGrpSpPr>
          <p:cNvPr id="2" name="Group 6"/>
          <p:cNvGrpSpPr>
            <a:grpSpLocks/>
          </p:cNvGrpSpPr>
          <p:nvPr/>
        </p:nvGrpSpPr>
        <p:grpSpPr bwMode="auto">
          <a:xfrm>
            <a:off x="589160" y="1929754"/>
            <a:ext cx="2928938" cy="2413001"/>
            <a:chOff x="4121" y="2156"/>
            <a:chExt cx="1845" cy="1520"/>
          </a:xfrm>
        </p:grpSpPr>
        <p:sp>
          <p:nvSpPr>
            <p:cNvPr id="29701" name="Text Box 4"/>
            <p:cNvSpPr txBox="1">
              <a:spLocks noChangeArrowheads="1"/>
            </p:cNvSpPr>
            <p:nvPr/>
          </p:nvSpPr>
          <p:spPr bwMode="auto">
            <a:xfrm>
              <a:off x="4468" y="2455"/>
              <a:ext cx="1080" cy="1221"/>
            </a:xfrm>
            <a:prstGeom prst="rect">
              <a:avLst/>
            </a:prstGeom>
            <a:noFill/>
            <a:ln w="38100" algn="ctr">
              <a:solidFill>
                <a:schemeClr val="tx1"/>
              </a:solidFill>
              <a:miter lim="800000"/>
              <a:headEnd/>
              <a:tailEnd/>
            </a:ln>
          </p:spPr>
          <p:txBody>
            <a:bodyPr wrap="square">
              <a:spAutoFit/>
            </a:bodyPr>
            <a:lstStyle/>
            <a:p>
              <a:pPr marL="342900" indent="-342900"/>
              <a:r>
                <a:rPr lang="en-US" b="1" dirty="0" smtClean="0"/>
                <a:t>0.00,0.00</a:t>
              </a:r>
            </a:p>
            <a:p>
              <a:pPr marL="342900" indent="-342900"/>
              <a:r>
                <a:rPr lang="en-US" b="1" dirty="0" smtClean="0"/>
                <a:t>0.25,0.20</a:t>
              </a:r>
            </a:p>
            <a:p>
              <a:pPr marL="342900" indent="-342900"/>
              <a:r>
                <a:rPr lang="en-US" b="1" dirty="0" smtClean="0"/>
                <a:t>0.50,0.79</a:t>
              </a:r>
            </a:p>
            <a:p>
              <a:pPr marL="342900" indent="-342900"/>
              <a:endParaRPr lang="en-US" b="1" dirty="0" smtClean="0"/>
            </a:p>
            <a:p>
              <a:pPr marL="342900" indent="-342900"/>
              <a:r>
                <a:rPr lang="en-US" b="1" dirty="0" smtClean="0"/>
                <a:t>5.00,78.54</a:t>
              </a:r>
              <a:endParaRPr lang="en-US" b="1" dirty="0"/>
            </a:p>
          </p:txBody>
        </p:sp>
        <p:sp>
          <p:nvSpPr>
            <p:cNvPr id="29702" name="Text Box 5"/>
            <p:cNvSpPr txBox="1">
              <a:spLocks noChangeArrowheads="1"/>
            </p:cNvSpPr>
            <p:nvPr/>
          </p:nvSpPr>
          <p:spPr bwMode="auto">
            <a:xfrm>
              <a:off x="4121" y="2156"/>
              <a:ext cx="1845" cy="252"/>
            </a:xfrm>
            <a:prstGeom prst="rect">
              <a:avLst/>
            </a:prstGeom>
            <a:noFill/>
            <a:ln w="9525" algn="ctr">
              <a:noFill/>
              <a:miter lim="800000"/>
              <a:headEnd/>
              <a:tailEnd/>
            </a:ln>
          </p:spPr>
          <p:txBody>
            <a:bodyPr wrap="square">
              <a:spAutoFit/>
            </a:bodyPr>
            <a:lstStyle/>
            <a:p>
              <a:pPr marL="342900" indent="-342900" algn="ctr"/>
              <a:r>
                <a:rPr lang="en-US" sz="2000" b="1" dirty="0"/>
                <a:t>C</a:t>
              </a:r>
              <a:r>
                <a:rPr lang="en-US" sz="2000" b="1" dirty="0" smtClean="0"/>
                <a:t>ontents of Circle.txt:</a:t>
              </a:r>
              <a:endParaRPr lang="en-US" sz="2000" b="1" dirty="0"/>
            </a:p>
          </p:txBody>
        </p:sp>
      </p:grpSp>
      <p:sp>
        <p:nvSpPr>
          <p:cNvPr id="10" name="Rectangle 9"/>
          <p:cNvSpPr/>
          <p:nvPr/>
        </p:nvSpPr>
        <p:spPr>
          <a:xfrm>
            <a:off x="0" y="4517013"/>
            <a:ext cx="9144000" cy="683264"/>
          </a:xfrm>
          <a:prstGeom prst="rect">
            <a:avLst/>
          </a:prstGeom>
        </p:spPr>
        <p:txBody>
          <a:bodyPr wrap="square">
            <a:spAutoFit/>
          </a:bodyPr>
          <a:lstStyle/>
          <a:p>
            <a:pPr marL="457200" indent="-457200" eaLnBrk="1" hangingPunct="1">
              <a:lnSpc>
                <a:spcPct val="80000"/>
              </a:lnSpc>
              <a:buFont typeface="Wingdings" pitchFamily="2" charset="2"/>
              <a:buAutoNum type="alphaUcParenR" startAt="2"/>
              <a:tabLst>
                <a:tab pos="465138" algn="l"/>
                <a:tab pos="1204913" algn="l"/>
              </a:tabLst>
            </a:pPr>
            <a:r>
              <a:rPr lang="en-US" dirty="0" smtClean="0"/>
              <a:t>Open Circle.txt with Excel and graph the results using an </a:t>
            </a:r>
            <a:r>
              <a:rPr lang="en-US" dirty="0" err="1" smtClean="0"/>
              <a:t>xy</a:t>
            </a:r>
            <a:r>
              <a:rPr lang="en-US" dirty="0" smtClean="0"/>
              <a:t> (scatter) plot.  Label the axes, add a title, and add gridlines.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Class fstream</a:t>
            </a:r>
          </a:p>
        </p:txBody>
      </p:sp>
      <p:sp>
        <p:nvSpPr>
          <p:cNvPr id="5" name="Slide Number Placeholder 4"/>
          <p:cNvSpPr>
            <a:spLocks noGrp="1"/>
          </p:cNvSpPr>
          <p:nvPr>
            <p:ph type="sldNum" sz="quarter" idx="12"/>
          </p:nvPr>
        </p:nvSpPr>
        <p:spPr/>
        <p:txBody>
          <a:bodyPr/>
          <a:lstStyle/>
          <a:p>
            <a:pPr>
              <a:defRPr/>
            </a:pPr>
            <a:fld id="{0E305D42-570E-4D44-9A04-28CB13FD9152}" type="slidenum">
              <a:rPr lang="en-US"/>
              <a:pPr>
                <a:defRPr/>
              </a:pPr>
              <a:t>5</a:t>
            </a:fld>
            <a:endParaRPr lang="en-US"/>
          </a:p>
        </p:txBody>
      </p:sp>
      <p:sp>
        <p:nvSpPr>
          <p:cNvPr id="7172" name="TextBox 6"/>
          <p:cNvSpPr txBox="1">
            <a:spLocks noChangeArrowheads="1"/>
          </p:cNvSpPr>
          <p:nvPr/>
        </p:nvSpPr>
        <p:spPr bwMode="auto">
          <a:xfrm>
            <a:off x="0" y="639763"/>
            <a:ext cx="9144000" cy="7478712"/>
          </a:xfrm>
          <a:prstGeom prst="rect">
            <a:avLst/>
          </a:prstGeom>
          <a:noFill/>
          <a:ln w="9525">
            <a:noFill/>
            <a:miter lim="800000"/>
            <a:headEnd/>
            <a:tailEnd/>
          </a:ln>
        </p:spPr>
        <p:txBody>
          <a:bodyPr>
            <a:spAutoFit/>
          </a:bodyPr>
          <a:lstStyle/>
          <a:p>
            <a:r>
              <a:rPr lang="en-US" b="1" dirty="0"/>
              <a:t>fstream</a:t>
            </a:r>
            <a:r>
              <a:rPr lang="en-US" dirty="0"/>
              <a:t> is a class </a:t>
            </a:r>
            <a:r>
              <a:rPr lang="en-US" dirty="0">
                <a:cs typeface="Times New Roman" pitchFamily="18" charset="0"/>
              </a:rPr>
              <a:t>that allows us to define objects establishing connections between a C++ program and files.  Several useful operators and functions are part of the class.</a:t>
            </a:r>
          </a:p>
          <a:p>
            <a:endParaRPr lang="en-US" dirty="0">
              <a:cs typeface="Times New Roman" pitchFamily="18" charset="0"/>
            </a:endParaRPr>
          </a:p>
          <a:p>
            <a:r>
              <a:rPr lang="en-US" b="1" u="sng" dirty="0">
                <a:cs typeface="Times New Roman" pitchFamily="18" charset="0"/>
              </a:rPr>
              <a:t>Header</a:t>
            </a:r>
            <a:r>
              <a:rPr lang="en-US" dirty="0">
                <a:cs typeface="Times New Roman" pitchFamily="18" charset="0"/>
              </a:rPr>
              <a:t> – be sure to include the following header</a:t>
            </a:r>
          </a:p>
          <a:p>
            <a:r>
              <a:rPr lang="en-US" b="1" dirty="0">
                <a:solidFill>
                  <a:srgbClr val="0000FF"/>
                </a:solidFill>
                <a:cs typeface="Times New Roman" pitchFamily="18" charset="0"/>
              </a:rPr>
              <a:t>	#include &lt;fstream&gt;   </a:t>
            </a:r>
            <a:r>
              <a:rPr lang="en-US" dirty="0">
                <a:cs typeface="Times New Roman" pitchFamily="18" charset="0"/>
              </a:rPr>
              <a:t>// header for working with files</a:t>
            </a:r>
          </a:p>
          <a:p>
            <a:endParaRPr lang="en-US" dirty="0">
              <a:cs typeface="Times New Roman" pitchFamily="18" charset="0"/>
            </a:endParaRPr>
          </a:p>
          <a:p>
            <a:r>
              <a:rPr lang="en-US" b="1" u="sng" dirty="0">
                <a:cs typeface="Times New Roman" pitchFamily="18" charset="0"/>
              </a:rPr>
              <a:t>Opening output files</a:t>
            </a:r>
            <a:r>
              <a:rPr lang="en-US" dirty="0">
                <a:cs typeface="Times New Roman" pitchFamily="18" charset="0"/>
              </a:rPr>
              <a:t>:</a:t>
            </a:r>
          </a:p>
          <a:p>
            <a:r>
              <a:rPr lang="en-US" dirty="0">
                <a:cs typeface="Times New Roman" pitchFamily="18" charset="0"/>
              </a:rPr>
              <a:t>	</a:t>
            </a:r>
            <a:r>
              <a:rPr lang="en-US" u="sng" dirty="0">
                <a:cs typeface="Times New Roman" pitchFamily="18" charset="0"/>
              </a:rPr>
              <a:t>Form</a:t>
            </a:r>
            <a:r>
              <a:rPr lang="en-US" dirty="0">
                <a:cs typeface="Times New Roman" pitchFamily="18" charset="0"/>
              </a:rPr>
              <a:t>:   	</a:t>
            </a:r>
            <a:r>
              <a:rPr lang="en-US" b="1" dirty="0" err="1">
                <a:solidFill>
                  <a:srgbClr val="0000FF"/>
                </a:solidFill>
                <a:cs typeface="Times New Roman" pitchFamily="18" charset="0"/>
              </a:rPr>
              <a:t>ofstream</a:t>
            </a:r>
            <a:r>
              <a:rPr lang="en-US" b="1" dirty="0">
                <a:solidFill>
                  <a:srgbClr val="0000FF"/>
                </a:solidFill>
                <a:cs typeface="Times New Roman" pitchFamily="18" charset="0"/>
              </a:rPr>
              <a:t> </a:t>
            </a:r>
            <a:r>
              <a:rPr lang="en-US" b="1" i="1" dirty="0" err="1">
                <a:cs typeface="Times New Roman" pitchFamily="18" charset="0"/>
              </a:rPr>
              <a:t>fileidentifier</a:t>
            </a:r>
            <a:r>
              <a:rPr lang="en-US" b="1" dirty="0">
                <a:solidFill>
                  <a:srgbClr val="0000FF"/>
                </a:solidFill>
                <a:cs typeface="Times New Roman" pitchFamily="18" charset="0"/>
              </a:rPr>
              <a:t>(</a:t>
            </a:r>
            <a:r>
              <a:rPr lang="en-US" b="1" dirty="0">
                <a:cs typeface="Times New Roman" pitchFamily="18" charset="0"/>
              </a:rPr>
              <a:t>“</a:t>
            </a:r>
            <a:r>
              <a:rPr lang="en-US" b="1" i="1" dirty="0">
                <a:cs typeface="Times New Roman" pitchFamily="18" charset="0"/>
              </a:rPr>
              <a:t>filename”</a:t>
            </a:r>
            <a:r>
              <a:rPr lang="en-US" b="1" dirty="0">
                <a:solidFill>
                  <a:srgbClr val="0000FF"/>
                </a:solidFill>
                <a:cs typeface="Times New Roman" pitchFamily="18" charset="0"/>
              </a:rPr>
              <a:t>);  </a:t>
            </a:r>
          </a:p>
          <a:p>
            <a:r>
              <a:rPr lang="en-US" b="1" dirty="0">
                <a:solidFill>
                  <a:srgbClr val="0000FF"/>
                </a:solidFill>
                <a:cs typeface="Times New Roman" pitchFamily="18" charset="0"/>
              </a:rPr>
              <a:t>	</a:t>
            </a:r>
            <a:r>
              <a:rPr lang="en-US" u="sng" dirty="0">
                <a:cs typeface="Times New Roman" pitchFamily="18" charset="0"/>
              </a:rPr>
              <a:t>Example</a:t>
            </a:r>
            <a:r>
              <a:rPr lang="en-US" dirty="0">
                <a:cs typeface="Times New Roman" pitchFamily="18" charset="0"/>
              </a:rPr>
              <a:t>:    	</a:t>
            </a:r>
            <a:r>
              <a:rPr lang="en-US" b="1" dirty="0" err="1">
                <a:solidFill>
                  <a:srgbClr val="0000FF"/>
                </a:solidFill>
                <a:cs typeface="Times New Roman" pitchFamily="18" charset="0"/>
              </a:rPr>
              <a:t>ofstream</a:t>
            </a:r>
            <a:r>
              <a:rPr lang="en-US" b="1" dirty="0">
                <a:solidFill>
                  <a:srgbClr val="0000FF"/>
                </a:solidFill>
                <a:cs typeface="Times New Roman" pitchFamily="18" charset="0"/>
              </a:rPr>
              <a:t> </a:t>
            </a:r>
            <a:r>
              <a:rPr lang="en-US" b="1" dirty="0" err="1">
                <a:solidFill>
                  <a:srgbClr val="0000FF"/>
                </a:solidFill>
                <a:cs typeface="Times New Roman" pitchFamily="18" charset="0"/>
              </a:rPr>
              <a:t>outfile</a:t>
            </a:r>
            <a:r>
              <a:rPr lang="en-US" b="1" dirty="0" smtClean="0">
                <a:solidFill>
                  <a:srgbClr val="0000FF"/>
                </a:solidFill>
                <a:cs typeface="Times New Roman" pitchFamily="18" charset="0"/>
              </a:rPr>
              <a:t>(“F:Lab1output.dat</a:t>
            </a:r>
            <a:r>
              <a:rPr lang="en-US" b="1" dirty="0">
                <a:solidFill>
                  <a:srgbClr val="0000FF"/>
                </a:solidFill>
                <a:cs typeface="Times New Roman" pitchFamily="18" charset="0"/>
              </a:rPr>
              <a:t>”);</a:t>
            </a:r>
          </a:p>
          <a:p>
            <a:r>
              <a:rPr lang="en-US" b="1" dirty="0">
                <a:solidFill>
                  <a:srgbClr val="0000FF"/>
                </a:solidFill>
                <a:cs typeface="Times New Roman" pitchFamily="18" charset="0"/>
              </a:rPr>
              <a:t>	</a:t>
            </a:r>
            <a:r>
              <a:rPr lang="en-US" u="sng" dirty="0">
                <a:cs typeface="Times New Roman" pitchFamily="18" charset="0"/>
              </a:rPr>
              <a:t>Example</a:t>
            </a:r>
            <a:r>
              <a:rPr lang="en-US" dirty="0">
                <a:cs typeface="Times New Roman" pitchFamily="18" charset="0"/>
              </a:rPr>
              <a:t>: </a:t>
            </a:r>
            <a:r>
              <a:rPr lang="en-US" b="1" dirty="0">
                <a:solidFill>
                  <a:srgbClr val="0000FF"/>
                </a:solidFill>
                <a:cs typeface="Times New Roman" pitchFamily="18" charset="0"/>
              </a:rPr>
              <a:t>	</a:t>
            </a:r>
            <a:r>
              <a:rPr lang="en-US" b="1" dirty="0" err="1">
                <a:solidFill>
                  <a:srgbClr val="0000FF"/>
                </a:solidFill>
                <a:cs typeface="Times New Roman" pitchFamily="18" charset="0"/>
              </a:rPr>
              <a:t>ofstream</a:t>
            </a:r>
            <a:r>
              <a:rPr lang="en-US" b="1" dirty="0">
                <a:solidFill>
                  <a:srgbClr val="0000FF"/>
                </a:solidFill>
                <a:cs typeface="Times New Roman" pitchFamily="18" charset="0"/>
              </a:rPr>
              <a:t> output(“C:\\</a:t>
            </a:r>
            <a:r>
              <a:rPr lang="en-US" b="1" dirty="0" err="1">
                <a:solidFill>
                  <a:srgbClr val="0000FF"/>
                </a:solidFill>
                <a:cs typeface="Times New Roman" pitchFamily="18" charset="0"/>
              </a:rPr>
              <a:t>DevC</a:t>
            </a:r>
            <a:r>
              <a:rPr lang="en-US" b="1" dirty="0">
                <a:solidFill>
                  <a:srgbClr val="0000FF"/>
                </a:solidFill>
                <a:cs typeface="Times New Roman" pitchFamily="18" charset="0"/>
              </a:rPr>
              <a:t>++\\EGR125.out”);</a:t>
            </a:r>
          </a:p>
          <a:p>
            <a:r>
              <a:rPr lang="en-US" dirty="0">
                <a:cs typeface="Times New Roman" pitchFamily="18" charset="0"/>
              </a:rPr>
              <a:t>(Note that “\\” is necessary for a single slash in a character string.)</a:t>
            </a:r>
          </a:p>
          <a:p>
            <a:endParaRPr lang="en-US" sz="1000" b="1" u="sng" dirty="0">
              <a:cs typeface="Times New Roman" pitchFamily="18" charset="0"/>
            </a:endParaRPr>
          </a:p>
          <a:p>
            <a:r>
              <a:rPr lang="en-US" b="1" u="sng" dirty="0">
                <a:cs typeface="Times New Roman" pitchFamily="18" charset="0"/>
              </a:rPr>
              <a:t>Opening input files</a:t>
            </a:r>
            <a:r>
              <a:rPr lang="en-US" dirty="0">
                <a:cs typeface="Times New Roman" pitchFamily="18" charset="0"/>
              </a:rPr>
              <a:t>:</a:t>
            </a:r>
          </a:p>
          <a:p>
            <a:r>
              <a:rPr lang="en-US" dirty="0">
                <a:cs typeface="Times New Roman" pitchFamily="18" charset="0"/>
              </a:rPr>
              <a:t>	</a:t>
            </a:r>
            <a:r>
              <a:rPr lang="en-US" u="sng" dirty="0">
                <a:cs typeface="Times New Roman" pitchFamily="18" charset="0"/>
              </a:rPr>
              <a:t>Form</a:t>
            </a:r>
            <a:r>
              <a:rPr lang="en-US" dirty="0">
                <a:cs typeface="Times New Roman" pitchFamily="18" charset="0"/>
              </a:rPr>
              <a:t>:   	</a:t>
            </a:r>
            <a:r>
              <a:rPr lang="en-US" b="1" dirty="0" err="1">
                <a:solidFill>
                  <a:srgbClr val="0000FF"/>
                </a:solidFill>
                <a:cs typeface="Times New Roman" pitchFamily="18" charset="0"/>
              </a:rPr>
              <a:t>ifstream</a:t>
            </a:r>
            <a:r>
              <a:rPr lang="en-US" b="1" dirty="0">
                <a:solidFill>
                  <a:srgbClr val="0000FF"/>
                </a:solidFill>
                <a:cs typeface="Times New Roman" pitchFamily="18" charset="0"/>
              </a:rPr>
              <a:t> </a:t>
            </a:r>
            <a:r>
              <a:rPr lang="en-US" b="1" i="1" dirty="0" err="1">
                <a:cs typeface="Times New Roman" pitchFamily="18" charset="0"/>
              </a:rPr>
              <a:t>fileidentifier</a:t>
            </a:r>
            <a:r>
              <a:rPr lang="en-US" b="1" dirty="0">
                <a:solidFill>
                  <a:srgbClr val="0000FF"/>
                </a:solidFill>
                <a:cs typeface="Times New Roman" pitchFamily="18" charset="0"/>
              </a:rPr>
              <a:t>(</a:t>
            </a:r>
            <a:r>
              <a:rPr lang="en-US" b="1" i="1" dirty="0">
                <a:cs typeface="Times New Roman" pitchFamily="18" charset="0"/>
              </a:rPr>
              <a:t>“filename”</a:t>
            </a:r>
            <a:r>
              <a:rPr lang="en-US" b="1" dirty="0">
                <a:solidFill>
                  <a:srgbClr val="0000FF"/>
                </a:solidFill>
                <a:cs typeface="Times New Roman" pitchFamily="18" charset="0"/>
              </a:rPr>
              <a:t>);  </a:t>
            </a:r>
          </a:p>
          <a:p>
            <a:r>
              <a:rPr lang="en-US" b="1" dirty="0">
                <a:solidFill>
                  <a:srgbClr val="0000FF"/>
                </a:solidFill>
                <a:cs typeface="Times New Roman" pitchFamily="18" charset="0"/>
              </a:rPr>
              <a:t>	</a:t>
            </a:r>
            <a:r>
              <a:rPr lang="en-US" u="sng" dirty="0">
                <a:cs typeface="Times New Roman" pitchFamily="18" charset="0"/>
              </a:rPr>
              <a:t>Example</a:t>
            </a:r>
            <a:r>
              <a:rPr lang="en-US" dirty="0">
                <a:cs typeface="Times New Roman" pitchFamily="18" charset="0"/>
              </a:rPr>
              <a:t>: 	</a:t>
            </a:r>
            <a:r>
              <a:rPr lang="en-US" b="1" dirty="0" err="1">
                <a:solidFill>
                  <a:srgbClr val="0000FF"/>
                </a:solidFill>
                <a:cs typeface="Times New Roman" pitchFamily="18" charset="0"/>
              </a:rPr>
              <a:t>ifstream</a:t>
            </a:r>
            <a:r>
              <a:rPr lang="en-US" b="1" dirty="0">
                <a:solidFill>
                  <a:srgbClr val="0000FF"/>
                </a:solidFill>
                <a:cs typeface="Times New Roman" pitchFamily="18" charset="0"/>
              </a:rPr>
              <a:t> </a:t>
            </a:r>
            <a:r>
              <a:rPr lang="en-US" b="1" dirty="0" err="1">
                <a:solidFill>
                  <a:srgbClr val="0000FF"/>
                </a:solidFill>
                <a:cs typeface="Times New Roman" pitchFamily="18" charset="0"/>
              </a:rPr>
              <a:t>infile</a:t>
            </a:r>
            <a:r>
              <a:rPr lang="en-US" b="1" dirty="0" smtClean="0">
                <a:solidFill>
                  <a:srgbClr val="0000FF"/>
                </a:solidFill>
                <a:cs typeface="Times New Roman" pitchFamily="18" charset="0"/>
              </a:rPr>
              <a:t>(“F:Lab1input.dat</a:t>
            </a:r>
            <a:r>
              <a:rPr lang="en-US" b="1" dirty="0">
                <a:solidFill>
                  <a:srgbClr val="0000FF"/>
                </a:solidFill>
                <a:cs typeface="Times New Roman" pitchFamily="18" charset="0"/>
              </a:rPr>
              <a:t>”);</a:t>
            </a:r>
          </a:p>
          <a:p>
            <a:r>
              <a:rPr lang="en-US" b="1" dirty="0">
                <a:solidFill>
                  <a:srgbClr val="0000FF"/>
                </a:solidFill>
                <a:cs typeface="Times New Roman" pitchFamily="18" charset="0"/>
              </a:rPr>
              <a:t>	</a:t>
            </a:r>
            <a:r>
              <a:rPr lang="en-US" u="sng" dirty="0">
                <a:cs typeface="Times New Roman" pitchFamily="18" charset="0"/>
              </a:rPr>
              <a:t>Example</a:t>
            </a:r>
            <a:r>
              <a:rPr lang="en-US" dirty="0">
                <a:cs typeface="Times New Roman" pitchFamily="18" charset="0"/>
              </a:rPr>
              <a:t>: </a:t>
            </a:r>
            <a:r>
              <a:rPr lang="en-US" b="1" dirty="0">
                <a:solidFill>
                  <a:srgbClr val="0000FF"/>
                </a:solidFill>
                <a:cs typeface="Times New Roman" pitchFamily="18" charset="0"/>
              </a:rPr>
              <a:t>	</a:t>
            </a:r>
            <a:r>
              <a:rPr lang="en-US" b="1" dirty="0" err="1">
                <a:solidFill>
                  <a:srgbClr val="0000FF"/>
                </a:solidFill>
                <a:cs typeface="Times New Roman" pitchFamily="18" charset="0"/>
              </a:rPr>
              <a:t>ifstream</a:t>
            </a:r>
            <a:r>
              <a:rPr lang="en-US" b="1" dirty="0">
                <a:solidFill>
                  <a:srgbClr val="0000FF"/>
                </a:solidFill>
                <a:cs typeface="Times New Roman" pitchFamily="18" charset="0"/>
              </a:rPr>
              <a:t> input(“C:\\</a:t>
            </a:r>
            <a:r>
              <a:rPr lang="en-US" b="1" dirty="0" err="1">
                <a:solidFill>
                  <a:srgbClr val="0000FF"/>
                </a:solidFill>
                <a:cs typeface="Times New Roman" pitchFamily="18" charset="0"/>
              </a:rPr>
              <a:t>DevC</a:t>
            </a:r>
            <a:r>
              <a:rPr lang="en-US" b="1" dirty="0">
                <a:solidFill>
                  <a:srgbClr val="0000FF"/>
                </a:solidFill>
                <a:cs typeface="Times New Roman" pitchFamily="18" charset="0"/>
              </a:rPr>
              <a:t>++\\EGR125.in”);</a:t>
            </a:r>
          </a:p>
          <a:p>
            <a:endParaRPr lang="en-US" b="1" dirty="0">
              <a:solidFill>
                <a:srgbClr val="0000FF"/>
              </a:solidFill>
              <a:cs typeface="Times New Roman" pitchFamily="18" charset="0"/>
            </a:endParaRPr>
          </a:p>
          <a:p>
            <a:endParaRPr lang="en-US" b="1" dirty="0">
              <a:solidFill>
                <a:srgbClr val="0000FF"/>
              </a:solidFill>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8229600" cy="639763"/>
          </a:xfrm>
        </p:spPr>
        <p:txBody>
          <a:bodyPr/>
          <a:lstStyle/>
          <a:p>
            <a:pPr algn="l" eaLnBrk="1" hangingPunct="1"/>
            <a:r>
              <a:rPr lang="en-US" sz="2800" b="1" u="sng" smtClean="0">
                <a:latin typeface="Times New Roman" pitchFamily="18" charset="0"/>
                <a:cs typeface="Times New Roman" pitchFamily="18" charset="0"/>
              </a:rPr>
              <a:t>Two approaches for opening files</a:t>
            </a:r>
          </a:p>
        </p:txBody>
      </p:sp>
      <p:sp>
        <p:nvSpPr>
          <p:cNvPr id="5" name="Slide Number Placeholder 4"/>
          <p:cNvSpPr>
            <a:spLocks noGrp="1"/>
          </p:cNvSpPr>
          <p:nvPr>
            <p:ph type="sldNum" sz="quarter" idx="12"/>
          </p:nvPr>
        </p:nvSpPr>
        <p:spPr/>
        <p:txBody>
          <a:bodyPr/>
          <a:lstStyle/>
          <a:p>
            <a:pPr>
              <a:defRPr/>
            </a:pPr>
            <a:fld id="{FE551F3D-1094-461D-BE0D-25F81324FED2}" type="slidenum">
              <a:rPr lang="en-US"/>
              <a:pPr>
                <a:defRPr/>
              </a:pPr>
              <a:t>6</a:t>
            </a:fld>
            <a:endParaRPr lang="en-US"/>
          </a:p>
        </p:txBody>
      </p:sp>
      <p:sp>
        <p:nvSpPr>
          <p:cNvPr id="8196" name="TextBox 6"/>
          <p:cNvSpPr txBox="1">
            <a:spLocks noChangeArrowheads="1"/>
          </p:cNvSpPr>
          <p:nvPr/>
        </p:nvSpPr>
        <p:spPr bwMode="auto">
          <a:xfrm>
            <a:off x="0" y="639763"/>
            <a:ext cx="9144000" cy="3046988"/>
          </a:xfrm>
          <a:prstGeom prst="rect">
            <a:avLst/>
          </a:prstGeom>
          <a:noFill/>
          <a:ln w="9525">
            <a:noFill/>
            <a:miter lim="800000"/>
            <a:headEnd/>
            <a:tailEnd/>
          </a:ln>
        </p:spPr>
        <p:txBody>
          <a:bodyPr>
            <a:spAutoFit/>
          </a:bodyPr>
          <a:lstStyle/>
          <a:p>
            <a:r>
              <a:rPr lang="en-US" dirty="0">
                <a:cs typeface="Times New Roman" pitchFamily="18" charset="0"/>
              </a:rPr>
              <a:t>A file can be opened using either of the following approaches:</a:t>
            </a:r>
          </a:p>
          <a:p>
            <a:endParaRPr lang="en-US" dirty="0">
              <a:cs typeface="Times New Roman" pitchFamily="18" charset="0"/>
            </a:endParaRPr>
          </a:p>
          <a:p>
            <a:r>
              <a:rPr lang="en-US" b="1" dirty="0" err="1">
                <a:solidFill>
                  <a:srgbClr val="0000FF"/>
                </a:solidFill>
                <a:cs typeface="Times New Roman" pitchFamily="18" charset="0"/>
              </a:rPr>
              <a:t>ifstream</a:t>
            </a:r>
            <a:r>
              <a:rPr lang="en-US" b="1" dirty="0">
                <a:solidFill>
                  <a:srgbClr val="0000FF"/>
                </a:solidFill>
                <a:cs typeface="Times New Roman" pitchFamily="18" charset="0"/>
              </a:rPr>
              <a:t> </a:t>
            </a:r>
            <a:r>
              <a:rPr lang="en-US" b="1" dirty="0" err="1">
                <a:solidFill>
                  <a:srgbClr val="0000FF"/>
                </a:solidFill>
                <a:cs typeface="Times New Roman" pitchFamily="18" charset="0"/>
              </a:rPr>
              <a:t>infile</a:t>
            </a:r>
            <a:r>
              <a:rPr lang="en-US" b="1" dirty="0">
                <a:solidFill>
                  <a:srgbClr val="0000FF"/>
                </a:solidFill>
                <a:cs typeface="Times New Roman" pitchFamily="18" charset="0"/>
              </a:rPr>
              <a:t>(“Lab1input.dat”);   // declare object and open file</a:t>
            </a:r>
          </a:p>
          <a:p>
            <a:r>
              <a:rPr lang="en-US" b="1" dirty="0">
                <a:solidFill>
                  <a:srgbClr val="0000FF"/>
                </a:solidFill>
                <a:cs typeface="Times New Roman" pitchFamily="18" charset="0"/>
              </a:rPr>
              <a:t>    </a:t>
            </a:r>
            <a:r>
              <a:rPr lang="en-US" dirty="0">
                <a:cs typeface="Times New Roman" pitchFamily="18" charset="0"/>
              </a:rPr>
              <a:t>OR</a:t>
            </a:r>
          </a:p>
          <a:p>
            <a:r>
              <a:rPr lang="en-US" b="1" dirty="0" err="1">
                <a:solidFill>
                  <a:srgbClr val="0000FF"/>
                </a:solidFill>
                <a:cs typeface="Times New Roman" pitchFamily="18" charset="0"/>
              </a:rPr>
              <a:t>ifstream</a:t>
            </a:r>
            <a:r>
              <a:rPr lang="en-US" b="1" dirty="0">
                <a:solidFill>
                  <a:srgbClr val="0000FF"/>
                </a:solidFill>
                <a:cs typeface="Times New Roman" pitchFamily="18" charset="0"/>
              </a:rPr>
              <a:t> </a:t>
            </a:r>
            <a:r>
              <a:rPr lang="en-US" b="1" dirty="0" err="1">
                <a:solidFill>
                  <a:srgbClr val="0000FF"/>
                </a:solidFill>
                <a:cs typeface="Times New Roman" pitchFamily="18" charset="0"/>
              </a:rPr>
              <a:t>Infile</a:t>
            </a:r>
            <a:r>
              <a:rPr lang="en-US" b="1" dirty="0">
                <a:solidFill>
                  <a:srgbClr val="0000FF"/>
                </a:solidFill>
                <a:cs typeface="Times New Roman" pitchFamily="18" charset="0"/>
              </a:rPr>
              <a:t>;			// declare object</a:t>
            </a:r>
          </a:p>
          <a:p>
            <a:r>
              <a:rPr lang="en-US" b="1" dirty="0" err="1">
                <a:solidFill>
                  <a:srgbClr val="0000FF"/>
                </a:solidFill>
                <a:cs typeface="Times New Roman" pitchFamily="18" charset="0"/>
              </a:rPr>
              <a:t>Infile.open</a:t>
            </a:r>
            <a:r>
              <a:rPr lang="en-US" b="1" dirty="0">
                <a:solidFill>
                  <a:srgbClr val="0000FF"/>
                </a:solidFill>
                <a:cs typeface="Times New Roman" pitchFamily="18" charset="0"/>
              </a:rPr>
              <a:t>(“Lab1input.dat”);         // open </a:t>
            </a:r>
            <a:r>
              <a:rPr lang="en-US" b="1" dirty="0" smtClean="0">
                <a:solidFill>
                  <a:srgbClr val="0000FF"/>
                </a:solidFill>
                <a:cs typeface="Times New Roman" pitchFamily="18" charset="0"/>
              </a:rPr>
              <a:t>file</a:t>
            </a:r>
          </a:p>
          <a:p>
            <a:r>
              <a:rPr lang="en-US" dirty="0" smtClean="0">
                <a:cs typeface="Times New Roman" pitchFamily="18" charset="0"/>
              </a:rPr>
              <a:t>(The second option is better if you will be opening and closing the file more than one time.)</a:t>
            </a:r>
            <a:endParaRPr lang="en-US" dirty="0"/>
          </a:p>
        </p:txBody>
      </p:sp>
      <p:sp>
        <p:nvSpPr>
          <p:cNvPr id="6" name="Rectangle 2"/>
          <p:cNvSpPr txBox="1">
            <a:spLocks noChangeArrowheads="1"/>
          </p:cNvSpPr>
          <p:nvPr/>
        </p:nvSpPr>
        <p:spPr bwMode="auto">
          <a:xfrm>
            <a:off x="0" y="3798729"/>
            <a:ext cx="8229600" cy="639763"/>
          </a:xfrm>
          <a:prstGeom prst="rect">
            <a:avLst/>
          </a:prstGeom>
          <a:noFill/>
          <a:ln w="9525">
            <a:noFill/>
            <a:miter lim="800000"/>
            <a:headEnd/>
            <a:tailEnd/>
          </a:ln>
        </p:spPr>
        <p:txBody>
          <a:bodyPr anchor="ctr"/>
          <a:lstStyle/>
          <a:p>
            <a:pPr>
              <a:defRPr/>
            </a:pPr>
            <a:r>
              <a:rPr lang="en-US" sz="2800" b="1" u="sng" dirty="0">
                <a:ea typeface="+mj-ea"/>
                <a:cs typeface="Times New Roman" pitchFamily="18" charset="0"/>
              </a:rPr>
              <a:t>Default file path</a:t>
            </a:r>
          </a:p>
        </p:txBody>
      </p:sp>
      <p:sp>
        <p:nvSpPr>
          <p:cNvPr id="8198" name="Rectangle 6"/>
          <p:cNvSpPr>
            <a:spLocks noChangeArrowheads="1"/>
          </p:cNvSpPr>
          <p:nvPr/>
        </p:nvSpPr>
        <p:spPr bwMode="auto">
          <a:xfrm>
            <a:off x="0" y="4326514"/>
            <a:ext cx="9144000" cy="1938338"/>
          </a:xfrm>
          <a:prstGeom prst="rect">
            <a:avLst/>
          </a:prstGeom>
          <a:noFill/>
          <a:ln w="9525">
            <a:noFill/>
            <a:miter lim="800000"/>
            <a:headEnd/>
            <a:tailEnd/>
          </a:ln>
        </p:spPr>
        <p:txBody>
          <a:bodyPr>
            <a:spAutoFit/>
          </a:bodyPr>
          <a:lstStyle/>
          <a:p>
            <a:r>
              <a:rPr lang="en-US" dirty="0">
                <a:cs typeface="Times New Roman" pitchFamily="18" charset="0"/>
              </a:rPr>
              <a:t>If the full path to a file is not specified, the compiler will assume that the file is in the same folder as the project.  Examples:</a:t>
            </a:r>
          </a:p>
          <a:p>
            <a:endParaRPr lang="en-US" b="1" dirty="0">
              <a:solidFill>
                <a:srgbClr val="0000FF"/>
              </a:solidFill>
              <a:cs typeface="Times New Roman" pitchFamily="18" charset="0"/>
            </a:endParaRPr>
          </a:p>
          <a:p>
            <a:r>
              <a:rPr lang="en-US" b="1" dirty="0" err="1">
                <a:solidFill>
                  <a:srgbClr val="0000FF"/>
                </a:solidFill>
                <a:cs typeface="Times New Roman" pitchFamily="18" charset="0"/>
              </a:rPr>
              <a:t>ofstream</a:t>
            </a:r>
            <a:r>
              <a:rPr lang="en-US" b="1" dirty="0">
                <a:solidFill>
                  <a:srgbClr val="0000FF"/>
                </a:solidFill>
                <a:cs typeface="Times New Roman" pitchFamily="18" charset="0"/>
              </a:rPr>
              <a:t> output(</a:t>
            </a:r>
            <a:r>
              <a:rPr lang="en-US" b="1" dirty="0">
                <a:solidFill>
                  <a:srgbClr val="FF0000"/>
                </a:solidFill>
                <a:cs typeface="Times New Roman" pitchFamily="18" charset="0"/>
              </a:rPr>
              <a:t>“C:\\</a:t>
            </a:r>
            <a:r>
              <a:rPr lang="en-US" b="1" dirty="0" err="1">
                <a:solidFill>
                  <a:srgbClr val="FF0000"/>
                </a:solidFill>
                <a:cs typeface="Times New Roman" pitchFamily="18" charset="0"/>
              </a:rPr>
              <a:t>DevC</a:t>
            </a:r>
            <a:r>
              <a:rPr lang="en-US" b="1" dirty="0">
                <a:solidFill>
                  <a:srgbClr val="FF0000"/>
                </a:solidFill>
                <a:cs typeface="Times New Roman" pitchFamily="18" charset="0"/>
              </a:rPr>
              <a:t>++\\EGR125.out”</a:t>
            </a:r>
            <a:r>
              <a:rPr lang="en-US" b="1" dirty="0">
                <a:solidFill>
                  <a:srgbClr val="0000FF"/>
                </a:solidFill>
                <a:cs typeface="Times New Roman" pitchFamily="18" charset="0"/>
              </a:rPr>
              <a:t>);  // Full path specified</a:t>
            </a:r>
          </a:p>
          <a:p>
            <a:r>
              <a:rPr lang="en-US" b="1" dirty="0" err="1">
                <a:solidFill>
                  <a:srgbClr val="0000FF"/>
                </a:solidFill>
                <a:cs typeface="Times New Roman" pitchFamily="18" charset="0"/>
              </a:rPr>
              <a:t>ofstream</a:t>
            </a:r>
            <a:r>
              <a:rPr lang="en-US" b="1" dirty="0">
                <a:solidFill>
                  <a:srgbClr val="0000FF"/>
                </a:solidFill>
                <a:cs typeface="Times New Roman" pitchFamily="18" charset="0"/>
              </a:rPr>
              <a:t> </a:t>
            </a:r>
            <a:r>
              <a:rPr lang="en-US" b="1" dirty="0" err="1">
                <a:solidFill>
                  <a:srgbClr val="0000FF"/>
                </a:solidFill>
                <a:cs typeface="Times New Roman" pitchFamily="18" charset="0"/>
              </a:rPr>
              <a:t>outfile</a:t>
            </a:r>
            <a:r>
              <a:rPr lang="en-US" b="1" dirty="0">
                <a:solidFill>
                  <a:srgbClr val="0000FF"/>
                </a:solidFill>
                <a:cs typeface="Times New Roman" pitchFamily="18" charset="0"/>
              </a:rPr>
              <a:t>(</a:t>
            </a:r>
            <a:r>
              <a:rPr lang="en-US" b="1" dirty="0">
                <a:solidFill>
                  <a:srgbClr val="FF0000"/>
                </a:solidFill>
                <a:cs typeface="Times New Roman" pitchFamily="18" charset="0"/>
              </a:rPr>
              <a:t>“Lab1output.dat”</a:t>
            </a:r>
            <a:r>
              <a:rPr lang="en-US" b="1" dirty="0">
                <a:solidFill>
                  <a:srgbClr val="0000FF"/>
                </a:solidFill>
                <a:cs typeface="Times New Roman" pitchFamily="18" charset="0"/>
              </a:rPr>
              <a:t>);  // File in project folder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fstream </a:t>
            </a:r>
            <a:r>
              <a:rPr lang="en-US" sz="2800" u="sng" smtClean="0">
                <a:solidFill>
                  <a:srgbClr val="0000FF"/>
                </a:solidFill>
                <a:latin typeface="Times New Roman" pitchFamily="18" charset="0"/>
                <a:cs typeface="Times New Roman" pitchFamily="18" charset="0"/>
              </a:rPr>
              <a:t>(continued)</a:t>
            </a:r>
          </a:p>
        </p:txBody>
      </p:sp>
      <p:sp>
        <p:nvSpPr>
          <p:cNvPr id="5" name="Slide Number Placeholder 4"/>
          <p:cNvSpPr>
            <a:spLocks noGrp="1"/>
          </p:cNvSpPr>
          <p:nvPr>
            <p:ph type="sldNum" sz="quarter" idx="12"/>
          </p:nvPr>
        </p:nvSpPr>
        <p:spPr/>
        <p:txBody>
          <a:bodyPr/>
          <a:lstStyle/>
          <a:p>
            <a:pPr>
              <a:defRPr/>
            </a:pPr>
            <a:fld id="{46150B74-84B1-4953-82A1-EC3ECC1A2B74}" type="slidenum">
              <a:rPr lang="en-US"/>
              <a:pPr>
                <a:defRPr/>
              </a:pPr>
              <a:t>7</a:t>
            </a:fld>
            <a:endParaRPr lang="en-US"/>
          </a:p>
        </p:txBody>
      </p:sp>
      <p:sp>
        <p:nvSpPr>
          <p:cNvPr id="9220" name="TextBox 6"/>
          <p:cNvSpPr txBox="1">
            <a:spLocks noChangeArrowheads="1"/>
          </p:cNvSpPr>
          <p:nvPr/>
        </p:nvSpPr>
        <p:spPr bwMode="auto">
          <a:xfrm>
            <a:off x="0" y="639763"/>
            <a:ext cx="9144000" cy="7110412"/>
          </a:xfrm>
          <a:prstGeom prst="rect">
            <a:avLst/>
          </a:prstGeom>
          <a:noFill/>
          <a:ln w="9525">
            <a:noFill/>
            <a:miter lim="800000"/>
            <a:headEnd/>
            <a:tailEnd/>
          </a:ln>
        </p:spPr>
        <p:txBody>
          <a:bodyPr>
            <a:spAutoFit/>
          </a:bodyPr>
          <a:lstStyle/>
          <a:p>
            <a:pPr>
              <a:tabLst>
                <a:tab pos="457200" algn="l"/>
                <a:tab pos="2065338" algn="l"/>
              </a:tabLst>
            </a:pPr>
            <a:r>
              <a:rPr lang="en-US" b="1" u="sng">
                <a:cs typeface="Times New Roman" pitchFamily="18" charset="0"/>
              </a:rPr>
              <a:t>Insertion operator (&gt;&gt;)</a:t>
            </a:r>
            <a:r>
              <a:rPr lang="en-US">
                <a:cs typeface="Times New Roman" pitchFamily="18" charset="0"/>
              </a:rPr>
              <a:t>:</a:t>
            </a:r>
          </a:p>
          <a:p>
            <a:pPr>
              <a:tabLst>
                <a:tab pos="457200" algn="l"/>
                <a:tab pos="2065338" algn="l"/>
              </a:tabLst>
            </a:pPr>
            <a:r>
              <a:rPr lang="en-US" b="1">
                <a:solidFill>
                  <a:srgbClr val="0000FF"/>
                </a:solidFill>
                <a:cs typeface="Times New Roman" pitchFamily="18" charset="0"/>
              </a:rPr>
              <a:t>	</a:t>
            </a:r>
            <a:r>
              <a:rPr lang="en-US" u="sng">
                <a:cs typeface="Times New Roman" pitchFamily="18" charset="0"/>
              </a:rPr>
              <a:t>Example</a:t>
            </a:r>
            <a:r>
              <a:rPr lang="en-US">
                <a:cs typeface="Times New Roman" pitchFamily="18" charset="0"/>
              </a:rPr>
              <a:t>:	</a:t>
            </a:r>
            <a:r>
              <a:rPr lang="en-US" b="1">
                <a:solidFill>
                  <a:srgbClr val="0000FF"/>
                </a:solidFill>
                <a:cs typeface="Times New Roman" pitchFamily="18" charset="0"/>
              </a:rPr>
              <a:t>ifstream infile(“Lab1input.dat”);</a:t>
            </a:r>
          </a:p>
          <a:p>
            <a:pPr>
              <a:tabLst>
                <a:tab pos="457200" algn="l"/>
                <a:tab pos="2065338" algn="l"/>
              </a:tabLst>
            </a:pPr>
            <a:r>
              <a:rPr lang="en-US" b="1">
                <a:solidFill>
                  <a:srgbClr val="0000FF"/>
                </a:solidFill>
                <a:cs typeface="Times New Roman" pitchFamily="18" charset="0"/>
              </a:rPr>
              <a:t>		cin &gt;&gt; x;   	// read x from keyboard</a:t>
            </a:r>
          </a:p>
          <a:p>
            <a:pPr>
              <a:tabLst>
                <a:tab pos="457200" algn="l"/>
                <a:tab pos="2065338" algn="l"/>
              </a:tabLst>
            </a:pPr>
            <a:r>
              <a:rPr lang="en-US" b="1">
                <a:solidFill>
                  <a:srgbClr val="0000FF"/>
                </a:solidFill>
                <a:cs typeface="Times New Roman" pitchFamily="18" charset="0"/>
              </a:rPr>
              <a:t>		infile &gt;&gt; y;	// read y from the input file</a:t>
            </a:r>
          </a:p>
          <a:p>
            <a:pPr>
              <a:tabLst>
                <a:tab pos="457200" algn="l"/>
                <a:tab pos="2065338" algn="l"/>
              </a:tabLst>
            </a:pPr>
            <a:endParaRPr lang="en-US" b="1">
              <a:solidFill>
                <a:srgbClr val="0000FF"/>
              </a:solidFill>
              <a:cs typeface="Times New Roman" pitchFamily="18" charset="0"/>
            </a:endParaRPr>
          </a:p>
          <a:p>
            <a:pPr>
              <a:tabLst>
                <a:tab pos="457200" algn="l"/>
                <a:tab pos="2065338" algn="l"/>
              </a:tabLst>
            </a:pPr>
            <a:r>
              <a:rPr lang="en-US" b="1" u="sng">
                <a:cs typeface="Times New Roman" pitchFamily="18" charset="0"/>
              </a:rPr>
              <a:t>Extraction operator (&lt;&lt;)</a:t>
            </a:r>
            <a:r>
              <a:rPr lang="en-US">
                <a:cs typeface="Times New Roman" pitchFamily="18" charset="0"/>
              </a:rPr>
              <a:t>:</a:t>
            </a:r>
          </a:p>
          <a:p>
            <a:pPr>
              <a:tabLst>
                <a:tab pos="457200" algn="l"/>
                <a:tab pos="2065338" algn="l"/>
              </a:tabLst>
            </a:pPr>
            <a:r>
              <a:rPr lang="en-US" b="1">
                <a:solidFill>
                  <a:srgbClr val="0000FF"/>
                </a:solidFill>
                <a:cs typeface="Times New Roman" pitchFamily="18" charset="0"/>
              </a:rPr>
              <a:t>	</a:t>
            </a:r>
            <a:r>
              <a:rPr lang="en-US" u="sng">
                <a:cs typeface="Times New Roman" pitchFamily="18" charset="0"/>
              </a:rPr>
              <a:t>Example</a:t>
            </a:r>
            <a:r>
              <a:rPr lang="en-US">
                <a:cs typeface="Times New Roman" pitchFamily="18" charset="0"/>
              </a:rPr>
              <a:t>:	</a:t>
            </a:r>
            <a:r>
              <a:rPr lang="en-US" b="1">
                <a:solidFill>
                  <a:srgbClr val="0000FF"/>
                </a:solidFill>
                <a:cs typeface="Times New Roman" pitchFamily="18" charset="0"/>
              </a:rPr>
              <a:t>ofstream outfile(“Lab1output.dat”);</a:t>
            </a:r>
          </a:p>
          <a:p>
            <a:pPr>
              <a:tabLst>
                <a:tab pos="457200" algn="l"/>
                <a:tab pos="2065338" algn="l"/>
              </a:tabLst>
            </a:pPr>
            <a:r>
              <a:rPr lang="en-US" b="1">
                <a:solidFill>
                  <a:srgbClr val="0000FF"/>
                </a:solidFill>
                <a:cs typeface="Times New Roman" pitchFamily="18" charset="0"/>
              </a:rPr>
              <a:t>		cout &lt;&lt; x;   	// send x to the screen</a:t>
            </a:r>
          </a:p>
          <a:p>
            <a:pPr>
              <a:tabLst>
                <a:tab pos="457200" algn="l"/>
                <a:tab pos="2065338" algn="l"/>
              </a:tabLst>
            </a:pPr>
            <a:r>
              <a:rPr lang="en-US" b="1">
                <a:solidFill>
                  <a:srgbClr val="0000FF"/>
                </a:solidFill>
                <a:cs typeface="Times New Roman" pitchFamily="18" charset="0"/>
              </a:rPr>
              <a:t>		outfile &lt;&lt; y;	// send y to the output file</a:t>
            </a:r>
          </a:p>
          <a:p>
            <a:pPr>
              <a:tabLst>
                <a:tab pos="457200" algn="l"/>
                <a:tab pos="2065338" algn="l"/>
              </a:tabLst>
            </a:pPr>
            <a:endParaRPr lang="en-US" sz="1200" b="1">
              <a:solidFill>
                <a:srgbClr val="0000FF"/>
              </a:solidFill>
              <a:cs typeface="Times New Roman" pitchFamily="18" charset="0"/>
            </a:endParaRPr>
          </a:p>
          <a:p>
            <a:pPr>
              <a:tabLst>
                <a:tab pos="457200" algn="l"/>
                <a:tab pos="2065338" algn="l"/>
              </a:tabLst>
            </a:pPr>
            <a:r>
              <a:rPr lang="en-US" b="1" u="sng">
                <a:cs typeface="Times New Roman" pitchFamily="18" charset="0"/>
              </a:rPr>
              <a:t>Closing files</a:t>
            </a:r>
            <a:r>
              <a:rPr lang="en-US">
                <a:cs typeface="Times New Roman" pitchFamily="18" charset="0"/>
              </a:rPr>
              <a:t>:</a:t>
            </a:r>
          </a:p>
          <a:p>
            <a:pPr>
              <a:tabLst>
                <a:tab pos="457200" algn="l"/>
                <a:tab pos="2065338" algn="l"/>
              </a:tabLst>
            </a:pPr>
            <a:r>
              <a:rPr lang="en-US">
                <a:cs typeface="Times New Roman" pitchFamily="18" charset="0"/>
              </a:rPr>
              <a:t>Closing files is generally not necessary unless you want to open another file using the same identifier, but it might be good practice.</a:t>
            </a:r>
          </a:p>
          <a:p>
            <a:pPr>
              <a:tabLst>
                <a:tab pos="457200" algn="l"/>
                <a:tab pos="2065338" algn="l"/>
              </a:tabLst>
            </a:pPr>
            <a:r>
              <a:rPr lang="en-US" b="1">
                <a:solidFill>
                  <a:srgbClr val="0000FF"/>
                </a:solidFill>
                <a:cs typeface="Times New Roman" pitchFamily="18" charset="0"/>
              </a:rPr>
              <a:t>	</a:t>
            </a:r>
            <a:r>
              <a:rPr lang="en-US" u="sng">
                <a:cs typeface="Times New Roman" pitchFamily="18" charset="0"/>
              </a:rPr>
              <a:t>Form</a:t>
            </a:r>
            <a:r>
              <a:rPr lang="en-US">
                <a:cs typeface="Times New Roman" pitchFamily="18" charset="0"/>
              </a:rPr>
              <a:t>:    	</a:t>
            </a:r>
            <a:r>
              <a:rPr lang="en-US" b="1" i="1">
                <a:cs typeface="Times New Roman" pitchFamily="18" charset="0"/>
              </a:rPr>
              <a:t>fileidentifier</a:t>
            </a:r>
            <a:r>
              <a:rPr lang="en-US" b="1">
                <a:solidFill>
                  <a:srgbClr val="0000FF"/>
                </a:solidFill>
                <a:cs typeface="Times New Roman" pitchFamily="18" charset="0"/>
              </a:rPr>
              <a:t>.close();</a:t>
            </a:r>
          </a:p>
          <a:p>
            <a:pPr>
              <a:tabLst>
                <a:tab pos="457200" algn="l"/>
                <a:tab pos="2065338" algn="l"/>
              </a:tabLst>
            </a:pPr>
            <a:r>
              <a:rPr lang="en-US" b="1">
                <a:solidFill>
                  <a:srgbClr val="0000FF"/>
                </a:solidFill>
                <a:cs typeface="Times New Roman" pitchFamily="18" charset="0"/>
              </a:rPr>
              <a:t>	</a:t>
            </a:r>
            <a:r>
              <a:rPr lang="en-US" u="sng">
                <a:cs typeface="Times New Roman" pitchFamily="18" charset="0"/>
              </a:rPr>
              <a:t>Example</a:t>
            </a:r>
            <a:r>
              <a:rPr lang="en-US">
                <a:cs typeface="Times New Roman" pitchFamily="18" charset="0"/>
              </a:rPr>
              <a:t>:	</a:t>
            </a:r>
            <a:r>
              <a:rPr lang="en-US" b="1">
                <a:solidFill>
                  <a:srgbClr val="0000FF"/>
                </a:solidFill>
                <a:cs typeface="Times New Roman" pitchFamily="18" charset="0"/>
              </a:rPr>
              <a:t>ofstream outdata(“E:\\EGR125\\mystuff.out”);</a:t>
            </a:r>
          </a:p>
          <a:p>
            <a:pPr>
              <a:tabLst>
                <a:tab pos="457200" algn="l"/>
                <a:tab pos="2065338" algn="l"/>
              </a:tabLst>
            </a:pPr>
            <a:r>
              <a:rPr lang="en-US" b="1">
                <a:solidFill>
                  <a:srgbClr val="0000FF"/>
                </a:solidFill>
                <a:cs typeface="Times New Roman" pitchFamily="18" charset="0"/>
              </a:rPr>
              <a:t>		outdata &lt;&lt; x &lt;&lt; y &lt;&lt; z;   	// send data to file</a:t>
            </a:r>
          </a:p>
          <a:p>
            <a:pPr>
              <a:tabLst>
                <a:tab pos="457200" algn="l"/>
                <a:tab pos="2065338" algn="l"/>
              </a:tabLst>
            </a:pPr>
            <a:r>
              <a:rPr lang="en-US" b="1">
                <a:solidFill>
                  <a:srgbClr val="0000FF"/>
                </a:solidFill>
                <a:cs typeface="Times New Roman" pitchFamily="18" charset="0"/>
              </a:rPr>
              <a:t>		outdata.close( );		// close the file</a:t>
            </a:r>
          </a:p>
          <a:p>
            <a:pPr>
              <a:tabLst>
                <a:tab pos="457200" algn="l"/>
                <a:tab pos="2065338" algn="l"/>
              </a:tabLst>
            </a:pPr>
            <a:endParaRPr lang="en-US" b="1">
              <a:solidFill>
                <a:srgbClr val="0000FF"/>
              </a:solidFill>
              <a:cs typeface="Times New Roman" pitchFamily="18" charset="0"/>
            </a:endParaRPr>
          </a:p>
          <a:p>
            <a:pPr>
              <a:tabLst>
                <a:tab pos="457200" algn="l"/>
                <a:tab pos="2065338" algn="l"/>
              </a:tabLst>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229600" cy="639763"/>
          </a:xfrm>
        </p:spPr>
        <p:txBody>
          <a:bodyPr/>
          <a:lstStyle/>
          <a:p>
            <a:pPr algn="l" eaLnBrk="1" hangingPunct="1"/>
            <a:r>
              <a:rPr lang="en-US" sz="2800" b="1" u="sng" smtClean="0">
                <a:solidFill>
                  <a:srgbClr val="0000FF"/>
                </a:solidFill>
                <a:latin typeface="Times New Roman" pitchFamily="18" charset="0"/>
                <a:cs typeface="Times New Roman" pitchFamily="18" charset="0"/>
              </a:rPr>
              <a:t>Writing to an output file – basic steps</a:t>
            </a:r>
            <a:endParaRPr lang="en-US" sz="2800" u="sng" smtClean="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6BC94A8F-5406-4B4F-88DA-55197567C6D5}" type="slidenum">
              <a:rPr lang="en-US"/>
              <a:pPr>
                <a:defRPr/>
              </a:pPr>
              <a:t>8</a:t>
            </a:fld>
            <a:endParaRPr lang="en-US"/>
          </a:p>
        </p:txBody>
      </p:sp>
      <p:sp>
        <p:nvSpPr>
          <p:cNvPr id="10244" name="TextBox 6"/>
          <p:cNvSpPr txBox="1">
            <a:spLocks noChangeArrowheads="1"/>
          </p:cNvSpPr>
          <p:nvPr/>
        </p:nvSpPr>
        <p:spPr bwMode="auto">
          <a:xfrm>
            <a:off x="0" y="639763"/>
            <a:ext cx="9144000" cy="5262979"/>
          </a:xfrm>
          <a:prstGeom prst="rect">
            <a:avLst/>
          </a:prstGeom>
          <a:noFill/>
          <a:ln w="9525">
            <a:noFill/>
            <a:miter lim="800000"/>
            <a:headEnd/>
            <a:tailEnd/>
          </a:ln>
        </p:spPr>
        <p:txBody>
          <a:bodyPr>
            <a:spAutoFit/>
          </a:bodyPr>
          <a:lstStyle/>
          <a:p>
            <a:pPr marL="346075" indent="-346075">
              <a:buFont typeface="Arial" pitchFamily="34" charset="0"/>
              <a:buChar char="•"/>
              <a:tabLst>
                <a:tab pos="457200" algn="l"/>
                <a:tab pos="2065338" algn="l"/>
              </a:tabLst>
            </a:pPr>
            <a:r>
              <a:rPr lang="en-US" dirty="0">
                <a:cs typeface="Times New Roman" pitchFamily="18" charset="0"/>
              </a:rPr>
              <a:t>Open the file (select an identifier and file name)</a:t>
            </a:r>
          </a:p>
          <a:p>
            <a:pPr marL="1260475" lvl="2" indent="-346075">
              <a:tabLst>
                <a:tab pos="457200" algn="l"/>
                <a:tab pos="2065338" algn="l"/>
              </a:tabLst>
            </a:pPr>
            <a:r>
              <a:rPr lang="en-US" u="sng" dirty="0">
                <a:cs typeface="Times New Roman" pitchFamily="18" charset="0"/>
              </a:rPr>
              <a:t>Example</a:t>
            </a:r>
            <a:r>
              <a:rPr lang="en-US" dirty="0">
                <a:cs typeface="Times New Roman" pitchFamily="18" charset="0"/>
              </a:rPr>
              <a:t>:</a:t>
            </a:r>
            <a:r>
              <a:rPr lang="en-US" b="1" dirty="0">
                <a:cs typeface="Times New Roman" pitchFamily="18" charset="0"/>
              </a:rPr>
              <a:t>   </a:t>
            </a:r>
            <a:r>
              <a:rPr lang="en-US" b="1" dirty="0" err="1">
                <a:solidFill>
                  <a:srgbClr val="0000FF"/>
                </a:solidFill>
                <a:cs typeface="Times New Roman" pitchFamily="18" charset="0"/>
              </a:rPr>
              <a:t>ofstream</a:t>
            </a:r>
            <a:r>
              <a:rPr lang="en-US" b="1" dirty="0">
                <a:solidFill>
                  <a:srgbClr val="0000FF"/>
                </a:solidFill>
                <a:cs typeface="Times New Roman" pitchFamily="18" charset="0"/>
              </a:rPr>
              <a:t> </a:t>
            </a:r>
            <a:r>
              <a:rPr lang="en-US" b="1" dirty="0" err="1">
                <a:solidFill>
                  <a:srgbClr val="0000FF"/>
                </a:solidFill>
                <a:cs typeface="Times New Roman" pitchFamily="18" charset="0"/>
              </a:rPr>
              <a:t>outfile</a:t>
            </a:r>
            <a:r>
              <a:rPr lang="en-US" b="1" dirty="0" smtClean="0">
                <a:solidFill>
                  <a:srgbClr val="0000FF"/>
                </a:solidFill>
                <a:cs typeface="Times New Roman" pitchFamily="18" charset="0"/>
              </a:rPr>
              <a:t>(“E:Lab1output.dat</a:t>
            </a:r>
            <a:r>
              <a:rPr lang="en-US" b="1" dirty="0">
                <a:solidFill>
                  <a:srgbClr val="0000FF"/>
                </a:solidFill>
                <a:cs typeface="Times New Roman" pitchFamily="18" charset="0"/>
              </a:rPr>
              <a:t>”);</a:t>
            </a:r>
            <a:endParaRPr lang="en-US" b="1" u="sng" dirty="0">
              <a:cs typeface="Times New Roman" pitchFamily="18" charset="0"/>
            </a:endParaRPr>
          </a:p>
          <a:p>
            <a:pPr marL="346075" indent="-346075">
              <a:buFont typeface="Arial" pitchFamily="34" charset="0"/>
              <a:buChar char="•"/>
              <a:tabLst>
                <a:tab pos="457200" algn="l"/>
                <a:tab pos="2065338" algn="l"/>
              </a:tabLst>
            </a:pPr>
            <a:r>
              <a:rPr lang="en-US" dirty="0">
                <a:cs typeface="Times New Roman" pitchFamily="18" charset="0"/>
              </a:rPr>
              <a:t>Send outputs to the file using the </a:t>
            </a:r>
            <a:r>
              <a:rPr lang="en-US" dirty="0" err="1">
                <a:cs typeface="Times New Roman" pitchFamily="18" charset="0"/>
              </a:rPr>
              <a:t>ofstream</a:t>
            </a:r>
            <a:r>
              <a:rPr lang="en-US" dirty="0">
                <a:cs typeface="Times New Roman" pitchFamily="18" charset="0"/>
              </a:rPr>
              <a:t> object like you would use </a:t>
            </a:r>
            <a:r>
              <a:rPr lang="en-US" dirty="0" err="1">
                <a:cs typeface="Times New Roman" pitchFamily="18" charset="0"/>
              </a:rPr>
              <a:t>cout</a:t>
            </a:r>
            <a:r>
              <a:rPr lang="en-US" dirty="0">
                <a:cs typeface="Times New Roman" pitchFamily="18" charset="0"/>
              </a:rPr>
              <a:t> </a:t>
            </a:r>
          </a:p>
          <a:p>
            <a:pPr marL="1260475" lvl="2" indent="-346075">
              <a:tabLst>
                <a:tab pos="457200" algn="l"/>
                <a:tab pos="2065338" algn="l"/>
              </a:tabLst>
            </a:pPr>
            <a:r>
              <a:rPr lang="en-US" u="sng" dirty="0">
                <a:cs typeface="Times New Roman" pitchFamily="18" charset="0"/>
              </a:rPr>
              <a:t>Example</a:t>
            </a:r>
            <a:r>
              <a:rPr lang="en-US" dirty="0">
                <a:cs typeface="Times New Roman" pitchFamily="18" charset="0"/>
              </a:rPr>
              <a:t>:</a:t>
            </a:r>
            <a:r>
              <a:rPr lang="en-US" b="1" dirty="0">
                <a:cs typeface="Times New Roman" pitchFamily="18" charset="0"/>
              </a:rPr>
              <a:t>   </a:t>
            </a:r>
            <a:r>
              <a:rPr lang="en-US" b="1" dirty="0" err="1">
                <a:solidFill>
                  <a:srgbClr val="0000FF"/>
                </a:solidFill>
                <a:cs typeface="Times New Roman" pitchFamily="18" charset="0"/>
              </a:rPr>
              <a:t>outfile</a:t>
            </a:r>
            <a:r>
              <a:rPr lang="en-US" b="1" dirty="0">
                <a:solidFill>
                  <a:srgbClr val="0000FF"/>
                </a:solidFill>
                <a:cs typeface="Times New Roman" pitchFamily="18" charset="0"/>
              </a:rPr>
              <a:t> &lt;&lt; “x = “ &lt;&lt; x;</a:t>
            </a:r>
          </a:p>
          <a:p>
            <a:pPr marL="1260475" lvl="2" indent="-346075">
              <a:tabLst>
                <a:tab pos="457200" algn="l"/>
                <a:tab pos="2065338" algn="l"/>
              </a:tabLst>
            </a:pPr>
            <a:r>
              <a:rPr lang="en-US" dirty="0">
                <a:cs typeface="Times New Roman" pitchFamily="18" charset="0"/>
              </a:rPr>
              <a:t>(similar to </a:t>
            </a:r>
            <a:r>
              <a:rPr lang="en-US" b="1" dirty="0" err="1">
                <a:solidFill>
                  <a:srgbClr val="0000FF"/>
                </a:solidFill>
                <a:cs typeface="Times New Roman" pitchFamily="18" charset="0"/>
              </a:rPr>
              <a:t>cout</a:t>
            </a:r>
            <a:r>
              <a:rPr lang="en-US" b="1" dirty="0">
                <a:solidFill>
                  <a:srgbClr val="0000FF"/>
                </a:solidFill>
                <a:cs typeface="Times New Roman" pitchFamily="18" charset="0"/>
              </a:rPr>
              <a:t> &lt;&lt; “x = “ &lt;&lt; x;)</a:t>
            </a:r>
          </a:p>
          <a:p>
            <a:pPr marL="346075" indent="-346075">
              <a:buFont typeface="Arial" pitchFamily="34" charset="0"/>
              <a:buChar char="•"/>
              <a:tabLst>
                <a:tab pos="457200" algn="l"/>
                <a:tab pos="2065338" algn="l"/>
              </a:tabLst>
            </a:pPr>
            <a:r>
              <a:rPr lang="en-US" dirty="0">
                <a:cs typeface="Times New Roman" pitchFamily="18" charset="0"/>
              </a:rPr>
              <a:t>Close the file </a:t>
            </a:r>
          </a:p>
          <a:p>
            <a:pPr marL="1260475" lvl="2" indent="-346075">
              <a:tabLst>
                <a:tab pos="457200" algn="l"/>
                <a:tab pos="2065338" algn="l"/>
              </a:tabLst>
            </a:pPr>
            <a:r>
              <a:rPr lang="en-US" u="sng" dirty="0">
                <a:cs typeface="Times New Roman" pitchFamily="18" charset="0"/>
              </a:rPr>
              <a:t>Example</a:t>
            </a:r>
            <a:r>
              <a:rPr lang="en-US" dirty="0">
                <a:cs typeface="Times New Roman" pitchFamily="18" charset="0"/>
              </a:rPr>
              <a:t>:</a:t>
            </a:r>
            <a:r>
              <a:rPr lang="en-US" b="1" dirty="0">
                <a:cs typeface="Times New Roman" pitchFamily="18" charset="0"/>
              </a:rPr>
              <a:t>   </a:t>
            </a:r>
            <a:r>
              <a:rPr lang="en-US" b="1" dirty="0" err="1">
                <a:solidFill>
                  <a:srgbClr val="0000FF"/>
                </a:solidFill>
                <a:cs typeface="Times New Roman" pitchFamily="18" charset="0"/>
              </a:rPr>
              <a:t>outfile.close</a:t>
            </a:r>
            <a:r>
              <a:rPr lang="en-US" b="1" dirty="0">
                <a:solidFill>
                  <a:srgbClr val="0000FF"/>
                </a:solidFill>
                <a:cs typeface="Times New Roman" pitchFamily="18" charset="0"/>
              </a:rPr>
              <a:t>( );</a:t>
            </a:r>
          </a:p>
          <a:p>
            <a:pPr marL="346075" indent="-346075">
              <a:buFont typeface="Arial" pitchFamily="34" charset="0"/>
              <a:buChar char="•"/>
              <a:tabLst>
                <a:tab pos="457200" algn="l"/>
                <a:tab pos="2065338" algn="l"/>
              </a:tabLst>
            </a:pPr>
            <a:r>
              <a:rPr lang="en-US" dirty="0">
                <a:cs typeface="Times New Roman" pitchFamily="18" charset="0"/>
              </a:rPr>
              <a:t>To view the results, open the newly formed output file with Notepad, Word, </a:t>
            </a:r>
            <a:r>
              <a:rPr lang="en-US" dirty="0" err="1">
                <a:cs typeface="Times New Roman" pitchFamily="18" charset="0"/>
              </a:rPr>
              <a:t>DevC</a:t>
            </a:r>
            <a:r>
              <a:rPr lang="en-US" dirty="0">
                <a:cs typeface="Times New Roman" pitchFamily="18" charset="0"/>
              </a:rPr>
              <a:t>++, etc.</a:t>
            </a:r>
          </a:p>
          <a:p>
            <a:pPr marL="346075" indent="-346075">
              <a:buFont typeface="Arial" pitchFamily="34" charset="0"/>
              <a:buChar char="•"/>
              <a:tabLst>
                <a:tab pos="457200" algn="l"/>
                <a:tab pos="2065338" algn="l"/>
              </a:tabLst>
            </a:pPr>
            <a:r>
              <a:rPr lang="en-US" b="1" i="1" dirty="0" smtClean="0">
                <a:solidFill>
                  <a:srgbClr val="FF0000"/>
                </a:solidFill>
                <a:cs typeface="Times New Roman" pitchFamily="18" charset="0"/>
              </a:rPr>
              <a:t>By default, if you run the program again the old output file will be replaced by the new output file.  </a:t>
            </a:r>
            <a:r>
              <a:rPr lang="en-US" dirty="0" smtClean="0">
                <a:cs typeface="Times New Roman" pitchFamily="18" charset="0"/>
              </a:rPr>
              <a:t>This is usually convenient.  Each time you run your program the output file is updated.</a:t>
            </a:r>
          </a:p>
          <a:p>
            <a:pPr marL="346075" indent="-346075">
              <a:buFont typeface="Arial" pitchFamily="34" charset="0"/>
              <a:buChar char="•"/>
              <a:tabLst>
                <a:tab pos="457200" algn="l"/>
                <a:tab pos="2065338" algn="l"/>
              </a:tabLst>
            </a:pPr>
            <a:r>
              <a:rPr lang="en-US" dirty="0" smtClean="0">
                <a:cs typeface="Times New Roman" pitchFamily="18" charset="0"/>
              </a:rPr>
              <a:t>See </a:t>
            </a:r>
            <a:r>
              <a:rPr lang="en-US" dirty="0">
                <a:cs typeface="Times New Roman" pitchFamily="18" charset="0"/>
              </a:rPr>
              <a:t>sample program on the next page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10DBA19C-0A75-4989-ABED-B0D388EC20B5}" type="slidenum">
              <a:rPr lang="en-US"/>
              <a:pPr>
                <a:defRPr/>
              </a:pPr>
              <a:t>9</a:t>
            </a:fld>
            <a:endParaRPr lang="en-US"/>
          </a:p>
        </p:txBody>
      </p:sp>
      <p:pic>
        <p:nvPicPr>
          <p:cNvPr id="11267" name="Picture 7"/>
          <p:cNvPicPr>
            <a:picLocks noChangeAspect="1" noChangeArrowheads="1"/>
          </p:cNvPicPr>
          <p:nvPr/>
        </p:nvPicPr>
        <p:blipFill>
          <a:blip r:embed="rId2" cstate="print"/>
          <a:srcRect l="21552" t="20151" r="20583" b="44289"/>
          <a:stretch>
            <a:fillRect/>
          </a:stretch>
        </p:blipFill>
        <p:spPr bwMode="auto">
          <a:xfrm>
            <a:off x="0" y="268288"/>
            <a:ext cx="9167813" cy="4224337"/>
          </a:xfrm>
          <a:prstGeom prst="rect">
            <a:avLst/>
          </a:prstGeom>
          <a:noFill/>
          <a:ln w="12700">
            <a:noFill/>
            <a:miter lim="800000"/>
            <a:headEnd type="none" w="sm" len="sm"/>
            <a:tailEnd type="none" w="sm" len="sm"/>
          </a:ln>
        </p:spPr>
      </p:pic>
      <p:pic>
        <p:nvPicPr>
          <p:cNvPr id="11268" name="Picture 5"/>
          <p:cNvPicPr>
            <a:picLocks noChangeAspect="1" noChangeArrowheads="1"/>
          </p:cNvPicPr>
          <p:nvPr/>
        </p:nvPicPr>
        <p:blipFill>
          <a:blip r:embed="rId3" cstate="print"/>
          <a:srcRect/>
          <a:stretch>
            <a:fillRect/>
          </a:stretch>
        </p:blipFill>
        <p:spPr bwMode="auto">
          <a:xfrm>
            <a:off x="2895600" y="4325938"/>
            <a:ext cx="4543425" cy="2395537"/>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TotalTime>
  <Pages>28</Pages>
  <Words>3486</Words>
  <Application>Microsoft Office PowerPoint</Application>
  <PresentationFormat>On-screen Show (4:3)</PresentationFormat>
  <Paragraphs>446</Paragraphs>
  <Slides>44</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Monotype Sorts</vt:lpstr>
      <vt:lpstr>Times New Roman</vt:lpstr>
      <vt:lpstr>Wingdings</vt:lpstr>
      <vt:lpstr>Office Theme</vt:lpstr>
      <vt:lpstr>Chapter 13 – Data Files</vt:lpstr>
      <vt:lpstr>File (data file, text file, output file, input file) – a computer file used for input to or output from a program.</vt:lpstr>
      <vt:lpstr>PowerPoint Presentation</vt:lpstr>
      <vt:lpstr>Input and Output Streams</vt:lpstr>
      <vt:lpstr>Class fstream</vt:lpstr>
      <vt:lpstr>Two approaches for opening files</vt:lpstr>
      <vt:lpstr>fstream (continued)</vt:lpstr>
      <vt:lpstr>Writing to an output file – basic steps</vt:lpstr>
      <vt:lpstr>PowerPoint Presentation</vt:lpstr>
      <vt:lpstr>Creating an input file</vt:lpstr>
      <vt:lpstr>Reading input files</vt:lpstr>
      <vt:lpstr>Reading from an input file – basic steps</vt:lpstr>
      <vt:lpstr>PowerPoint Presentation</vt:lpstr>
      <vt:lpstr>Reading different data types from files</vt:lpstr>
      <vt:lpstr>Sample 1:  Reading double, double, double from Dat3.in</vt:lpstr>
      <vt:lpstr>Sample 2:  Reading int, double, double from Dat3.in</vt:lpstr>
      <vt:lpstr>Sample 3:  Reading double, int, int from Dat3.in</vt:lpstr>
      <vt:lpstr>Reading Character Data</vt:lpstr>
      <vt:lpstr>PowerPoint Presentation</vt:lpstr>
      <vt:lpstr>Input Buffer</vt:lpstr>
      <vt:lpstr>Input Buffer - Example</vt:lpstr>
      <vt:lpstr>PowerPoint Presentation</vt:lpstr>
      <vt:lpstr>PowerPoint Presentation</vt:lpstr>
      <vt:lpstr>PowerPoint Presentation</vt:lpstr>
      <vt:lpstr>Testing for file access errors</vt:lpstr>
      <vt:lpstr>Testing for file access errors - continued</vt:lpstr>
      <vt:lpstr>Input/Output Files</vt:lpstr>
      <vt:lpstr>Other file modes</vt:lpstr>
      <vt:lpstr>Example:  Using a file for both input and output</vt:lpstr>
      <vt:lpstr>Useful functions for reading from and writing to files</vt:lpstr>
      <vt:lpstr>PowerPoint Presentation</vt:lpstr>
      <vt:lpstr>PowerPoint Presentation</vt:lpstr>
      <vt:lpstr>Class example:</vt:lpstr>
      <vt:lpstr>Data Files and Arrays</vt:lpstr>
      <vt:lpstr>Data Files and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I/O</dc:title>
  <dc:subject>chapter 4</dc:subject>
  <dc:creator>Ralph F. Tomlinson</dc:creator>
  <cp:lastModifiedBy>William Simmons</cp:lastModifiedBy>
  <cp:revision>130</cp:revision>
  <cp:lastPrinted>1601-01-01T00:00:00Z</cp:lastPrinted>
  <dcterms:created xsi:type="dcterms:W3CDTF">1995-09-20T05:50:46Z</dcterms:created>
  <dcterms:modified xsi:type="dcterms:W3CDTF">2016-03-24T11:45:59Z</dcterms:modified>
</cp:coreProperties>
</file>