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56" r:id="rId2"/>
    <p:sldId id="520" r:id="rId3"/>
    <p:sldId id="444" r:id="rId4"/>
    <p:sldId id="451" r:id="rId5"/>
    <p:sldId id="499" r:id="rId6"/>
    <p:sldId id="603" r:id="rId7"/>
    <p:sldId id="447" r:id="rId8"/>
    <p:sldId id="616" r:id="rId9"/>
    <p:sldId id="517" r:id="rId10"/>
    <p:sldId id="445" r:id="rId11"/>
    <p:sldId id="590" r:id="rId12"/>
    <p:sldId id="591" r:id="rId13"/>
    <p:sldId id="592" r:id="rId14"/>
    <p:sldId id="618" r:id="rId15"/>
    <p:sldId id="604" r:id="rId16"/>
    <p:sldId id="605" r:id="rId17"/>
    <p:sldId id="593" r:id="rId18"/>
    <p:sldId id="606" r:id="rId19"/>
    <p:sldId id="607" r:id="rId20"/>
    <p:sldId id="594" r:id="rId21"/>
    <p:sldId id="608" r:id="rId22"/>
    <p:sldId id="609" r:id="rId23"/>
    <p:sldId id="595" r:id="rId24"/>
    <p:sldId id="610" r:id="rId25"/>
    <p:sldId id="621" r:id="rId26"/>
    <p:sldId id="620" r:id="rId27"/>
    <p:sldId id="611" r:id="rId28"/>
    <p:sldId id="612" r:id="rId29"/>
    <p:sldId id="613" r:id="rId30"/>
    <p:sldId id="615" r:id="rId31"/>
    <p:sldId id="619" r:id="rId32"/>
    <p:sldId id="614" r:id="rId33"/>
    <p:sldId id="617"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22" autoAdjust="0"/>
    <p:restoredTop sz="98496" autoAdjust="0"/>
  </p:normalViewPr>
  <p:slideViewPr>
    <p:cSldViewPr>
      <p:cViewPr varScale="1">
        <p:scale>
          <a:sx n="113" d="100"/>
          <a:sy n="113" d="100"/>
        </p:scale>
        <p:origin x="-1500" y="-96"/>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29"/>
    </p:cViewPr>
  </p:sorterViewPr>
  <p:notesViewPr>
    <p:cSldViewPr>
      <p:cViewPr varScale="1">
        <p:scale>
          <a:sx n="40" d="100"/>
          <a:sy n="40" d="100"/>
        </p:scale>
        <p:origin x="-1404" y="-78"/>
      </p:cViewPr>
      <p:guideLst>
        <p:guide orient="horz" pos="2160"/>
        <p:guide pos="2880"/>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218CC6F5-9BE1-4CD3-AB56-AC8D0CC0FBB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1848B-52C9-4361-B9C8-C5BDBF95A753}" type="slidenum">
              <a:rPr lang="en-US"/>
              <a:pPr/>
              <a:t>33</a:t>
            </a:fld>
            <a:endParaRPr lang="en-US"/>
          </a:p>
        </p:txBody>
      </p:sp>
      <p:sp>
        <p:nvSpPr>
          <p:cNvPr id="420866" name="Rectangle 2"/>
          <p:cNvSpPr>
            <a:spLocks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1B00291C-7CC2-421C-B2EE-D13D68EFBB56}" type="slidenum">
              <a:rPr lang="en-US"/>
              <a:pPr/>
              <a:t>‹#›</a:t>
            </a:fld>
            <a:endParaRPr lang="en-US"/>
          </a:p>
        </p:txBody>
      </p:sp>
      <p:sp>
        <p:nvSpPr>
          <p:cNvPr id="3109" name="Rectangle 37"/>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 Copyright 2013 by 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BC1815F-614A-4BF5-A0A2-250472EF408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B0E8168-ED00-423C-BC6F-3A64F909EB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425CD87-F155-41DF-935D-D4DEEA3BF6C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53417DA-8C7F-4A53-A4B0-4D72D4E4124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C25EF5B-3B3B-49E6-8552-2A0CCD0B41F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52D9E11-CF47-4DAC-8A0B-C318097EA1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9D920AA7-7903-40EE-ACE1-D55BEB15895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4C488EDB-558E-408A-AC39-B52C0F3B4D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14A52D9-8B90-44F3-AFAC-27949946DB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7DC672A-CE1F-46EC-8E50-CB05016137D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A093F0CB-E446-470D-BB30-D760835C48F0}" type="slidenum">
              <a:rPr lang="en-US"/>
              <a:pPr/>
              <a:t>‹#›</a:t>
            </a:fld>
            <a:endParaRPr lang="en-US"/>
          </a:p>
        </p:txBody>
      </p:sp>
      <p:sp>
        <p:nvSpPr>
          <p:cNvPr id="1060" name="Rectangle 36"/>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 Copyright 2013 by Pearson Education, Inc.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ml/PolymorphismDemo.html" TargetMode="External"/><Relationship Id="rId2" Type="http://schemas.openxmlformats.org/officeDocument/2006/relationships/hyperlink" Target="exe/PolymorphismDemo.bat" TargetMode="External"/><Relationship Id="rId1" Type="http://schemas.openxmlformats.org/officeDocument/2006/relationships/slideLayout" Target="../slideLayouts/slideLayout2.xml"/><Relationship Id="rId4" Type="http://schemas.openxmlformats.org/officeDocument/2006/relationships/hyperlink" Target="http://www.cs.armstrong.edu/liang/cpp3e/html/PolymorphismDemo.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ml/VirtualFunctionDemoPassByValue.html" TargetMode="External"/><Relationship Id="rId7" Type="http://schemas.openxmlformats.org/officeDocument/2006/relationships/hyperlink" Target="http://www.cs.armstrong.edu/liang/cpp3e/html/VirtualFunctionDemoUsingPointer.html" TargetMode="External"/><Relationship Id="rId2" Type="http://schemas.openxmlformats.org/officeDocument/2006/relationships/hyperlink" Target="exe/VirtualFunctionDemoPassByValue.bat" TargetMode="External"/><Relationship Id="rId1" Type="http://schemas.openxmlformats.org/officeDocument/2006/relationships/slideLayout" Target="../slideLayouts/slideLayout2.xml"/><Relationship Id="rId6" Type="http://schemas.openxmlformats.org/officeDocument/2006/relationships/hyperlink" Target="html/VirtualFunctionDemoUsingPointer.html" TargetMode="External"/><Relationship Id="rId5" Type="http://schemas.openxmlformats.org/officeDocument/2006/relationships/hyperlink" Target="exe/VirtualFunctionDemoUsingPointer.bat" TargetMode="External"/><Relationship Id="rId4" Type="http://schemas.openxmlformats.org/officeDocument/2006/relationships/hyperlink" Target="http://www.cs.armstrong.edu/liang/cpp3e/html/VirtualFunctionDemoPassByValu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cpp3e/html/VisibilityDemo.html" TargetMode="External"/><Relationship Id="rId2" Type="http://schemas.openxmlformats.org/officeDocument/2006/relationships/hyperlink" Target="html/VisibilityDemo.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ml/TestAbstractGeometricObject.html" TargetMode="External"/><Relationship Id="rId13" Type="http://schemas.openxmlformats.org/officeDocument/2006/relationships/hyperlink" Target="http://www.cs.armstrong.edu/liang/cpp3e/html/AbstractGeometricObject.html" TargetMode="External"/><Relationship Id="rId18" Type="http://schemas.openxmlformats.org/officeDocument/2006/relationships/hyperlink" Target="http://www.cs.armstrong.edu/liang/cpp3e/html/TestAbstractGeometricObject.html" TargetMode="External"/><Relationship Id="rId3" Type="http://schemas.openxmlformats.org/officeDocument/2006/relationships/hyperlink" Target="html/AbstractGeometricObject.htm" TargetMode="External"/><Relationship Id="rId7" Type="http://schemas.openxmlformats.org/officeDocument/2006/relationships/hyperlink" Target="html/DerivedRectangleFromAbstractGeometricObject.htm" TargetMode="External"/><Relationship Id="rId12" Type="http://schemas.openxmlformats.org/officeDocument/2006/relationships/hyperlink" Target="http://www.cs.armstrong.edu/liang/cpp3e/html/AbstractGeometricObject.htm" TargetMode="External"/><Relationship Id="rId17" Type="http://schemas.openxmlformats.org/officeDocument/2006/relationships/hyperlink" Target="http://www.cs.armstrong.edu/liang/cpp3e/html/DerivedRectangleFromAbstractGeometricObject.html" TargetMode="External"/><Relationship Id="rId2" Type="http://schemas.openxmlformats.org/officeDocument/2006/relationships/slideLayout" Target="../slideLayouts/slideLayout2.xml"/><Relationship Id="rId16" Type="http://schemas.openxmlformats.org/officeDocument/2006/relationships/hyperlink" Target="http://www.cs.armstrong.edu/liang/cpp3e/html/DerivedRectangleFromAbstractGeometricObject.htm" TargetMode="External"/><Relationship Id="rId1" Type="http://schemas.openxmlformats.org/officeDocument/2006/relationships/vmlDrawing" Target="../drawings/vmlDrawing4.vml"/><Relationship Id="rId6" Type="http://schemas.openxmlformats.org/officeDocument/2006/relationships/hyperlink" Target="html/DerivedCircleFromAbstractGeometricObject.htm" TargetMode="External"/><Relationship Id="rId11" Type="http://schemas.openxmlformats.org/officeDocument/2006/relationships/oleObject" Target="../embeddings/oleObject6.bin"/><Relationship Id="rId5" Type="http://schemas.openxmlformats.org/officeDocument/2006/relationships/hyperlink" Target="html/AbstractGeometricObject.html" TargetMode="External"/><Relationship Id="rId15" Type="http://schemas.openxmlformats.org/officeDocument/2006/relationships/hyperlink" Target="http://www.cs.armstrong.edu/liang/cpp3e/html/DerivedCircleFromAbstractGeometricObject.html" TargetMode="External"/><Relationship Id="rId10" Type="http://schemas.openxmlformats.org/officeDocument/2006/relationships/hyperlink" Target="html/DerivedRectangleFromAbstractGeometricObject.html" TargetMode="External"/><Relationship Id="rId4" Type="http://schemas.openxmlformats.org/officeDocument/2006/relationships/hyperlink" Target="exe/TestAbstractGeometricObject.bat" TargetMode="External"/><Relationship Id="rId9" Type="http://schemas.openxmlformats.org/officeDocument/2006/relationships/hyperlink" Target="html/DerivedCircleFromAbstractGeometricObject.html" TargetMode="External"/><Relationship Id="rId14" Type="http://schemas.openxmlformats.org/officeDocument/2006/relationships/hyperlink" Target="http://www.cs.armstrong.edu/liang/cpp3e/html/DerivedCircleFromAbstractGeometricObject.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ml/Rectangle.html" TargetMode="External"/><Relationship Id="rId13" Type="http://schemas.openxmlformats.org/officeDocument/2006/relationships/hyperlink" Target="http://www.cs.armstrong.edu/liang/cpp3e/html/Rectangle.html" TargetMode="External"/><Relationship Id="rId3" Type="http://schemas.openxmlformats.org/officeDocument/2006/relationships/hyperlink" Target="html/GeometricObject.htm" TargetMode="External"/><Relationship Id="rId7" Type="http://schemas.openxmlformats.org/officeDocument/2006/relationships/hyperlink" Target="html/Rectangle.htm" TargetMode="External"/><Relationship Id="rId12" Type="http://schemas.openxmlformats.org/officeDocument/2006/relationships/hyperlink" Target="http://www.cs.armstrong.edu/liang/cpp3e/html/TestGeometricObject.html" TargetMode="External"/><Relationship Id="rId17" Type="http://schemas.openxmlformats.org/officeDocument/2006/relationships/hyperlink" Target="http://www.cs.armstrong.edu/liang/cpp3e/html/GeometricObject.htm" TargetMode="External"/><Relationship Id="rId2" Type="http://schemas.openxmlformats.org/officeDocument/2006/relationships/slideLayout" Target="../slideLayouts/slideLayout2.xml"/><Relationship Id="rId16" Type="http://schemas.openxmlformats.org/officeDocument/2006/relationships/hyperlink" Target="http://www.cs.armstrong.edu/liang/cpp3e/html/GeometricObject.html" TargetMode="External"/><Relationship Id="rId1" Type="http://schemas.openxmlformats.org/officeDocument/2006/relationships/vmlDrawing" Target="../drawings/vmlDrawing1.vml"/><Relationship Id="rId6" Type="http://schemas.openxmlformats.org/officeDocument/2006/relationships/hyperlink" Target="html/DerivedCircle.html" TargetMode="External"/><Relationship Id="rId11" Type="http://schemas.openxmlformats.org/officeDocument/2006/relationships/oleObject" Target="../embeddings/oleObject1.bin"/><Relationship Id="rId5" Type="http://schemas.openxmlformats.org/officeDocument/2006/relationships/hyperlink" Target="html/DerivedCircle.htm" TargetMode="External"/><Relationship Id="rId15" Type="http://schemas.openxmlformats.org/officeDocument/2006/relationships/hyperlink" Target="http://www.cs.armstrong.edu/liang/cpp3e/html/DerivedCircle.htm" TargetMode="External"/><Relationship Id="rId10" Type="http://schemas.openxmlformats.org/officeDocument/2006/relationships/hyperlink" Target="exe/TestGeometricObject.bat" TargetMode="External"/><Relationship Id="rId4" Type="http://schemas.openxmlformats.org/officeDocument/2006/relationships/hyperlink" Target="html/GeometricObject.html" TargetMode="External"/><Relationship Id="rId9" Type="http://schemas.openxmlformats.org/officeDocument/2006/relationships/hyperlink" Target="html/TestGeometricObject.html" TargetMode="External"/><Relationship Id="rId14" Type="http://schemas.openxmlformats.org/officeDocument/2006/relationships/hyperlink" Target="http://www.cs.armstrong.edu/liang/cpp3e/html/DerivedCircle.html"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ml/DynamicCastingDemo.html" TargetMode="External"/><Relationship Id="rId2" Type="http://schemas.openxmlformats.org/officeDocument/2006/relationships/hyperlink" Target="exe/DynamicCastingDemo.bat" TargetMode="External"/><Relationship Id="rId1" Type="http://schemas.openxmlformats.org/officeDocument/2006/relationships/slideLayout" Target="../slideLayouts/slideLayout2.xml"/><Relationship Id="rId4" Type="http://schemas.openxmlformats.org/officeDocument/2006/relationships/hyperlink" Target="http://www.cs.armstrong.edu/liang/cpp3e/html/DynamicCastingDemo.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hyperlink" Target="exe/ConstructorDestructorCallDemo.bat" TargetMode="External"/><Relationship Id="rId2" Type="http://schemas.openxmlformats.org/officeDocument/2006/relationships/hyperlink" Target="html/ConstructorDestructorCall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cpp3e/html/ChainingDemo.html" TargetMode="Externa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0CA41EA-5B07-4DF3-B6AF-8B5A540CD381}" type="slidenum">
              <a:rPr lang="en-US"/>
              <a:pPr/>
              <a:t>1</a:t>
            </a:fld>
            <a:endParaRPr lang="en-US"/>
          </a:p>
        </p:txBody>
      </p:sp>
      <p:sp>
        <p:nvSpPr>
          <p:cNvPr id="5124" name="Rectangle 4"/>
          <p:cNvSpPr>
            <a:spLocks noGrp="1" noChangeArrowheads="1"/>
          </p:cNvSpPr>
          <p:nvPr>
            <p:ph type="title"/>
          </p:nvPr>
        </p:nvSpPr>
        <p:spPr>
          <a:xfrm>
            <a:off x="808038" y="2162175"/>
            <a:ext cx="7796212" cy="1304925"/>
          </a:xfrm>
        </p:spPr>
        <p:txBody>
          <a:bodyPr/>
          <a:lstStyle/>
          <a:p>
            <a:r>
              <a:rPr lang="en-US" sz="4000"/>
              <a:t>Chapter 15</a:t>
            </a:r>
            <a:br>
              <a:rPr lang="en-US" sz="4000"/>
            </a:br>
            <a:r>
              <a:rPr lang="en-US"/>
              <a:t>Inheritance and Polymorphism</a:t>
            </a:r>
          </a:p>
        </p:txBody>
      </p:sp>
      <p:sp>
        <p:nvSpPr>
          <p:cNvPr id="5132" name="Rectangle 12"/>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4" name="Rectangle 14"/>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6" name="Rectangle 16"/>
          <p:cNvSpPr>
            <a:spLocks noChangeArrowheads="1"/>
          </p:cNvSpPr>
          <p:nvPr/>
        </p:nvSpPr>
        <p:spPr bwMode="auto">
          <a:xfrm>
            <a:off x="0" y="19510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6B09DB2-FEC2-490F-B156-F14FAA4B65B7}" type="slidenum">
              <a:rPr lang="en-US"/>
              <a:pPr/>
              <a:t>10</a:t>
            </a:fld>
            <a:endParaRPr lang="en-US"/>
          </a:p>
        </p:txBody>
      </p:sp>
      <p:sp>
        <p:nvSpPr>
          <p:cNvPr id="194562" name="Rectangle 2"/>
          <p:cNvSpPr>
            <a:spLocks noGrp="1" noChangeArrowheads="1"/>
          </p:cNvSpPr>
          <p:nvPr>
            <p:ph type="title"/>
          </p:nvPr>
        </p:nvSpPr>
        <p:spPr>
          <a:xfrm>
            <a:off x="457200" y="228600"/>
            <a:ext cx="8153400" cy="838200"/>
          </a:xfrm>
        </p:spPr>
        <p:txBody>
          <a:bodyPr/>
          <a:lstStyle/>
          <a:p>
            <a:r>
              <a:rPr lang="en-US"/>
              <a:t>Redefining Functions </a:t>
            </a:r>
          </a:p>
        </p:txBody>
      </p:sp>
      <p:sp>
        <p:nvSpPr>
          <p:cNvPr id="194563" name="Rectangle 3"/>
          <p:cNvSpPr>
            <a:spLocks noGrp="1" noChangeArrowheads="1"/>
          </p:cNvSpPr>
          <p:nvPr>
            <p:ph type="body" idx="1"/>
          </p:nvPr>
        </p:nvSpPr>
        <p:spPr>
          <a:xfrm>
            <a:off x="269875" y="971550"/>
            <a:ext cx="8534400" cy="4208463"/>
          </a:xfrm>
        </p:spPr>
        <p:txBody>
          <a:bodyPr/>
          <a:lstStyle/>
          <a:p>
            <a:pPr marL="0" indent="0">
              <a:buFont typeface="Monotype Sorts" pitchFamily="2" charset="2"/>
              <a:buNone/>
            </a:pPr>
            <a:r>
              <a:rPr lang="en-US" sz="3600"/>
              <a:t>The </a:t>
            </a:r>
            <a:r>
              <a:rPr lang="en-US" sz="3600" u="sng"/>
              <a:t>toString()</a:t>
            </a:r>
            <a:r>
              <a:rPr lang="en-US" sz="3600"/>
              <a:t> function is defined in the </a:t>
            </a:r>
            <a:r>
              <a:rPr lang="en-US" sz="3600" u="sng"/>
              <a:t>GeometricObject</a:t>
            </a:r>
            <a:r>
              <a:rPr lang="en-US" sz="3600"/>
              <a:t> class to return a string description of a </a:t>
            </a:r>
            <a:r>
              <a:rPr lang="en-US" sz="3600" u="sng"/>
              <a:t>GeometricObject</a:t>
            </a:r>
            <a:r>
              <a:rPr lang="en-US" sz="3600"/>
              <a:t>. You can redefine this function in the </a:t>
            </a:r>
            <a:r>
              <a:rPr lang="en-US" sz="3600" u="sng"/>
              <a:t>Circle</a:t>
            </a:r>
            <a:r>
              <a:rPr lang="en-US" sz="3600"/>
              <a:t> and </a:t>
            </a:r>
            <a:r>
              <a:rPr lang="en-US" sz="3600" u="sng"/>
              <a:t>Rectangle</a:t>
            </a:r>
            <a:r>
              <a:rPr lang="en-US" sz="3600"/>
              <a:t> classes to return a more specific description that is tailored to a </a:t>
            </a:r>
            <a:r>
              <a:rPr lang="en-US" sz="3600" u="sng"/>
              <a:t>Circle</a:t>
            </a:r>
            <a:r>
              <a:rPr lang="en-US" sz="3600"/>
              <a:t> or a </a:t>
            </a:r>
            <a:r>
              <a:rPr lang="en-US" sz="3600" u="sng"/>
              <a:t>Rectangle</a:t>
            </a:r>
            <a:r>
              <a:rPr lang="en-US" sz="3600"/>
              <a:t> object.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3F78D69-57F6-4B9A-9E1E-0397C1B917D6}" type="slidenum">
              <a:rPr lang="en-US"/>
              <a:pPr/>
              <a:t>11</a:t>
            </a:fld>
            <a:endParaRPr lang="en-US"/>
          </a:p>
        </p:txBody>
      </p:sp>
      <p:sp>
        <p:nvSpPr>
          <p:cNvPr id="392194" name="Rectangle 2"/>
          <p:cNvSpPr>
            <a:spLocks noGrp="1" noChangeArrowheads="1"/>
          </p:cNvSpPr>
          <p:nvPr>
            <p:ph type="title"/>
          </p:nvPr>
        </p:nvSpPr>
        <p:spPr>
          <a:xfrm>
            <a:off x="457200" y="228600"/>
            <a:ext cx="8153400" cy="742950"/>
          </a:xfrm>
        </p:spPr>
        <p:txBody>
          <a:bodyPr/>
          <a:lstStyle/>
          <a:p>
            <a:r>
              <a:rPr lang="en-US"/>
              <a:t>Invoke function in the base </a:t>
            </a:r>
          </a:p>
        </p:txBody>
      </p:sp>
      <p:sp>
        <p:nvSpPr>
          <p:cNvPr id="392195" name="Rectangle 3"/>
          <p:cNvSpPr>
            <a:spLocks noGrp="1" noChangeArrowheads="1"/>
          </p:cNvSpPr>
          <p:nvPr>
            <p:ph type="body" idx="1"/>
          </p:nvPr>
        </p:nvSpPr>
        <p:spPr>
          <a:xfrm>
            <a:off x="269875" y="971550"/>
            <a:ext cx="8534400" cy="4208463"/>
          </a:xfrm>
        </p:spPr>
        <p:txBody>
          <a:bodyPr/>
          <a:lstStyle/>
          <a:p>
            <a:pPr marL="0" indent="0">
              <a:buFont typeface="Monotype Sorts" pitchFamily="2" charset="2"/>
              <a:buNone/>
            </a:pPr>
            <a:r>
              <a:rPr lang="en-US" sz="3600"/>
              <a:t>If you wish to invoke the </a:t>
            </a:r>
            <a:r>
              <a:rPr lang="en-US" sz="3600" u="sng"/>
              <a:t>toString</a:t>
            </a:r>
            <a:r>
              <a:rPr lang="en-US" sz="3600"/>
              <a:t> function defined in the </a:t>
            </a:r>
            <a:r>
              <a:rPr lang="en-US" sz="3600" u="sng"/>
              <a:t>GeometricObject</a:t>
            </a:r>
            <a:r>
              <a:rPr lang="en-US" sz="3600"/>
              <a:t> class on the calling object </a:t>
            </a:r>
            <a:r>
              <a:rPr lang="en-US" sz="3600" u="sng"/>
              <a:t>circle</a:t>
            </a:r>
            <a:r>
              <a:rPr lang="en-US" sz="3600"/>
              <a:t>, use the scope resolution operator (</a:t>
            </a:r>
            <a:r>
              <a:rPr lang="en-US" sz="3600" u="sng"/>
              <a:t>::</a:t>
            </a:r>
            <a:r>
              <a:rPr lang="en-US" sz="3600"/>
              <a:t>) with the base class name as follows:</a:t>
            </a:r>
          </a:p>
          <a:p>
            <a:pPr marL="0" indent="0">
              <a:buFont typeface="Monotype Sorts" pitchFamily="2" charset="2"/>
              <a:buNone/>
            </a:pPr>
            <a:endParaRPr lang="en-US" sz="3600" u="sng"/>
          </a:p>
          <a:p>
            <a:pPr marL="0" indent="0">
              <a:buFont typeface="Monotype Sorts" pitchFamily="2" charset="2"/>
              <a:buNone/>
            </a:pPr>
            <a:r>
              <a:rPr lang="en-US" sz="3600" u="sng"/>
              <a:t>circle.GeometricObject::toString()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CFBE37C-DA63-47CC-8762-28E452CA7AC6}" type="slidenum">
              <a:rPr lang="en-US"/>
              <a:pPr/>
              <a:t>12</a:t>
            </a:fld>
            <a:endParaRPr lang="en-US"/>
          </a:p>
        </p:txBody>
      </p:sp>
      <p:sp>
        <p:nvSpPr>
          <p:cNvPr id="393218" name="Rectangle 2"/>
          <p:cNvSpPr>
            <a:spLocks noGrp="1" noChangeArrowheads="1"/>
          </p:cNvSpPr>
          <p:nvPr>
            <p:ph type="title"/>
          </p:nvPr>
        </p:nvSpPr>
        <p:spPr>
          <a:xfrm>
            <a:off x="457200" y="228600"/>
            <a:ext cx="8153400" cy="742950"/>
          </a:xfrm>
        </p:spPr>
        <p:txBody>
          <a:bodyPr/>
          <a:lstStyle/>
          <a:p>
            <a:r>
              <a:rPr lang="en-US"/>
              <a:t>redefining vs. overloading </a:t>
            </a:r>
          </a:p>
        </p:txBody>
      </p:sp>
      <p:sp>
        <p:nvSpPr>
          <p:cNvPr id="393219" name="Rectangle 3"/>
          <p:cNvSpPr>
            <a:spLocks noGrp="1" noChangeArrowheads="1"/>
          </p:cNvSpPr>
          <p:nvPr>
            <p:ph type="body" idx="1"/>
          </p:nvPr>
        </p:nvSpPr>
        <p:spPr>
          <a:xfrm>
            <a:off x="269875" y="1047750"/>
            <a:ext cx="8534400" cy="4340225"/>
          </a:xfrm>
        </p:spPr>
        <p:txBody>
          <a:bodyPr/>
          <a:lstStyle/>
          <a:p>
            <a:pPr marL="0" indent="0">
              <a:buFont typeface="Monotype Sorts" pitchFamily="2" charset="2"/>
              <a:buNone/>
            </a:pPr>
            <a:r>
              <a:rPr lang="en-US"/>
              <a:t>You have learned about overloading functions in §6.7, “Overloading Functions.” Overloading a function is a way to provide more than one function with the same name but with different signatures to distinguish them. To redefine a function, the function must be defined in the derived class using the same signature and same return type as in its base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22DC93D-036D-46F2-9A45-CEC04163D749}" type="slidenum">
              <a:rPr lang="en-US"/>
              <a:pPr/>
              <a:t>13</a:t>
            </a:fld>
            <a:endParaRPr lang="en-US"/>
          </a:p>
        </p:txBody>
      </p:sp>
      <p:sp>
        <p:nvSpPr>
          <p:cNvPr id="394242" name="Rectangle 2"/>
          <p:cNvSpPr>
            <a:spLocks noGrp="1" noChangeArrowheads="1"/>
          </p:cNvSpPr>
          <p:nvPr>
            <p:ph type="title"/>
          </p:nvPr>
        </p:nvSpPr>
        <p:spPr>
          <a:xfrm>
            <a:off x="457200" y="228600"/>
            <a:ext cx="8301038" cy="1087438"/>
          </a:xfrm>
        </p:spPr>
        <p:txBody>
          <a:bodyPr/>
          <a:lstStyle/>
          <a:p>
            <a:r>
              <a:rPr lang="en-US"/>
              <a:t>Polymorphism </a:t>
            </a:r>
          </a:p>
        </p:txBody>
      </p:sp>
      <p:sp>
        <p:nvSpPr>
          <p:cNvPr id="394243" name="Rectangle 3"/>
          <p:cNvSpPr>
            <a:spLocks noGrp="1" noChangeArrowheads="1"/>
          </p:cNvSpPr>
          <p:nvPr>
            <p:ph type="body" idx="1"/>
          </p:nvPr>
        </p:nvSpPr>
        <p:spPr>
          <a:xfrm>
            <a:off x="269875" y="1700213"/>
            <a:ext cx="8642350" cy="3073400"/>
          </a:xfrm>
        </p:spPr>
        <p:txBody>
          <a:bodyPr/>
          <a:lstStyle/>
          <a:p>
            <a:pPr marL="0" indent="0">
              <a:lnSpc>
                <a:spcPct val="90000"/>
              </a:lnSpc>
              <a:spcBef>
                <a:spcPct val="0"/>
              </a:spcBef>
              <a:buFont typeface="Monotype Sorts" pitchFamily="2" charset="2"/>
              <a:buNone/>
            </a:pPr>
            <a:r>
              <a:rPr lang="en-US" sz="2800" i="1"/>
              <a:t>Polymorphism</a:t>
            </a:r>
            <a:r>
              <a:rPr lang="en-US" sz="2800"/>
              <a:t> means that a variable of a supertype can refer to a subtype object.</a:t>
            </a:r>
          </a:p>
          <a:p>
            <a:pPr marL="0" indent="0">
              <a:lnSpc>
                <a:spcPct val="90000"/>
              </a:lnSpc>
              <a:spcBef>
                <a:spcPct val="0"/>
              </a:spcBef>
              <a:buFont typeface="Monotype Sorts" pitchFamily="2" charset="2"/>
              <a:buNone/>
            </a:pPr>
            <a:endParaRPr lang="en-US" sz="2800"/>
          </a:p>
          <a:p>
            <a:pPr marL="0" indent="0">
              <a:lnSpc>
                <a:spcPct val="90000"/>
              </a:lnSpc>
              <a:spcBef>
                <a:spcPct val="0"/>
              </a:spcBef>
              <a:buFont typeface="Monotype Sorts" pitchFamily="2" charset="2"/>
              <a:buNone/>
            </a:pPr>
            <a:r>
              <a:rPr lang="en-US" sz="2800"/>
              <a:t>The three pillars of object-oriented programming are encapsulation, inheritance, and polymorphism. You have already learned the first two. This section introduces polymorphism.</a:t>
            </a:r>
          </a:p>
        </p:txBody>
      </p:sp>
      <p:sp>
        <p:nvSpPr>
          <p:cNvPr id="394247" name="AutoShape 7">
            <a:hlinkClick r:id="rId2" action="ppaction://program" highlightClick="1"/>
          </p:cNvPr>
          <p:cNvSpPr>
            <a:spLocks noChangeArrowheads="1"/>
          </p:cNvSpPr>
          <p:nvPr/>
        </p:nvSpPr>
        <p:spPr bwMode="auto">
          <a:xfrm>
            <a:off x="5416550" y="5734050"/>
            <a:ext cx="19050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94248" name="AutoShape 8">
            <a:hlinkClick r:id="" action="ppaction://noaction" highlightClick="1"/>
          </p:cNvPr>
          <p:cNvSpPr>
            <a:spLocks noChangeArrowheads="1"/>
          </p:cNvSpPr>
          <p:nvPr/>
        </p:nvSpPr>
        <p:spPr bwMode="auto">
          <a:xfrm>
            <a:off x="1422400" y="5810250"/>
            <a:ext cx="3763963" cy="5318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PolymorphismDemo</a:t>
            </a:r>
            <a:endParaRPr lang="en-US">
              <a:solidFill>
                <a:schemeClr val="accent1"/>
              </a:solidFill>
            </a:endParaRPr>
          </a:p>
        </p:txBody>
      </p:sp>
      <p:sp>
        <p:nvSpPr>
          <p:cNvPr id="394249" name="AutoShape 9">
            <a:hlinkClick r:id="rId4" highlightClick="1"/>
          </p:cNvPr>
          <p:cNvSpPr>
            <a:spLocks noChangeArrowheads="1"/>
          </p:cNvSpPr>
          <p:nvPr/>
        </p:nvSpPr>
        <p:spPr bwMode="auto">
          <a:xfrm>
            <a:off x="808038" y="5772150"/>
            <a:ext cx="468312" cy="576263"/>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D725FA1-BCA0-40AD-8BD2-49449603CF07}" type="slidenum">
              <a:rPr lang="en-US"/>
              <a:pPr/>
              <a:t>14</a:t>
            </a:fld>
            <a:endParaRPr lang="en-US"/>
          </a:p>
        </p:txBody>
      </p:sp>
      <p:sp>
        <p:nvSpPr>
          <p:cNvPr id="421890" name="Rectangle 2"/>
          <p:cNvSpPr>
            <a:spLocks noGrp="1" noChangeArrowheads="1"/>
          </p:cNvSpPr>
          <p:nvPr>
            <p:ph type="title"/>
          </p:nvPr>
        </p:nvSpPr>
        <p:spPr>
          <a:xfrm>
            <a:off x="457200" y="228600"/>
            <a:ext cx="8301038" cy="1087438"/>
          </a:xfrm>
        </p:spPr>
        <p:txBody>
          <a:bodyPr/>
          <a:lstStyle/>
          <a:p>
            <a:r>
              <a:rPr lang="en-US" sz="4800"/>
              <a:t>Virtual Functions </a:t>
            </a:r>
          </a:p>
        </p:txBody>
      </p:sp>
      <p:sp>
        <p:nvSpPr>
          <p:cNvPr id="421891" name="Rectangle 3"/>
          <p:cNvSpPr>
            <a:spLocks noGrp="1" noChangeArrowheads="1"/>
          </p:cNvSpPr>
          <p:nvPr>
            <p:ph type="body" idx="1"/>
          </p:nvPr>
        </p:nvSpPr>
        <p:spPr>
          <a:xfrm>
            <a:off x="269875" y="1393825"/>
            <a:ext cx="8642350" cy="4800600"/>
          </a:xfrm>
        </p:spPr>
        <p:txBody>
          <a:bodyPr/>
          <a:lstStyle/>
          <a:p>
            <a:pPr marL="0" indent="0">
              <a:lnSpc>
                <a:spcPct val="90000"/>
              </a:lnSpc>
              <a:spcBef>
                <a:spcPct val="0"/>
              </a:spcBef>
              <a:buFont typeface="Monotype Sorts" pitchFamily="2" charset="2"/>
              <a:buNone/>
            </a:pPr>
            <a:r>
              <a:rPr lang="en-US"/>
              <a:t>Can you invoke the </a:t>
            </a:r>
            <a:r>
              <a:rPr lang="en-US" b="1"/>
              <a:t>toString()</a:t>
            </a:r>
            <a:r>
              <a:rPr lang="en-US"/>
              <a:t> function defined in </a:t>
            </a:r>
            <a:r>
              <a:rPr lang="en-US" b="1"/>
              <a:t>Circle</a:t>
            </a:r>
            <a:r>
              <a:rPr lang="en-US"/>
              <a:t> when executing </a:t>
            </a:r>
            <a:r>
              <a:rPr lang="en-US" b="1"/>
              <a:t>displayGeometricObject(circle)</a:t>
            </a:r>
            <a:r>
              <a:rPr lang="en-US"/>
              <a:t>, the </a:t>
            </a:r>
            <a:r>
              <a:rPr lang="en-US" b="1"/>
              <a:t>toString()</a:t>
            </a:r>
            <a:r>
              <a:rPr lang="en-US"/>
              <a:t> function defined in </a:t>
            </a:r>
            <a:r>
              <a:rPr lang="en-US" b="1"/>
              <a:t>Rectangle</a:t>
            </a:r>
            <a:r>
              <a:rPr lang="en-US"/>
              <a:t> when executing </a:t>
            </a:r>
            <a:r>
              <a:rPr lang="en-US" b="1"/>
              <a:t>displayGeometicObject(rectangle)</a:t>
            </a:r>
            <a:r>
              <a:rPr lang="en-US"/>
              <a:t>, and the </a:t>
            </a:r>
            <a:r>
              <a:rPr lang="en-US" b="1"/>
              <a:t>toString()</a:t>
            </a:r>
            <a:r>
              <a:rPr lang="en-US"/>
              <a:t> function defined in </a:t>
            </a:r>
            <a:r>
              <a:rPr lang="en-US" b="1"/>
              <a:t>GeometricObject</a:t>
            </a:r>
            <a:r>
              <a:rPr lang="en-US"/>
              <a:t> when executing </a:t>
            </a:r>
            <a:r>
              <a:rPr lang="en-US" b="1"/>
              <a:t>displayGeometricObject(geometricObject)</a:t>
            </a:r>
            <a:r>
              <a:rPr lang="en-US"/>
              <a:t>? You can do so simply by declaring </a:t>
            </a:r>
            <a:r>
              <a:rPr lang="en-US" b="1"/>
              <a:t>toString</a:t>
            </a:r>
            <a:r>
              <a:rPr lang="en-US"/>
              <a:t> as a virtual function in the base class </a:t>
            </a:r>
            <a:r>
              <a:rPr lang="en-US" b="1"/>
              <a:t>GeometricObject</a:t>
            </a:r>
            <a:r>
              <a:rPr lang="en-US"/>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DE01102-72BB-4595-B1C2-41AF56A3247C}" type="slidenum">
              <a:rPr lang="en-US"/>
              <a:pPr/>
              <a:t>15</a:t>
            </a:fld>
            <a:endParaRPr lang="en-US"/>
          </a:p>
        </p:txBody>
      </p:sp>
      <p:sp>
        <p:nvSpPr>
          <p:cNvPr id="406530" name="Rectangle 2"/>
          <p:cNvSpPr>
            <a:spLocks noGrp="1" noChangeArrowheads="1"/>
          </p:cNvSpPr>
          <p:nvPr>
            <p:ph type="title"/>
          </p:nvPr>
        </p:nvSpPr>
        <p:spPr>
          <a:xfrm>
            <a:off x="457200" y="228600"/>
            <a:ext cx="8301038" cy="1087438"/>
          </a:xfrm>
        </p:spPr>
        <p:txBody>
          <a:bodyPr/>
          <a:lstStyle/>
          <a:p>
            <a:r>
              <a:rPr lang="en-US" sz="4800"/>
              <a:t>Define Virtual Functions </a:t>
            </a:r>
          </a:p>
        </p:txBody>
      </p:sp>
      <p:sp>
        <p:nvSpPr>
          <p:cNvPr id="406531" name="Rectangle 3"/>
          <p:cNvSpPr>
            <a:spLocks noGrp="1" noChangeArrowheads="1"/>
          </p:cNvSpPr>
          <p:nvPr>
            <p:ph type="body" idx="1"/>
          </p:nvPr>
        </p:nvSpPr>
        <p:spPr>
          <a:xfrm>
            <a:off x="269875" y="1239838"/>
            <a:ext cx="8642350" cy="885825"/>
          </a:xfrm>
        </p:spPr>
        <p:txBody>
          <a:bodyPr/>
          <a:lstStyle/>
          <a:p>
            <a:pPr marL="0" indent="0">
              <a:lnSpc>
                <a:spcPct val="90000"/>
              </a:lnSpc>
              <a:buFont typeface="Monotype Sorts" pitchFamily="2" charset="2"/>
              <a:buNone/>
            </a:pPr>
            <a:r>
              <a:rPr lang="en-US" sz="2800"/>
              <a:t>To enable dynamic binding for a function, you need to do two things:</a:t>
            </a:r>
          </a:p>
        </p:txBody>
      </p:sp>
      <p:sp>
        <p:nvSpPr>
          <p:cNvPr id="406536" name="Rectangle 8"/>
          <p:cNvSpPr>
            <a:spLocks noChangeArrowheads="1"/>
          </p:cNvSpPr>
          <p:nvPr/>
        </p:nvSpPr>
        <p:spPr bwMode="auto">
          <a:xfrm>
            <a:off x="309563" y="2122488"/>
            <a:ext cx="8642350" cy="1804987"/>
          </a:xfrm>
          <a:prstGeom prst="rect">
            <a:avLst/>
          </a:prstGeom>
          <a:noFill/>
          <a:ln w="9525">
            <a:noFill/>
            <a:miter lim="800000"/>
            <a:headEnd/>
            <a:tailEnd/>
          </a:ln>
          <a:effectLst/>
        </p:spPr>
        <p:txBody>
          <a:bodyPr lIns="92075" tIns="46038" rIns="92075" bIns="46038"/>
          <a:lstStyle/>
          <a:p>
            <a:pPr marL="457200" indent="-457200">
              <a:lnSpc>
                <a:spcPct val="90000"/>
              </a:lnSpc>
              <a:spcBef>
                <a:spcPct val="20000"/>
              </a:spcBef>
              <a:buClr>
                <a:schemeClr val="tx2"/>
              </a:buClr>
              <a:buSzPct val="75000"/>
              <a:buFont typeface="Monotype Sorts" pitchFamily="2" charset="2"/>
              <a:buChar char="F"/>
            </a:pPr>
            <a:r>
              <a:rPr lang="en-US" sz="3000"/>
              <a:t>The function must be declared </a:t>
            </a:r>
            <a:r>
              <a:rPr lang="en-US" sz="3000" u="sng"/>
              <a:t>virtual</a:t>
            </a:r>
            <a:r>
              <a:rPr lang="en-US" sz="3000"/>
              <a:t> in the base class.</a:t>
            </a:r>
          </a:p>
          <a:p>
            <a:pPr marL="457200" indent="-457200">
              <a:lnSpc>
                <a:spcPct val="90000"/>
              </a:lnSpc>
              <a:spcBef>
                <a:spcPct val="20000"/>
              </a:spcBef>
              <a:buClr>
                <a:schemeClr val="tx2"/>
              </a:buClr>
              <a:buSzPct val="75000"/>
              <a:buFont typeface="Monotype Sorts" pitchFamily="2" charset="2"/>
              <a:buChar char="F"/>
            </a:pPr>
            <a:r>
              <a:rPr lang="en-US" sz="3000"/>
              <a:t>The variable that references the object for the function must contain the address of the object.</a:t>
            </a:r>
            <a:r>
              <a:rPr lang="en-US" sz="3200"/>
              <a:t> </a:t>
            </a:r>
          </a:p>
        </p:txBody>
      </p:sp>
      <p:sp>
        <p:nvSpPr>
          <p:cNvPr id="406537" name="AutoShape 9">
            <a:hlinkClick r:id="rId2" action="ppaction://program" highlightClick="1"/>
          </p:cNvPr>
          <p:cNvSpPr>
            <a:spLocks noChangeArrowheads="1"/>
          </p:cNvSpPr>
          <p:nvPr/>
        </p:nvSpPr>
        <p:spPr bwMode="auto">
          <a:xfrm>
            <a:off x="6838950" y="5772150"/>
            <a:ext cx="19050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406538" name="AutoShape 10">
            <a:hlinkClick r:id="" action="ppaction://noaction" highlightClick="1"/>
          </p:cNvPr>
          <p:cNvSpPr>
            <a:spLocks noChangeArrowheads="1"/>
          </p:cNvSpPr>
          <p:nvPr/>
        </p:nvSpPr>
        <p:spPr bwMode="auto">
          <a:xfrm>
            <a:off x="1614488" y="5810250"/>
            <a:ext cx="4994275" cy="5699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VirtualFunctionDemoPassByValue</a:t>
            </a:r>
            <a:endParaRPr lang="en-US">
              <a:solidFill>
                <a:schemeClr val="accent1"/>
              </a:solidFill>
            </a:endParaRPr>
          </a:p>
        </p:txBody>
      </p:sp>
      <p:sp>
        <p:nvSpPr>
          <p:cNvPr id="406539" name="AutoShape 11">
            <a:hlinkClick r:id="rId4" highlightClick="1"/>
          </p:cNvPr>
          <p:cNvSpPr>
            <a:spLocks noChangeArrowheads="1"/>
          </p:cNvSpPr>
          <p:nvPr/>
        </p:nvSpPr>
        <p:spPr bwMode="auto">
          <a:xfrm>
            <a:off x="808038" y="5772150"/>
            <a:ext cx="468312" cy="576263"/>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06540" name="AutoShape 12">
            <a:hlinkClick r:id="rId5" action="ppaction://program" highlightClick="1"/>
          </p:cNvPr>
          <p:cNvSpPr>
            <a:spLocks noChangeArrowheads="1"/>
          </p:cNvSpPr>
          <p:nvPr/>
        </p:nvSpPr>
        <p:spPr bwMode="auto">
          <a:xfrm>
            <a:off x="6877050" y="5003800"/>
            <a:ext cx="19050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406541" name="AutoShape 13">
            <a:hlinkClick r:id="" action="ppaction://noaction" highlightClick="1"/>
          </p:cNvPr>
          <p:cNvSpPr>
            <a:spLocks noChangeArrowheads="1"/>
          </p:cNvSpPr>
          <p:nvPr/>
        </p:nvSpPr>
        <p:spPr bwMode="auto">
          <a:xfrm>
            <a:off x="1576388" y="5041900"/>
            <a:ext cx="5070475" cy="5699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6" action="ppaction://program"/>
              </a:rPr>
              <a:t>VirtualFunctionDemoUsingPointer</a:t>
            </a:r>
            <a:endParaRPr lang="en-US">
              <a:solidFill>
                <a:schemeClr val="accent1"/>
              </a:solidFill>
            </a:endParaRPr>
          </a:p>
        </p:txBody>
      </p:sp>
      <p:sp>
        <p:nvSpPr>
          <p:cNvPr id="406542" name="AutoShape 14">
            <a:hlinkClick r:id="rId7" highlightClick="1"/>
          </p:cNvPr>
          <p:cNvSpPr>
            <a:spLocks noChangeArrowheads="1"/>
          </p:cNvSpPr>
          <p:nvPr/>
        </p:nvSpPr>
        <p:spPr bwMode="auto">
          <a:xfrm>
            <a:off x="846138" y="5003800"/>
            <a:ext cx="468312" cy="576263"/>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06544" name="Rectangle 16"/>
          <p:cNvSpPr>
            <a:spLocks noChangeArrowheads="1"/>
          </p:cNvSpPr>
          <p:nvPr/>
        </p:nvSpPr>
        <p:spPr bwMode="auto">
          <a:xfrm>
            <a:off x="231775" y="4081463"/>
            <a:ext cx="8642350" cy="731837"/>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800"/>
              <a:t>The toString() function in GeometricObject is now defined virtual.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C470F9-F00D-4733-A2EF-41BF4B447821}" type="slidenum">
              <a:rPr lang="en-US"/>
              <a:pPr/>
              <a:t>16</a:t>
            </a:fld>
            <a:endParaRPr lang="en-US"/>
          </a:p>
        </p:txBody>
      </p:sp>
      <p:sp>
        <p:nvSpPr>
          <p:cNvPr id="407554" name="Rectangle 2"/>
          <p:cNvSpPr>
            <a:spLocks noGrp="1" noChangeArrowheads="1"/>
          </p:cNvSpPr>
          <p:nvPr>
            <p:ph type="title"/>
          </p:nvPr>
        </p:nvSpPr>
        <p:spPr>
          <a:xfrm>
            <a:off x="457200" y="228600"/>
            <a:ext cx="8301038" cy="1087438"/>
          </a:xfrm>
        </p:spPr>
        <p:txBody>
          <a:bodyPr/>
          <a:lstStyle/>
          <a:p>
            <a:r>
              <a:rPr lang="en-US" sz="4800"/>
              <a:t>Note </a:t>
            </a:r>
          </a:p>
        </p:txBody>
      </p:sp>
      <p:sp>
        <p:nvSpPr>
          <p:cNvPr id="407555" name="Rectangle 3"/>
          <p:cNvSpPr>
            <a:spLocks noGrp="1" noChangeArrowheads="1"/>
          </p:cNvSpPr>
          <p:nvPr>
            <p:ph type="body" idx="1"/>
          </p:nvPr>
        </p:nvSpPr>
        <p:spPr>
          <a:xfrm>
            <a:off x="269875" y="1700213"/>
            <a:ext cx="8642350" cy="3073400"/>
          </a:xfrm>
        </p:spPr>
        <p:txBody>
          <a:bodyPr/>
          <a:lstStyle/>
          <a:p>
            <a:pPr marL="0" indent="0">
              <a:buFont typeface="Monotype Sorts" pitchFamily="2" charset="2"/>
              <a:buNone/>
            </a:pPr>
            <a:r>
              <a:rPr lang="en-US"/>
              <a:t>If a function is defined </a:t>
            </a:r>
            <a:r>
              <a:rPr lang="en-US" u="sng"/>
              <a:t>virtual</a:t>
            </a:r>
            <a:r>
              <a:rPr lang="en-US"/>
              <a:t> in a base class, it is automatically </a:t>
            </a:r>
            <a:r>
              <a:rPr lang="en-US" u="sng"/>
              <a:t>virtual</a:t>
            </a:r>
            <a:r>
              <a:rPr lang="en-US"/>
              <a:t> in all its derived classes. It is not necessary to add the keyword </a:t>
            </a:r>
            <a:r>
              <a:rPr lang="en-US" u="sng"/>
              <a:t>virtual</a:t>
            </a:r>
            <a:r>
              <a:rPr lang="en-US"/>
              <a:t> in the function declaration in the derived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D9E290A-26B7-4E54-8E62-A054236F23BF}" type="slidenum">
              <a:rPr lang="en-US"/>
              <a:pPr/>
              <a:t>17</a:t>
            </a:fld>
            <a:endParaRPr lang="en-US"/>
          </a:p>
        </p:txBody>
      </p:sp>
      <p:sp>
        <p:nvSpPr>
          <p:cNvPr id="395266" name="Rectangle 2"/>
          <p:cNvSpPr>
            <a:spLocks noGrp="1" noChangeArrowheads="1"/>
          </p:cNvSpPr>
          <p:nvPr>
            <p:ph type="title"/>
          </p:nvPr>
        </p:nvSpPr>
        <p:spPr>
          <a:xfrm>
            <a:off x="309563" y="395288"/>
            <a:ext cx="8524875" cy="614362"/>
          </a:xfrm>
        </p:spPr>
        <p:txBody>
          <a:bodyPr/>
          <a:lstStyle/>
          <a:p>
            <a:r>
              <a:rPr lang="en-US"/>
              <a:t>static matching vs. dynamic binding </a:t>
            </a:r>
          </a:p>
        </p:txBody>
      </p:sp>
      <p:sp>
        <p:nvSpPr>
          <p:cNvPr id="395272" name="Rectangle 8"/>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5273" name="Rectangle 9"/>
          <p:cNvSpPr>
            <a:spLocks noChangeArrowheads="1"/>
          </p:cNvSpPr>
          <p:nvPr/>
        </p:nvSpPr>
        <p:spPr bwMode="auto">
          <a:xfrm>
            <a:off x="231775" y="1277938"/>
            <a:ext cx="8642350" cy="4992687"/>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2800"/>
              <a:t>Matching a function signature and binding a function implementation are two separate issues. The </a:t>
            </a:r>
            <a:r>
              <a:rPr lang="en-US" sz="2800" i="1"/>
              <a:t>declared type</a:t>
            </a:r>
            <a:r>
              <a:rPr lang="en-US" sz="2800"/>
              <a:t> of the variable decides which function to match at compile time. The compiler finds a matching function according to parameter type, number of parameters, and order of the parameters at compile time. A virtual function may be implemented in several derived classes. C++ dynamically binds the implementation of the function at runtime, decided by the </a:t>
            </a:r>
            <a:r>
              <a:rPr lang="en-US" sz="2800" i="1"/>
              <a:t>actual class</a:t>
            </a:r>
            <a:r>
              <a:rPr lang="en-US" sz="2800"/>
              <a:t> of the object referenced by the variable.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DB3765D-D783-40F7-8513-41361109877B}" type="slidenum">
              <a:rPr lang="en-US"/>
              <a:pPr/>
              <a:t>18</a:t>
            </a:fld>
            <a:endParaRPr lang="en-US"/>
          </a:p>
        </p:txBody>
      </p:sp>
      <p:sp>
        <p:nvSpPr>
          <p:cNvPr id="408578" name="Rectangle 2"/>
          <p:cNvSpPr>
            <a:spLocks noGrp="1" noChangeArrowheads="1"/>
          </p:cNvSpPr>
          <p:nvPr>
            <p:ph type="title"/>
          </p:nvPr>
        </p:nvSpPr>
        <p:spPr>
          <a:xfrm>
            <a:off x="309563" y="395288"/>
            <a:ext cx="8524875" cy="614362"/>
          </a:xfrm>
        </p:spPr>
        <p:txBody>
          <a:bodyPr/>
          <a:lstStyle/>
          <a:p>
            <a:r>
              <a:rPr lang="en-US"/>
              <a:t>use virtual functions? </a:t>
            </a:r>
          </a:p>
        </p:txBody>
      </p:sp>
      <p:sp>
        <p:nvSpPr>
          <p:cNvPr id="408579"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08580" name="Rectangle 4"/>
          <p:cNvSpPr>
            <a:spLocks noChangeArrowheads="1"/>
          </p:cNvSpPr>
          <p:nvPr/>
        </p:nvSpPr>
        <p:spPr bwMode="auto">
          <a:xfrm>
            <a:off x="231775" y="1277938"/>
            <a:ext cx="8642350" cy="4992687"/>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3200"/>
              <a:t>If a function defined in a base class needs to be redefined in its derived classes, you should declare it virtual to avoid confusions and mistakes. On the other hand, if a function will not be redefined, it is more efficient without declaring it virtual, because it takes more time and system resource to bind virtual functions dynamically at runtime.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50058FA-7A49-4896-9865-978D3CCB6047}" type="slidenum">
              <a:rPr lang="en-US"/>
              <a:pPr/>
              <a:t>19</a:t>
            </a:fld>
            <a:endParaRPr lang="en-US"/>
          </a:p>
        </p:txBody>
      </p:sp>
      <p:sp>
        <p:nvSpPr>
          <p:cNvPr id="409602" name="Rectangle 2"/>
          <p:cNvSpPr>
            <a:spLocks noGrp="1" noChangeArrowheads="1"/>
          </p:cNvSpPr>
          <p:nvPr>
            <p:ph type="title"/>
          </p:nvPr>
        </p:nvSpPr>
        <p:spPr>
          <a:xfrm>
            <a:off x="309563" y="395288"/>
            <a:ext cx="8524875" cy="614362"/>
          </a:xfrm>
        </p:spPr>
        <p:txBody>
          <a:bodyPr/>
          <a:lstStyle/>
          <a:p>
            <a:r>
              <a:rPr lang="en-US" b="1"/>
              <a:t>The </a:t>
            </a:r>
            <a:r>
              <a:rPr lang="en-US" b="1" u="sng"/>
              <a:t>protected</a:t>
            </a:r>
            <a:r>
              <a:rPr lang="en-US" b="1"/>
              <a:t> Keyword</a:t>
            </a:r>
          </a:p>
        </p:txBody>
      </p:sp>
      <p:sp>
        <p:nvSpPr>
          <p:cNvPr id="409603"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09604" name="Rectangle 4"/>
          <p:cNvSpPr>
            <a:spLocks noChangeArrowheads="1"/>
          </p:cNvSpPr>
          <p:nvPr/>
        </p:nvSpPr>
        <p:spPr bwMode="auto">
          <a:xfrm>
            <a:off x="231775" y="1277938"/>
            <a:ext cx="8642350" cy="3571875"/>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3200"/>
              <a:t>So far you have used the </a:t>
            </a:r>
            <a:r>
              <a:rPr lang="en-US" sz="3200" u="sng"/>
              <a:t>private</a:t>
            </a:r>
            <a:r>
              <a:rPr lang="en-US" sz="3200"/>
              <a:t> and </a:t>
            </a:r>
            <a:r>
              <a:rPr lang="en-US" sz="3200" u="sng"/>
              <a:t>public</a:t>
            </a:r>
            <a:r>
              <a:rPr lang="en-US" sz="3200"/>
              <a:t> keywords to specify whether data fields and functions can be accessed from the outside of the class. Private members can only be accessed from the inside of the class and public members can be accessed from any other classes. A protected data field or a protected function in a base class can be accessed by name in its derived classes.</a:t>
            </a:r>
          </a:p>
        </p:txBody>
      </p:sp>
      <p:sp>
        <p:nvSpPr>
          <p:cNvPr id="409606" name="AutoShape 6">
            <a:hlinkClick r:id="" action="ppaction://noaction" highlightClick="1"/>
          </p:cNvPr>
          <p:cNvSpPr>
            <a:spLocks noChangeArrowheads="1"/>
          </p:cNvSpPr>
          <p:nvPr/>
        </p:nvSpPr>
        <p:spPr bwMode="auto">
          <a:xfrm>
            <a:off x="1460500" y="5580063"/>
            <a:ext cx="3763963" cy="53181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VisibilityDemo</a:t>
            </a:r>
            <a:endParaRPr lang="en-US">
              <a:solidFill>
                <a:schemeClr val="accent1"/>
              </a:solidFill>
            </a:endParaRPr>
          </a:p>
        </p:txBody>
      </p:sp>
      <p:sp>
        <p:nvSpPr>
          <p:cNvPr id="409607" name="AutoShape 7">
            <a:hlinkClick r:id="rId3" highlightClick="1"/>
          </p:cNvPr>
          <p:cNvSpPr>
            <a:spLocks noChangeArrowheads="1"/>
          </p:cNvSpPr>
          <p:nvPr/>
        </p:nvSpPr>
        <p:spPr bwMode="auto">
          <a:xfrm>
            <a:off x="885825" y="5541963"/>
            <a:ext cx="468313" cy="5762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C9D78F-D284-4A8A-A109-C298D9EC6012}" type="slidenum">
              <a:rPr lang="en-US"/>
              <a:pPr/>
              <a:t>2</a:t>
            </a:fld>
            <a:endParaRPr lang="en-US"/>
          </a:p>
        </p:txBody>
      </p:sp>
      <p:sp>
        <p:nvSpPr>
          <p:cNvPr id="311298" name="Rectangle 2"/>
          <p:cNvSpPr>
            <a:spLocks noGrp="1" noChangeArrowheads="1"/>
          </p:cNvSpPr>
          <p:nvPr>
            <p:ph type="title"/>
          </p:nvPr>
        </p:nvSpPr>
        <p:spPr>
          <a:xfrm>
            <a:off x="0" y="152400"/>
            <a:ext cx="9144000" cy="457200"/>
          </a:xfrm>
        </p:spPr>
        <p:txBody>
          <a:bodyPr/>
          <a:lstStyle/>
          <a:p>
            <a:r>
              <a:rPr lang="en-US" sz="4000"/>
              <a:t>Objectives</a:t>
            </a:r>
          </a:p>
        </p:txBody>
      </p:sp>
      <p:sp>
        <p:nvSpPr>
          <p:cNvPr id="311299" name="Rectangle 3"/>
          <p:cNvSpPr>
            <a:spLocks noGrp="1" noChangeArrowheads="1"/>
          </p:cNvSpPr>
          <p:nvPr>
            <p:ph type="body" idx="1"/>
          </p:nvPr>
        </p:nvSpPr>
        <p:spPr>
          <a:xfrm>
            <a:off x="347663" y="779463"/>
            <a:ext cx="8642350" cy="5697537"/>
          </a:xfrm>
        </p:spPr>
        <p:txBody>
          <a:bodyPr/>
          <a:lstStyle/>
          <a:p>
            <a:pPr>
              <a:lnSpc>
                <a:spcPct val="80000"/>
              </a:lnSpc>
              <a:spcBef>
                <a:spcPct val="25000"/>
              </a:spcBef>
            </a:pPr>
            <a:r>
              <a:rPr lang="en-US" sz="2100"/>
              <a:t>To define a derived class from a base class through inheritance (§15.2).</a:t>
            </a:r>
          </a:p>
          <a:p>
            <a:pPr>
              <a:lnSpc>
                <a:spcPct val="80000"/>
              </a:lnSpc>
              <a:spcBef>
                <a:spcPct val="25000"/>
              </a:spcBef>
            </a:pPr>
            <a:r>
              <a:rPr lang="en-US" sz="2100"/>
              <a:t>To enable generic programming by passing objects of a derived type to a parameter of a base class type (§15.3).</a:t>
            </a:r>
          </a:p>
          <a:p>
            <a:pPr>
              <a:lnSpc>
                <a:spcPct val="80000"/>
              </a:lnSpc>
              <a:spcBef>
                <a:spcPct val="25000"/>
              </a:spcBef>
            </a:pPr>
            <a:r>
              <a:rPr lang="en-US" sz="2100"/>
              <a:t>To know how to invoke the base class’s constructors with arguments (§15.4.1).</a:t>
            </a:r>
          </a:p>
          <a:p>
            <a:pPr>
              <a:lnSpc>
                <a:spcPct val="80000"/>
              </a:lnSpc>
              <a:spcBef>
                <a:spcPct val="25000"/>
              </a:spcBef>
            </a:pPr>
            <a:r>
              <a:rPr lang="en-US" sz="2100"/>
              <a:t>To understand constructor and destructor chaining (§15.4.2).</a:t>
            </a:r>
          </a:p>
          <a:p>
            <a:pPr>
              <a:lnSpc>
                <a:spcPct val="80000"/>
              </a:lnSpc>
              <a:spcBef>
                <a:spcPct val="25000"/>
              </a:spcBef>
            </a:pPr>
            <a:r>
              <a:rPr lang="en-US" sz="2100"/>
              <a:t>To redefine functions in the derived class (§15.5).</a:t>
            </a:r>
          </a:p>
          <a:p>
            <a:pPr>
              <a:lnSpc>
                <a:spcPct val="80000"/>
              </a:lnSpc>
              <a:spcBef>
                <a:spcPct val="25000"/>
              </a:spcBef>
            </a:pPr>
            <a:r>
              <a:rPr lang="en-US" sz="2100"/>
              <a:t>To distinguish between redefining and overloading functions (§15.5).</a:t>
            </a:r>
          </a:p>
          <a:p>
            <a:pPr>
              <a:lnSpc>
                <a:spcPct val="80000"/>
              </a:lnSpc>
              <a:spcBef>
                <a:spcPct val="25000"/>
              </a:spcBef>
            </a:pPr>
            <a:r>
              <a:rPr lang="en-US" sz="2100"/>
              <a:t>To define generic functions using polymorphism (§15.6).</a:t>
            </a:r>
          </a:p>
          <a:p>
            <a:pPr>
              <a:lnSpc>
                <a:spcPct val="80000"/>
              </a:lnSpc>
              <a:spcBef>
                <a:spcPct val="25000"/>
              </a:spcBef>
            </a:pPr>
            <a:r>
              <a:rPr lang="en-US" sz="2100"/>
              <a:t>To enable dynamic binding using virtual functions (§15.7).</a:t>
            </a:r>
          </a:p>
          <a:p>
            <a:pPr>
              <a:lnSpc>
                <a:spcPct val="80000"/>
              </a:lnSpc>
              <a:spcBef>
                <a:spcPct val="25000"/>
              </a:spcBef>
            </a:pPr>
            <a:r>
              <a:rPr lang="en-US" sz="2100"/>
              <a:t>To distinguish between redefining and overriding functions (§15.7).</a:t>
            </a:r>
          </a:p>
          <a:p>
            <a:pPr>
              <a:lnSpc>
                <a:spcPct val="80000"/>
              </a:lnSpc>
              <a:spcBef>
                <a:spcPct val="25000"/>
              </a:spcBef>
            </a:pPr>
            <a:r>
              <a:rPr lang="en-US" sz="2100"/>
              <a:t>To distinguish between static matching and dynamic binding (§15.7).</a:t>
            </a:r>
          </a:p>
          <a:p>
            <a:pPr>
              <a:lnSpc>
                <a:spcPct val="80000"/>
              </a:lnSpc>
              <a:spcBef>
                <a:spcPct val="25000"/>
              </a:spcBef>
            </a:pPr>
            <a:r>
              <a:rPr lang="en-US" sz="2100"/>
              <a:t>To access protected members of a base class from derived classes (§15.8).</a:t>
            </a:r>
          </a:p>
          <a:p>
            <a:pPr>
              <a:lnSpc>
                <a:spcPct val="80000"/>
              </a:lnSpc>
              <a:spcBef>
                <a:spcPct val="25000"/>
              </a:spcBef>
            </a:pPr>
            <a:r>
              <a:rPr lang="en-US" sz="2100"/>
              <a:t>To define abstract classes with pure virtual functions (§15.9).</a:t>
            </a:r>
          </a:p>
          <a:p>
            <a:pPr>
              <a:lnSpc>
                <a:spcPct val="80000"/>
              </a:lnSpc>
              <a:spcBef>
                <a:spcPct val="25000"/>
              </a:spcBef>
            </a:pPr>
            <a:r>
              <a:rPr lang="en-US" sz="2100"/>
              <a:t>To cast an object of a base class type to a derived type using the </a:t>
            </a:r>
            <a:r>
              <a:rPr lang="en-US" sz="2100" b="1"/>
              <a:t>static_cast</a:t>
            </a:r>
            <a:r>
              <a:rPr lang="en-US" sz="2100"/>
              <a:t> and </a:t>
            </a:r>
            <a:r>
              <a:rPr lang="en-US" sz="2100" b="1"/>
              <a:t>dynamic_cast</a:t>
            </a:r>
            <a:r>
              <a:rPr lang="en-US" sz="2100"/>
              <a:t> operators and know the differences between the two operators (§15.10).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FC0DB6B-C541-4EA0-897D-0D2B7370926B}" type="slidenum">
              <a:rPr lang="en-US"/>
              <a:pPr/>
              <a:t>20</a:t>
            </a:fld>
            <a:endParaRPr lang="en-US"/>
          </a:p>
        </p:txBody>
      </p:sp>
      <p:sp>
        <p:nvSpPr>
          <p:cNvPr id="396290" name="Rectangle 2"/>
          <p:cNvSpPr>
            <a:spLocks noGrp="1" noChangeArrowheads="1"/>
          </p:cNvSpPr>
          <p:nvPr>
            <p:ph type="title"/>
          </p:nvPr>
        </p:nvSpPr>
        <p:spPr>
          <a:xfrm>
            <a:off x="457200" y="228600"/>
            <a:ext cx="8153400" cy="742950"/>
          </a:xfrm>
        </p:spPr>
        <p:txBody>
          <a:bodyPr/>
          <a:lstStyle/>
          <a:p>
            <a:r>
              <a:rPr lang="en-US"/>
              <a:t>Abstract Classes</a:t>
            </a:r>
          </a:p>
        </p:txBody>
      </p:sp>
      <p:sp>
        <p:nvSpPr>
          <p:cNvPr id="396291"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6293" name="Rectangle 5"/>
          <p:cNvSpPr>
            <a:spLocks noChangeArrowheads="1"/>
          </p:cNvSpPr>
          <p:nvPr/>
        </p:nvSpPr>
        <p:spPr bwMode="auto">
          <a:xfrm>
            <a:off x="269875" y="1431925"/>
            <a:ext cx="8564563" cy="4608513"/>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3200"/>
              <a:t>In the inheritance hierarchy, classes become more specific and concrete </a:t>
            </a:r>
            <a:r>
              <a:rPr lang="en-US" sz="3200" i="1"/>
              <a:t>with each new derived class</a:t>
            </a:r>
            <a:r>
              <a:rPr lang="en-US" sz="3200"/>
              <a:t>. If you move from a derived class back up to its parent and ancestor classes, the classes become more general and less specific. Class design should ensure that a base class contains common features of its derived classes. Sometimes a base class is so abstract that it cannot have any specific instances. Such a class is referred to as an </a:t>
            </a:r>
            <a:r>
              <a:rPr lang="en-US" sz="3200" i="1"/>
              <a:t>abstract class</a:t>
            </a:r>
            <a:r>
              <a:rPr lang="en-US" sz="3200"/>
              <a:t>.</a:t>
            </a:r>
          </a:p>
        </p:txBody>
      </p:sp>
      <p:sp>
        <p:nvSpPr>
          <p:cNvPr id="396295" name="Rectangle 7"/>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7D36824-36D7-415B-B76C-D0E7A6837DB7}" type="slidenum">
              <a:rPr lang="en-US"/>
              <a:pPr/>
              <a:t>21</a:t>
            </a:fld>
            <a:endParaRPr lang="en-US"/>
          </a:p>
        </p:txBody>
      </p:sp>
      <p:sp>
        <p:nvSpPr>
          <p:cNvPr id="410626" name="Rectangle 2"/>
          <p:cNvSpPr>
            <a:spLocks noGrp="1" noChangeArrowheads="1"/>
          </p:cNvSpPr>
          <p:nvPr>
            <p:ph type="title"/>
          </p:nvPr>
        </p:nvSpPr>
        <p:spPr>
          <a:xfrm>
            <a:off x="457200" y="228600"/>
            <a:ext cx="8153400" cy="742950"/>
          </a:xfrm>
        </p:spPr>
        <p:txBody>
          <a:bodyPr/>
          <a:lstStyle/>
          <a:p>
            <a:r>
              <a:rPr lang="en-US"/>
              <a:t>Abstract Functions</a:t>
            </a:r>
          </a:p>
        </p:txBody>
      </p:sp>
      <p:sp>
        <p:nvSpPr>
          <p:cNvPr id="410627"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0628" name="Rectangle 4"/>
          <p:cNvSpPr>
            <a:spLocks noChangeArrowheads="1"/>
          </p:cNvSpPr>
          <p:nvPr/>
        </p:nvSpPr>
        <p:spPr bwMode="auto">
          <a:xfrm>
            <a:off x="231775" y="1085850"/>
            <a:ext cx="8756650" cy="5262563"/>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3200"/>
              <a:t>Since you can compute areas and perimeters for all geometric objects, it is better to declare the </a:t>
            </a:r>
            <a:r>
              <a:rPr lang="en-US" sz="3200" u="sng"/>
              <a:t>getArea()</a:t>
            </a:r>
            <a:r>
              <a:rPr lang="en-US" sz="3200"/>
              <a:t> and </a:t>
            </a:r>
            <a:r>
              <a:rPr lang="en-US" sz="3200" u="sng"/>
              <a:t>getPerimeter()</a:t>
            </a:r>
            <a:r>
              <a:rPr lang="en-US" sz="3200"/>
              <a:t> functions in the </a:t>
            </a:r>
            <a:r>
              <a:rPr lang="en-US" sz="3200" u="sng"/>
              <a:t>GeometricObject</a:t>
            </a:r>
            <a:r>
              <a:rPr lang="en-US" sz="3200"/>
              <a:t> class. However, these functions cannot be implemented in the </a:t>
            </a:r>
            <a:r>
              <a:rPr lang="en-US" sz="3200" u="sng"/>
              <a:t>GeometricObject</a:t>
            </a:r>
            <a:r>
              <a:rPr lang="en-US" sz="3200"/>
              <a:t> class because their implementation is dependent on the specific type of geometric object. Such functions are referred to as </a:t>
            </a:r>
            <a:r>
              <a:rPr lang="en-US" sz="3200" i="1"/>
              <a:t>abstract functions</a:t>
            </a:r>
            <a:r>
              <a:rPr lang="en-US" sz="3200"/>
              <a:t>. After you declare the functions in </a:t>
            </a:r>
            <a:r>
              <a:rPr lang="en-US" sz="3200" u="sng"/>
              <a:t>GeometricObject</a:t>
            </a:r>
            <a:r>
              <a:rPr lang="en-US" sz="3200"/>
              <a:t>, </a:t>
            </a:r>
            <a:r>
              <a:rPr lang="en-US" sz="3200" u="sng"/>
              <a:t>GeometricObject</a:t>
            </a:r>
            <a:r>
              <a:rPr lang="en-US" sz="3200"/>
              <a:t> becomes an abstract class. </a:t>
            </a:r>
          </a:p>
        </p:txBody>
      </p:sp>
      <p:sp>
        <p:nvSpPr>
          <p:cNvPr id="410629"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fld id="{F856004A-3C1E-4443-8E52-7F424547F0BE}" type="slidenum">
              <a:rPr lang="en-US"/>
              <a:pPr/>
              <a:t>22</a:t>
            </a:fld>
            <a:endParaRPr lang="en-US"/>
          </a:p>
        </p:txBody>
      </p:sp>
      <p:sp>
        <p:nvSpPr>
          <p:cNvPr id="411650" name="Rectangle 2"/>
          <p:cNvSpPr>
            <a:spLocks noGrp="1" noChangeArrowheads="1"/>
          </p:cNvSpPr>
          <p:nvPr>
            <p:ph type="title"/>
          </p:nvPr>
        </p:nvSpPr>
        <p:spPr>
          <a:xfrm>
            <a:off x="457200" y="228600"/>
            <a:ext cx="8153400" cy="742950"/>
          </a:xfrm>
        </p:spPr>
        <p:txBody>
          <a:bodyPr/>
          <a:lstStyle/>
          <a:p>
            <a:r>
              <a:rPr lang="en-US"/>
              <a:t>Abstract Class Example</a:t>
            </a:r>
          </a:p>
        </p:txBody>
      </p:sp>
      <p:sp>
        <p:nvSpPr>
          <p:cNvPr id="411651"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1653"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1655" name="Rectangle 7"/>
          <p:cNvSpPr>
            <a:spLocks noChangeArrowheads="1"/>
          </p:cNvSpPr>
          <p:nvPr/>
        </p:nvSpPr>
        <p:spPr bwMode="auto">
          <a:xfrm>
            <a:off x="0" y="13033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1656" name="AutoShape 8">
            <a:hlinkClick r:id="" action="ppaction://noaction" highlightClick="1"/>
          </p:cNvPr>
          <p:cNvSpPr>
            <a:spLocks noChangeArrowheads="1"/>
          </p:cNvSpPr>
          <p:nvPr/>
        </p:nvSpPr>
        <p:spPr bwMode="auto">
          <a:xfrm>
            <a:off x="5454650" y="971550"/>
            <a:ext cx="3573463" cy="4175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AbstractGeometricObject.h</a:t>
            </a:r>
            <a:endParaRPr lang="en-US">
              <a:solidFill>
                <a:schemeClr val="accent1"/>
              </a:solidFill>
            </a:endParaRPr>
          </a:p>
        </p:txBody>
      </p:sp>
      <p:sp>
        <p:nvSpPr>
          <p:cNvPr id="411663" name="AutoShape 15">
            <a:hlinkClick r:id="rId4" action="ppaction://program" highlightClick="1"/>
          </p:cNvPr>
          <p:cNvSpPr>
            <a:spLocks noChangeArrowheads="1"/>
          </p:cNvSpPr>
          <p:nvPr/>
        </p:nvSpPr>
        <p:spPr bwMode="auto">
          <a:xfrm>
            <a:off x="6877050" y="5964238"/>
            <a:ext cx="1905000" cy="455612"/>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411664" name="AutoShape 16">
            <a:hlinkClick r:id="" action="ppaction://noaction" highlightClick="1"/>
          </p:cNvPr>
          <p:cNvSpPr>
            <a:spLocks noChangeArrowheads="1"/>
          </p:cNvSpPr>
          <p:nvPr/>
        </p:nvSpPr>
        <p:spPr bwMode="auto">
          <a:xfrm>
            <a:off x="5416550" y="1508125"/>
            <a:ext cx="3573463" cy="4175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200">
                <a:solidFill>
                  <a:schemeClr val="accent1"/>
                </a:solidFill>
                <a:latin typeface="Book Antiqua" pitchFamily="18" charset="0"/>
                <a:hlinkClick r:id="rId5" action="ppaction://program"/>
              </a:rPr>
              <a:t>AbstractGeometricObject.cpp</a:t>
            </a:r>
            <a:endParaRPr lang="en-US" sz="2200">
              <a:solidFill>
                <a:schemeClr val="accent1"/>
              </a:solidFill>
            </a:endParaRPr>
          </a:p>
        </p:txBody>
      </p:sp>
      <p:sp>
        <p:nvSpPr>
          <p:cNvPr id="411665" name="AutoShape 17">
            <a:hlinkClick r:id="" action="ppaction://noaction" highlightClick="1"/>
          </p:cNvPr>
          <p:cNvSpPr>
            <a:spLocks noChangeArrowheads="1"/>
          </p:cNvSpPr>
          <p:nvPr/>
        </p:nvSpPr>
        <p:spPr bwMode="auto">
          <a:xfrm>
            <a:off x="5378450" y="2122488"/>
            <a:ext cx="3765550" cy="37941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1400">
                <a:solidFill>
                  <a:schemeClr val="accent1"/>
                </a:solidFill>
                <a:latin typeface="Book Antiqua" pitchFamily="18" charset="0"/>
                <a:hlinkClick r:id="rId6" action="ppaction://program"/>
              </a:rPr>
              <a:t>Derived CircleFromAbstractGeometricObject.h</a:t>
            </a:r>
            <a:endParaRPr lang="en-US" sz="1400">
              <a:solidFill>
                <a:schemeClr val="accent1"/>
              </a:solidFill>
            </a:endParaRPr>
          </a:p>
        </p:txBody>
      </p:sp>
      <p:sp>
        <p:nvSpPr>
          <p:cNvPr id="411667" name="AutoShape 19">
            <a:hlinkClick r:id="" action="ppaction://noaction" highlightClick="1"/>
          </p:cNvPr>
          <p:cNvSpPr>
            <a:spLocks noChangeArrowheads="1"/>
          </p:cNvSpPr>
          <p:nvPr/>
        </p:nvSpPr>
        <p:spPr bwMode="auto">
          <a:xfrm>
            <a:off x="5378450" y="3275013"/>
            <a:ext cx="3765550" cy="41751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1200">
                <a:solidFill>
                  <a:schemeClr val="accent1"/>
                </a:solidFill>
                <a:latin typeface="Book Antiqua" pitchFamily="18" charset="0"/>
                <a:hlinkClick r:id="rId7" action="ppaction://program"/>
              </a:rPr>
              <a:t>DerivedRectangleFromAbstractGeometricObject.h</a:t>
            </a:r>
            <a:endParaRPr lang="en-US" sz="1200">
              <a:solidFill>
                <a:schemeClr val="accent1"/>
              </a:solidFill>
            </a:endParaRPr>
          </a:p>
        </p:txBody>
      </p:sp>
      <p:sp>
        <p:nvSpPr>
          <p:cNvPr id="411669" name="AutoShape 21">
            <a:hlinkClick r:id="" action="ppaction://noaction" highlightClick="1"/>
          </p:cNvPr>
          <p:cNvSpPr>
            <a:spLocks noChangeArrowheads="1"/>
          </p:cNvSpPr>
          <p:nvPr/>
        </p:nvSpPr>
        <p:spPr bwMode="auto">
          <a:xfrm>
            <a:off x="5340350" y="4581525"/>
            <a:ext cx="3573463" cy="3794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1800">
                <a:solidFill>
                  <a:schemeClr val="accent1"/>
                </a:solidFill>
                <a:latin typeface="Book Antiqua" pitchFamily="18" charset="0"/>
                <a:hlinkClick r:id="rId8" action="ppaction://program"/>
              </a:rPr>
              <a:t>TestAbstractGeometricObject.cpp</a:t>
            </a:r>
            <a:endParaRPr lang="en-US" sz="1800">
              <a:solidFill>
                <a:schemeClr val="accent1"/>
              </a:solidFill>
            </a:endParaRPr>
          </a:p>
        </p:txBody>
      </p:sp>
      <p:sp>
        <p:nvSpPr>
          <p:cNvPr id="411671" name="Rectangle 23"/>
          <p:cNvSpPr>
            <a:spLocks noChangeArrowheads="1"/>
          </p:cNvSpPr>
          <p:nvPr/>
        </p:nvSpPr>
        <p:spPr bwMode="auto">
          <a:xfrm>
            <a:off x="0" y="13049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1680" name="AutoShape 32">
            <a:hlinkClick r:id="" action="ppaction://noaction" highlightClick="1"/>
          </p:cNvPr>
          <p:cNvSpPr>
            <a:spLocks noChangeArrowheads="1"/>
          </p:cNvSpPr>
          <p:nvPr/>
        </p:nvSpPr>
        <p:spPr bwMode="auto">
          <a:xfrm>
            <a:off x="5378450" y="2660650"/>
            <a:ext cx="3765550" cy="37941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1400">
                <a:solidFill>
                  <a:schemeClr val="accent1"/>
                </a:solidFill>
                <a:latin typeface="Book Antiqua" pitchFamily="18" charset="0"/>
                <a:hlinkClick r:id="rId9" action="ppaction://program"/>
              </a:rPr>
              <a:t>DerivedCircleFromAbstractGeometricObject.cpp</a:t>
            </a:r>
            <a:endParaRPr lang="en-US" sz="1400">
              <a:solidFill>
                <a:schemeClr val="accent1"/>
              </a:solidFill>
            </a:endParaRPr>
          </a:p>
        </p:txBody>
      </p:sp>
      <p:sp>
        <p:nvSpPr>
          <p:cNvPr id="411682" name="AutoShape 34">
            <a:hlinkClick r:id="" action="ppaction://noaction" highlightClick="1"/>
          </p:cNvPr>
          <p:cNvSpPr>
            <a:spLocks noChangeArrowheads="1"/>
          </p:cNvSpPr>
          <p:nvPr/>
        </p:nvSpPr>
        <p:spPr bwMode="auto">
          <a:xfrm>
            <a:off x="5378450" y="3929063"/>
            <a:ext cx="3765550" cy="41751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1200">
                <a:solidFill>
                  <a:schemeClr val="accent1"/>
                </a:solidFill>
                <a:latin typeface="Book Antiqua" pitchFamily="18" charset="0"/>
                <a:hlinkClick r:id="rId10" action="ppaction://program"/>
              </a:rPr>
              <a:t>DerivedRectangleFromAbstractGeometricObject.cpp</a:t>
            </a:r>
            <a:endParaRPr lang="en-US" sz="1200">
              <a:solidFill>
                <a:schemeClr val="accent1"/>
              </a:solidFill>
            </a:endParaRPr>
          </a:p>
        </p:txBody>
      </p:sp>
      <p:sp>
        <p:nvSpPr>
          <p:cNvPr id="411686" name="Rectangle 38"/>
          <p:cNvSpPr>
            <a:spLocks noChangeArrowheads="1"/>
          </p:cNvSpPr>
          <p:nvPr/>
        </p:nvSpPr>
        <p:spPr bwMode="auto">
          <a:xfrm>
            <a:off x="0" y="1303338"/>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411685" name="Object 37"/>
          <p:cNvGraphicFramePr>
            <a:graphicFrameLocks noChangeAspect="1"/>
          </p:cNvGraphicFramePr>
          <p:nvPr/>
        </p:nvGraphicFramePr>
        <p:xfrm>
          <a:off x="0" y="971550"/>
          <a:ext cx="5100638" cy="5184775"/>
        </p:xfrm>
        <a:graphic>
          <a:graphicData uri="http://schemas.openxmlformats.org/presentationml/2006/ole">
            <p:oleObj spid="_x0000_s411685" name="Picture" r:id="rId11" imgW="4178300" imgH="4254500" progId="Word.Picture.8">
              <p:embed/>
            </p:oleObj>
          </a:graphicData>
        </a:graphic>
      </p:graphicFrame>
      <p:sp>
        <p:nvSpPr>
          <p:cNvPr id="411676" name="AutoShape 28">
            <a:hlinkClick r:id="rId12" highlightClick="1"/>
          </p:cNvPr>
          <p:cNvSpPr>
            <a:spLocks noChangeArrowheads="1"/>
          </p:cNvSpPr>
          <p:nvPr/>
        </p:nvSpPr>
        <p:spPr bwMode="auto">
          <a:xfrm>
            <a:off x="4994275" y="931863"/>
            <a:ext cx="354013" cy="5000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11677" name="AutoShape 29">
            <a:hlinkClick r:id="rId13" highlightClick="1"/>
          </p:cNvPr>
          <p:cNvSpPr>
            <a:spLocks noChangeArrowheads="1"/>
          </p:cNvSpPr>
          <p:nvPr/>
        </p:nvSpPr>
        <p:spPr bwMode="auto">
          <a:xfrm>
            <a:off x="4956175" y="1508125"/>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11678" name="AutoShape 30">
            <a:hlinkClick r:id="rId14" highlightClick="1"/>
          </p:cNvPr>
          <p:cNvSpPr>
            <a:spLocks noChangeArrowheads="1"/>
          </p:cNvSpPr>
          <p:nvPr/>
        </p:nvSpPr>
        <p:spPr bwMode="auto">
          <a:xfrm>
            <a:off x="4918075" y="2084388"/>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11679" name="AutoShape 31">
            <a:hlinkClick r:id="rId15" highlightClick="1"/>
          </p:cNvPr>
          <p:cNvSpPr>
            <a:spLocks noChangeArrowheads="1"/>
          </p:cNvSpPr>
          <p:nvPr/>
        </p:nvSpPr>
        <p:spPr bwMode="auto">
          <a:xfrm>
            <a:off x="4879975" y="2660650"/>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11681" name="AutoShape 33">
            <a:hlinkClick r:id="rId16" highlightClick="1"/>
          </p:cNvPr>
          <p:cNvSpPr>
            <a:spLocks noChangeArrowheads="1"/>
          </p:cNvSpPr>
          <p:nvPr/>
        </p:nvSpPr>
        <p:spPr bwMode="auto">
          <a:xfrm>
            <a:off x="4879975" y="3275013"/>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11683" name="AutoShape 35">
            <a:hlinkClick r:id="rId17" highlightClick="1"/>
          </p:cNvPr>
          <p:cNvSpPr>
            <a:spLocks noChangeArrowheads="1"/>
          </p:cNvSpPr>
          <p:nvPr/>
        </p:nvSpPr>
        <p:spPr bwMode="auto">
          <a:xfrm>
            <a:off x="4879975" y="3929063"/>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411684" name="AutoShape 36">
            <a:hlinkClick r:id="rId18" highlightClick="1"/>
          </p:cNvPr>
          <p:cNvSpPr>
            <a:spLocks noChangeArrowheads="1"/>
          </p:cNvSpPr>
          <p:nvPr/>
        </p:nvSpPr>
        <p:spPr bwMode="auto">
          <a:xfrm>
            <a:off x="4840288" y="4581525"/>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121483B-AB68-4DC9-83E8-451C2EFBB00E}" type="slidenum">
              <a:rPr lang="en-US"/>
              <a:pPr/>
              <a:t>23</a:t>
            </a:fld>
            <a:endParaRPr lang="en-US"/>
          </a:p>
        </p:txBody>
      </p:sp>
      <p:sp>
        <p:nvSpPr>
          <p:cNvPr id="397314" name="Rectangle 2"/>
          <p:cNvSpPr>
            <a:spLocks noGrp="1" noChangeArrowheads="1"/>
          </p:cNvSpPr>
          <p:nvPr>
            <p:ph type="title"/>
          </p:nvPr>
        </p:nvSpPr>
        <p:spPr>
          <a:xfrm>
            <a:off x="457200" y="228600"/>
            <a:ext cx="8262938" cy="1049338"/>
          </a:xfrm>
        </p:spPr>
        <p:txBody>
          <a:bodyPr/>
          <a:lstStyle/>
          <a:p>
            <a:r>
              <a:rPr lang="en-US" sz="4000"/>
              <a:t>Casting: static_cast versus dynamic_cast</a:t>
            </a:r>
            <a:r>
              <a:rPr lang="en-US"/>
              <a:t> </a:t>
            </a:r>
          </a:p>
        </p:txBody>
      </p:sp>
      <p:sp>
        <p:nvSpPr>
          <p:cNvPr id="397315"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7316" name="Rectangle 4"/>
          <p:cNvSpPr>
            <a:spLocks noChangeArrowheads="1"/>
          </p:cNvSpPr>
          <p:nvPr/>
        </p:nvSpPr>
        <p:spPr bwMode="auto">
          <a:xfrm>
            <a:off x="231775" y="1662113"/>
            <a:ext cx="8602663" cy="4416425"/>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200"/>
              <a:t>The header for the </a:t>
            </a:r>
            <a:r>
              <a:rPr lang="en-US" sz="3200" u="sng"/>
              <a:t>displayGeometricObject</a:t>
            </a:r>
            <a:r>
              <a:rPr lang="en-US" sz="3200"/>
              <a:t> function in Listing 15.19 is</a:t>
            </a:r>
          </a:p>
          <a:p>
            <a:pPr>
              <a:spcBef>
                <a:spcPct val="20000"/>
              </a:spcBef>
              <a:buClr>
                <a:schemeClr val="tx2"/>
              </a:buClr>
              <a:buSzPct val="75000"/>
              <a:buFont typeface="Monotype Sorts" pitchFamily="2" charset="2"/>
              <a:buNone/>
            </a:pPr>
            <a:endParaRPr lang="en-US" sz="3200" b="1" u="sng"/>
          </a:p>
          <a:p>
            <a:pPr>
              <a:spcBef>
                <a:spcPct val="20000"/>
              </a:spcBef>
              <a:buClr>
                <a:schemeClr val="tx2"/>
              </a:buClr>
              <a:buSzPct val="75000"/>
              <a:buFont typeface="Monotype Sorts" pitchFamily="2" charset="2"/>
              <a:buNone/>
            </a:pPr>
            <a:r>
              <a:rPr lang="en-US" b="1"/>
              <a:t>void </a:t>
            </a:r>
            <a:r>
              <a:rPr lang="en-US"/>
              <a:t>displayGeometricObject(const GeometricObject&amp; object)</a:t>
            </a:r>
          </a:p>
          <a:p>
            <a:pPr>
              <a:spcBef>
                <a:spcPct val="20000"/>
              </a:spcBef>
              <a:buClr>
                <a:schemeClr val="tx2"/>
              </a:buClr>
              <a:buSzPct val="75000"/>
              <a:buFont typeface="Monotype Sorts" pitchFamily="2" charset="2"/>
              <a:buNone/>
            </a:pPr>
            <a:endParaRPr lang="en-US"/>
          </a:p>
          <a:p>
            <a:pPr>
              <a:spcBef>
                <a:spcPct val="20000"/>
              </a:spcBef>
              <a:buClr>
                <a:schemeClr val="tx2"/>
              </a:buClr>
              <a:buSzPct val="75000"/>
              <a:buFont typeface="Monotype Sorts" pitchFamily="2" charset="2"/>
              <a:buNone/>
            </a:pPr>
            <a:r>
              <a:rPr lang="en-US" sz="3200"/>
              <a:t>Suppose you wish to modify this function to display radius, diameter, area, and perimeter if the object is a circle. How can this be done? </a:t>
            </a:r>
          </a:p>
        </p:txBody>
      </p:sp>
      <p:sp>
        <p:nvSpPr>
          <p:cNvPr id="397317"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1EB2FBC-625B-4BE3-B739-DF0AC1C96F17}" type="slidenum">
              <a:rPr lang="en-US"/>
              <a:pPr/>
              <a:t>24</a:t>
            </a:fld>
            <a:endParaRPr lang="en-US"/>
          </a:p>
        </p:txBody>
      </p:sp>
      <p:sp>
        <p:nvSpPr>
          <p:cNvPr id="412674" name="Rectangle 2"/>
          <p:cNvSpPr>
            <a:spLocks noGrp="1" noChangeArrowheads="1"/>
          </p:cNvSpPr>
          <p:nvPr>
            <p:ph type="title"/>
          </p:nvPr>
        </p:nvSpPr>
        <p:spPr>
          <a:xfrm>
            <a:off x="457200" y="228600"/>
            <a:ext cx="8153400" cy="742950"/>
          </a:xfrm>
        </p:spPr>
        <p:txBody>
          <a:bodyPr/>
          <a:lstStyle/>
          <a:p>
            <a:r>
              <a:rPr lang="en-US"/>
              <a:t>Static Casting Example</a:t>
            </a:r>
          </a:p>
        </p:txBody>
      </p:sp>
      <p:sp>
        <p:nvSpPr>
          <p:cNvPr id="412675"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2679" name="Rectangle 7"/>
          <p:cNvSpPr>
            <a:spLocks noChangeArrowheads="1"/>
          </p:cNvSpPr>
          <p:nvPr/>
        </p:nvSpPr>
        <p:spPr bwMode="auto">
          <a:xfrm>
            <a:off x="501650" y="1239838"/>
            <a:ext cx="8102600" cy="403225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b="1">
                <a:solidFill>
                  <a:schemeClr val="bg2"/>
                </a:solidFill>
              </a:rPr>
              <a:t>void</a:t>
            </a:r>
            <a:r>
              <a:rPr lang="en-US">
                <a:solidFill>
                  <a:schemeClr val="bg2"/>
                </a:solidFill>
              </a:rPr>
              <a:t> displayGeometricObject(GeometricObject&amp; g)</a:t>
            </a:r>
          </a:p>
          <a:p>
            <a:pPr>
              <a:spcBef>
                <a:spcPct val="20000"/>
              </a:spcBef>
              <a:buClr>
                <a:schemeClr val="tx2"/>
              </a:buClr>
              <a:buSzPct val="75000"/>
              <a:buFont typeface="Monotype Sorts" pitchFamily="2" charset="2"/>
              <a:buNone/>
            </a:pPr>
            <a:r>
              <a:rPr lang="en-US">
                <a:solidFill>
                  <a:schemeClr val="bg2"/>
                </a:solidFill>
              </a:rPr>
              <a:t>{</a:t>
            </a:r>
          </a:p>
          <a:p>
            <a:pPr>
              <a:spcBef>
                <a:spcPct val="20000"/>
              </a:spcBef>
              <a:buClr>
                <a:schemeClr val="tx2"/>
              </a:buClr>
              <a:buSzPct val="75000"/>
              <a:buFont typeface="Monotype Sorts" pitchFamily="2" charset="2"/>
              <a:buNone/>
            </a:pPr>
            <a:r>
              <a:rPr lang="en-US">
                <a:solidFill>
                  <a:schemeClr val="bg2"/>
                </a:solidFill>
              </a:rPr>
              <a:t>  cout &lt;&lt; "The raidus is " &lt;&lt; g.getRadius() &lt;&lt; endl;</a:t>
            </a:r>
          </a:p>
          <a:p>
            <a:pPr>
              <a:spcBef>
                <a:spcPct val="20000"/>
              </a:spcBef>
              <a:buClr>
                <a:schemeClr val="tx2"/>
              </a:buClr>
              <a:buSzPct val="75000"/>
              <a:buFont typeface="Monotype Sorts" pitchFamily="2" charset="2"/>
              <a:buNone/>
            </a:pPr>
            <a:r>
              <a:rPr lang="en-US">
                <a:solidFill>
                  <a:schemeClr val="bg2"/>
                </a:solidFill>
              </a:rPr>
              <a:t>  cout &lt;&lt; "The diameter is " &lt;&lt; g.getDiameter() &lt;&lt; endl;</a:t>
            </a:r>
          </a:p>
          <a:p>
            <a:pPr>
              <a:spcBef>
                <a:spcPct val="20000"/>
              </a:spcBef>
              <a:buClr>
                <a:schemeClr val="tx2"/>
              </a:buClr>
              <a:buSzPct val="75000"/>
              <a:buFont typeface="Monotype Sorts" pitchFamily="2" charset="2"/>
              <a:buNone/>
            </a:pPr>
            <a:r>
              <a:rPr lang="en-US">
                <a:solidFill>
                  <a:schemeClr val="bg2"/>
                </a:solidFill>
              </a:rPr>
              <a:t>  cout &lt;&lt; "The width is " &lt;&lt; g.getWidth() &lt;&lt; endl;</a:t>
            </a:r>
          </a:p>
          <a:p>
            <a:pPr>
              <a:spcBef>
                <a:spcPct val="20000"/>
              </a:spcBef>
              <a:buClr>
                <a:schemeClr val="tx2"/>
              </a:buClr>
              <a:buSzPct val="75000"/>
              <a:buFont typeface="Monotype Sorts" pitchFamily="2" charset="2"/>
              <a:buNone/>
            </a:pPr>
            <a:r>
              <a:rPr lang="en-US">
                <a:solidFill>
                  <a:schemeClr val="bg2"/>
                </a:solidFill>
              </a:rPr>
              <a:t>  cout &lt;&lt; "The height is " &lt;&lt; g.getHeight() &lt;&lt; endl;</a:t>
            </a:r>
          </a:p>
          <a:p>
            <a:pPr>
              <a:spcBef>
                <a:spcPct val="20000"/>
              </a:spcBef>
              <a:buClr>
                <a:schemeClr val="tx2"/>
              </a:buClr>
              <a:buSzPct val="75000"/>
              <a:buFont typeface="Monotype Sorts" pitchFamily="2" charset="2"/>
              <a:buNone/>
            </a:pPr>
            <a:r>
              <a:rPr lang="en-US">
                <a:solidFill>
                  <a:schemeClr val="bg2"/>
                </a:solidFill>
              </a:rPr>
              <a:t>  cout &lt;&lt; "The area is " &lt;&lt; g.getArea() &lt;&lt; endl;</a:t>
            </a:r>
          </a:p>
          <a:p>
            <a:pPr>
              <a:spcBef>
                <a:spcPct val="20000"/>
              </a:spcBef>
              <a:buClr>
                <a:schemeClr val="tx2"/>
              </a:buClr>
              <a:buSzPct val="75000"/>
              <a:buFont typeface="Monotype Sorts" pitchFamily="2" charset="2"/>
              <a:buNone/>
            </a:pPr>
            <a:r>
              <a:rPr lang="en-US">
                <a:solidFill>
                  <a:schemeClr val="bg2"/>
                </a:solidFill>
              </a:rPr>
              <a:t>  cout &lt;&lt; "The perimeter is " &lt;&lt; g.getPerimeter() &lt;&lt; endl;</a:t>
            </a:r>
          </a:p>
          <a:p>
            <a:pPr>
              <a:spcBef>
                <a:spcPct val="20000"/>
              </a:spcBef>
              <a:buClr>
                <a:schemeClr val="tx2"/>
              </a:buClr>
              <a:buSzPct val="75000"/>
              <a:buFont typeface="Monotype Sorts" pitchFamily="2" charset="2"/>
              <a:buNone/>
            </a:pPr>
            <a:r>
              <a:rPr lang="en-US">
                <a:solidFill>
                  <a:schemeClr val="bg2"/>
                </a:solidFill>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9A6213-76A3-4B40-BD9D-D3D16DBAFDF7}" type="slidenum">
              <a:rPr lang="en-US"/>
              <a:pPr/>
              <a:t>25</a:t>
            </a:fld>
            <a:endParaRPr lang="en-US"/>
          </a:p>
        </p:txBody>
      </p:sp>
      <p:sp>
        <p:nvSpPr>
          <p:cNvPr id="424962" name="Rectangle 2"/>
          <p:cNvSpPr>
            <a:spLocks noGrp="1" noChangeArrowheads="1"/>
          </p:cNvSpPr>
          <p:nvPr>
            <p:ph type="title"/>
          </p:nvPr>
        </p:nvSpPr>
        <p:spPr>
          <a:xfrm>
            <a:off x="457200" y="228600"/>
            <a:ext cx="8153400" cy="742950"/>
          </a:xfrm>
        </p:spPr>
        <p:txBody>
          <a:bodyPr/>
          <a:lstStyle/>
          <a:p>
            <a:r>
              <a:rPr lang="en-US"/>
              <a:t>Static Casting Example</a:t>
            </a:r>
          </a:p>
        </p:txBody>
      </p:sp>
      <p:sp>
        <p:nvSpPr>
          <p:cNvPr id="424963"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24964" name="Rectangle 4"/>
          <p:cNvSpPr>
            <a:spLocks noChangeArrowheads="1"/>
          </p:cNvSpPr>
          <p:nvPr/>
        </p:nvSpPr>
        <p:spPr bwMode="auto">
          <a:xfrm>
            <a:off x="501650" y="1239838"/>
            <a:ext cx="8218488" cy="5146675"/>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000" b="1">
                <a:solidFill>
                  <a:schemeClr val="bg2"/>
                </a:solidFill>
              </a:rPr>
              <a:t>void</a:t>
            </a:r>
            <a:r>
              <a:rPr lang="en-US" sz="2000">
                <a:solidFill>
                  <a:schemeClr val="bg2"/>
                </a:solidFill>
              </a:rPr>
              <a:t> displayGeometricObject(GeometricObject&amp; g)</a:t>
            </a:r>
          </a:p>
          <a:p>
            <a:pPr>
              <a:spcBef>
                <a:spcPct val="20000"/>
              </a:spcBef>
              <a:buClr>
                <a:schemeClr val="tx2"/>
              </a:buClr>
              <a:buSzPct val="75000"/>
              <a:buFont typeface="Monotype Sorts" pitchFamily="2" charset="2"/>
              <a:buNone/>
            </a:pPr>
            <a:r>
              <a:rPr lang="en-US" sz="2000">
                <a:solidFill>
                  <a:schemeClr val="bg2"/>
                </a:solidFill>
              </a:rPr>
              <a:t>{</a:t>
            </a:r>
          </a:p>
          <a:p>
            <a:pPr>
              <a:spcBef>
                <a:spcPct val="20000"/>
              </a:spcBef>
              <a:buClr>
                <a:schemeClr val="tx2"/>
              </a:buClr>
              <a:buSzPct val="75000"/>
              <a:buFont typeface="Monotype Sorts" pitchFamily="2" charset="2"/>
              <a:buNone/>
            </a:pPr>
            <a:r>
              <a:rPr lang="en-US" sz="2000">
                <a:solidFill>
                  <a:schemeClr val="bg2"/>
                </a:solidFill>
              </a:rPr>
              <a:t>  GeometricObject* p = &amp;g;</a:t>
            </a:r>
          </a:p>
          <a:p>
            <a:pPr>
              <a:spcBef>
                <a:spcPct val="20000"/>
              </a:spcBef>
              <a:buClr>
                <a:schemeClr val="tx2"/>
              </a:buClr>
              <a:buSzPct val="75000"/>
              <a:buFont typeface="Monotype Sorts" pitchFamily="2" charset="2"/>
              <a:buNone/>
            </a:pPr>
            <a:r>
              <a:rPr lang="en-US" sz="2000">
                <a:solidFill>
                  <a:schemeClr val="bg2"/>
                </a:solidFill>
              </a:rPr>
              <a:t>  cout &lt;&lt; "The raidus is " &lt;&lt;</a:t>
            </a:r>
          </a:p>
          <a:p>
            <a:pPr>
              <a:spcBef>
                <a:spcPct val="20000"/>
              </a:spcBef>
              <a:buClr>
                <a:schemeClr val="tx2"/>
              </a:buClr>
              <a:buSzPct val="75000"/>
              <a:buFont typeface="Monotype Sorts" pitchFamily="2" charset="2"/>
              <a:buNone/>
            </a:pPr>
            <a:r>
              <a:rPr lang="en-US" sz="2000">
                <a:solidFill>
                  <a:schemeClr val="bg2"/>
                </a:solidFill>
              </a:rPr>
              <a:t>    </a:t>
            </a:r>
            <a:r>
              <a:rPr lang="en-US" sz="2000" b="1">
                <a:solidFill>
                  <a:schemeClr val="bg2"/>
                </a:solidFill>
              </a:rPr>
              <a:t>static_cast</a:t>
            </a:r>
            <a:r>
              <a:rPr lang="en-US" sz="2000">
                <a:solidFill>
                  <a:schemeClr val="bg2"/>
                </a:solidFill>
              </a:rPr>
              <a:t>&lt;Circle*&gt;(p)-&gt;getRadius() &lt;&lt; endl;</a:t>
            </a:r>
          </a:p>
          <a:p>
            <a:pPr>
              <a:spcBef>
                <a:spcPct val="20000"/>
              </a:spcBef>
              <a:buClr>
                <a:schemeClr val="tx2"/>
              </a:buClr>
              <a:buSzPct val="75000"/>
              <a:buFont typeface="Monotype Sorts" pitchFamily="2" charset="2"/>
              <a:buNone/>
            </a:pPr>
            <a:r>
              <a:rPr lang="en-US" sz="2000">
                <a:solidFill>
                  <a:schemeClr val="bg2"/>
                </a:solidFill>
              </a:rPr>
              <a:t>  cout &lt;&lt; "The diameter is " &lt;&lt;</a:t>
            </a:r>
          </a:p>
          <a:p>
            <a:pPr>
              <a:spcBef>
                <a:spcPct val="20000"/>
              </a:spcBef>
              <a:buClr>
                <a:schemeClr val="tx2"/>
              </a:buClr>
              <a:buSzPct val="75000"/>
              <a:buFont typeface="Monotype Sorts" pitchFamily="2" charset="2"/>
              <a:buNone/>
            </a:pPr>
            <a:r>
              <a:rPr lang="en-US" sz="2000">
                <a:solidFill>
                  <a:schemeClr val="bg2"/>
                </a:solidFill>
              </a:rPr>
              <a:t>    </a:t>
            </a:r>
            <a:r>
              <a:rPr lang="en-US" sz="2000" b="1">
                <a:solidFill>
                  <a:schemeClr val="bg2"/>
                </a:solidFill>
              </a:rPr>
              <a:t>static_cast</a:t>
            </a:r>
            <a:r>
              <a:rPr lang="en-US" sz="2000">
                <a:solidFill>
                  <a:schemeClr val="bg2"/>
                </a:solidFill>
              </a:rPr>
              <a:t>&lt;Circle*&gt;(p)-&gt;getDiameter() &lt;&lt; endl;</a:t>
            </a:r>
          </a:p>
          <a:p>
            <a:pPr>
              <a:spcBef>
                <a:spcPct val="20000"/>
              </a:spcBef>
              <a:buClr>
                <a:schemeClr val="tx2"/>
              </a:buClr>
              <a:buSzPct val="75000"/>
              <a:buFont typeface="Monotype Sorts" pitchFamily="2" charset="2"/>
              <a:buNone/>
            </a:pPr>
            <a:r>
              <a:rPr lang="en-US" sz="2000">
                <a:solidFill>
                  <a:schemeClr val="bg2"/>
                </a:solidFill>
              </a:rPr>
              <a:t>  cout &lt;&lt; "The width is " &lt;&lt;</a:t>
            </a:r>
          </a:p>
          <a:p>
            <a:pPr>
              <a:spcBef>
                <a:spcPct val="20000"/>
              </a:spcBef>
              <a:buClr>
                <a:schemeClr val="tx2"/>
              </a:buClr>
              <a:buSzPct val="75000"/>
              <a:buFont typeface="Monotype Sorts" pitchFamily="2" charset="2"/>
              <a:buNone/>
            </a:pPr>
            <a:r>
              <a:rPr lang="en-US" sz="2000">
                <a:solidFill>
                  <a:schemeClr val="bg2"/>
                </a:solidFill>
              </a:rPr>
              <a:t>    </a:t>
            </a:r>
            <a:r>
              <a:rPr lang="en-US" sz="2000" b="1">
                <a:solidFill>
                  <a:schemeClr val="bg2"/>
                </a:solidFill>
              </a:rPr>
              <a:t>static_cast</a:t>
            </a:r>
            <a:r>
              <a:rPr lang="en-US" sz="2000">
                <a:solidFill>
                  <a:schemeClr val="bg2"/>
                </a:solidFill>
              </a:rPr>
              <a:t>&lt;Rectangle*&gt;(p)-&gt;getWidth() &lt;&lt; endl;</a:t>
            </a:r>
          </a:p>
          <a:p>
            <a:pPr>
              <a:spcBef>
                <a:spcPct val="20000"/>
              </a:spcBef>
              <a:buClr>
                <a:schemeClr val="tx2"/>
              </a:buClr>
              <a:buSzPct val="75000"/>
              <a:buFont typeface="Monotype Sorts" pitchFamily="2" charset="2"/>
              <a:buNone/>
            </a:pPr>
            <a:r>
              <a:rPr lang="en-US" sz="2000">
                <a:solidFill>
                  <a:schemeClr val="bg2"/>
                </a:solidFill>
              </a:rPr>
              <a:t>  cout &lt;&lt; "The height is " &lt;&lt;</a:t>
            </a:r>
          </a:p>
          <a:p>
            <a:pPr>
              <a:spcBef>
                <a:spcPct val="20000"/>
              </a:spcBef>
              <a:buClr>
                <a:schemeClr val="tx2"/>
              </a:buClr>
              <a:buSzPct val="75000"/>
              <a:buFont typeface="Monotype Sorts" pitchFamily="2" charset="2"/>
              <a:buNone/>
            </a:pPr>
            <a:r>
              <a:rPr lang="en-US" sz="2000">
                <a:solidFill>
                  <a:schemeClr val="bg2"/>
                </a:solidFill>
              </a:rPr>
              <a:t>    </a:t>
            </a:r>
            <a:r>
              <a:rPr lang="en-US" sz="2000" b="1">
                <a:solidFill>
                  <a:schemeClr val="bg2"/>
                </a:solidFill>
              </a:rPr>
              <a:t>static_cast</a:t>
            </a:r>
            <a:r>
              <a:rPr lang="en-US" sz="2000">
                <a:solidFill>
                  <a:schemeClr val="bg2"/>
                </a:solidFill>
              </a:rPr>
              <a:t>&lt;Rectangle*&gt;(p)-&gt;getHeight() &lt;&lt; endl;</a:t>
            </a:r>
          </a:p>
          <a:p>
            <a:pPr>
              <a:spcBef>
                <a:spcPct val="20000"/>
              </a:spcBef>
              <a:buClr>
                <a:schemeClr val="tx2"/>
              </a:buClr>
              <a:buSzPct val="75000"/>
              <a:buFont typeface="Monotype Sorts" pitchFamily="2" charset="2"/>
              <a:buNone/>
            </a:pPr>
            <a:r>
              <a:rPr lang="en-US" sz="2000">
                <a:solidFill>
                  <a:schemeClr val="bg2"/>
                </a:solidFill>
              </a:rPr>
              <a:t>  cout &lt;&lt; "The area is " &lt;&lt; g.getArea() &lt;&lt; endl;</a:t>
            </a:r>
          </a:p>
          <a:p>
            <a:pPr>
              <a:spcBef>
                <a:spcPct val="20000"/>
              </a:spcBef>
              <a:buClr>
                <a:schemeClr val="tx2"/>
              </a:buClr>
              <a:buSzPct val="75000"/>
              <a:buFont typeface="Monotype Sorts" pitchFamily="2" charset="2"/>
              <a:buNone/>
            </a:pPr>
            <a:r>
              <a:rPr lang="en-US" sz="2000">
                <a:solidFill>
                  <a:schemeClr val="bg2"/>
                </a:solidFill>
              </a:rPr>
              <a:t>  cout &lt;&lt; "The perimeter is " &lt;&lt; g.getPerimeter() &lt;&lt; endl;</a:t>
            </a:r>
          </a:p>
          <a:p>
            <a:pPr>
              <a:spcBef>
                <a:spcPct val="20000"/>
              </a:spcBef>
              <a:buClr>
                <a:schemeClr val="tx2"/>
              </a:buClr>
              <a:buSzPct val="75000"/>
              <a:buFont typeface="Monotype Sorts" pitchFamily="2" charset="2"/>
              <a:buNone/>
            </a:pPr>
            <a:r>
              <a:rPr lang="en-US" sz="2000">
                <a:solidFill>
                  <a:schemeClr val="bg2"/>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19F5E19-A811-4BA9-B53E-B9CC99A213DC}" type="slidenum">
              <a:rPr lang="en-US"/>
              <a:pPr/>
              <a:t>26</a:t>
            </a:fld>
            <a:endParaRPr lang="en-US"/>
          </a:p>
        </p:txBody>
      </p:sp>
      <p:sp>
        <p:nvSpPr>
          <p:cNvPr id="423938" name="Rectangle 2"/>
          <p:cNvSpPr>
            <a:spLocks noGrp="1" noChangeArrowheads="1"/>
          </p:cNvSpPr>
          <p:nvPr>
            <p:ph type="title"/>
          </p:nvPr>
        </p:nvSpPr>
        <p:spPr>
          <a:xfrm>
            <a:off x="457200" y="228600"/>
            <a:ext cx="8153400" cy="742950"/>
          </a:xfrm>
        </p:spPr>
        <p:txBody>
          <a:bodyPr/>
          <a:lstStyle/>
          <a:p>
            <a:r>
              <a:rPr lang="en-US"/>
              <a:t>Dynamic Casting Example</a:t>
            </a:r>
          </a:p>
        </p:txBody>
      </p:sp>
      <p:sp>
        <p:nvSpPr>
          <p:cNvPr id="423939"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23940" name="Rectangle 4"/>
          <p:cNvSpPr>
            <a:spLocks noChangeArrowheads="1"/>
          </p:cNvSpPr>
          <p:nvPr/>
        </p:nvSpPr>
        <p:spPr bwMode="auto">
          <a:xfrm>
            <a:off x="231775" y="1085850"/>
            <a:ext cx="8756650" cy="1804988"/>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a:t>You can use the </a:t>
            </a:r>
            <a:r>
              <a:rPr lang="en-US" u="sng"/>
              <a:t>dynamic_cast</a:t>
            </a:r>
            <a:r>
              <a:rPr lang="en-US"/>
              <a:t> operator to cast a parameter of the </a:t>
            </a:r>
            <a:r>
              <a:rPr lang="en-US" u="sng"/>
              <a:t>GeometricObject</a:t>
            </a:r>
            <a:r>
              <a:rPr lang="en-US"/>
              <a:t> type into a </a:t>
            </a:r>
            <a:r>
              <a:rPr lang="en-US" u="sng"/>
              <a:t>Circle</a:t>
            </a:r>
            <a:r>
              <a:rPr lang="en-US"/>
              <a:t> type, and then invoke the </a:t>
            </a:r>
            <a:r>
              <a:rPr lang="en-US" u="sng"/>
              <a:t>getRadius()</a:t>
            </a:r>
            <a:r>
              <a:rPr lang="en-US"/>
              <a:t> and </a:t>
            </a:r>
            <a:r>
              <a:rPr lang="en-US" u="sng"/>
              <a:t>getDiameter()</a:t>
            </a:r>
            <a:r>
              <a:rPr lang="en-US"/>
              <a:t> functions defined in the </a:t>
            </a:r>
            <a:r>
              <a:rPr lang="en-US" u="sng"/>
              <a:t>Circle</a:t>
            </a:r>
            <a:r>
              <a:rPr lang="en-US"/>
              <a:t> class, as shown in the following code:</a:t>
            </a:r>
          </a:p>
        </p:txBody>
      </p:sp>
      <p:sp>
        <p:nvSpPr>
          <p:cNvPr id="423941"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23942" name="Rectangle 6"/>
          <p:cNvSpPr>
            <a:spLocks noChangeArrowheads="1"/>
          </p:cNvSpPr>
          <p:nvPr/>
        </p:nvSpPr>
        <p:spPr bwMode="auto">
          <a:xfrm>
            <a:off x="501650" y="3006725"/>
            <a:ext cx="8102600" cy="3224213"/>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a:solidFill>
                  <a:schemeClr val="bg2"/>
                </a:solidFill>
              </a:rPr>
              <a:t>GeometricObject *p = &amp;object;</a:t>
            </a:r>
          </a:p>
          <a:p>
            <a:pPr>
              <a:spcBef>
                <a:spcPct val="20000"/>
              </a:spcBef>
              <a:buClr>
                <a:schemeClr val="tx2"/>
              </a:buClr>
              <a:buSzPct val="75000"/>
              <a:buFont typeface="Monotype Sorts" pitchFamily="2" charset="2"/>
              <a:buNone/>
            </a:pPr>
            <a:r>
              <a:rPr lang="en-US">
                <a:solidFill>
                  <a:schemeClr val="bg2"/>
                </a:solidFill>
              </a:rPr>
              <a:t>Circle *p1 = dynamic_cast&lt;Circle*&gt;(p);</a:t>
            </a:r>
          </a:p>
          <a:p>
            <a:pPr>
              <a:spcBef>
                <a:spcPct val="20000"/>
              </a:spcBef>
              <a:buClr>
                <a:schemeClr val="tx2"/>
              </a:buClr>
              <a:buSzPct val="75000"/>
              <a:buFont typeface="Monotype Sorts" pitchFamily="2" charset="2"/>
              <a:buNone/>
            </a:pPr>
            <a:r>
              <a:rPr lang="en-US">
                <a:solidFill>
                  <a:schemeClr val="bg2"/>
                </a:solidFill>
              </a:rPr>
              <a:t>if (p1 != 0)</a:t>
            </a:r>
          </a:p>
          <a:p>
            <a:pPr>
              <a:spcBef>
                <a:spcPct val="20000"/>
              </a:spcBef>
              <a:buClr>
                <a:schemeClr val="tx2"/>
              </a:buClr>
              <a:buSzPct val="75000"/>
              <a:buFont typeface="Monotype Sorts" pitchFamily="2" charset="2"/>
              <a:buNone/>
            </a:pPr>
            <a:r>
              <a:rPr lang="en-US">
                <a:solidFill>
                  <a:schemeClr val="bg2"/>
                </a:solidFill>
              </a:rPr>
              <a:t>{</a:t>
            </a:r>
          </a:p>
          <a:p>
            <a:pPr>
              <a:spcBef>
                <a:spcPct val="20000"/>
              </a:spcBef>
              <a:buClr>
                <a:schemeClr val="tx2"/>
              </a:buClr>
              <a:buSzPct val="75000"/>
              <a:buFont typeface="Monotype Sorts" pitchFamily="2" charset="2"/>
              <a:buNone/>
            </a:pPr>
            <a:r>
              <a:rPr lang="en-US">
                <a:solidFill>
                  <a:schemeClr val="bg2"/>
                </a:solidFill>
              </a:rPr>
              <a:t>  cout &lt;&lt; "The radius is " &lt;&lt; p1-&gt;getRadius() &lt;&lt; endl;</a:t>
            </a:r>
          </a:p>
          <a:p>
            <a:pPr>
              <a:spcBef>
                <a:spcPct val="20000"/>
              </a:spcBef>
              <a:buClr>
                <a:schemeClr val="tx2"/>
              </a:buClr>
              <a:buSzPct val="75000"/>
              <a:buFont typeface="Monotype Sorts" pitchFamily="2" charset="2"/>
              <a:buNone/>
            </a:pPr>
            <a:r>
              <a:rPr lang="en-US">
                <a:solidFill>
                  <a:schemeClr val="bg2"/>
                </a:solidFill>
              </a:rPr>
              <a:t>  cout &lt;&lt; "The diameter is " &lt;&lt; p1-&gt;getDiameter() &lt;&lt; endl;</a:t>
            </a:r>
          </a:p>
          <a:p>
            <a:pPr>
              <a:spcBef>
                <a:spcPct val="20000"/>
              </a:spcBef>
              <a:buClr>
                <a:schemeClr val="tx2"/>
              </a:buClr>
              <a:buSzPct val="75000"/>
              <a:buFont typeface="Monotype Sorts" pitchFamily="2" charset="2"/>
              <a:buNone/>
            </a:pPr>
            <a:r>
              <a:rPr lang="en-US">
                <a:solidFill>
                  <a:schemeClr val="bg2"/>
                </a:solidFil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E0306E9-F1B0-494F-96DB-73B0AEB162A8}" type="slidenum">
              <a:rPr lang="en-US"/>
              <a:pPr/>
              <a:t>27</a:t>
            </a:fld>
            <a:endParaRPr lang="en-US"/>
          </a:p>
        </p:txBody>
      </p:sp>
      <p:sp>
        <p:nvSpPr>
          <p:cNvPr id="413698" name="Rectangle 2"/>
          <p:cNvSpPr>
            <a:spLocks noGrp="1" noChangeArrowheads="1"/>
          </p:cNvSpPr>
          <p:nvPr>
            <p:ph type="title"/>
          </p:nvPr>
        </p:nvSpPr>
        <p:spPr>
          <a:xfrm>
            <a:off x="457200" y="228600"/>
            <a:ext cx="8153400" cy="742950"/>
          </a:xfrm>
        </p:spPr>
        <p:txBody>
          <a:bodyPr/>
          <a:lstStyle/>
          <a:p>
            <a:r>
              <a:rPr lang="en-US"/>
              <a:t>Upcasting and Downcasting</a:t>
            </a:r>
          </a:p>
        </p:txBody>
      </p:sp>
      <p:sp>
        <p:nvSpPr>
          <p:cNvPr id="413699"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3700" name="Rectangle 4"/>
          <p:cNvSpPr>
            <a:spLocks noChangeArrowheads="1"/>
          </p:cNvSpPr>
          <p:nvPr/>
        </p:nvSpPr>
        <p:spPr bwMode="auto">
          <a:xfrm>
            <a:off x="231775" y="1201738"/>
            <a:ext cx="8912225" cy="2765425"/>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200"/>
              <a:t>Assigning a pointer of a derived class type to a pointer of its base class type is called </a:t>
            </a:r>
            <a:r>
              <a:rPr lang="en-US" sz="3200" i="1"/>
              <a:t>upcasting</a:t>
            </a:r>
            <a:r>
              <a:rPr lang="en-US" sz="3200"/>
              <a:t> and assigning a pointer of a base class type to a pointer of its derived class type is called </a:t>
            </a:r>
            <a:r>
              <a:rPr lang="en-US" sz="3200" i="1"/>
              <a:t>downcasting</a:t>
            </a:r>
            <a:r>
              <a:rPr lang="en-US" sz="3200"/>
              <a:t>. </a:t>
            </a:r>
          </a:p>
        </p:txBody>
      </p:sp>
      <p:sp>
        <p:nvSpPr>
          <p:cNvPr id="413701"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99C30E2-F11D-419A-8490-F0E3AC6D5C2D}" type="slidenum">
              <a:rPr lang="en-US"/>
              <a:pPr/>
              <a:t>28</a:t>
            </a:fld>
            <a:endParaRPr lang="en-US"/>
          </a:p>
        </p:txBody>
      </p:sp>
      <p:sp>
        <p:nvSpPr>
          <p:cNvPr id="414722" name="Rectangle 2"/>
          <p:cNvSpPr>
            <a:spLocks noGrp="1" noChangeArrowheads="1"/>
          </p:cNvSpPr>
          <p:nvPr>
            <p:ph type="title"/>
          </p:nvPr>
        </p:nvSpPr>
        <p:spPr>
          <a:xfrm>
            <a:off x="457200" y="228600"/>
            <a:ext cx="8153400" cy="742950"/>
          </a:xfrm>
        </p:spPr>
        <p:txBody>
          <a:bodyPr/>
          <a:lstStyle/>
          <a:p>
            <a:r>
              <a:rPr lang="en-US"/>
              <a:t>Upcasting and Downcasting</a:t>
            </a:r>
          </a:p>
        </p:txBody>
      </p:sp>
      <p:sp>
        <p:nvSpPr>
          <p:cNvPr id="414723"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4724" name="Rectangle 4"/>
          <p:cNvSpPr>
            <a:spLocks noChangeArrowheads="1"/>
          </p:cNvSpPr>
          <p:nvPr/>
        </p:nvSpPr>
        <p:spPr bwMode="auto">
          <a:xfrm>
            <a:off x="231775" y="1201738"/>
            <a:ext cx="8912225" cy="2765425"/>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200"/>
              <a:t>Assigning a pointer of a derived class type to a pointer of its base class type is called </a:t>
            </a:r>
            <a:r>
              <a:rPr lang="en-US" sz="3200" i="1"/>
              <a:t>upcasting</a:t>
            </a:r>
            <a:r>
              <a:rPr lang="en-US" sz="3200"/>
              <a:t> and assigning a pointer of a base class type to a pointer of its derived class type is called </a:t>
            </a:r>
            <a:r>
              <a:rPr lang="en-US" sz="3200" i="1"/>
              <a:t>downcasting</a:t>
            </a:r>
            <a:r>
              <a:rPr lang="en-US" sz="3200"/>
              <a:t>. </a:t>
            </a:r>
          </a:p>
        </p:txBody>
      </p:sp>
      <p:sp>
        <p:nvSpPr>
          <p:cNvPr id="414725"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63C02DA-C44C-4877-BFDF-CA5E11A0EED2}" type="slidenum">
              <a:rPr lang="en-US"/>
              <a:pPr/>
              <a:t>29</a:t>
            </a:fld>
            <a:endParaRPr lang="en-US"/>
          </a:p>
        </p:txBody>
      </p:sp>
      <p:sp>
        <p:nvSpPr>
          <p:cNvPr id="415746" name="Rectangle 2"/>
          <p:cNvSpPr>
            <a:spLocks noGrp="1" noChangeArrowheads="1"/>
          </p:cNvSpPr>
          <p:nvPr>
            <p:ph type="title"/>
          </p:nvPr>
        </p:nvSpPr>
        <p:spPr>
          <a:xfrm>
            <a:off x="457200" y="228600"/>
            <a:ext cx="8153400" cy="703263"/>
          </a:xfrm>
        </p:spPr>
        <p:txBody>
          <a:bodyPr/>
          <a:lstStyle/>
          <a:p>
            <a:r>
              <a:rPr lang="en-US"/>
              <a:t>Upcasting and Downcasting</a:t>
            </a:r>
          </a:p>
        </p:txBody>
      </p:sp>
      <p:sp>
        <p:nvSpPr>
          <p:cNvPr id="415747"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5748" name="Rectangle 4"/>
          <p:cNvSpPr>
            <a:spLocks noChangeArrowheads="1"/>
          </p:cNvSpPr>
          <p:nvPr/>
        </p:nvSpPr>
        <p:spPr bwMode="auto">
          <a:xfrm>
            <a:off x="231775" y="1009650"/>
            <a:ext cx="8680450" cy="5338763"/>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200"/>
              <a:t>Upcasting can be performed implicitly without using the </a:t>
            </a:r>
            <a:r>
              <a:rPr lang="en-US" sz="3200" u="sng"/>
              <a:t>dynamic_cast</a:t>
            </a:r>
            <a:r>
              <a:rPr lang="en-US" sz="3200"/>
              <a:t> operator. For example, the following code is correct:</a:t>
            </a:r>
            <a:endParaRPr lang="en-US" sz="3200" u="sng"/>
          </a:p>
          <a:p>
            <a:pPr>
              <a:spcBef>
                <a:spcPct val="20000"/>
              </a:spcBef>
              <a:buClr>
                <a:schemeClr val="tx2"/>
              </a:buClr>
              <a:buSzPct val="75000"/>
              <a:buFont typeface="Monotype Sorts" pitchFamily="2" charset="2"/>
              <a:buNone/>
            </a:pPr>
            <a:r>
              <a:rPr lang="en-US" sz="2800" u="sng"/>
              <a:t>GeometricObject *p = </a:t>
            </a:r>
            <a:r>
              <a:rPr lang="en-US" sz="2800" b="1" u="sng"/>
              <a:t>new</a:t>
            </a:r>
            <a:r>
              <a:rPr lang="en-US" sz="2800" u="sng"/>
              <a:t> Circle(1);</a:t>
            </a:r>
          </a:p>
          <a:p>
            <a:pPr>
              <a:spcBef>
                <a:spcPct val="20000"/>
              </a:spcBef>
              <a:buClr>
                <a:schemeClr val="tx2"/>
              </a:buClr>
              <a:buSzPct val="75000"/>
              <a:buFont typeface="Monotype Sorts" pitchFamily="2" charset="2"/>
              <a:buNone/>
            </a:pPr>
            <a:r>
              <a:rPr lang="en-US" sz="2800" u="sng"/>
              <a:t>Circle *p1 = new Circle(2);</a:t>
            </a:r>
          </a:p>
          <a:p>
            <a:pPr>
              <a:spcBef>
                <a:spcPct val="20000"/>
              </a:spcBef>
              <a:buClr>
                <a:schemeClr val="tx2"/>
              </a:buClr>
              <a:buSzPct val="75000"/>
              <a:buFont typeface="Monotype Sorts" pitchFamily="2" charset="2"/>
              <a:buNone/>
            </a:pPr>
            <a:r>
              <a:rPr lang="en-US" sz="2800" u="sng"/>
              <a:t>p = p1;</a:t>
            </a:r>
            <a:endParaRPr lang="en-US" sz="2800"/>
          </a:p>
          <a:p>
            <a:pPr>
              <a:spcBef>
                <a:spcPct val="20000"/>
              </a:spcBef>
              <a:buClr>
                <a:schemeClr val="tx2"/>
              </a:buClr>
              <a:buSzPct val="75000"/>
              <a:buFont typeface="Monotype Sorts" pitchFamily="2" charset="2"/>
              <a:buNone/>
            </a:pPr>
            <a:r>
              <a:rPr lang="en-US" sz="3200"/>
              <a:t>However, downcasting must be performed explicitly. For example, to assign </a:t>
            </a:r>
            <a:r>
              <a:rPr lang="en-US" sz="3200" u="sng"/>
              <a:t>p</a:t>
            </a:r>
            <a:r>
              <a:rPr lang="en-US" sz="3200"/>
              <a:t> to </a:t>
            </a:r>
            <a:r>
              <a:rPr lang="en-US" sz="3200" u="sng"/>
              <a:t>p1</a:t>
            </a:r>
            <a:r>
              <a:rPr lang="en-US" sz="3200"/>
              <a:t>, you have to use</a:t>
            </a:r>
            <a:endParaRPr lang="en-US" sz="3200" u="sng"/>
          </a:p>
          <a:p>
            <a:pPr>
              <a:spcBef>
                <a:spcPct val="20000"/>
              </a:spcBef>
              <a:buClr>
                <a:schemeClr val="tx2"/>
              </a:buClr>
              <a:buSzPct val="75000"/>
              <a:buFont typeface="Monotype Sorts" pitchFamily="2" charset="2"/>
              <a:buNone/>
            </a:pPr>
            <a:r>
              <a:rPr lang="en-US" sz="3200" u="sng"/>
              <a:t>p1 = </a:t>
            </a:r>
            <a:r>
              <a:rPr lang="en-US" sz="3200" b="1" u="sng"/>
              <a:t>dynamic_cast</a:t>
            </a:r>
            <a:r>
              <a:rPr lang="en-US" sz="3200" u="sng"/>
              <a:t>&lt;Circle*&gt;(p);</a:t>
            </a:r>
          </a:p>
        </p:txBody>
      </p:sp>
      <p:sp>
        <p:nvSpPr>
          <p:cNvPr id="415749"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fld id="{20C9483F-8442-4547-84D7-DC8E33CD20CC}" type="slidenum">
              <a:rPr lang="en-US"/>
              <a:pPr/>
              <a:t>3</a:t>
            </a:fld>
            <a:endParaRPr lang="en-US"/>
          </a:p>
        </p:txBody>
      </p:sp>
      <p:sp>
        <p:nvSpPr>
          <p:cNvPr id="193538" name="Rectangle 2"/>
          <p:cNvSpPr>
            <a:spLocks noGrp="1" noChangeArrowheads="1"/>
          </p:cNvSpPr>
          <p:nvPr>
            <p:ph type="title"/>
          </p:nvPr>
        </p:nvSpPr>
        <p:spPr>
          <a:xfrm>
            <a:off x="423863" y="152400"/>
            <a:ext cx="8410575" cy="609600"/>
          </a:xfrm>
        </p:spPr>
        <p:txBody>
          <a:bodyPr/>
          <a:lstStyle/>
          <a:p>
            <a:r>
              <a:rPr lang="en-US"/>
              <a:t>Base Classes and Derived Classes </a:t>
            </a:r>
          </a:p>
        </p:txBody>
      </p:sp>
      <p:sp>
        <p:nvSpPr>
          <p:cNvPr id="193552" name="Rectangle 16"/>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3555" name="Rectangle 19"/>
          <p:cNvSpPr>
            <a:spLocks noChangeArrowheads="1"/>
          </p:cNvSpPr>
          <p:nvPr/>
        </p:nvSpPr>
        <p:spPr bwMode="auto">
          <a:xfrm>
            <a:off x="0" y="2781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193557" name="Rectangle 21"/>
          <p:cNvSpPr>
            <a:spLocks noChangeArrowheads="1"/>
          </p:cNvSpPr>
          <p:nvPr/>
        </p:nvSpPr>
        <p:spPr bwMode="auto">
          <a:xfrm>
            <a:off x="0" y="13001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193559" name="AutoShape 23">
            <a:hlinkClick r:id="" action="ppaction://noaction" highlightClick="1"/>
          </p:cNvPr>
          <p:cNvSpPr>
            <a:spLocks noChangeArrowheads="1"/>
          </p:cNvSpPr>
          <p:nvPr/>
        </p:nvSpPr>
        <p:spPr bwMode="auto">
          <a:xfrm>
            <a:off x="6070600" y="893763"/>
            <a:ext cx="2917825"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GeometricObject.h</a:t>
            </a:r>
            <a:endParaRPr lang="en-US">
              <a:solidFill>
                <a:schemeClr val="accent1"/>
              </a:solidFill>
            </a:endParaRPr>
          </a:p>
        </p:txBody>
      </p:sp>
      <p:sp>
        <p:nvSpPr>
          <p:cNvPr id="193560" name="AutoShape 24">
            <a:hlinkClick r:id="" action="ppaction://noaction" highlightClick="1"/>
          </p:cNvPr>
          <p:cNvSpPr>
            <a:spLocks noChangeArrowheads="1"/>
          </p:cNvSpPr>
          <p:nvPr/>
        </p:nvSpPr>
        <p:spPr bwMode="auto">
          <a:xfrm>
            <a:off x="6070600" y="1624013"/>
            <a:ext cx="30734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GeometricObject.cpp</a:t>
            </a:r>
            <a:endParaRPr lang="en-US">
              <a:solidFill>
                <a:schemeClr val="accent1"/>
              </a:solidFill>
            </a:endParaRPr>
          </a:p>
        </p:txBody>
      </p:sp>
      <p:sp>
        <p:nvSpPr>
          <p:cNvPr id="193561" name="AutoShape 25">
            <a:hlinkClick r:id="" action="ppaction://noaction" highlightClick="1"/>
          </p:cNvPr>
          <p:cNvSpPr>
            <a:spLocks noChangeArrowheads="1"/>
          </p:cNvSpPr>
          <p:nvPr/>
        </p:nvSpPr>
        <p:spPr bwMode="auto">
          <a:xfrm>
            <a:off x="6070600" y="2392363"/>
            <a:ext cx="2879725" cy="4953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DerivedCircle.h</a:t>
            </a:r>
            <a:endParaRPr lang="en-US">
              <a:solidFill>
                <a:schemeClr val="accent1"/>
              </a:solidFill>
            </a:endParaRPr>
          </a:p>
        </p:txBody>
      </p:sp>
      <p:sp>
        <p:nvSpPr>
          <p:cNvPr id="193562" name="AutoShape 26">
            <a:hlinkClick r:id="" action="ppaction://noaction" highlightClick="1"/>
          </p:cNvPr>
          <p:cNvSpPr>
            <a:spLocks noChangeArrowheads="1"/>
          </p:cNvSpPr>
          <p:nvPr/>
        </p:nvSpPr>
        <p:spPr bwMode="auto">
          <a:xfrm>
            <a:off x="6070600" y="3121025"/>
            <a:ext cx="2879725"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6" action="ppaction://program"/>
              </a:rPr>
              <a:t>DerivedCircle.cpp</a:t>
            </a:r>
            <a:endParaRPr lang="en-US">
              <a:solidFill>
                <a:schemeClr val="accent1"/>
              </a:solidFill>
            </a:endParaRPr>
          </a:p>
        </p:txBody>
      </p:sp>
      <p:sp>
        <p:nvSpPr>
          <p:cNvPr id="193563" name="AutoShape 27">
            <a:hlinkClick r:id="" action="ppaction://noaction" highlightClick="1"/>
          </p:cNvPr>
          <p:cNvSpPr>
            <a:spLocks noChangeArrowheads="1"/>
          </p:cNvSpPr>
          <p:nvPr/>
        </p:nvSpPr>
        <p:spPr bwMode="auto">
          <a:xfrm>
            <a:off x="6070600" y="3889375"/>
            <a:ext cx="2879725"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7" action="ppaction://program"/>
              </a:rPr>
              <a:t>Rectangle.h</a:t>
            </a:r>
            <a:endParaRPr lang="en-US">
              <a:solidFill>
                <a:schemeClr val="accent1"/>
              </a:solidFill>
            </a:endParaRPr>
          </a:p>
        </p:txBody>
      </p:sp>
      <p:sp>
        <p:nvSpPr>
          <p:cNvPr id="193564" name="AutoShape 28">
            <a:hlinkClick r:id="" action="ppaction://noaction" highlightClick="1"/>
          </p:cNvPr>
          <p:cNvSpPr>
            <a:spLocks noChangeArrowheads="1"/>
          </p:cNvSpPr>
          <p:nvPr/>
        </p:nvSpPr>
        <p:spPr bwMode="auto">
          <a:xfrm>
            <a:off x="6070600" y="4657725"/>
            <a:ext cx="2879725" cy="422275"/>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8" action="ppaction://program"/>
              </a:rPr>
              <a:t>Rectangle.cpp</a:t>
            </a:r>
            <a:endParaRPr lang="en-US">
              <a:solidFill>
                <a:schemeClr val="accent1"/>
              </a:solidFill>
            </a:endParaRPr>
          </a:p>
        </p:txBody>
      </p:sp>
      <p:sp>
        <p:nvSpPr>
          <p:cNvPr id="193565" name="AutoShape 29">
            <a:hlinkClick r:id="" action="ppaction://noaction" highlightClick="1"/>
          </p:cNvPr>
          <p:cNvSpPr>
            <a:spLocks noChangeArrowheads="1"/>
          </p:cNvSpPr>
          <p:nvPr/>
        </p:nvSpPr>
        <p:spPr bwMode="auto">
          <a:xfrm>
            <a:off x="6070600" y="5310188"/>
            <a:ext cx="2917825" cy="46196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9" action="ppaction://program"/>
              </a:rPr>
              <a:t>TestGeometricObject</a:t>
            </a:r>
            <a:endParaRPr lang="en-US">
              <a:solidFill>
                <a:schemeClr val="accent1"/>
              </a:solidFill>
            </a:endParaRPr>
          </a:p>
        </p:txBody>
      </p:sp>
      <p:sp>
        <p:nvSpPr>
          <p:cNvPr id="193566" name="AutoShape 30">
            <a:hlinkClick r:id="rId10" action="ppaction://program" highlightClick="1"/>
          </p:cNvPr>
          <p:cNvSpPr>
            <a:spLocks noChangeArrowheads="1"/>
          </p:cNvSpPr>
          <p:nvPr/>
        </p:nvSpPr>
        <p:spPr bwMode="auto">
          <a:xfrm>
            <a:off x="6569075" y="5964238"/>
            <a:ext cx="1905000" cy="455612"/>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193568" name="Rectangle 32"/>
          <p:cNvSpPr>
            <a:spLocks noChangeArrowheads="1"/>
          </p:cNvSpPr>
          <p:nvPr/>
        </p:nvSpPr>
        <p:spPr bwMode="auto">
          <a:xfrm>
            <a:off x="0" y="12430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193570" name="Rectangle 34"/>
          <p:cNvSpPr>
            <a:spLocks noChangeArrowheads="1"/>
          </p:cNvSpPr>
          <p:nvPr/>
        </p:nvSpPr>
        <p:spPr bwMode="auto">
          <a:xfrm>
            <a:off x="0" y="12430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93569" name="Object 33"/>
          <p:cNvGraphicFramePr>
            <a:graphicFrameLocks noChangeAspect="1"/>
          </p:cNvGraphicFramePr>
          <p:nvPr/>
        </p:nvGraphicFramePr>
        <p:xfrm>
          <a:off x="119063" y="862013"/>
          <a:ext cx="5795962" cy="5603875"/>
        </p:xfrm>
        <a:graphic>
          <a:graphicData uri="http://schemas.openxmlformats.org/presentationml/2006/ole">
            <p:oleObj spid="_x0000_s193569" name="Picture" r:id="rId11" imgW="4518720" imgH="4372560" progId="Word.Picture.8">
              <p:embed/>
            </p:oleObj>
          </a:graphicData>
        </a:graphic>
      </p:graphicFrame>
      <p:sp>
        <p:nvSpPr>
          <p:cNvPr id="193571" name="AutoShape 35">
            <a:hlinkClick r:id="rId12" highlightClick="1"/>
          </p:cNvPr>
          <p:cNvSpPr>
            <a:spLocks noChangeArrowheads="1"/>
          </p:cNvSpPr>
          <p:nvPr/>
        </p:nvSpPr>
        <p:spPr bwMode="auto">
          <a:xfrm>
            <a:off x="5608638" y="5272088"/>
            <a:ext cx="468312" cy="5762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193572" name="AutoShape 36">
            <a:hlinkClick r:id="rId13" highlightClick="1"/>
          </p:cNvPr>
          <p:cNvSpPr>
            <a:spLocks noChangeArrowheads="1"/>
          </p:cNvSpPr>
          <p:nvPr/>
        </p:nvSpPr>
        <p:spPr bwMode="auto">
          <a:xfrm>
            <a:off x="5608638" y="4581525"/>
            <a:ext cx="468312" cy="576263"/>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193573" name="AutoShape 37">
            <a:hlinkClick r:id="rId13" highlightClick="1"/>
          </p:cNvPr>
          <p:cNvSpPr>
            <a:spLocks noChangeArrowheads="1"/>
          </p:cNvSpPr>
          <p:nvPr/>
        </p:nvSpPr>
        <p:spPr bwMode="auto">
          <a:xfrm>
            <a:off x="5608638" y="3851275"/>
            <a:ext cx="468312" cy="576263"/>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193574" name="AutoShape 38">
            <a:hlinkClick r:id="rId14" highlightClick="1"/>
          </p:cNvPr>
          <p:cNvSpPr>
            <a:spLocks noChangeArrowheads="1"/>
          </p:cNvSpPr>
          <p:nvPr/>
        </p:nvSpPr>
        <p:spPr bwMode="auto">
          <a:xfrm>
            <a:off x="5608638" y="3121025"/>
            <a:ext cx="468312" cy="576263"/>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193575" name="AutoShape 39">
            <a:hlinkClick r:id="rId15" highlightClick="1"/>
          </p:cNvPr>
          <p:cNvSpPr>
            <a:spLocks noChangeArrowheads="1"/>
          </p:cNvSpPr>
          <p:nvPr/>
        </p:nvSpPr>
        <p:spPr bwMode="auto">
          <a:xfrm>
            <a:off x="5646738" y="2354263"/>
            <a:ext cx="468312" cy="5762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193576" name="AutoShape 40">
            <a:hlinkClick r:id="rId16" highlightClick="1"/>
          </p:cNvPr>
          <p:cNvSpPr>
            <a:spLocks noChangeArrowheads="1"/>
          </p:cNvSpPr>
          <p:nvPr/>
        </p:nvSpPr>
        <p:spPr bwMode="auto">
          <a:xfrm>
            <a:off x="5646738" y="1624013"/>
            <a:ext cx="468312" cy="5762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
        <p:nvSpPr>
          <p:cNvPr id="193577" name="AutoShape 41">
            <a:hlinkClick r:id="rId17" highlightClick="1"/>
          </p:cNvPr>
          <p:cNvSpPr>
            <a:spLocks noChangeArrowheads="1"/>
          </p:cNvSpPr>
          <p:nvPr/>
        </p:nvSpPr>
        <p:spPr bwMode="auto">
          <a:xfrm>
            <a:off x="5686425" y="817563"/>
            <a:ext cx="468313" cy="5762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B9B7AE8-A286-4255-BA6D-B46A88D81BBB}" type="slidenum">
              <a:rPr lang="en-US"/>
              <a:pPr/>
              <a:t>30</a:t>
            </a:fld>
            <a:endParaRPr lang="en-US"/>
          </a:p>
        </p:txBody>
      </p:sp>
      <p:sp>
        <p:nvSpPr>
          <p:cNvPr id="417794" name="Rectangle 2"/>
          <p:cNvSpPr>
            <a:spLocks noGrp="1" noChangeArrowheads="1"/>
          </p:cNvSpPr>
          <p:nvPr>
            <p:ph type="title"/>
          </p:nvPr>
        </p:nvSpPr>
        <p:spPr>
          <a:xfrm>
            <a:off x="457200" y="228600"/>
            <a:ext cx="8153400" cy="703263"/>
          </a:xfrm>
        </p:spPr>
        <p:txBody>
          <a:bodyPr/>
          <a:lstStyle/>
          <a:p>
            <a:r>
              <a:rPr lang="en-US"/>
              <a:t>Upcasting and Downcasting</a:t>
            </a:r>
          </a:p>
        </p:txBody>
      </p:sp>
      <p:sp>
        <p:nvSpPr>
          <p:cNvPr id="417795"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7796" name="Rectangle 4"/>
          <p:cNvSpPr>
            <a:spLocks noChangeArrowheads="1"/>
          </p:cNvSpPr>
          <p:nvPr/>
        </p:nvSpPr>
        <p:spPr bwMode="auto">
          <a:xfrm>
            <a:off x="231775" y="1009650"/>
            <a:ext cx="8680450" cy="2151063"/>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endParaRPr lang="en-US" sz="3200" u="sng"/>
          </a:p>
        </p:txBody>
      </p:sp>
      <p:sp>
        <p:nvSpPr>
          <p:cNvPr id="417797"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7798" name="AutoShape 6">
            <a:hlinkClick r:id="rId2" action="ppaction://program" highlightClick="1"/>
          </p:cNvPr>
          <p:cNvSpPr>
            <a:spLocks noChangeArrowheads="1"/>
          </p:cNvSpPr>
          <p:nvPr/>
        </p:nvSpPr>
        <p:spPr bwMode="auto">
          <a:xfrm>
            <a:off x="5454650" y="5541963"/>
            <a:ext cx="19050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417799" name="AutoShape 7">
            <a:hlinkClick r:id="" action="ppaction://noaction" highlightClick="1"/>
          </p:cNvPr>
          <p:cNvSpPr>
            <a:spLocks noChangeArrowheads="1"/>
          </p:cNvSpPr>
          <p:nvPr/>
        </p:nvSpPr>
        <p:spPr bwMode="auto">
          <a:xfrm>
            <a:off x="1460500" y="5580063"/>
            <a:ext cx="3763963" cy="53181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DynamicCastingDemo</a:t>
            </a:r>
            <a:endParaRPr lang="en-US">
              <a:solidFill>
                <a:schemeClr val="accent1"/>
              </a:solidFill>
            </a:endParaRPr>
          </a:p>
        </p:txBody>
      </p:sp>
      <p:sp>
        <p:nvSpPr>
          <p:cNvPr id="417800" name="AutoShape 8">
            <a:hlinkClick r:id="rId4" highlightClick="1"/>
          </p:cNvPr>
          <p:cNvSpPr>
            <a:spLocks noChangeArrowheads="1"/>
          </p:cNvSpPr>
          <p:nvPr/>
        </p:nvSpPr>
        <p:spPr bwMode="auto">
          <a:xfrm>
            <a:off x="885825" y="5541963"/>
            <a:ext cx="422275" cy="422275"/>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1613A16-E7E9-4B69-A00A-603111B2ADF8}" type="slidenum">
              <a:rPr lang="en-US"/>
              <a:pPr/>
              <a:t>31</a:t>
            </a:fld>
            <a:endParaRPr lang="en-US"/>
          </a:p>
        </p:txBody>
      </p:sp>
      <p:sp>
        <p:nvSpPr>
          <p:cNvPr id="422914" name="Rectangle 2"/>
          <p:cNvSpPr>
            <a:spLocks noGrp="1" noChangeArrowheads="1"/>
          </p:cNvSpPr>
          <p:nvPr>
            <p:ph type="title"/>
          </p:nvPr>
        </p:nvSpPr>
        <p:spPr>
          <a:xfrm>
            <a:off x="457200" y="228600"/>
            <a:ext cx="8153400" cy="742950"/>
          </a:xfrm>
        </p:spPr>
        <p:txBody>
          <a:bodyPr/>
          <a:lstStyle/>
          <a:p>
            <a:r>
              <a:rPr lang="en-US"/>
              <a:t>Static vs. Dynamic Casting</a:t>
            </a:r>
          </a:p>
        </p:txBody>
      </p:sp>
      <p:sp>
        <p:nvSpPr>
          <p:cNvPr id="422915"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22916" name="Rectangle 4"/>
          <p:cNvSpPr>
            <a:spLocks noChangeArrowheads="1"/>
          </p:cNvSpPr>
          <p:nvPr/>
        </p:nvSpPr>
        <p:spPr bwMode="auto">
          <a:xfrm>
            <a:off x="231775" y="1085850"/>
            <a:ext cx="8756650" cy="1804988"/>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200" b="1"/>
              <a:t>dynamic_cast</a:t>
            </a:r>
            <a:r>
              <a:rPr lang="en-US" sz="3200"/>
              <a:t> can be performed only on the pointer or a reference of a polymorphic type; i.e., the type contains a virtual function. </a:t>
            </a:r>
            <a:r>
              <a:rPr lang="en-US" sz="3200" b="1"/>
              <a:t>dynamic_cast</a:t>
            </a:r>
            <a:r>
              <a:rPr lang="en-US" sz="3200"/>
              <a:t> can be used to check whether casting is performed successfully at runtime. </a:t>
            </a:r>
            <a:r>
              <a:rPr lang="en-US" sz="3200" b="1"/>
              <a:t>static_cast</a:t>
            </a:r>
            <a:r>
              <a:rPr lang="en-US" sz="3200"/>
              <a:t> is performed at compile time. </a:t>
            </a:r>
            <a:r>
              <a:rPr lang="en-US" sz="3200" b="1"/>
              <a:t>static_cast</a:t>
            </a:r>
            <a:r>
              <a:rPr lang="en-US" sz="3200"/>
              <a:t> is performed at compile time.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C6A3AA1-C6AE-43E8-BA58-E523463EB1D0}" type="slidenum">
              <a:rPr lang="en-US"/>
              <a:pPr/>
              <a:t>32</a:t>
            </a:fld>
            <a:endParaRPr lang="en-US"/>
          </a:p>
        </p:txBody>
      </p:sp>
      <p:sp>
        <p:nvSpPr>
          <p:cNvPr id="416770" name="Rectangle 2"/>
          <p:cNvSpPr>
            <a:spLocks noGrp="1" noChangeArrowheads="1"/>
          </p:cNvSpPr>
          <p:nvPr>
            <p:ph type="title"/>
          </p:nvPr>
        </p:nvSpPr>
        <p:spPr>
          <a:xfrm>
            <a:off x="457200" y="228600"/>
            <a:ext cx="8153400" cy="703263"/>
          </a:xfrm>
        </p:spPr>
        <p:txBody>
          <a:bodyPr/>
          <a:lstStyle/>
          <a:p>
            <a:r>
              <a:rPr lang="en-US" u="sng"/>
              <a:t>typeid</a:t>
            </a:r>
            <a:r>
              <a:rPr lang="en-US"/>
              <a:t> operator </a:t>
            </a:r>
          </a:p>
        </p:txBody>
      </p:sp>
      <p:sp>
        <p:nvSpPr>
          <p:cNvPr id="416771" name="Rectangle 3"/>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16772" name="Rectangle 4"/>
          <p:cNvSpPr>
            <a:spLocks noChangeArrowheads="1"/>
          </p:cNvSpPr>
          <p:nvPr/>
        </p:nvSpPr>
        <p:spPr bwMode="auto">
          <a:xfrm>
            <a:off x="231775" y="1009650"/>
            <a:ext cx="8680450" cy="5338763"/>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200"/>
              <a:t>Occasionally, it is useful to obtain the information about the class of the object. You can use the typeid operator to return a reference to an object of class type_info. For example, you can use the following statement to display the class name for object x.</a:t>
            </a:r>
          </a:p>
          <a:p>
            <a:pPr>
              <a:spcBef>
                <a:spcPct val="20000"/>
              </a:spcBef>
              <a:buClr>
                <a:schemeClr val="tx2"/>
              </a:buClr>
              <a:buSzPct val="75000"/>
              <a:buFont typeface="Monotype Sorts" pitchFamily="2" charset="2"/>
              <a:buNone/>
            </a:pPr>
            <a:r>
              <a:rPr lang="en-US" sz="3200"/>
              <a:t>string x;</a:t>
            </a:r>
          </a:p>
          <a:p>
            <a:pPr>
              <a:spcBef>
                <a:spcPct val="20000"/>
              </a:spcBef>
              <a:buClr>
                <a:schemeClr val="tx2"/>
              </a:buClr>
              <a:buSzPct val="75000"/>
              <a:buFont typeface="Monotype Sorts" pitchFamily="2" charset="2"/>
              <a:buNone/>
            </a:pPr>
            <a:r>
              <a:rPr lang="en-US" sz="3200"/>
              <a:t>   cout &lt;&lt; typeid(x).name() &lt;&lt; endl;</a:t>
            </a:r>
          </a:p>
          <a:p>
            <a:pPr>
              <a:spcBef>
                <a:spcPct val="20000"/>
              </a:spcBef>
              <a:buClr>
                <a:schemeClr val="tx2"/>
              </a:buClr>
              <a:buSzPct val="75000"/>
              <a:buFont typeface="Monotype Sorts" pitchFamily="2" charset="2"/>
              <a:buNone/>
            </a:pPr>
            <a:r>
              <a:rPr lang="en-US" sz="3200"/>
              <a:t>It displays string, because x is an object of the string class.</a:t>
            </a:r>
          </a:p>
        </p:txBody>
      </p:sp>
      <p:sp>
        <p:nvSpPr>
          <p:cNvPr id="416773" name="Rectangle 5"/>
          <p:cNvSpPr>
            <a:spLocks noChangeArrowheads="1"/>
          </p:cNvSpPr>
          <p:nvPr/>
        </p:nvSpPr>
        <p:spPr bwMode="auto">
          <a:xfrm>
            <a:off x="0" y="24574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9252D4-3681-4295-B33D-6F9E31C0A682}" type="slidenum">
              <a:rPr lang="en-US"/>
              <a:pPr/>
              <a:t>33</a:t>
            </a:fld>
            <a:endParaRPr lang="en-US"/>
          </a:p>
        </p:txBody>
      </p:sp>
      <p:sp>
        <p:nvSpPr>
          <p:cNvPr id="419842" name="Rectangle 2"/>
          <p:cNvSpPr>
            <a:spLocks noGrp="1" noChangeArrowheads="1"/>
          </p:cNvSpPr>
          <p:nvPr>
            <p:ph type="title"/>
          </p:nvPr>
        </p:nvSpPr>
        <p:spPr>
          <a:xfrm>
            <a:off x="685800" y="0"/>
            <a:ext cx="7772400" cy="1428750"/>
          </a:xfrm>
          <a:noFill/>
          <a:ln/>
        </p:spPr>
        <p:txBody>
          <a:bodyPr/>
          <a:lstStyle/>
          <a:p>
            <a:r>
              <a:rPr lang="en-US"/>
              <a:t>templates and inheritance </a:t>
            </a:r>
          </a:p>
        </p:txBody>
      </p:sp>
      <p:sp>
        <p:nvSpPr>
          <p:cNvPr id="419843" name="Rectangle 3"/>
          <p:cNvSpPr>
            <a:spLocks noGrp="1" noChangeArrowheads="1"/>
          </p:cNvSpPr>
          <p:nvPr>
            <p:ph type="body" idx="1"/>
          </p:nvPr>
        </p:nvSpPr>
        <p:spPr>
          <a:xfrm>
            <a:off x="304800" y="1371600"/>
            <a:ext cx="8534400" cy="4876800"/>
          </a:xfrm>
          <a:noFill/>
          <a:ln/>
        </p:spPr>
        <p:txBody>
          <a:bodyPr/>
          <a:lstStyle/>
          <a:p>
            <a:pPr marL="0" indent="0">
              <a:buFont typeface="Monotype Sorts" pitchFamily="2" charset="2"/>
              <a:buNone/>
            </a:pPr>
            <a:r>
              <a:rPr lang="en-US"/>
              <a:t>A nontemplate class can be derived from a class template specialization. A class template can be derived from a nontemplate class. A class template can be derived from a class template.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09E8E55-A781-4FC8-ACDD-504768B62FE1}" type="slidenum">
              <a:rPr lang="en-US"/>
              <a:pPr/>
              <a:t>4</a:t>
            </a:fld>
            <a:endParaRPr lang="en-US"/>
          </a:p>
        </p:txBody>
      </p:sp>
      <p:sp>
        <p:nvSpPr>
          <p:cNvPr id="200706" name="Rectangle 2"/>
          <p:cNvSpPr>
            <a:spLocks noGrp="1" noChangeArrowheads="1"/>
          </p:cNvSpPr>
          <p:nvPr>
            <p:ph type="title"/>
          </p:nvPr>
        </p:nvSpPr>
        <p:spPr>
          <a:xfrm>
            <a:off x="685800" y="0"/>
            <a:ext cx="7772400" cy="1428750"/>
          </a:xfrm>
        </p:spPr>
        <p:txBody>
          <a:bodyPr/>
          <a:lstStyle/>
          <a:p>
            <a:r>
              <a:rPr lang="en-US"/>
              <a:t>Generic Programming </a:t>
            </a:r>
          </a:p>
        </p:txBody>
      </p:sp>
      <p:sp>
        <p:nvSpPr>
          <p:cNvPr id="200708" name="Text Box 4"/>
          <p:cNvSpPr txBox="1">
            <a:spLocks noChangeArrowheads="1"/>
          </p:cNvSpPr>
          <p:nvPr/>
        </p:nvSpPr>
        <p:spPr bwMode="auto">
          <a:xfrm>
            <a:off x="231775" y="1431925"/>
            <a:ext cx="8756650" cy="2282825"/>
          </a:xfrm>
          <a:prstGeom prst="rect">
            <a:avLst/>
          </a:prstGeom>
          <a:noFill/>
          <a:ln w="12700">
            <a:noFill/>
            <a:miter lim="800000"/>
            <a:headEnd type="none" w="sm" len="sm"/>
            <a:tailEnd type="none" w="sm" len="sm"/>
          </a:ln>
          <a:effectLst/>
        </p:spPr>
        <p:txBody>
          <a:bodyPr>
            <a:spAutoFit/>
          </a:bodyPr>
          <a:lstStyle/>
          <a:p>
            <a:pPr>
              <a:spcBef>
                <a:spcPct val="50000"/>
              </a:spcBef>
            </a:pPr>
            <a:r>
              <a:rPr lang="en-US"/>
              <a:t>An object of a derived class can be used wherever an object of a based type is required. This enables a function to be used generically for a wide range of object arguments. This is known as </a:t>
            </a:r>
            <a:r>
              <a:rPr lang="en-US" i="1"/>
              <a:t>generic programming</a:t>
            </a:r>
            <a:r>
              <a:rPr lang="en-US"/>
              <a:t>. If a function’s parameter type is a base class (e.g</a:t>
            </a:r>
            <a:r>
              <a:rPr lang="en-US" b="1"/>
              <a:t>.,</a:t>
            </a:r>
            <a:r>
              <a:rPr lang="en-US"/>
              <a:t> </a:t>
            </a:r>
            <a:r>
              <a:rPr lang="en-US" u="sng"/>
              <a:t>GeometricObject</a:t>
            </a:r>
            <a:r>
              <a:rPr lang="en-US"/>
              <a:t>), you may pass an object to this function of any of the parameter’s derived classes (e.g., </a:t>
            </a:r>
            <a:r>
              <a:rPr lang="en-US" u="sng"/>
              <a:t>Circle</a:t>
            </a:r>
            <a:r>
              <a:rPr lang="en-US"/>
              <a:t> or </a:t>
            </a:r>
            <a:r>
              <a:rPr lang="en-US" u="sng"/>
              <a:t>Rectangle</a:t>
            </a:r>
            <a:r>
              <a:rPr lang="en-US"/>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55AA697-31CD-4DCB-AED5-3CCCDB93C4FC}" type="slidenum">
              <a:rPr lang="en-US"/>
              <a:pPr/>
              <a:t>5</a:t>
            </a:fld>
            <a:endParaRPr lang="en-US"/>
          </a:p>
        </p:txBody>
      </p:sp>
      <p:sp>
        <p:nvSpPr>
          <p:cNvPr id="287746" name="Rectangle 2"/>
          <p:cNvSpPr>
            <a:spLocks noGrp="1" noChangeArrowheads="1"/>
          </p:cNvSpPr>
          <p:nvPr>
            <p:ph type="title"/>
          </p:nvPr>
        </p:nvSpPr>
        <p:spPr>
          <a:xfrm>
            <a:off x="685800" y="228600"/>
            <a:ext cx="7772400" cy="703263"/>
          </a:xfrm>
        </p:spPr>
        <p:txBody>
          <a:bodyPr/>
          <a:lstStyle/>
          <a:p>
            <a:r>
              <a:rPr lang="en-US" sz="4000"/>
              <a:t>Calling Base Class Constructors </a:t>
            </a:r>
          </a:p>
        </p:txBody>
      </p:sp>
      <p:sp>
        <p:nvSpPr>
          <p:cNvPr id="287751" name="Rectangle 7"/>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87756" name="Text Box 12"/>
          <p:cNvSpPr txBox="1">
            <a:spLocks noChangeArrowheads="1"/>
          </p:cNvSpPr>
          <p:nvPr/>
        </p:nvSpPr>
        <p:spPr bwMode="auto">
          <a:xfrm>
            <a:off x="231775" y="1085850"/>
            <a:ext cx="8756650" cy="1917700"/>
          </a:xfrm>
          <a:prstGeom prst="rect">
            <a:avLst/>
          </a:prstGeom>
          <a:noFill/>
          <a:ln w="12700">
            <a:noFill/>
            <a:miter lim="800000"/>
            <a:headEnd type="none" w="sm" len="sm"/>
            <a:tailEnd type="none" w="sm" len="sm"/>
          </a:ln>
          <a:effectLst/>
        </p:spPr>
        <p:txBody>
          <a:bodyPr>
            <a:spAutoFit/>
          </a:bodyPr>
          <a:lstStyle/>
          <a:p>
            <a:r>
              <a:rPr lang="en-US"/>
              <a:t>A constructor is used to construct an instance of a class. Unlike data fields and functions, the constructors of a base class are not inherited in the derived class. They can only be invoked (explicitly or implicitly) from the constructors of the derived classes to initialize the data fields in the base class. The syntax to invoke it is as follows:</a:t>
            </a:r>
            <a:endParaRPr lang="en-US" u="sng"/>
          </a:p>
        </p:txBody>
      </p:sp>
      <p:sp>
        <p:nvSpPr>
          <p:cNvPr id="287757" name="Text Box 13"/>
          <p:cNvSpPr txBox="1">
            <a:spLocks noChangeArrowheads="1"/>
          </p:cNvSpPr>
          <p:nvPr/>
        </p:nvSpPr>
        <p:spPr bwMode="auto">
          <a:xfrm>
            <a:off x="231775" y="3082925"/>
            <a:ext cx="8756650" cy="3378200"/>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DerivedClass(parameterList): BaseClass()</a:t>
            </a:r>
          </a:p>
          <a:p>
            <a:r>
              <a:rPr lang="en-US">
                <a:solidFill>
                  <a:schemeClr val="bg2"/>
                </a:solidFill>
              </a:rPr>
              <a:t>{</a:t>
            </a:r>
          </a:p>
          <a:p>
            <a:r>
              <a:rPr lang="en-US">
                <a:solidFill>
                  <a:schemeClr val="bg2"/>
                </a:solidFill>
              </a:rPr>
              <a:t>  // Perform initialization </a:t>
            </a:r>
          </a:p>
          <a:p>
            <a:r>
              <a:rPr lang="en-US">
                <a:solidFill>
                  <a:schemeClr val="bg2"/>
                </a:solidFill>
              </a:rPr>
              <a:t>} </a:t>
            </a:r>
          </a:p>
          <a:p>
            <a:r>
              <a:rPr lang="en-US">
                <a:solidFill>
                  <a:schemeClr val="bg2"/>
                </a:solidFill>
              </a:rPr>
              <a:t>Or </a:t>
            </a:r>
          </a:p>
          <a:p>
            <a:r>
              <a:rPr lang="en-US">
                <a:solidFill>
                  <a:schemeClr val="bg2"/>
                </a:solidFill>
              </a:rPr>
              <a:t>DerivedClass(parameterList): BaseClass(argumentList)</a:t>
            </a:r>
          </a:p>
          <a:p>
            <a:r>
              <a:rPr lang="en-US">
                <a:solidFill>
                  <a:schemeClr val="bg2"/>
                </a:solidFill>
              </a:rPr>
              <a:t>{</a:t>
            </a:r>
          </a:p>
          <a:p>
            <a:r>
              <a:rPr lang="en-US">
                <a:solidFill>
                  <a:schemeClr val="bg2"/>
                </a:solidFill>
              </a:rPr>
              <a:t>  // Perform initialization </a:t>
            </a:r>
          </a:p>
          <a:p>
            <a:r>
              <a:rPr lang="en-US">
                <a:solidFill>
                  <a:schemeClr val="bg2"/>
                </a:solid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4F3B2E9-1092-4D3A-9CC2-2B18244A867E}" type="slidenum">
              <a:rPr lang="en-US"/>
              <a:pPr/>
              <a:t>6</a:t>
            </a:fld>
            <a:endParaRPr lang="en-US"/>
          </a:p>
        </p:txBody>
      </p:sp>
      <p:sp>
        <p:nvSpPr>
          <p:cNvPr id="405506" name="Rectangle 2"/>
          <p:cNvSpPr>
            <a:spLocks noGrp="1" noChangeArrowheads="1"/>
          </p:cNvSpPr>
          <p:nvPr>
            <p:ph type="title"/>
          </p:nvPr>
        </p:nvSpPr>
        <p:spPr>
          <a:xfrm>
            <a:off x="685800" y="228600"/>
            <a:ext cx="7772400" cy="703263"/>
          </a:xfrm>
        </p:spPr>
        <p:txBody>
          <a:bodyPr/>
          <a:lstStyle/>
          <a:p>
            <a:r>
              <a:rPr lang="en-US" sz="4000"/>
              <a:t>No-Arg Constructor in  Base Class</a:t>
            </a:r>
          </a:p>
        </p:txBody>
      </p:sp>
      <p:sp>
        <p:nvSpPr>
          <p:cNvPr id="405507" name="Rectangle 3"/>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405508" name="Text Box 4"/>
          <p:cNvSpPr txBox="1">
            <a:spLocks noChangeArrowheads="1"/>
          </p:cNvSpPr>
          <p:nvPr/>
        </p:nvSpPr>
        <p:spPr bwMode="auto">
          <a:xfrm>
            <a:off x="231775" y="1085850"/>
            <a:ext cx="8756650" cy="1187450"/>
          </a:xfrm>
          <a:prstGeom prst="rect">
            <a:avLst/>
          </a:prstGeom>
          <a:noFill/>
          <a:ln w="12700">
            <a:noFill/>
            <a:miter lim="800000"/>
            <a:headEnd type="none" w="sm" len="sm"/>
            <a:tailEnd type="none" w="sm" len="sm"/>
          </a:ln>
          <a:effectLst/>
        </p:spPr>
        <p:txBody>
          <a:bodyPr>
            <a:spAutoFit/>
          </a:bodyPr>
          <a:lstStyle/>
          <a:p>
            <a:r>
              <a:rPr lang="en-US"/>
              <a:t>A constructor in a derived class must always invoke a constructor in its base class. If a base constructor is not invoked explicitly, the base class’s no-arg constructor is invoked by default. For example,</a:t>
            </a:r>
          </a:p>
        </p:txBody>
      </p:sp>
      <p:sp>
        <p:nvSpPr>
          <p:cNvPr id="405510" name="Rectangle 6"/>
          <p:cNvSpPr>
            <a:spLocks noChangeArrowheads="1"/>
          </p:cNvSpPr>
          <p:nvPr/>
        </p:nvSpPr>
        <p:spPr bwMode="auto">
          <a:xfrm>
            <a:off x="0" y="30638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405509" name="Object 5"/>
          <p:cNvGraphicFramePr>
            <a:graphicFrameLocks noChangeAspect="1"/>
          </p:cNvGraphicFramePr>
          <p:nvPr/>
        </p:nvGraphicFramePr>
        <p:xfrm>
          <a:off x="309563" y="2584450"/>
          <a:ext cx="8410575" cy="1300163"/>
        </p:xfrm>
        <a:graphic>
          <a:graphicData uri="http://schemas.openxmlformats.org/presentationml/2006/ole">
            <p:oleObj spid="_x0000_s405509" name="Picture" r:id="rId3" imgW="4735068" imgH="726948" progId="Word.Picture.8">
              <p:embed/>
            </p:oleObj>
          </a:graphicData>
        </a:graphic>
      </p:graphicFrame>
      <p:sp>
        <p:nvSpPr>
          <p:cNvPr id="405512" name="Rectangle 8"/>
          <p:cNvSpPr>
            <a:spLocks noChangeArrowheads="1"/>
          </p:cNvSpPr>
          <p:nvPr/>
        </p:nvSpPr>
        <p:spPr bwMode="auto">
          <a:xfrm>
            <a:off x="0" y="303688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405511" name="Object 7"/>
          <p:cNvGraphicFramePr>
            <a:graphicFrameLocks noChangeAspect="1"/>
          </p:cNvGraphicFramePr>
          <p:nvPr/>
        </p:nvGraphicFramePr>
        <p:xfrm>
          <a:off x="347663" y="4427538"/>
          <a:ext cx="8372475" cy="1423987"/>
        </p:xfrm>
        <a:graphic>
          <a:graphicData uri="http://schemas.openxmlformats.org/presentationml/2006/ole">
            <p:oleObj spid="_x0000_s405511" name="Picture" r:id="rId4" imgW="4603951" imgH="780511"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21BD95A-47D9-4BF1-8E56-3E596DCF39D7}" type="slidenum">
              <a:rPr lang="en-US"/>
              <a:pPr/>
              <a:t>7</a:t>
            </a:fld>
            <a:endParaRPr lang="en-US"/>
          </a:p>
        </p:txBody>
      </p:sp>
      <p:sp>
        <p:nvSpPr>
          <p:cNvPr id="196610" name="Rectangle 2"/>
          <p:cNvSpPr>
            <a:spLocks noGrp="1" noChangeArrowheads="1"/>
          </p:cNvSpPr>
          <p:nvPr>
            <p:ph type="title"/>
          </p:nvPr>
        </p:nvSpPr>
        <p:spPr>
          <a:xfrm>
            <a:off x="654050" y="279400"/>
            <a:ext cx="7772400" cy="690563"/>
          </a:xfrm>
        </p:spPr>
        <p:txBody>
          <a:bodyPr/>
          <a:lstStyle/>
          <a:p>
            <a:r>
              <a:rPr lang="en-US"/>
              <a:t>Constructor and Destructor Chaining </a:t>
            </a:r>
          </a:p>
        </p:txBody>
      </p:sp>
      <p:sp>
        <p:nvSpPr>
          <p:cNvPr id="196611" name="Rectangle 3"/>
          <p:cNvSpPr>
            <a:spLocks noGrp="1" noChangeArrowheads="1"/>
          </p:cNvSpPr>
          <p:nvPr>
            <p:ph type="body" idx="1"/>
          </p:nvPr>
        </p:nvSpPr>
        <p:spPr>
          <a:xfrm>
            <a:off x="309563" y="1508125"/>
            <a:ext cx="8486775" cy="3763963"/>
          </a:xfrm>
        </p:spPr>
        <p:txBody>
          <a:bodyPr/>
          <a:lstStyle/>
          <a:p>
            <a:pPr marL="0" indent="0">
              <a:lnSpc>
                <a:spcPct val="90000"/>
              </a:lnSpc>
              <a:buFont typeface="Monotype Sorts" pitchFamily="2" charset="2"/>
              <a:buNone/>
            </a:pPr>
            <a:r>
              <a:rPr lang="en-US"/>
              <a:t>Constructing an instance of a class invokes the constructors of all the base classes along the inheritance chain. A base class’s constructor is called before the derived class’s constructor. Conversely, the destructors are automatically invoked in reverse order, with the derived class’s destructor invoked first. This is called </a:t>
            </a:r>
            <a:r>
              <a:rPr lang="en-US" i="1"/>
              <a:t>constructor and destructor chaining</a:t>
            </a:r>
            <a:r>
              <a:rPr lang="en-US"/>
              <a:t>.</a:t>
            </a:r>
          </a:p>
        </p:txBody>
      </p:sp>
      <p:sp>
        <p:nvSpPr>
          <p:cNvPr id="196612" name="AutoShape 4">
            <a:hlinkClick r:id="" action="ppaction://noaction" highlightClick="1"/>
          </p:cNvPr>
          <p:cNvSpPr>
            <a:spLocks noChangeArrowheads="1"/>
          </p:cNvSpPr>
          <p:nvPr/>
        </p:nvSpPr>
        <p:spPr bwMode="auto">
          <a:xfrm>
            <a:off x="1730375" y="5694363"/>
            <a:ext cx="4762500" cy="46196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ConstructorDestructorCallDemo</a:t>
            </a:r>
            <a:endParaRPr lang="en-US">
              <a:solidFill>
                <a:schemeClr val="accent1"/>
              </a:solidFill>
            </a:endParaRPr>
          </a:p>
        </p:txBody>
      </p:sp>
      <p:sp>
        <p:nvSpPr>
          <p:cNvPr id="196613" name="AutoShape 5">
            <a:hlinkClick r:id="rId3" action="ppaction://program" highlightClick="1"/>
          </p:cNvPr>
          <p:cNvSpPr>
            <a:spLocks noChangeArrowheads="1"/>
          </p:cNvSpPr>
          <p:nvPr/>
        </p:nvSpPr>
        <p:spPr bwMode="auto">
          <a:xfrm>
            <a:off x="6607175" y="5695950"/>
            <a:ext cx="1905000" cy="455613"/>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196614" name="AutoShape 6">
            <a:hlinkClick r:id="rId4" highlightClick="1"/>
          </p:cNvPr>
          <p:cNvSpPr>
            <a:spLocks noChangeArrowheads="1"/>
          </p:cNvSpPr>
          <p:nvPr/>
        </p:nvSpPr>
        <p:spPr bwMode="auto">
          <a:xfrm>
            <a:off x="1116013" y="5618163"/>
            <a:ext cx="468312" cy="576262"/>
          </a:xfrm>
          <a:prstGeom prst="actionButtonDocument">
            <a:avLst/>
          </a:prstGeom>
          <a:solidFill>
            <a:schemeClr val="accent1"/>
          </a:solidFill>
          <a:ln w="12700">
            <a:no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AD885DD-BED0-4B95-928C-4780EA518D4D}" type="slidenum">
              <a:rPr lang="en-US"/>
              <a:pPr/>
              <a:t>8</a:t>
            </a:fld>
            <a:endParaRPr lang="en-US"/>
          </a:p>
        </p:txBody>
      </p:sp>
      <p:sp>
        <p:nvSpPr>
          <p:cNvPr id="418818" name="Rectangle 2"/>
          <p:cNvSpPr>
            <a:spLocks noGrp="1" noChangeArrowheads="1"/>
          </p:cNvSpPr>
          <p:nvPr>
            <p:ph type="title"/>
          </p:nvPr>
        </p:nvSpPr>
        <p:spPr>
          <a:xfrm>
            <a:off x="654050" y="279400"/>
            <a:ext cx="7772400" cy="690563"/>
          </a:xfrm>
        </p:spPr>
        <p:txBody>
          <a:bodyPr/>
          <a:lstStyle/>
          <a:p>
            <a:r>
              <a:rPr lang="en-US"/>
              <a:t>Constructor Chaining </a:t>
            </a:r>
          </a:p>
        </p:txBody>
      </p:sp>
      <p:sp>
        <p:nvSpPr>
          <p:cNvPr id="418824" name="Rectangle 8"/>
          <p:cNvSpPr>
            <a:spLocks noChangeArrowheads="1"/>
          </p:cNvSpPr>
          <p:nvPr/>
        </p:nvSpPr>
        <p:spPr bwMode="auto">
          <a:xfrm>
            <a:off x="0" y="3009900"/>
            <a:ext cx="9144000" cy="0"/>
          </a:xfrm>
          <a:prstGeom prst="rect">
            <a:avLst/>
          </a:prstGeom>
          <a:noFill/>
          <a:ln w="12700">
            <a:noFill/>
            <a:miter lim="800000"/>
            <a:headEnd type="none" w="sm" len="sm"/>
            <a:tailEnd type="none" w="sm" len="sm"/>
          </a:ln>
          <a:effectLst/>
        </p:spPr>
        <p:txBody>
          <a:bodyPr wrap="none" anchor="ctr">
            <a:spAutoFit/>
          </a:bodyPr>
          <a:lstStyle/>
          <a:p>
            <a:pPr algn="ctr"/>
            <a:endParaRPr lang="en-US" sz="4400">
              <a:solidFill>
                <a:schemeClr val="tx2"/>
              </a:solidFill>
            </a:endParaRPr>
          </a:p>
        </p:txBody>
      </p:sp>
      <p:graphicFrame>
        <p:nvGraphicFramePr>
          <p:cNvPr id="418823" name="Object 7"/>
          <p:cNvGraphicFramePr>
            <a:graphicFrameLocks noChangeAspect="1"/>
          </p:cNvGraphicFramePr>
          <p:nvPr/>
        </p:nvGraphicFramePr>
        <p:xfrm>
          <a:off x="0" y="1163638"/>
          <a:ext cx="9144000" cy="1704975"/>
        </p:xfrm>
        <a:graphic>
          <a:graphicData uri="http://schemas.openxmlformats.org/presentationml/2006/ole">
            <p:oleObj spid="_x0000_s418823" name="Picture" r:id="rId3" imgW="4495927" imgH="836805" progId="Word.Picture.8">
              <p:embed/>
            </p:oleObj>
          </a:graphicData>
        </a:graphic>
      </p:graphicFrame>
      <p:sp>
        <p:nvSpPr>
          <p:cNvPr id="418825" name="Rectangle 9"/>
          <p:cNvSpPr>
            <a:spLocks noChangeArrowheads="1"/>
          </p:cNvSpPr>
          <p:nvPr/>
        </p:nvSpPr>
        <p:spPr bwMode="auto">
          <a:xfrm>
            <a:off x="654050" y="3121025"/>
            <a:ext cx="7772400" cy="690563"/>
          </a:xfrm>
          <a:prstGeom prst="rect">
            <a:avLst/>
          </a:prstGeom>
          <a:noFill/>
          <a:ln w="9525">
            <a:noFill/>
            <a:miter lim="800000"/>
            <a:headEnd/>
            <a:tailEnd/>
          </a:ln>
          <a:effectLst/>
        </p:spPr>
        <p:txBody>
          <a:bodyPr lIns="92075" tIns="46038" rIns="92075" bIns="46038" anchor="ctr"/>
          <a:lstStyle/>
          <a:p>
            <a:pPr algn="ctr"/>
            <a:r>
              <a:rPr lang="en-US" sz="4400">
                <a:solidFill>
                  <a:schemeClr val="tx2"/>
                </a:solidFill>
              </a:rPr>
              <a:t>Destructor Chaining </a:t>
            </a:r>
          </a:p>
        </p:txBody>
      </p:sp>
      <p:sp>
        <p:nvSpPr>
          <p:cNvPr id="418828" name="Rectangle 12"/>
          <p:cNvSpPr>
            <a:spLocks noChangeArrowheads="1"/>
          </p:cNvSpPr>
          <p:nvPr/>
        </p:nvSpPr>
        <p:spPr bwMode="auto">
          <a:xfrm>
            <a:off x="0" y="31242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418827" name="Object 11"/>
          <p:cNvGraphicFramePr>
            <a:graphicFrameLocks noChangeAspect="1"/>
          </p:cNvGraphicFramePr>
          <p:nvPr/>
        </p:nvGraphicFramePr>
        <p:xfrm>
          <a:off x="0" y="4081463"/>
          <a:ext cx="9144000" cy="1239837"/>
        </p:xfrm>
        <a:graphic>
          <a:graphicData uri="http://schemas.openxmlformats.org/presentationml/2006/ole">
            <p:oleObj spid="_x0000_s418827" name="Picture" r:id="rId4" imgW="4495927" imgH="608586" progId="Word.Picture.8">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385A939-ED35-4FEE-818B-163E736DF809}" type="slidenum">
              <a:rPr lang="en-US"/>
              <a:pPr/>
              <a:t>9</a:t>
            </a:fld>
            <a:endParaRPr lang="en-US"/>
          </a:p>
        </p:txBody>
      </p:sp>
      <p:sp>
        <p:nvSpPr>
          <p:cNvPr id="308226" name="Rectangle 2"/>
          <p:cNvSpPr>
            <a:spLocks noGrp="1" noChangeArrowheads="1"/>
          </p:cNvSpPr>
          <p:nvPr>
            <p:ph type="title"/>
          </p:nvPr>
        </p:nvSpPr>
        <p:spPr>
          <a:xfrm>
            <a:off x="685800" y="228600"/>
            <a:ext cx="7772400" cy="838200"/>
          </a:xfrm>
        </p:spPr>
        <p:txBody>
          <a:bodyPr/>
          <a:lstStyle/>
          <a:p>
            <a:r>
              <a:rPr lang="en-US"/>
              <a:t>no-arg constructor </a:t>
            </a:r>
          </a:p>
        </p:txBody>
      </p:sp>
      <p:sp>
        <p:nvSpPr>
          <p:cNvPr id="308227" name="Text Box 3"/>
          <p:cNvSpPr txBox="1">
            <a:spLocks noChangeArrowheads="1"/>
          </p:cNvSpPr>
          <p:nvPr/>
        </p:nvSpPr>
        <p:spPr bwMode="auto">
          <a:xfrm>
            <a:off x="231775" y="1009650"/>
            <a:ext cx="8683625" cy="1187450"/>
          </a:xfrm>
          <a:prstGeom prst="rect">
            <a:avLst/>
          </a:prstGeom>
          <a:noFill/>
          <a:ln w="12700">
            <a:noFill/>
            <a:miter lim="800000"/>
            <a:headEnd type="none" w="sm" len="sm"/>
            <a:tailEnd type="none" w="sm" len="sm"/>
          </a:ln>
          <a:effectLst/>
        </p:spPr>
        <p:txBody>
          <a:bodyPr>
            <a:spAutoFit/>
          </a:bodyPr>
          <a:lstStyle/>
          <a:p>
            <a:r>
              <a:rPr lang="en-US"/>
              <a:t>If a class is designed to be extended, it is better to provide a no-arg constructor to avoid programming errors. Consider the following code:</a:t>
            </a:r>
          </a:p>
        </p:txBody>
      </p:sp>
      <p:sp>
        <p:nvSpPr>
          <p:cNvPr id="308230" name="Text Box 6"/>
          <p:cNvSpPr txBox="1">
            <a:spLocks noChangeArrowheads="1"/>
          </p:cNvSpPr>
          <p:nvPr/>
        </p:nvSpPr>
        <p:spPr bwMode="auto">
          <a:xfrm>
            <a:off x="2266950" y="1970088"/>
            <a:ext cx="3227388" cy="4359275"/>
          </a:xfrm>
          <a:prstGeom prst="rect">
            <a:avLst/>
          </a:prstGeom>
          <a:solidFill>
            <a:schemeClr val="tx1"/>
          </a:solidFill>
          <a:ln w="12700">
            <a:noFill/>
            <a:miter lim="800000"/>
            <a:headEnd type="none" w="sm" len="sm"/>
            <a:tailEnd type="none" w="sm" len="sm"/>
          </a:ln>
          <a:effectLst/>
        </p:spPr>
        <p:txBody>
          <a:bodyPr>
            <a:spAutoFit/>
          </a:bodyPr>
          <a:lstStyle/>
          <a:p>
            <a:r>
              <a:rPr lang="en-US" sz="2000">
                <a:solidFill>
                  <a:schemeClr val="bg2"/>
                </a:solidFill>
              </a:rPr>
              <a:t>class Fruit</a:t>
            </a:r>
          </a:p>
          <a:p>
            <a:r>
              <a:rPr lang="en-US" sz="2000">
                <a:solidFill>
                  <a:schemeClr val="bg2"/>
                </a:solidFill>
              </a:rPr>
              <a:t>{</a:t>
            </a:r>
          </a:p>
          <a:p>
            <a:r>
              <a:rPr lang="en-US" sz="2000">
                <a:solidFill>
                  <a:schemeClr val="bg2"/>
                </a:solidFill>
              </a:rPr>
              <a:t>public:</a:t>
            </a:r>
          </a:p>
          <a:p>
            <a:r>
              <a:rPr lang="en-US" sz="2000">
                <a:solidFill>
                  <a:schemeClr val="bg2"/>
                </a:solidFill>
              </a:rPr>
              <a:t>  Fruit(int id)</a:t>
            </a:r>
          </a:p>
          <a:p>
            <a:r>
              <a:rPr lang="en-US" sz="2000">
                <a:solidFill>
                  <a:schemeClr val="bg2"/>
                </a:solidFill>
              </a:rPr>
              <a:t>  {</a:t>
            </a:r>
          </a:p>
          <a:p>
            <a:r>
              <a:rPr lang="en-US" sz="2000">
                <a:solidFill>
                  <a:schemeClr val="bg2"/>
                </a:solidFill>
              </a:rPr>
              <a:t>  }</a:t>
            </a:r>
          </a:p>
          <a:p>
            <a:r>
              <a:rPr lang="en-US" sz="2000">
                <a:solidFill>
                  <a:schemeClr val="bg2"/>
                </a:solidFill>
              </a:rPr>
              <a:t>};</a:t>
            </a:r>
          </a:p>
          <a:p>
            <a:r>
              <a:rPr lang="en-US" sz="2000">
                <a:solidFill>
                  <a:schemeClr val="bg2"/>
                </a:solidFill>
              </a:rPr>
              <a:t>class Apple: public Fruit</a:t>
            </a:r>
          </a:p>
          <a:p>
            <a:r>
              <a:rPr lang="en-US" sz="2000">
                <a:solidFill>
                  <a:schemeClr val="bg2"/>
                </a:solidFill>
              </a:rPr>
              <a:t>{</a:t>
            </a:r>
          </a:p>
          <a:p>
            <a:r>
              <a:rPr lang="en-US" sz="2000">
                <a:solidFill>
                  <a:schemeClr val="bg2"/>
                </a:solidFill>
              </a:rPr>
              <a:t>public:</a:t>
            </a:r>
          </a:p>
          <a:p>
            <a:r>
              <a:rPr lang="en-US" sz="2000">
                <a:solidFill>
                  <a:schemeClr val="bg2"/>
                </a:solidFill>
              </a:rPr>
              <a:t>  Apple()</a:t>
            </a:r>
          </a:p>
          <a:p>
            <a:r>
              <a:rPr lang="en-US" sz="2000">
                <a:solidFill>
                  <a:schemeClr val="bg2"/>
                </a:solidFill>
              </a:rPr>
              <a:t>  {</a:t>
            </a:r>
          </a:p>
          <a:p>
            <a:r>
              <a:rPr lang="en-US" sz="2000">
                <a:solidFill>
                  <a:schemeClr val="bg2"/>
                </a:solidFill>
              </a:rPr>
              <a:t>  }</a:t>
            </a:r>
          </a:p>
          <a:p>
            <a:r>
              <a:rPr lang="en-US" sz="2000">
                <a:solidFill>
                  <a:schemeClr val="bg2"/>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24350</TotalTime>
  <Words>2049</Words>
  <Application>Microsoft Office PowerPoint</Application>
  <PresentationFormat>On-screen Show (4:3)</PresentationFormat>
  <Paragraphs>205</Paragraphs>
  <Slides>33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Times New Roman</vt:lpstr>
      <vt:lpstr>Monotype Sorts</vt:lpstr>
      <vt:lpstr>Arial</vt:lpstr>
      <vt:lpstr>Book Antiqua</vt:lpstr>
      <vt:lpstr>International</vt:lpstr>
      <vt:lpstr>Microsoft Word Picture</vt:lpstr>
      <vt:lpstr>Chapter 15 Inheritance and Polymorphism</vt:lpstr>
      <vt:lpstr>Objectives</vt:lpstr>
      <vt:lpstr>Base Classes and Derived Classes </vt:lpstr>
      <vt:lpstr>Generic Programming </vt:lpstr>
      <vt:lpstr>Calling Base Class Constructors </vt:lpstr>
      <vt:lpstr>No-Arg Constructor in  Base Class</vt:lpstr>
      <vt:lpstr>Constructor and Destructor Chaining </vt:lpstr>
      <vt:lpstr>Constructor Chaining </vt:lpstr>
      <vt:lpstr>no-arg constructor </vt:lpstr>
      <vt:lpstr>Redefining Functions </vt:lpstr>
      <vt:lpstr>Invoke function in the base </vt:lpstr>
      <vt:lpstr>redefining vs. overloading </vt:lpstr>
      <vt:lpstr>Polymorphism </vt:lpstr>
      <vt:lpstr>Virtual Functions </vt:lpstr>
      <vt:lpstr>Define Virtual Functions </vt:lpstr>
      <vt:lpstr>Note </vt:lpstr>
      <vt:lpstr>static matching vs. dynamic binding </vt:lpstr>
      <vt:lpstr>use virtual functions? </vt:lpstr>
      <vt:lpstr>The protected Keyword</vt:lpstr>
      <vt:lpstr>Abstract Classes</vt:lpstr>
      <vt:lpstr>Abstract Functions</vt:lpstr>
      <vt:lpstr>Abstract Class Example</vt:lpstr>
      <vt:lpstr>Casting: static_cast versus dynamic_cast </vt:lpstr>
      <vt:lpstr>Static Casting Example</vt:lpstr>
      <vt:lpstr>Static Casting Example</vt:lpstr>
      <vt:lpstr>Dynamic Casting Example</vt:lpstr>
      <vt:lpstr>Upcasting and Downcasting</vt:lpstr>
      <vt:lpstr>Upcasting and Downcasting</vt:lpstr>
      <vt:lpstr>Upcasting and Downcasting</vt:lpstr>
      <vt:lpstr>Upcasting and Downcasting</vt:lpstr>
      <vt:lpstr>Static vs. Dynamic Casting</vt:lpstr>
      <vt:lpstr>typeid operator </vt:lpstr>
      <vt:lpstr>templates and inheritance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Paul Gordy</cp:lastModifiedBy>
  <cp:revision>260</cp:revision>
  <dcterms:created xsi:type="dcterms:W3CDTF">1995-06-10T17:31:50Z</dcterms:created>
  <dcterms:modified xsi:type="dcterms:W3CDTF">2014-11-29T02:57:21Z</dcterms:modified>
</cp:coreProperties>
</file>