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4" r:id="rId3"/>
  </p:sldMasterIdLst>
  <p:sldIdLst>
    <p:sldId id="256" r:id="rId4"/>
    <p:sldId id="294" r:id="rId5"/>
    <p:sldId id="258" r:id="rId6"/>
    <p:sldId id="259" r:id="rId7"/>
    <p:sldId id="298" r:id="rId8"/>
    <p:sldId id="303" r:id="rId9"/>
    <p:sldId id="300" r:id="rId10"/>
    <p:sldId id="305" r:id="rId11"/>
    <p:sldId id="302" r:id="rId12"/>
    <p:sldId id="306" r:id="rId13"/>
    <p:sldId id="299" r:id="rId14"/>
    <p:sldId id="307" r:id="rId15"/>
    <p:sldId id="261" r:id="rId16"/>
    <p:sldId id="264" r:id="rId17"/>
    <p:sldId id="308" r:id="rId18"/>
    <p:sldId id="293" r:id="rId1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2">
          <p15:clr>
            <a:srgbClr val="A4A3A4"/>
          </p15:clr>
        </p15:guide>
        <p15:guide id="2" pos="38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7D4"/>
    <a:srgbClr val="00B0F0"/>
    <a:srgbClr val="001F8C"/>
    <a:srgbClr val="0317AD"/>
    <a:srgbClr val="1043EF"/>
    <a:srgbClr val="BFBFBF"/>
    <a:srgbClr val="08039B"/>
    <a:srgbClr val="0B2B9A"/>
    <a:srgbClr val="708EF5"/>
    <a:srgbClr val="99A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17" autoAdjust="0"/>
    <p:restoredTop sz="94660"/>
  </p:normalViewPr>
  <p:slideViewPr>
    <p:cSldViewPr snapToGrid="0" showGuides="1">
      <p:cViewPr varScale="1">
        <p:scale>
          <a:sx n="51" d="100"/>
          <a:sy n="51" d="100"/>
        </p:scale>
        <p:origin x="150" y="1374"/>
      </p:cViewPr>
      <p:guideLst>
        <p:guide orient="horz" pos="2322"/>
        <p:guide pos="38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0" y="1122421"/>
            <a:ext cx="9144900" cy="238772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150" y="3602224"/>
            <a:ext cx="9144900" cy="165584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7" name="矩形 6"/>
          <p:cNvSpPr/>
          <p:nvPr userDrawn="1"/>
        </p:nvSpPr>
        <p:spPr>
          <a:xfrm>
            <a:off x="10806430" y="358140"/>
            <a:ext cx="328295" cy="423545"/>
          </a:xfrm>
          <a:prstGeom prst="rect">
            <a:avLst/>
          </a:prstGeom>
          <a:solidFill>
            <a:srgbClr val="001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0" y="1122363"/>
            <a:ext cx="91449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150" y="3602038"/>
            <a:ext cx="91449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标题占位符 1"/>
          <p:cNvSpPr>
            <a:spLocks noGrp="1"/>
          </p:cNvSpPr>
          <p:nvPr userDrawn="1"/>
        </p:nvSpPr>
        <p:spPr>
          <a:xfrm>
            <a:off x="838244" y="365125"/>
            <a:ext cx="10516148" cy="1325563"/>
          </a:xfrm>
          <a:prstGeom prst="rect">
            <a:avLst/>
          </a:prstGeom>
        </p:spPr>
        <p:txBody>
          <a:bodyPr vert="horz" lIns="91440" tIns="45720" rIns="91440" bIns="45720" rtlCol="0" anchor="ctr">
            <a:normAutofit/>
          </a:bodyPr>
          <a:lstStyle/>
          <a:p>
            <a:r>
              <a:rPr lang="zh-CN" altLang="en-US"/>
              <a:t>单击此处编辑母版标题样式</a:t>
            </a:r>
          </a:p>
        </p:txBody>
      </p:sp>
      <p:pic>
        <p:nvPicPr>
          <p:cNvPr id="11" name="图片 10" descr="logo001"/>
          <p:cNvPicPr>
            <a:picLocks noChangeAspect="1"/>
          </p:cNvPicPr>
          <p:nvPr userDrawn="1"/>
        </p:nvPicPr>
        <p:blipFill>
          <a:blip r:embed="rId2"/>
          <a:stretch>
            <a:fillRect/>
          </a:stretch>
        </p:blipFill>
        <p:spPr>
          <a:xfrm>
            <a:off x="484505" y="396240"/>
            <a:ext cx="1276350" cy="341630"/>
          </a:xfrm>
          <a:prstGeom prst="rect">
            <a:avLst/>
          </a:prstGeom>
        </p:spPr>
      </p:pic>
      <p:sp>
        <p:nvSpPr>
          <p:cNvPr id="12" name="矩形 11" descr="e7d195523061f1c0c30ee18c1b05f65d12b38e2533cb2ccdAE0CC34CB5CBEBFAEC353FED4DECE97C3E379FD1D933F5E4DC18EF8EA6B7A1130D5F6DE9DD2BE4B0A8C9126ACE5083D1F5A9E323B29CCFC7AE86D7F5CE8BB739E7BCEFA8F5804DEBA69F12C057BAD0B048812985ADC4D88C4CED9DDD2C60B3AD22738F810B0633EECA8DAFAD20A8E1BB"/>
          <p:cNvSpPr/>
          <p:nvPr userDrawn="1"/>
        </p:nvSpPr>
        <p:spPr>
          <a:xfrm>
            <a:off x="11212195" y="6502400"/>
            <a:ext cx="810260" cy="252730"/>
          </a:xfrm>
          <a:prstGeom prst="rect">
            <a:avLst/>
          </a:prstGeom>
          <a:ln>
            <a:noFill/>
          </a:ln>
        </p:spPr>
        <p:txBody>
          <a:bodyPr wrap="square">
            <a:spAutoFit/>
          </a:bodyPr>
          <a:lstStyle/>
          <a:p>
            <a:pPr algn="r"/>
            <a:r>
              <a:rPr lang="en-US" sz="1050" dirty="0">
                <a:solidFill>
                  <a:schemeClr val="tx2"/>
                </a:solidFill>
                <a:latin typeface="Arial" panose="020B0604020202020204" pitchFamily="34" charset="0"/>
              </a:rPr>
              <a:t>CMIoT</a:t>
            </a:r>
          </a:p>
        </p:txBody>
      </p:sp>
      <p:sp>
        <p:nvSpPr>
          <p:cNvPr id="13" name="矩形 1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userDrawn="1"/>
        </p:nvSpPr>
        <p:spPr>
          <a:xfrm>
            <a:off x="11528425" y="6752590"/>
            <a:ext cx="398780" cy="105410"/>
          </a:xfrm>
          <a:prstGeom prst="rect">
            <a:avLst/>
          </a:prstGeom>
          <a:solidFill>
            <a:srgbClr val="1043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4666615" y="-840740"/>
            <a:ext cx="309880" cy="368300"/>
          </a:xfrm>
          <a:prstGeom prst="rect">
            <a:avLst/>
          </a:prstGeom>
          <a:noFill/>
        </p:spPr>
        <p:txBody>
          <a:bodyPr wrap="none" rtlCol="0">
            <a:spAutoFit/>
          </a:bodyPr>
          <a:lstStyle/>
          <a:p>
            <a:endParaRPr lang="zh-CN" altLang="en-US"/>
          </a:p>
        </p:txBody>
      </p:sp>
      <p:sp>
        <p:nvSpPr>
          <p:cNvPr id="15" name="矩形 14"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userDrawn="1"/>
        </p:nvSpPr>
        <p:spPr>
          <a:xfrm>
            <a:off x="0" y="-20955"/>
            <a:ext cx="12221210" cy="2824480"/>
          </a:xfrm>
          <a:prstGeom prst="rect">
            <a:avLst/>
          </a:prstGeom>
          <a:solidFill>
            <a:srgbClr val="1B25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18" name="图片 17" descr="图片2"/>
          <p:cNvPicPr>
            <a:picLocks noChangeAspect="1"/>
          </p:cNvPicPr>
          <p:nvPr userDrawn="1"/>
        </p:nvPicPr>
        <p:blipFill>
          <a:blip r:embed="rId3"/>
          <a:stretch>
            <a:fillRect/>
          </a:stretch>
        </p:blipFill>
        <p:spPr>
          <a:xfrm>
            <a:off x="1066800" y="-1238250"/>
            <a:ext cx="10058400" cy="5309870"/>
          </a:xfrm>
          <a:prstGeom prst="rect">
            <a:avLst/>
          </a:prstGeom>
        </p:spPr>
      </p:pic>
      <p:pic>
        <p:nvPicPr>
          <p:cNvPr id="16" name="图片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834" y="302356"/>
            <a:ext cx="2015034" cy="46045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heme" Target="../theme/theme3.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83" y="365144"/>
            <a:ext cx="10516635" cy="1325631"/>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83" y="1825719"/>
            <a:ext cx="10516635" cy="43515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83" y="6356678"/>
            <a:ext cx="2743470" cy="365144"/>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2021.11.4</a:t>
            </a:fld>
            <a:endParaRPr lang="zh-CN" altLang="en-US"/>
          </a:p>
        </p:txBody>
      </p:sp>
      <p:sp>
        <p:nvSpPr>
          <p:cNvPr id="5" name="页脚占位符 4"/>
          <p:cNvSpPr>
            <a:spLocks noGrp="1"/>
          </p:cNvSpPr>
          <p:nvPr>
            <p:ph type="ftr" sz="quarter" idx="3"/>
          </p:nvPr>
        </p:nvSpPr>
        <p:spPr>
          <a:xfrm>
            <a:off x="4038998" y="6356678"/>
            <a:ext cx="4115205" cy="3651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448" y="6356678"/>
            <a:ext cx="2743470" cy="365144"/>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15" name="矩形 14"/>
          <p:cNvSpPr/>
          <p:nvPr userDrawn="1"/>
        </p:nvSpPr>
        <p:spPr>
          <a:xfrm>
            <a:off x="-1583423" y="4280218"/>
            <a:ext cx="900942" cy="847409"/>
          </a:xfrm>
          <a:prstGeom prst="rect">
            <a:avLst/>
          </a:prstGeom>
          <a:solidFill>
            <a:srgbClr val="262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userDrawn="1"/>
        </p:nvSpPr>
        <p:spPr>
          <a:xfrm>
            <a:off x="0" y="0"/>
            <a:ext cx="12208442" cy="6858000"/>
          </a:xfrm>
          <a:prstGeom prst="rect">
            <a:avLst/>
          </a:prstGeom>
          <a:solidFill>
            <a:srgbClr val="001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图片1"/>
          <p:cNvPicPr>
            <a:picLocks noChangeAspect="1"/>
          </p:cNvPicPr>
          <p:nvPr userDrawn="1"/>
        </p:nvPicPr>
        <p:blipFill>
          <a:blip r:embed="rId3"/>
          <a:stretch>
            <a:fillRect/>
          </a:stretch>
        </p:blipFill>
        <p:spPr>
          <a:xfrm>
            <a:off x="-1939267" y="3429423"/>
            <a:ext cx="3878962" cy="4601065"/>
          </a:xfrm>
          <a:prstGeom prst="rect">
            <a:avLst/>
          </a:prstGeom>
        </p:spPr>
      </p:pic>
      <p:pic>
        <p:nvPicPr>
          <p:cNvPr id="7" name="图片 6" descr="/Volumes/Macintosh HD/Users/wangcheng/Documents/2021年工作文件/7月任务/building.pngbuilding"/>
          <p:cNvPicPr>
            <a:picLocks noChangeAspect="1"/>
          </p:cNvPicPr>
          <p:nvPr userDrawn="1"/>
        </p:nvPicPr>
        <p:blipFill>
          <a:blip r:embed="rId4"/>
          <a:srcRect/>
          <a:stretch>
            <a:fillRect/>
          </a:stretch>
        </p:blipFill>
        <p:spPr>
          <a:xfrm>
            <a:off x="2353628" y="3670300"/>
            <a:ext cx="9838690" cy="3187700"/>
          </a:xfrm>
          <a:prstGeom prst="rect">
            <a:avLst/>
          </a:prstGeom>
        </p:spPr>
      </p:pic>
      <p:grpSp>
        <p:nvGrpSpPr>
          <p:cNvPr id="20" name="组合 19"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GrpSpPr/>
          <p:nvPr userDrawn="1"/>
        </p:nvGrpSpPr>
        <p:grpSpPr>
          <a:xfrm>
            <a:off x="10944935" y="438579"/>
            <a:ext cx="789231" cy="260350"/>
            <a:chOff x="525855" y="6260259"/>
            <a:chExt cx="789231" cy="260350"/>
          </a:xfrm>
        </p:grpSpPr>
        <p:sp>
          <p:nvSpPr>
            <p:cNvPr id="21" name="矩形: 圆角 15"/>
            <p:cNvSpPr/>
            <p:nvPr/>
          </p:nvSpPr>
          <p:spPr>
            <a:xfrm>
              <a:off x="525855" y="6318679"/>
              <a:ext cx="143510" cy="143510"/>
            </a:xfrm>
            <a:prstGeom prst="roundRect">
              <a:avLst>
                <a:gd name="adj" fmla="val 50000"/>
              </a:avLst>
            </a:prstGeom>
            <a:noFill/>
            <a:ln w="12700">
              <a:solidFill>
                <a:schemeClr val="bg1"/>
              </a:solidFill>
            </a:ln>
            <a:effectLst>
              <a:outerShdw blurRad="190500" dist="190500" dir="5400000" algn="t"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 name="文本框 21"/>
            <p:cNvSpPr txBox="1"/>
            <p:nvPr/>
          </p:nvSpPr>
          <p:spPr>
            <a:xfrm>
              <a:off x="692151" y="6260259"/>
              <a:ext cx="622935" cy="2603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75000"/>
                    </a:prstClr>
                  </a:solidFill>
                  <a:effectLst/>
                  <a:uLnTx/>
                  <a:uFillTx/>
                  <a:latin typeface="微软雅黑" panose="020B0703020204020201" charset="-122"/>
                  <a:ea typeface="微软雅黑" panose="020B0703020204020201" charset="-122"/>
                  <a:cs typeface="+mn-cs"/>
                </a:rPr>
                <a:t>CMIoT</a:t>
              </a:r>
            </a:p>
          </p:txBody>
        </p:sp>
      </p:grpSp>
      <p:pic>
        <p:nvPicPr>
          <p:cNvPr id="10" name="图片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57834" y="302356"/>
            <a:ext cx="2015034" cy="46045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83" y="365125"/>
            <a:ext cx="10516635"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83" y="1825625"/>
            <a:ext cx="10516635"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83" y="6356350"/>
            <a:ext cx="274347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2021.11.4</a:t>
            </a:fld>
            <a:endParaRPr lang="zh-CN" altLang="en-US"/>
          </a:p>
        </p:txBody>
      </p:sp>
      <p:sp>
        <p:nvSpPr>
          <p:cNvPr id="5" name="页脚占位符 4"/>
          <p:cNvSpPr>
            <a:spLocks noGrp="1"/>
          </p:cNvSpPr>
          <p:nvPr>
            <p:ph type="ftr" sz="quarter" idx="3"/>
          </p:nvPr>
        </p:nvSpPr>
        <p:spPr>
          <a:xfrm>
            <a:off x="4038998" y="6356350"/>
            <a:ext cx="41152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448" y="6356350"/>
            <a:ext cx="274347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8" name="矩形 7"/>
          <p:cNvSpPr/>
          <p:nvPr userDrawn="1"/>
        </p:nvSpPr>
        <p:spPr>
          <a:xfrm>
            <a:off x="288290" y="0"/>
            <a:ext cx="83820" cy="723900"/>
          </a:xfrm>
          <a:prstGeom prst="rect">
            <a:avLst/>
          </a:prstGeom>
          <a:solidFill>
            <a:srgbClr val="262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a:off x="-635" y="0"/>
            <a:ext cx="297815" cy="7239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userDrawn="1"/>
        </p:nvSpPr>
        <p:spPr>
          <a:xfrm>
            <a:off x="371475" y="0"/>
            <a:ext cx="11840845" cy="723900"/>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1583423" y="1690585"/>
            <a:ext cx="900942" cy="847409"/>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583423" y="3018841"/>
            <a:ext cx="900942" cy="84740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1583423" y="4280218"/>
            <a:ext cx="900942" cy="847409"/>
          </a:xfrm>
          <a:prstGeom prst="rect">
            <a:avLst/>
          </a:prstGeom>
          <a:solidFill>
            <a:srgbClr val="262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descr="e7d195523061f1c0c30ee18c1b05f65d12b38e2533cb2ccdAE0CC34CB5CBEBFAEC353FED4DECE97C3E379FD1D933F5E4DC18EF8EA6B7A1130D5F6DE9DD2BE4B0A8C9126ACE5083D1F5A9E323B29CCFC7AE86D7F5CE8BB739E7BCEFA8F5804DEBA69F12C057BAD0B048812985ADC4D88C4CED9DDD2C60B3AD22738F810B0633EECA8DAFAD20A8E1BB"/>
          <p:cNvSpPr/>
          <p:nvPr userDrawn="1"/>
        </p:nvSpPr>
        <p:spPr>
          <a:xfrm>
            <a:off x="11212195" y="6497955"/>
            <a:ext cx="810260" cy="252730"/>
          </a:xfrm>
          <a:prstGeom prst="rect">
            <a:avLst/>
          </a:prstGeom>
          <a:ln>
            <a:noFill/>
          </a:ln>
        </p:spPr>
        <p:txBody>
          <a:bodyPr wrap="square">
            <a:spAutoFit/>
          </a:bodyPr>
          <a:lstStyle/>
          <a:p>
            <a:pPr algn="r"/>
            <a:r>
              <a:rPr lang="en-US" sz="1050" dirty="0">
                <a:solidFill>
                  <a:schemeClr val="tx2"/>
                </a:solidFill>
                <a:latin typeface="Arial" panose="020B0604020202020204" pitchFamily="34" charset="0"/>
              </a:rPr>
              <a:t>CMIoT</a:t>
            </a:r>
          </a:p>
        </p:txBody>
      </p:sp>
      <p:sp>
        <p:nvSpPr>
          <p:cNvPr id="14" name="矩形 1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userDrawn="1"/>
        </p:nvSpPr>
        <p:spPr>
          <a:xfrm>
            <a:off x="11528425" y="6748145"/>
            <a:ext cx="398780" cy="105410"/>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431708" y="200408"/>
            <a:ext cx="1476838" cy="337475"/>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44" y="365125"/>
            <a:ext cx="10516148"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44" y="1825625"/>
            <a:ext cx="10516148"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44" y="6356350"/>
            <a:ext cx="274334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2021.11.4</a:t>
            </a:fld>
            <a:endParaRPr lang="zh-CN" altLang="en-US"/>
          </a:p>
        </p:txBody>
      </p:sp>
      <p:sp>
        <p:nvSpPr>
          <p:cNvPr id="5" name="页脚占位符 4"/>
          <p:cNvSpPr>
            <a:spLocks noGrp="1"/>
          </p:cNvSpPr>
          <p:nvPr>
            <p:ph type="ftr" sz="quarter" idx="3"/>
          </p:nvPr>
        </p:nvSpPr>
        <p:spPr>
          <a:xfrm>
            <a:off x="4038810" y="6356350"/>
            <a:ext cx="41150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048" y="6356350"/>
            <a:ext cx="274334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pic>
        <p:nvPicPr>
          <p:cNvPr id="10" name="图片 9" descr="logo001"/>
          <p:cNvPicPr>
            <a:picLocks noChangeAspect="1"/>
          </p:cNvPicPr>
          <p:nvPr userDrawn="1"/>
        </p:nvPicPr>
        <p:blipFill>
          <a:blip r:embed="rId2"/>
          <a:stretch>
            <a:fillRect/>
          </a:stretch>
        </p:blipFill>
        <p:spPr>
          <a:xfrm>
            <a:off x="484505" y="396240"/>
            <a:ext cx="1276350" cy="341630"/>
          </a:xfrm>
          <a:prstGeom prst="rect">
            <a:avLst/>
          </a:prstGeom>
        </p:spPr>
      </p:pic>
      <p:sp>
        <p:nvSpPr>
          <p:cNvPr id="11" name="矩形 10" descr="e7d195523061f1c0c30ee18c1b05f65d12b38e2533cb2ccdAE0CC34CB5CBEBFAEC353FED4DECE97C3E379FD1D933F5E4DC18EF8EA6B7A1130D5F6DE9DD2BE4B0A8C9126ACE5083D1F5A9E323B29CCFC7AE86D7F5CE8BB739E7BCEFA8F5804DEBA69F12C057BAD0B048812985ADC4D88C4CED9DDD2C60B3AD22738F810B0633EECA8DAFAD20A8E1BB"/>
          <p:cNvSpPr/>
          <p:nvPr userDrawn="1"/>
        </p:nvSpPr>
        <p:spPr>
          <a:xfrm>
            <a:off x="11212195" y="6502400"/>
            <a:ext cx="810260" cy="252730"/>
          </a:xfrm>
          <a:prstGeom prst="rect">
            <a:avLst/>
          </a:prstGeom>
          <a:ln>
            <a:noFill/>
          </a:ln>
        </p:spPr>
        <p:txBody>
          <a:bodyPr wrap="square">
            <a:spAutoFit/>
          </a:bodyPr>
          <a:lstStyle/>
          <a:p>
            <a:pPr algn="r"/>
            <a:r>
              <a:rPr lang="en-US" sz="1050" dirty="0">
                <a:solidFill>
                  <a:schemeClr val="tx2"/>
                </a:solidFill>
                <a:latin typeface="Arial" panose="020B0604020202020204" pitchFamily="34" charset="0"/>
              </a:rPr>
              <a:t>CMIoT</a:t>
            </a:r>
          </a:p>
        </p:txBody>
      </p:sp>
      <p:sp>
        <p:nvSpPr>
          <p:cNvPr id="12" name="矩形 11"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userDrawn="1"/>
        </p:nvSpPr>
        <p:spPr>
          <a:xfrm>
            <a:off x="11528425" y="6752590"/>
            <a:ext cx="398780" cy="105410"/>
          </a:xfrm>
          <a:prstGeom prst="rect">
            <a:avLst/>
          </a:prstGeom>
          <a:solidFill>
            <a:srgbClr val="1043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userDrawn="1"/>
        </p:nvSpPr>
        <p:spPr>
          <a:xfrm>
            <a:off x="4666615" y="-840740"/>
            <a:ext cx="309880" cy="368300"/>
          </a:xfrm>
          <a:prstGeom prst="rect">
            <a:avLst/>
          </a:prstGeom>
          <a:noFill/>
        </p:spPr>
        <p:txBody>
          <a:bodyPr wrap="none" rtlCol="0">
            <a:spAutoFit/>
          </a:bodyPr>
          <a:lstStyle/>
          <a:p>
            <a:endParaRPr lang="zh-CN" altLang="en-US"/>
          </a:p>
        </p:txBody>
      </p:sp>
      <p:sp>
        <p:nvSpPr>
          <p:cNvPr id="14" name="矩形 1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userDrawn="1"/>
        </p:nvSpPr>
        <p:spPr>
          <a:xfrm>
            <a:off x="0" y="4445"/>
            <a:ext cx="12192000" cy="2824480"/>
          </a:xfrm>
          <a:prstGeom prst="rect">
            <a:avLst/>
          </a:prstGeom>
          <a:solidFill>
            <a:srgbClr val="1B25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15" name="图片 14" descr="图片2"/>
          <p:cNvPicPr>
            <a:picLocks noChangeAspect="1"/>
          </p:cNvPicPr>
          <p:nvPr userDrawn="1"/>
        </p:nvPicPr>
        <p:blipFill>
          <a:blip r:embed="rId3"/>
          <a:stretch>
            <a:fillRect/>
          </a:stretch>
        </p:blipFill>
        <p:spPr>
          <a:xfrm>
            <a:off x="1066800" y="-1238250"/>
            <a:ext cx="10058400" cy="5309870"/>
          </a:xfrm>
          <a:prstGeom prst="rect">
            <a:avLst/>
          </a:prstGeom>
        </p:spPr>
      </p:pic>
      <p:pic>
        <p:nvPicPr>
          <p:cNvPr id="17" name="图片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834" y="302356"/>
            <a:ext cx="2015034" cy="460459"/>
          </a:xfrm>
          <a:prstGeom prst="rect">
            <a:avLst/>
          </a:prstGeom>
        </p:spPr>
      </p:pic>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1192900" y="4271945"/>
            <a:ext cx="7042604" cy="369332"/>
          </a:xfrm>
          <a:prstGeom prst="rect">
            <a:avLst/>
          </a:prstGeom>
          <a:noFill/>
        </p:spPr>
        <p:txBody>
          <a:bodyPr wrap="square" rtlCol="0">
            <a:spAutoFit/>
          </a:bodyPr>
          <a:lstStyle/>
          <a:p>
            <a:pPr algn="l"/>
            <a:r>
              <a:rPr lang="en-US" altLang="zh-CN" dirty="0">
                <a:solidFill>
                  <a:srgbClr val="00B0F0"/>
                </a:solidFill>
                <a:latin typeface="微软雅黑" panose="020B0703020204020201" charset="-122"/>
                <a:ea typeface="微软雅黑" panose="020B0703020204020201" charset="-122"/>
              </a:rPr>
              <a:t>RSSI-based Indoor Localization Using Bluetooth Low Energy</a:t>
            </a:r>
            <a:endParaRPr lang="zh-CN" altLang="en-US" dirty="0">
              <a:solidFill>
                <a:srgbClr val="00B0F0"/>
              </a:solidFill>
              <a:latin typeface="微软雅黑" panose="020B0703020204020201" charset="-122"/>
              <a:ea typeface="微软雅黑" panose="020B0703020204020201" charset="-122"/>
            </a:endParaRPr>
          </a:p>
        </p:txBody>
      </p:sp>
      <p:sp>
        <p:nvSpPr>
          <p:cNvPr id="5" name="文本框 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txBox="1"/>
          <p:nvPr/>
        </p:nvSpPr>
        <p:spPr>
          <a:xfrm>
            <a:off x="1073784" y="1344930"/>
            <a:ext cx="10127615" cy="1938992"/>
          </a:xfrm>
          <a:prstGeom prst="rect">
            <a:avLst/>
          </a:prstGeom>
          <a:noFill/>
        </p:spPr>
        <p:txBody>
          <a:bodyPr wrap="square" rtlCol="0">
            <a:spAutoFit/>
          </a:bodyPr>
          <a:lstStyle/>
          <a:p>
            <a:pPr algn="l"/>
            <a:r>
              <a:rPr lang="zh-CN" altLang="en-US" sz="12000" b="1" spc="300" dirty="0">
                <a:solidFill>
                  <a:schemeClr val="bg1"/>
                </a:solidFill>
                <a:latin typeface="Microsoft YaHei Bold" panose="020B0703020204020201" charset="-122"/>
                <a:ea typeface="Microsoft YaHei Bold" panose="020B0703020204020201" charset="-122"/>
                <a:cs typeface="Lucida Grande Normal" charset="0"/>
              </a:rPr>
              <a:t>室内蓝牙定位</a:t>
            </a:r>
            <a:endParaRPr lang="en-US" sz="12000" b="1" spc="300" dirty="0">
              <a:solidFill>
                <a:schemeClr val="bg1"/>
              </a:solidFill>
              <a:latin typeface="Microsoft YaHei Bold" panose="020B0703020204020201" charset="-122"/>
              <a:ea typeface="Microsoft YaHei Bold" panose="020B0703020204020201" charset="-122"/>
              <a:cs typeface="Lucida Grande Normal" charset="0"/>
            </a:endParaRPr>
          </a:p>
        </p:txBody>
      </p:sp>
      <p:sp>
        <p:nvSpPr>
          <p:cNvPr id="6" name="文本框 5"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txBox="1"/>
          <p:nvPr/>
        </p:nvSpPr>
        <p:spPr>
          <a:xfrm>
            <a:off x="4686300" y="3359241"/>
            <a:ext cx="6202589" cy="1015663"/>
          </a:xfrm>
          <a:prstGeom prst="rect">
            <a:avLst/>
          </a:prstGeom>
          <a:noFill/>
        </p:spPr>
        <p:txBody>
          <a:bodyPr wrap="square" rtlCol="0">
            <a:spAutoFit/>
          </a:bodyPr>
          <a:lstStyle/>
          <a:p>
            <a:pPr algn="l"/>
            <a:r>
              <a:rPr lang="en-US" altLang="zh-CN" sz="6000" b="1" spc="300" dirty="0">
                <a:solidFill>
                  <a:schemeClr val="bg1"/>
                </a:solidFill>
                <a:latin typeface="微软雅黑" panose="020B0703020204020201" charset="-122"/>
                <a:ea typeface="微软雅黑" panose="020B0703020204020201" charset="-122"/>
                <a:cs typeface="Aharoni" panose="02010803020104030203" pitchFamily="2" charset="-79"/>
              </a:rPr>
              <a:t>—</a:t>
            </a:r>
            <a:r>
              <a:rPr lang="zh-CN" altLang="en-US" sz="6000" b="1" spc="300" dirty="0">
                <a:solidFill>
                  <a:schemeClr val="bg1"/>
                </a:solidFill>
                <a:latin typeface="微软雅黑" panose="020B0703020204020201" charset="-122"/>
                <a:ea typeface="微软雅黑" panose="020B0703020204020201" charset="-122"/>
                <a:cs typeface="Aharoni" panose="02010803020104030203" pitchFamily="2" charset="-79"/>
              </a:rPr>
              <a:t>基于</a:t>
            </a:r>
            <a:r>
              <a:rPr lang="en-US" altLang="zh-CN" sz="6000" b="1" spc="300" dirty="0">
                <a:solidFill>
                  <a:schemeClr val="bg1"/>
                </a:solidFill>
                <a:latin typeface="微软雅黑" panose="020B0703020204020201" charset="-122"/>
                <a:ea typeface="微软雅黑" panose="020B0703020204020201" charset="-122"/>
                <a:cs typeface="Aharoni" panose="02010803020104030203" pitchFamily="2" charset="-79"/>
              </a:rPr>
              <a:t>RSSI</a:t>
            </a:r>
            <a:r>
              <a:rPr lang="zh-CN" altLang="en-US" sz="6000" b="1" spc="300" dirty="0">
                <a:solidFill>
                  <a:schemeClr val="bg1"/>
                </a:solidFill>
                <a:latin typeface="微软雅黑" panose="020B0703020204020201" charset="-122"/>
                <a:ea typeface="微软雅黑" panose="020B0703020204020201" charset="-122"/>
                <a:cs typeface="Aharoni" panose="02010803020104030203" pitchFamily="2" charset="-79"/>
              </a:rPr>
              <a:t>测距</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71DE2202-3DA8-4D2A-B0CC-353217DA9048}"/>
              </a:ext>
            </a:extLst>
          </p:cNvPr>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基于蓝牙</a:t>
            </a:r>
            <a:r>
              <a:rPr lang="en-US" altLang="zh-CN" sz="3200" b="1" dirty="0">
                <a:solidFill>
                  <a:schemeClr val="bg1"/>
                </a:solidFill>
                <a:latin typeface="微软雅黑" panose="020B0703020204020201" charset="-122"/>
                <a:ea typeface="微软雅黑" panose="020B0703020204020201" charset="-122"/>
                <a:cs typeface="微软雅黑" panose="020B0703020204020201" charset="-122"/>
                <a:sym typeface="+mn-ea"/>
              </a:rPr>
              <a:t>RSSI</a:t>
            </a:r>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测距定位</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
        <p:nvSpPr>
          <p:cNvPr id="26" name="圆角矩形 12"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18F2B34D-9334-40DA-A7AC-BC364D607691}"/>
              </a:ext>
            </a:extLst>
          </p:cNvPr>
          <p:cNvSpPr/>
          <p:nvPr/>
        </p:nvSpPr>
        <p:spPr>
          <a:xfrm>
            <a:off x="1609725" y="3019941"/>
            <a:ext cx="9010650" cy="1737995"/>
          </a:xfrm>
          <a:prstGeom prst="roundRect">
            <a:avLst>
              <a:gd name="adj" fmla="val 50000"/>
            </a:avLst>
          </a:prstGeom>
          <a:solidFill>
            <a:srgbClr val="E9E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圆角矩形 23"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1B42EBD8-1581-4B79-AD11-12BE55182D41}"/>
              </a:ext>
            </a:extLst>
          </p:cNvPr>
          <p:cNvSpPr/>
          <p:nvPr/>
        </p:nvSpPr>
        <p:spPr>
          <a:xfrm>
            <a:off x="4131310" y="3019941"/>
            <a:ext cx="3888740" cy="1737995"/>
          </a:xfrm>
          <a:prstGeom prst="roundRect">
            <a:avLst>
              <a:gd name="adj" fmla="val 50000"/>
            </a:avLst>
          </a:prstGeom>
          <a:solidFill>
            <a:srgbClr val="99A6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圆角矩形 6"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A4EC5DE7-A145-46C2-9BEA-0507008876C3}"/>
              </a:ext>
            </a:extLst>
          </p:cNvPr>
          <p:cNvSpPr/>
          <p:nvPr/>
        </p:nvSpPr>
        <p:spPr>
          <a:xfrm>
            <a:off x="253682" y="3535937"/>
            <a:ext cx="1765935" cy="732155"/>
          </a:xfrm>
          <a:prstGeom prst="roundRect">
            <a:avLst>
              <a:gd name="adj" fmla="val 5000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i="0" dirty="0">
                <a:solidFill>
                  <a:schemeClr val="bg2"/>
                </a:solidFill>
                <a:effectLst/>
                <a:latin typeface="微软雅黑" panose="020B0503020204020204" pitchFamily="34" charset="-122"/>
                <a:ea typeface="微软雅黑" panose="020B0503020204020204" pitchFamily="34" charset="-122"/>
              </a:rPr>
              <a:t>信号衰减模型</a:t>
            </a:r>
            <a:endParaRPr lang="zh-CN" altLang="en-US" sz="1600" kern="0" noProof="0" dirty="0">
              <a:ln>
                <a:noFill/>
              </a:ln>
              <a:solidFill>
                <a:schemeClr val="bg2"/>
              </a:solidFill>
              <a:effectLst/>
              <a:uLnTx/>
              <a:uFillTx/>
              <a:latin typeface="Microsoft YaHei Regular" panose="020B0703020204020201" charset="-122"/>
              <a:ea typeface="Microsoft YaHei Regular" panose="020B0703020204020201" charset="-122"/>
              <a:sym typeface="+mn-ea"/>
            </a:endParaRPr>
          </a:p>
        </p:txBody>
      </p:sp>
      <p:sp>
        <p:nvSpPr>
          <p:cNvPr id="30" name="圆角矩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5EA643D3-65E5-43CC-8487-81314815F35A}"/>
              </a:ext>
            </a:extLst>
          </p:cNvPr>
          <p:cNvSpPr/>
          <p:nvPr/>
        </p:nvSpPr>
        <p:spPr>
          <a:xfrm>
            <a:off x="2727007" y="3535937"/>
            <a:ext cx="1765935" cy="732155"/>
          </a:xfrm>
          <a:prstGeom prst="roundRect">
            <a:avLst>
              <a:gd name="adj" fmla="val 5000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i="0" dirty="0">
                <a:solidFill>
                  <a:schemeClr val="bg2"/>
                </a:solidFill>
                <a:effectLst/>
                <a:latin typeface="微软雅黑" panose="020B0503020204020204" pitchFamily="34" charset="-122"/>
                <a:ea typeface="微软雅黑" panose="020B0503020204020204" pitchFamily="34" charset="-122"/>
              </a:rPr>
              <a:t>信号</a:t>
            </a:r>
            <a:r>
              <a:rPr lang="zh-CN" altLang="en-US" sz="1600" b="1" dirty="0">
                <a:solidFill>
                  <a:schemeClr val="bg2"/>
                </a:solidFill>
                <a:latin typeface="微软雅黑" panose="020B0503020204020204" pitchFamily="34" charset="-122"/>
                <a:ea typeface="微软雅黑" panose="020B0503020204020204" pitchFamily="34" charset="-122"/>
              </a:rPr>
              <a:t>预处理</a:t>
            </a:r>
            <a:endParaRPr lang="zh-CN" altLang="en-US" sz="1600" kern="0" noProof="0" dirty="0">
              <a:ln>
                <a:noFill/>
              </a:ln>
              <a:solidFill>
                <a:schemeClr val="bg2"/>
              </a:solidFill>
              <a:effectLst/>
              <a:uLnTx/>
              <a:uFillTx/>
              <a:latin typeface="Microsoft YaHei Regular" panose="020B0703020204020201" charset="-122"/>
              <a:ea typeface="Microsoft YaHei Regular" panose="020B0703020204020201" charset="-122"/>
              <a:sym typeface="+mn-ea"/>
            </a:endParaRPr>
          </a:p>
        </p:txBody>
      </p:sp>
      <p:sp>
        <p:nvSpPr>
          <p:cNvPr id="31" name="圆角矩形 16"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3A0DA5BC-7088-4A15-BD97-99A784B1A90A}"/>
              </a:ext>
            </a:extLst>
          </p:cNvPr>
          <p:cNvSpPr/>
          <p:nvPr/>
        </p:nvSpPr>
        <p:spPr>
          <a:xfrm>
            <a:off x="5200332" y="3535937"/>
            <a:ext cx="1765935" cy="732155"/>
          </a:xfrm>
          <a:prstGeom prst="roundRect">
            <a:avLst>
              <a:gd name="adj" fmla="val 5000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b="1" kern="0" noProof="0" dirty="0">
                <a:ln>
                  <a:noFill/>
                </a:ln>
                <a:solidFill>
                  <a:schemeClr val="bg2"/>
                </a:solidFill>
                <a:uLnTx/>
                <a:uFillTx/>
                <a:latin typeface="微软雅黑" panose="020B0503020204020204" pitchFamily="34" charset="-122"/>
                <a:ea typeface="微软雅黑" panose="020B0503020204020204" pitchFamily="34" charset="-122"/>
                <a:sym typeface="+mn-ea"/>
              </a:rPr>
              <a:t>B</a:t>
            </a:r>
            <a:r>
              <a:rPr lang="en-US" altLang="zh-CN" sz="1600" b="1" kern="0" dirty="0">
                <a:solidFill>
                  <a:schemeClr val="bg2"/>
                </a:solidFill>
                <a:latin typeface="微软雅黑" panose="020B0503020204020204" pitchFamily="34" charset="-122"/>
                <a:ea typeface="微软雅黑" panose="020B0503020204020204" pitchFamily="34" charset="-122"/>
                <a:sym typeface="+mn-ea"/>
              </a:rPr>
              <a:t>SS</a:t>
            </a:r>
            <a:endParaRPr lang="zh-CN" altLang="en-US" sz="1600" kern="0" noProof="0" dirty="0">
              <a:ln>
                <a:noFill/>
              </a:ln>
              <a:solidFill>
                <a:schemeClr val="bg2"/>
              </a:solidFill>
              <a:effectLst/>
              <a:uLnTx/>
              <a:uFillTx/>
              <a:latin typeface="Microsoft YaHei Regular" panose="020B0703020204020201" charset="-122"/>
              <a:ea typeface="Microsoft YaHei Regular" panose="020B0703020204020201" charset="-122"/>
              <a:sym typeface="+mn-ea"/>
            </a:endParaRPr>
          </a:p>
        </p:txBody>
      </p:sp>
      <p:sp>
        <p:nvSpPr>
          <p:cNvPr id="32" name="圆角矩形 17"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ABD57FA6-7797-4F4A-A262-B65AE434EAB9}"/>
              </a:ext>
            </a:extLst>
          </p:cNvPr>
          <p:cNvSpPr/>
          <p:nvPr/>
        </p:nvSpPr>
        <p:spPr>
          <a:xfrm>
            <a:off x="7673657" y="3535937"/>
            <a:ext cx="1765935" cy="732155"/>
          </a:xfrm>
          <a:prstGeom prst="roundRect">
            <a:avLst>
              <a:gd name="adj" fmla="val 5000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600" b="1" i="0" dirty="0">
                <a:solidFill>
                  <a:schemeClr val="bg2"/>
                </a:solidFill>
                <a:effectLst/>
                <a:latin typeface="微软雅黑" panose="020B0503020204020204" pitchFamily="34" charset="-122"/>
                <a:ea typeface="微软雅黑" panose="020B0503020204020204" pitchFamily="34" charset="-122"/>
              </a:rPr>
              <a:t>三边定位</a:t>
            </a:r>
            <a:endParaRPr lang="zh-CN" altLang="en-US" sz="1600" kern="0" noProof="0" dirty="0">
              <a:ln>
                <a:noFill/>
              </a:ln>
              <a:solidFill>
                <a:schemeClr val="bg2"/>
              </a:solidFill>
              <a:effectLst/>
              <a:uLnTx/>
              <a:uFillTx/>
              <a:latin typeface="Microsoft YaHei Regular" panose="020B0703020204020201" charset="-122"/>
              <a:ea typeface="Microsoft YaHei Regular" panose="020B0703020204020201" charset="-122"/>
              <a:sym typeface="+mn-ea"/>
            </a:endParaRPr>
          </a:p>
        </p:txBody>
      </p:sp>
      <p:cxnSp>
        <p:nvCxnSpPr>
          <p:cNvPr id="33" name="直接箭头连接符 32"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AC6EDFF0-FFEA-4F5D-9710-15E3C1388D28}"/>
              </a:ext>
            </a:extLst>
          </p:cNvPr>
          <p:cNvCxnSpPr/>
          <p:nvPr/>
        </p:nvCxnSpPr>
        <p:spPr>
          <a:xfrm>
            <a:off x="2019617" y="3889256"/>
            <a:ext cx="575945"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接箭头连接符 33"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4CE1236F-941E-4B64-99CF-901C6E653598}"/>
              </a:ext>
            </a:extLst>
          </p:cNvPr>
          <p:cNvCxnSpPr/>
          <p:nvPr/>
        </p:nvCxnSpPr>
        <p:spPr>
          <a:xfrm>
            <a:off x="5325110" y="3889256"/>
            <a:ext cx="575945"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descr="e7d195523061f1c0c30ee18c1b05f65d12b38e2533cb2ccdAE0CC34CB5CBEBFAEC353FED4DECE97C3E379FD1D933F5E4DC18EF8EA6B7A1130D5F6DE9DD2BE4B0A8C9126ACE5083D1F5A9E323B29CCFC700FC0E91C7492139A189951CCB8FA8B81D6CB43F71AC856C33BB0AD5FAF9DE3B168B021D4D9B8FA99121DD3D75CB1E728527283AC6460A95">
            <a:extLst>
              <a:ext uri="{FF2B5EF4-FFF2-40B4-BE49-F238E27FC236}">
                <a16:creationId xmlns:a16="http://schemas.microsoft.com/office/drawing/2014/main" id="{382E67BC-6A98-4587-A936-F29A85419A44}"/>
              </a:ext>
            </a:extLst>
          </p:cNvPr>
          <p:cNvSpPr txBox="1"/>
          <p:nvPr/>
        </p:nvSpPr>
        <p:spPr>
          <a:xfrm>
            <a:off x="915035" y="1834396"/>
            <a:ext cx="9267825" cy="613410"/>
          </a:xfrm>
          <a:prstGeom prst="rect">
            <a:avLst/>
          </a:prstGeom>
          <a:noFill/>
        </p:spPr>
        <p:txBody>
          <a:bodyPr wrap="square">
            <a:spAutoFit/>
          </a:bodyPr>
          <a:lstStyle/>
          <a:p>
            <a:pPr>
              <a:lnSpc>
                <a:spcPct val="150000"/>
              </a:lnSpc>
              <a:spcBef>
                <a:spcPts val="600"/>
              </a:spcBef>
            </a:pPr>
            <a:r>
              <a:rPr lang="zh-CN" altLang="en-US" sz="1200" dirty="0">
                <a:solidFill>
                  <a:schemeClr val="bg1">
                    <a:lumMod val="50000"/>
                  </a:schemeClr>
                </a:solidFill>
                <a:latin typeface="Microsoft YaHei Regular" panose="020B0703020204020201" charset="-122"/>
                <a:ea typeface="Microsoft YaHei Regular" panose="020B0703020204020201" charset="-122"/>
                <a:sym typeface="+mn-ea"/>
              </a:rPr>
              <a:t>基于蓝牙</a:t>
            </a:r>
            <a:r>
              <a:rPr lang="en-US" altLang="zh-CN" sz="1200" dirty="0">
                <a:solidFill>
                  <a:schemeClr val="bg1">
                    <a:lumMod val="50000"/>
                  </a:schemeClr>
                </a:solidFill>
                <a:latin typeface="Microsoft YaHei Regular" panose="020B0703020204020201" charset="-122"/>
                <a:ea typeface="Microsoft YaHei Regular" panose="020B0703020204020201" charset="-122"/>
                <a:sym typeface="+mn-ea"/>
              </a:rPr>
              <a:t>RSSI</a:t>
            </a:r>
            <a:r>
              <a:rPr lang="zh-CN" altLang="en-US" sz="1200" dirty="0">
                <a:solidFill>
                  <a:schemeClr val="bg1">
                    <a:lumMod val="50000"/>
                  </a:schemeClr>
                </a:solidFill>
                <a:latin typeface="Microsoft YaHei Regular" panose="020B0703020204020201" charset="-122"/>
                <a:ea typeface="Microsoft YaHei Regular" panose="020B0703020204020201" charset="-122"/>
                <a:sym typeface="+mn-ea"/>
              </a:rPr>
              <a:t>测距定位算法系统框架主要由：信号衰减模型建模、蓝牙信号</a:t>
            </a:r>
            <a:r>
              <a:rPr lang="en-US" altLang="zh-CN" sz="1200" dirty="0">
                <a:solidFill>
                  <a:schemeClr val="bg1">
                    <a:lumMod val="50000"/>
                  </a:schemeClr>
                </a:solidFill>
                <a:latin typeface="Microsoft YaHei Regular" panose="020B0703020204020201" charset="-122"/>
                <a:ea typeface="Microsoft YaHei Regular" panose="020B0703020204020201" charset="-122"/>
                <a:sym typeface="+mn-ea"/>
              </a:rPr>
              <a:t>(RSSI)</a:t>
            </a:r>
            <a:r>
              <a:rPr lang="zh-CN" altLang="en-US" sz="1200" dirty="0">
                <a:solidFill>
                  <a:schemeClr val="bg1">
                    <a:lumMod val="50000"/>
                  </a:schemeClr>
                </a:solidFill>
                <a:latin typeface="Microsoft YaHei Regular" panose="020B0703020204020201" charset="-122"/>
                <a:ea typeface="Microsoft YaHei Regular" panose="020B0703020204020201" charset="-122"/>
                <a:sym typeface="+mn-ea"/>
              </a:rPr>
              <a:t>预处理、</a:t>
            </a:r>
            <a:r>
              <a:rPr lang="en-US" altLang="zh-CN" sz="1200" dirty="0">
                <a:solidFill>
                  <a:schemeClr val="bg1">
                    <a:lumMod val="50000"/>
                  </a:schemeClr>
                </a:solidFill>
                <a:latin typeface="Microsoft YaHei Regular" panose="020B0703020204020201" charset="-122"/>
                <a:ea typeface="Microsoft YaHei Regular" panose="020B0703020204020201" charset="-122"/>
                <a:sym typeface="+mn-ea"/>
              </a:rPr>
              <a:t>BSS(Base Station Selector)</a:t>
            </a:r>
            <a:r>
              <a:rPr lang="zh-CN" altLang="en-US" sz="1200" dirty="0">
                <a:solidFill>
                  <a:schemeClr val="bg1">
                    <a:lumMod val="50000"/>
                  </a:schemeClr>
                </a:solidFill>
                <a:latin typeface="Microsoft YaHei Regular" panose="020B0703020204020201" charset="-122"/>
                <a:ea typeface="Microsoft YaHei Regular" panose="020B0703020204020201" charset="-122"/>
                <a:sym typeface="+mn-ea"/>
              </a:rPr>
              <a:t>、三边定位模块、后置位置滤波器几大部分构成。</a:t>
            </a:r>
            <a:endParaRPr lang="en-US" altLang="zh-CN" sz="1200" dirty="0">
              <a:solidFill>
                <a:schemeClr val="tx1">
                  <a:lumMod val="65000"/>
                  <a:lumOff val="35000"/>
                </a:schemeClr>
              </a:solidFill>
              <a:latin typeface="Microsoft YaHei Regular" panose="020B0703020204020201" charset="-122"/>
              <a:ea typeface="Microsoft YaHei Regular" panose="020B0703020204020201" charset="-122"/>
            </a:endParaRPr>
          </a:p>
        </p:txBody>
      </p:sp>
      <p:sp>
        <p:nvSpPr>
          <p:cNvPr id="37" name="文本框 36">
            <a:extLst>
              <a:ext uri="{FF2B5EF4-FFF2-40B4-BE49-F238E27FC236}">
                <a16:creationId xmlns:a16="http://schemas.microsoft.com/office/drawing/2014/main" id="{751FCBD5-E2CE-4260-93D1-D581EA0DEC90}"/>
              </a:ext>
            </a:extLst>
          </p:cNvPr>
          <p:cNvSpPr txBox="1"/>
          <p:nvPr/>
        </p:nvSpPr>
        <p:spPr>
          <a:xfrm>
            <a:off x="553720" y="1151572"/>
            <a:ext cx="8834120" cy="337185"/>
          </a:xfrm>
          <a:prstGeom prst="rect">
            <a:avLst/>
          </a:prstGeom>
          <a:noFill/>
        </p:spPr>
        <p:txBody>
          <a:bodyPr wrap="square" rtlCol="0" anchor="t">
            <a:spAutoFit/>
          </a:bodyPr>
          <a:lstStyle/>
          <a:p>
            <a:pPr algn="l"/>
            <a:r>
              <a:rPr lang="zh-CN" altLang="en-US" sz="1600" b="1" dirty="0">
                <a:latin typeface="微软雅黑" panose="020B0703020204020201" charset="-122"/>
                <a:ea typeface="微软雅黑" panose="020B0703020204020201" charset="-122"/>
                <a:cs typeface="微软雅黑" panose="020B0703020204020201" charset="-122"/>
                <a:sym typeface="+mn-ea"/>
              </a:rPr>
              <a:t>定位算法系统框架</a:t>
            </a:r>
            <a:endParaRPr lang="zh-CN" altLang="de-DE" sz="1600" b="1" dirty="0">
              <a:solidFill>
                <a:schemeClr val="tx1"/>
              </a:solidFill>
              <a:latin typeface="微软雅黑" panose="020B0703020204020201" charset="-122"/>
              <a:ea typeface="微软雅黑" panose="020B0703020204020201" charset="-122"/>
              <a:cs typeface="Microsoft YaHei Bold" panose="020B0703020204020201" charset="-122"/>
              <a:sym typeface="+mn-ea"/>
            </a:endParaRPr>
          </a:p>
        </p:txBody>
      </p:sp>
      <p:sp>
        <p:nvSpPr>
          <p:cNvPr id="42" name="圆角矩形 6"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FE3A42A5-FE56-4E51-AC9C-8537018155BA}"/>
              </a:ext>
            </a:extLst>
          </p:cNvPr>
          <p:cNvSpPr/>
          <p:nvPr/>
        </p:nvSpPr>
        <p:spPr>
          <a:xfrm>
            <a:off x="10146982" y="3535937"/>
            <a:ext cx="1765935" cy="732155"/>
          </a:xfrm>
          <a:prstGeom prst="roundRect">
            <a:avLst>
              <a:gd name="adj" fmla="val 5000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kern="0" noProof="0" dirty="0">
                <a:ln>
                  <a:noFill/>
                </a:ln>
                <a:solidFill>
                  <a:schemeClr val="bg2"/>
                </a:solidFill>
                <a:uLnTx/>
                <a:uFillTx/>
                <a:latin typeface="微软雅黑" panose="020B0503020204020204" pitchFamily="34" charset="-122"/>
                <a:ea typeface="微软雅黑" panose="020B0503020204020204" pitchFamily="34" charset="-122"/>
                <a:sym typeface="+mn-ea"/>
              </a:rPr>
              <a:t>轨迹推算</a:t>
            </a:r>
            <a:endParaRPr lang="zh-CN" altLang="en-US" sz="1600" kern="0" noProof="0" dirty="0">
              <a:ln>
                <a:noFill/>
              </a:ln>
              <a:solidFill>
                <a:schemeClr val="bg2"/>
              </a:solidFill>
              <a:effectLst/>
              <a:uLnTx/>
              <a:uFillTx/>
              <a:latin typeface="Microsoft YaHei Regular" panose="020B0703020204020201" charset="-122"/>
              <a:ea typeface="Microsoft YaHei Regular" panose="020B0703020204020201" charset="-122"/>
              <a:sym typeface="+mn-ea"/>
            </a:endParaRPr>
          </a:p>
        </p:txBody>
      </p:sp>
      <p:cxnSp>
        <p:nvCxnSpPr>
          <p:cNvPr id="44" name="直接箭头连接符 43"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A17388E1-C147-4A54-A8DE-CE7D4024C3F7}"/>
              </a:ext>
            </a:extLst>
          </p:cNvPr>
          <p:cNvCxnSpPr/>
          <p:nvPr/>
        </p:nvCxnSpPr>
        <p:spPr>
          <a:xfrm>
            <a:off x="9571037" y="3857268"/>
            <a:ext cx="575945"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5" name="直接箭头连接符 4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8F9B4599-26A1-4EFE-8AF5-89BF0D071913}"/>
              </a:ext>
            </a:extLst>
          </p:cNvPr>
          <p:cNvCxnSpPr/>
          <p:nvPr/>
        </p:nvCxnSpPr>
        <p:spPr>
          <a:xfrm>
            <a:off x="7097712" y="3873262"/>
            <a:ext cx="575945"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接箭头连接符 45"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49591C86-5C5F-4D8C-B4AE-F5785F5C0BD4}"/>
              </a:ext>
            </a:extLst>
          </p:cNvPr>
          <p:cNvCxnSpPr/>
          <p:nvPr/>
        </p:nvCxnSpPr>
        <p:spPr>
          <a:xfrm>
            <a:off x="4624387" y="3911362"/>
            <a:ext cx="575945"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732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9DB29B5C-AAF5-476D-8022-54DBAC556D2C}"/>
              </a:ext>
            </a:extLst>
          </p:cNvPr>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基于蓝牙</a:t>
            </a:r>
            <a:r>
              <a:rPr lang="en-US" altLang="zh-CN" sz="3200" b="1" dirty="0">
                <a:solidFill>
                  <a:schemeClr val="bg1"/>
                </a:solidFill>
                <a:latin typeface="微软雅黑" panose="020B0703020204020201" charset="-122"/>
                <a:ea typeface="微软雅黑" panose="020B0703020204020201" charset="-122"/>
                <a:cs typeface="微软雅黑" panose="020B0703020204020201" charset="-122"/>
                <a:sym typeface="+mn-ea"/>
              </a:rPr>
              <a:t>RSSI</a:t>
            </a:r>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测距定位</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
        <p:nvSpPr>
          <p:cNvPr id="23" name="文本框 22">
            <a:extLst>
              <a:ext uri="{FF2B5EF4-FFF2-40B4-BE49-F238E27FC236}">
                <a16:creationId xmlns:a16="http://schemas.microsoft.com/office/drawing/2014/main" id="{E2E963AF-80B4-4D2C-90EF-384C2056D95B}"/>
              </a:ext>
            </a:extLst>
          </p:cNvPr>
          <p:cNvSpPr txBox="1"/>
          <p:nvPr/>
        </p:nvSpPr>
        <p:spPr>
          <a:xfrm>
            <a:off x="553720" y="1036955"/>
            <a:ext cx="11228705" cy="1325363"/>
          </a:xfrm>
          <a:prstGeom prst="rect">
            <a:avLst/>
          </a:prstGeom>
          <a:noFill/>
        </p:spPr>
        <p:txBody>
          <a:bodyPr wrap="square" rtlCol="0" anchor="t">
            <a:spAutoFit/>
          </a:bodyPr>
          <a:lstStyle/>
          <a:p>
            <a:r>
              <a:rPr lang="en-US" altLang="zh-CN" sz="1600" dirty="0">
                <a:latin typeface="微软雅黑" panose="020B0703020204020201" charset="-122"/>
                <a:ea typeface="微软雅黑" panose="020B0703020204020201" charset="-122"/>
                <a:cs typeface="微软雅黑" panose="020B0703020204020201" charset="-122"/>
                <a:sym typeface="+mn-ea"/>
              </a:rPr>
              <a:t>RSSI(</a:t>
            </a:r>
            <a:r>
              <a:rPr lang="en-US" altLang="zh-CN" sz="1600" b="0" i="0" dirty="0">
                <a:solidFill>
                  <a:srgbClr val="000000"/>
                </a:solidFill>
                <a:effectLst/>
                <a:latin typeface="Arial" panose="020B0604020202020204" pitchFamily="34" charset="0"/>
              </a:rPr>
              <a:t>received signal strength indicator</a:t>
            </a:r>
            <a:r>
              <a:rPr lang="en-US" altLang="zh-CN" sz="1600" dirty="0">
                <a:latin typeface="微软雅黑" panose="020B0703020204020201" charset="-122"/>
                <a:ea typeface="微软雅黑" panose="020B0703020204020201" charset="-122"/>
                <a:cs typeface="微软雅黑" panose="020B0703020204020201" charset="-122"/>
                <a:sym typeface="+mn-ea"/>
              </a:rPr>
              <a:t>)</a:t>
            </a:r>
            <a:endParaRPr lang="zh-CN" altLang="en-US" sz="1600" dirty="0">
              <a:latin typeface="微软雅黑" panose="020B0703020204020201" charset="-122"/>
              <a:ea typeface="微软雅黑" panose="020B0703020204020201" charset="-122"/>
              <a:cs typeface="微软雅黑" panose="020B0703020204020201" charset="-122"/>
              <a:sym typeface="+mn-ea"/>
            </a:endParaRPr>
          </a:p>
          <a:p>
            <a:pPr algn="l">
              <a:lnSpc>
                <a:spcPct val="60000"/>
              </a:lnSpc>
            </a:pPr>
            <a:endParaRPr lang="zh-CN" altLang="en-US" sz="1600" b="1" dirty="0">
              <a:solidFill>
                <a:schemeClr val="tx1"/>
              </a:solidFill>
              <a:latin typeface="微软雅黑" panose="020B0703020204020201" charset="-122"/>
              <a:ea typeface="微软雅黑" panose="020B0703020204020201" charset="-122"/>
              <a:cs typeface="微软雅黑" panose="020B0703020204020201" charset="-122"/>
            </a:endParaRPr>
          </a:p>
          <a:p>
            <a:pPr algn="just">
              <a:lnSpc>
                <a:spcPct val="150000"/>
              </a:lnSpc>
            </a:pPr>
            <a:r>
              <a:rPr lang="zh-CN" altLang="en-US" sz="1200" dirty="0">
                <a:solidFill>
                  <a:schemeClr val="bg1">
                    <a:lumMod val="50000"/>
                  </a:schemeClr>
                </a:solidFill>
                <a:latin typeface="微软雅黑" panose="020B0703020204020201" charset="-122"/>
                <a:ea typeface="微软雅黑" panose="020B0703020204020201" charset="-122"/>
                <a:sym typeface="+mn-ea"/>
              </a:rPr>
              <a:t>信号强度指标。其利用电磁波在空间中的衰落模型，建立信号强度观测量与距离之间的对应关系。电磁波在空气中的传播损耗模型与其频率相关，一般认为满足如下模型：</a:t>
            </a:r>
          </a:p>
          <a:p>
            <a:pPr algn="just">
              <a:lnSpc>
                <a:spcPct val="150000"/>
              </a:lnSpc>
            </a:pPr>
            <a:endParaRPr lang="zh-CN" sz="1400" dirty="0">
              <a:solidFill>
                <a:schemeClr val="tx1">
                  <a:lumMod val="50000"/>
                  <a:lumOff val="50000"/>
                </a:schemeClr>
              </a:solidFill>
              <a:latin typeface="微软雅黑" panose="020B0703020204020201" charset="-122"/>
              <a:ea typeface="微软雅黑" panose="020B0703020204020201" charset="-122"/>
              <a:cs typeface="微软雅黑" panose="020B0703020204020201" charset="-122"/>
              <a:sym typeface="+mn-ea"/>
            </a:endParaRPr>
          </a:p>
        </p:txBody>
      </p:sp>
      <p:pic>
        <p:nvPicPr>
          <p:cNvPr id="1028" name="Picture 4" descr="查看源图像">
            <a:extLst>
              <a:ext uri="{FF2B5EF4-FFF2-40B4-BE49-F238E27FC236}">
                <a16:creationId xmlns:a16="http://schemas.microsoft.com/office/drawing/2014/main" id="{17C2BAEE-4F4A-4B24-9B29-F7F7AC539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400" y="1914525"/>
            <a:ext cx="5111182" cy="27716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查看源图像">
            <a:extLst>
              <a:ext uri="{FF2B5EF4-FFF2-40B4-BE49-F238E27FC236}">
                <a16:creationId xmlns:a16="http://schemas.microsoft.com/office/drawing/2014/main" id="{6D130BFF-B62C-42A8-A51D-68C91DC93A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721" y="5705474"/>
            <a:ext cx="822264" cy="10278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0" descr="查看源图像">
            <a:extLst>
              <a:ext uri="{FF2B5EF4-FFF2-40B4-BE49-F238E27FC236}">
                <a16:creationId xmlns:a16="http://schemas.microsoft.com/office/drawing/2014/main" id="{8AD6FB5C-63D2-4C30-9F1F-82CA8A596B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4295" y="5705474"/>
            <a:ext cx="822263" cy="102782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接箭头连接符 19">
            <a:extLst>
              <a:ext uri="{FF2B5EF4-FFF2-40B4-BE49-F238E27FC236}">
                <a16:creationId xmlns:a16="http://schemas.microsoft.com/office/drawing/2014/main" id="{7107A2BE-890B-415C-9086-4C21537E3B3D}"/>
              </a:ext>
            </a:extLst>
          </p:cNvPr>
          <p:cNvCxnSpPr/>
          <p:nvPr/>
        </p:nvCxnSpPr>
        <p:spPr>
          <a:xfrm>
            <a:off x="1428750" y="6219388"/>
            <a:ext cx="7372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查看源图像">
            <a:extLst>
              <a:ext uri="{FF2B5EF4-FFF2-40B4-BE49-F238E27FC236}">
                <a16:creationId xmlns:a16="http://schemas.microsoft.com/office/drawing/2014/main" id="{980CF9AF-F740-459E-963B-08E66E47CE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5450" y="472364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2" descr="查看源图像">
            <a:extLst>
              <a:ext uri="{FF2B5EF4-FFF2-40B4-BE49-F238E27FC236}">
                <a16:creationId xmlns:a16="http://schemas.microsoft.com/office/drawing/2014/main" id="{D1558CC6-7B23-45E7-97F9-4E746D56A8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5711" y="4686182"/>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2" name="文本框 51"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5A0EAD52-64A8-4A10-BDBD-5D7B9264CC45}"/>
              </a:ext>
            </a:extLst>
          </p:cNvPr>
          <p:cNvSpPr txBox="1"/>
          <p:nvPr/>
        </p:nvSpPr>
        <p:spPr>
          <a:xfrm>
            <a:off x="6949499" y="5029894"/>
            <a:ext cx="1851601" cy="369332"/>
          </a:xfrm>
          <a:prstGeom prst="rect">
            <a:avLst/>
          </a:prstGeom>
          <a:noFill/>
        </p:spPr>
        <p:txBody>
          <a:bodyPr wrap="square">
            <a:spAutoFit/>
          </a:bodyPr>
          <a:lstStyle/>
          <a:p>
            <a:r>
              <a:rPr lang="en-US" altLang="zh-CN" dirty="0">
                <a:solidFill>
                  <a:srgbClr val="0D37D4"/>
                </a:solidFill>
                <a:latin typeface="Microsoft YaHei Regular" panose="020B0703020204020201" charset="-122"/>
                <a:ea typeface="Microsoft YaHei Regular" panose="020B0703020204020201" charset="-122"/>
              </a:rPr>
              <a:t>RSSI:-40dBm</a:t>
            </a:r>
            <a:endParaRPr lang="en-US" altLang="zh-CN" dirty="0">
              <a:solidFill>
                <a:srgbClr val="1043EF"/>
              </a:solidFill>
              <a:latin typeface="Microsoft YaHei Regular" panose="020B0703020204020201" charset="-122"/>
              <a:ea typeface="Microsoft YaHei Regular" panose="020B0703020204020201" charset="-122"/>
            </a:endParaRPr>
          </a:p>
        </p:txBody>
      </p:sp>
      <p:sp>
        <p:nvSpPr>
          <p:cNvPr id="54" name="文本框 5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2213F2D8-01F0-4206-9ABC-D84E8CF5A26F}"/>
              </a:ext>
            </a:extLst>
          </p:cNvPr>
          <p:cNvSpPr txBox="1"/>
          <p:nvPr/>
        </p:nvSpPr>
        <p:spPr>
          <a:xfrm>
            <a:off x="1748849" y="5029894"/>
            <a:ext cx="1851601" cy="369332"/>
          </a:xfrm>
          <a:prstGeom prst="rect">
            <a:avLst/>
          </a:prstGeom>
          <a:noFill/>
        </p:spPr>
        <p:txBody>
          <a:bodyPr wrap="square">
            <a:spAutoFit/>
          </a:bodyPr>
          <a:lstStyle/>
          <a:p>
            <a:r>
              <a:rPr lang="en-US" altLang="zh-CN" dirty="0">
                <a:solidFill>
                  <a:srgbClr val="0D37D4"/>
                </a:solidFill>
                <a:latin typeface="Microsoft YaHei Regular" panose="020B0703020204020201" charset="-122"/>
                <a:ea typeface="Microsoft YaHei Regular" panose="020B0703020204020201" charset="-122"/>
              </a:rPr>
              <a:t>RSSI:-40dBm</a:t>
            </a:r>
            <a:endParaRPr lang="en-US" altLang="zh-CN" dirty="0">
              <a:solidFill>
                <a:srgbClr val="1043EF"/>
              </a:solidFill>
              <a:latin typeface="Microsoft YaHei Regular" panose="020B0703020204020201" charset="-122"/>
              <a:ea typeface="Microsoft YaHei Regular" panose="020B0703020204020201" charset="-122"/>
            </a:endParaRPr>
          </a:p>
        </p:txBody>
      </p:sp>
      <p:sp>
        <p:nvSpPr>
          <p:cNvPr id="55" name="文本框 54"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8DFA7F45-0B8A-48D9-B295-E9D82903AAE4}"/>
              </a:ext>
            </a:extLst>
          </p:cNvPr>
          <p:cNvSpPr txBox="1"/>
          <p:nvPr/>
        </p:nvSpPr>
        <p:spPr>
          <a:xfrm>
            <a:off x="4189124" y="6339781"/>
            <a:ext cx="1851601" cy="369332"/>
          </a:xfrm>
          <a:prstGeom prst="rect">
            <a:avLst/>
          </a:prstGeom>
          <a:noFill/>
        </p:spPr>
        <p:txBody>
          <a:bodyPr wrap="square">
            <a:spAutoFit/>
          </a:bodyPr>
          <a:lstStyle/>
          <a:p>
            <a:r>
              <a:rPr lang="en-US" altLang="zh-CN" dirty="0">
                <a:solidFill>
                  <a:srgbClr val="0D37D4"/>
                </a:solidFill>
                <a:latin typeface="Microsoft YaHei Regular" panose="020B0703020204020201" charset="-122"/>
                <a:ea typeface="Microsoft YaHei Regular" panose="020B0703020204020201" charset="-122"/>
              </a:rPr>
              <a:t>distance:12m</a:t>
            </a:r>
            <a:endParaRPr lang="en-US" altLang="zh-CN" dirty="0">
              <a:solidFill>
                <a:srgbClr val="1043EF"/>
              </a:solidFill>
              <a:latin typeface="Microsoft YaHei Regular" panose="020B0703020204020201" charset="-122"/>
              <a:ea typeface="Microsoft YaHei Regular" panose="020B0703020204020201" charset="-122"/>
            </a:endParaRPr>
          </a:p>
        </p:txBody>
      </p:sp>
      <p:pic>
        <p:nvPicPr>
          <p:cNvPr id="30" name="图片 29">
            <a:extLst>
              <a:ext uri="{FF2B5EF4-FFF2-40B4-BE49-F238E27FC236}">
                <a16:creationId xmlns:a16="http://schemas.microsoft.com/office/drawing/2014/main" id="{D208F5AA-E915-41A6-940A-D0421B8F2D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0407" y="1828106"/>
            <a:ext cx="4117193" cy="2947685"/>
          </a:xfrm>
          <a:prstGeom prst="rect">
            <a:avLst/>
          </a:prstGeom>
        </p:spPr>
      </p:pic>
    </p:spTree>
    <p:extLst>
      <p:ext uri="{BB962C8B-B14F-4D97-AF65-F5344CB8AC3E}">
        <p14:creationId xmlns:p14="http://schemas.microsoft.com/office/powerpoint/2010/main" val="2375350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F29EAAA-099F-4553-9BF6-098C57DC9CE3}"/>
              </a:ext>
            </a:extLst>
          </p:cNvPr>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基于蓝牙</a:t>
            </a:r>
            <a:r>
              <a:rPr lang="en-US" altLang="zh-CN" sz="3200" b="1" dirty="0">
                <a:solidFill>
                  <a:schemeClr val="bg1"/>
                </a:solidFill>
                <a:latin typeface="微软雅黑" panose="020B0703020204020201" charset="-122"/>
                <a:ea typeface="微软雅黑" panose="020B0703020204020201" charset="-122"/>
                <a:cs typeface="微软雅黑" panose="020B0703020204020201" charset="-122"/>
                <a:sym typeface="+mn-ea"/>
              </a:rPr>
              <a:t>RSSI</a:t>
            </a:r>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测距定位</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
        <p:nvSpPr>
          <p:cNvPr id="5" name="文本框 4">
            <a:extLst>
              <a:ext uri="{FF2B5EF4-FFF2-40B4-BE49-F238E27FC236}">
                <a16:creationId xmlns:a16="http://schemas.microsoft.com/office/drawing/2014/main" id="{01457419-17A3-48A0-A145-3B33E6C6A4B8}"/>
              </a:ext>
            </a:extLst>
          </p:cNvPr>
          <p:cNvSpPr txBox="1"/>
          <p:nvPr/>
        </p:nvSpPr>
        <p:spPr>
          <a:xfrm>
            <a:off x="553720" y="970280"/>
            <a:ext cx="11228705" cy="1007648"/>
          </a:xfrm>
          <a:prstGeom prst="rect">
            <a:avLst/>
          </a:prstGeom>
          <a:noFill/>
        </p:spPr>
        <p:txBody>
          <a:bodyPr wrap="square" rtlCol="0" anchor="t">
            <a:spAutoFit/>
          </a:bodyPr>
          <a:lstStyle/>
          <a:p>
            <a:r>
              <a:rPr lang="en-US" altLang="zh-CN" sz="1600" dirty="0">
                <a:latin typeface="微软雅黑" panose="020B0703020204020201" charset="-122"/>
                <a:ea typeface="微软雅黑" panose="020B0703020204020201" charset="-122"/>
                <a:cs typeface="微软雅黑" panose="020B0703020204020201" charset="-122"/>
                <a:sym typeface="+mn-ea"/>
              </a:rPr>
              <a:t>BSS(Base Station Selector)</a:t>
            </a:r>
            <a:endParaRPr lang="zh-CN" altLang="en-US" sz="1600" dirty="0">
              <a:latin typeface="微软雅黑" panose="020B0703020204020201" charset="-122"/>
              <a:ea typeface="微软雅黑" panose="020B0703020204020201" charset="-122"/>
              <a:cs typeface="微软雅黑" panose="020B0703020204020201" charset="-122"/>
              <a:sym typeface="+mn-ea"/>
            </a:endParaRPr>
          </a:p>
          <a:p>
            <a:pPr algn="l">
              <a:lnSpc>
                <a:spcPct val="60000"/>
              </a:lnSpc>
            </a:pPr>
            <a:endParaRPr lang="zh-CN" altLang="en-US" sz="1600" b="1" dirty="0">
              <a:solidFill>
                <a:schemeClr val="tx1"/>
              </a:solidFill>
              <a:latin typeface="微软雅黑" panose="020B0703020204020201" charset="-122"/>
              <a:ea typeface="微软雅黑" panose="020B0703020204020201" charset="-122"/>
              <a:cs typeface="微软雅黑" panose="020B0703020204020201" charset="-122"/>
            </a:endParaRPr>
          </a:p>
          <a:p>
            <a:pPr algn="just">
              <a:lnSpc>
                <a:spcPct val="150000"/>
              </a:lnSpc>
            </a:pPr>
            <a:r>
              <a:rPr lang="zh-CN" altLang="en-US"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实际过程中，会按照需求布设超过三个</a:t>
            </a:r>
            <a:r>
              <a:rPr lang="en-US" altLang="zh-CN"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base station</a:t>
            </a:r>
            <a:r>
              <a:rPr lang="zh-CN" altLang="en-US"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作为定位锚点。</a:t>
            </a:r>
            <a:r>
              <a:rPr lang="en-US" altLang="zh-CN"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LBS</a:t>
            </a:r>
            <a:r>
              <a:rPr lang="zh-CN" altLang="en-US"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工作中，会同时接收到过个</a:t>
            </a:r>
            <a:r>
              <a:rPr lang="en-US" altLang="zh-CN"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station</a:t>
            </a:r>
            <a:r>
              <a:rPr lang="zh-CN" altLang="en-US"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的信息，接收到的信息需要进行过滤，因为信息也有好坏之分， 通常来说就是不良信息和有益信息。神经网络正向传播。</a:t>
            </a:r>
            <a:endParaRPr lang="zh-CN" sz="1400" dirty="0">
              <a:solidFill>
                <a:schemeClr val="tx1">
                  <a:lumMod val="50000"/>
                  <a:lumOff val="50000"/>
                </a:schemeClr>
              </a:solidFill>
              <a:latin typeface="微软雅黑" panose="020B0703020204020201" charset="-122"/>
              <a:ea typeface="微软雅黑" panose="020B0703020204020201" charset="-122"/>
              <a:cs typeface="微软雅黑" panose="020B0703020204020201" charset="-122"/>
              <a:sym typeface="+mn-ea"/>
            </a:endParaRPr>
          </a:p>
        </p:txBody>
      </p:sp>
      <p:pic>
        <p:nvPicPr>
          <p:cNvPr id="3" name="图片 2">
            <a:extLst>
              <a:ext uri="{FF2B5EF4-FFF2-40B4-BE49-F238E27FC236}">
                <a16:creationId xmlns:a16="http://schemas.microsoft.com/office/drawing/2014/main" id="{247553A6-8D07-4CD4-9E4E-300998C00982}"/>
              </a:ext>
            </a:extLst>
          </p:cNvPr>
          <p:cNvPicPr>
            <a:picLocks noChangeAspect="1"/>
          </p:cNvPicPr>
          <p:nvPr/>
        </p:nvPicPr>
        <p:blipFill>
          <a:blip r:embed="rId2"/>
          <a:stretch>
            <a:fillRect/>
          </a:stretch>
        </p:blipFill>
        <p:spPr>
          <a:xfrm rot="5400000">
            <a:off x="1735630" y="882620"/>
            <a:ext cx="3831445" cy="6502605"/>
          </a:xfrm>
          <a:prstGeom prst="rect">
            <a:avLst/>
          </a:prstGeom>
        </p:spPr>
      </p:pic>
      <p:pic>
        <p:nvPicPr>
          <p:cNvPr id="9" name="Picture 10" descr="查看源图像">
            <a:extLst>
              <a:ext uri="{FF2B5EF4-FFF2-40B4-BE49-F238E27FC236}">
                <a16:creationId xmlns:a16="http://schemas.microsoft.com/office/drawing/2014/main" id="{0ACB2F85-F3C8-4F8C-B488-970D240DD2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9646" y="3762375"/>
            <a:ext cx="390501" cy="4881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查看源图像">
            <a:extLst>
              <a:ext uri="{FF2B5EF4-FFF2-40B4-BE49-F238E27FC236}">
                <a16:creationId xmlns:a16="http://schemas.microsoft.com/office/drawing/2014/main" id="{257E7CE6-D884-4F46-8685-F868E137A5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717006">
            <a:off x="1256899" y="2985590"/>
            <a:ext cx="833970" cy="83397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查看源图像">
            <a:extLst>
              <a:ext uri="{FF2B5EF4-FFF2-40B4-BE49-F238E27FC236}">
                <a16:creationId xmlns:a16="http://schemas.microsoft.com/office/drawing/2014/main" id="{EC2984EA-58D9-4F08-ABF5-0862B91A99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99963">
            <a:off x="1142598" y="4531237"/>
            <a:ext cx="833970" cy="83397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查看源图像">
            <a:extLst>
              <a:ext uri="{FF2B5EF4-FFF2-40B4-BE49-F238E27FC236}">
                <a16:creationId xmlns:a16="http://schemas.microsoft.com/office/drawing/2014/main" id="{36C5586C-2A43-4BD2-ABFD-39C7F962DA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24418">
            <a:off x="2778476" y="4368931"/>
            <a:ext cx="833970" cy="83397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查看源图像">
            <a:extLst>
              <a:ext uri="{FF2B5EF4-FFF2-40B4-BE49-F238E27FC236}">
                <a16:creationId xmlns:a16="http://schemas.microsoft.com/office/drawing/2014/main" id="{B1044C73-CFE9-4BBF-9CBB-43F689F58F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740787">
            <a:off x="2652652" y="3105118"/>
            <a:ext cx="1104512" cy="83397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查看源图像">
            <a:extLst>
              <a:ext uri="{FF2B5EF4-FFF2-40B4-BE49-F238E27FC236}">
                <a16:creationId xmlns:a16="http://schemas.microsoft.com/office/drawing/2014/main" id="{864806E1-D4D0-461F-B65F-AF51220E8B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9223930">
            <a:off x="5120546" y="2767943"/>
            <a:ext cx="833970" cy="83397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查看源图像">
            <a:extLst>
              <a:ext uri="{FF2B5EF4-FFF2-40B4-BE49-F238E27FC236}">
                <a16:creationId xmlns:a16="http://schemas.microsoft.com/office/drawing/2014/main" id="{7C07E017-1A49-40B0-B583-34E16B0BB1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9223930">
            <a:off x="3289731" y="3475971"/>
            <a:ext cx="833970" cy="833970"/>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6BC78690-63B8-4600-A2D0-9398A73BD2C6}"/>
              </a:ext>
            </a:extLst>
          </p:cNvPr>
          <p:cNvPicPr>
            <a:picLocks noChangeAspect="1"/>
          </p:cNvPicPr>
          <p:nvPr/>
        </p:nvPicPr>
        <p:blipFill>
          <a:blip r:embed="rId5"/>
          <a:stretch>
            <a:fillRect/>
          </a:stretch>
        </p:blipFill>
        <p:spPr>
          <a:xfrm>
            <a:off x="6998640" y="2626458"/>
            <a:ext cx="4560760" cy="2703879"/>
          </a:xfrm>
          <a:prstGeom prst="rect">
            <a:avLst/>
          </a:prstGeom>
        </p:spPr>
      </p:pic>
    </p:spTree>
    <p:extLst>
      <p:ext uri="{BB962C8B-B14F-4D97-AF65-F5344CB8AC3E}">
        <p14:creationId xmlns:p14="http://schemas.microsoft.com/office/powerpoint/2010/main" val="541177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F29EAAA-099F-4553-9BF6-098C57DC9CE3}"/>
              </a:ext>
            </a:extLst>
          </p:cNvPr>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基于蓝牙</a:t>
            </a:r>
            <a:r>
              <a:rPr lang="en-US" altLang="zh-CN" sz="3200" b="1" dirty="0">
                <a:solidFill>
                  <a:schemeClr val="bg1"/>
                </a:solidFill>
                <a:latin typeface="微软雅黑" panose="020B0703020204020201" charset="-122"/>
                <a:ea typeface="微软雅黑" panose="020B0703020204020201" charset="-122"/>
                <a:cs typeface="微软雅黑" panose="020B0703020204020201" charset="-122"/>
                <a:sym typeface="+mn-ea"/>
              </a:rPr>
              <a:t>RSSI</a:t>
            </a:r>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测距定位</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
        <p:nvSpPr>
          <p:cNvPr id="5" name="文本框 4">
            <a:extLst>
              <a:ext uri="{FF2B5EF4-FFF2-40B4-BE49-F238E27FC236}">
                <a16:creationId xmlns:a16="http://schemas.microsoft.com/office/drawing/2014/main" id="{01457419-17A3-48A0-A145-3B33E6C6A4B8}"/>
              </a:ext>
            </a:extLst>
          </p:cNvPr>
          <p:cNvSpPr txBox="1"/>
          <p:nvPr/>
        </p:nvSpPr>
        <p:spPr>
          <a:xfrm>
            <a:off x="553720" y="970280"/>
            <a:ext cx="11228705" cy="1325363"/>
          </a:xfrm>
          <a:prstGeom prst="rect">
            <a:avLst/>
          </a:prstGeom>
          <a:noFill/>
        </p:spPr>
        <p:txBody>
          <a:bodyPr wrap="square" rtlCol="0" anchor="t">
            <a:spAutoFit/>
          </a:bodyPr>
          <a:lstStyle/>
          <a:p>
            <a:r>
              <a:rPr lang="zh-CN" altLang="en-US" sz="1600" dirty="0">
                <a:latin typeface="微软雅黑" panose="020B0703020204020201" charset="-122"/>
                <a:ea typeface="微软雅黑" panose="020B0703020204020201" charset="-122"/>
                <a:cs typeface="微软雅黑" panose="020B0703020204020201" charset="-122"/>
                <a:sym typeface="+mn-ea"/>
              </a:rPr>
              <a:t>三边定位算法</a:t>
            </a:r>
          </a:p>
          <a:p>
            <a:pPr algn="l">
              <a:lnSpc>
                <a:spcPct val="60000"/>
              </a:lnSpc>
            </a:pPr>
            <a:endParaRPr lang="zh-CN" altLang="en-US" sz="1600" b="1" dirty="0">
              <a:solidFill>
                <a:schemeClr val="tx1"/>
              </a:solidFill>
              <a:latin typeface="微软雅黑" panose="020B0703020204020201" charset="-122"/>
              <a:ea typeface="微软雅黑" panose="020B0703020204020201" charset="-122"/>
              <a:cs typeface="微软雅黑" panose="020B0703020204020201" charset="-122"/>
            </a:endParaRPr>
          </a:p>
          <a:p>
            <a:pPr algn="just">
              <a:lnSpc>
                <a:spcPct val="150000"/>
              </a:lnSpc>
            </a:pPr>
            <a:r>
              <a:rPr lang="zh-CN" altLang="en-US" sz="1200" dirty="0">
                <a:solidFill>
                  <a:schemeClr val="bg1">
                    <a:lumMod val="50000"/>
                  </a:schemeClr>
                </a:solidFill>
                <a:latin typeface="微软雅黑" panose="020B0703020204020201" charset="-122"/>
                <a:ea typeface="微软雅黑" panose="020B0703020204020201" charset="-122"/>
                <a:sym typeface="+mn-ea"/>
              </a:rPr>
              <a:t>三边定位算法模型如图，已知</a:t>
            </a:r>
            <a:r>
              <a:rPr lang="en-US" altLang="zh-CN" sz="1200" dirty="0">
                <a:solidFill>
                  <a:schemeClr val="bg1">
                    <a:lumMod val="50000"/>
                  </a:schemeClr>
                </a:solidFill>
                <a:latin typeface="微软雅黑" panose="020B0703020204020201" charset="-122"/>
                <a:ea typeface="微软雅黑" panose="020B0703020204020201" charset="-122"/>
                <a:sym typeface="+mn-ea"/>
              </a:rPr>
              <a:t>3</a:t>
            </a:r>
            <a:r>
              <a:rPr lang="zh-CN" altLang="en-US" sz="1200" dirty="0">
                <a:solidFill>
                  <a:schemeClr val="bg1">
                    <a:lumMod val="50000"/>
                  </a:schemeClr>
                </a:solidFill>
                <a:latin typeface="微软雅黑" panose="020B0703020204020201" charset="-122"/>
                <a:ea typeface="微软雅黑" panose="020B0703020204020201" charset="-122"/>
                <a:sym typeface="+mn-ea"/>
              </a:rPr>
              <a:t>个参考节点</a:t>
            </a:r>
            <a:r>
              <a:rPr lang="en-US" altLang="zh-CN" sz="1200" dirty="0">
                <a:solidFill>
                  <a:schemeClr val="bg1">
                    <a:lumMod val="50000"/>
                  </a:schemeClr>
                </a:solidFill>
                <a:latin typeface="微软雅黑" panose="020B0703020204020201" charset="-122"/>
                <a:ea typeface="微软雅黑" panose="020B0703020204020201" charset="-122"/>
                <a:sym typeface="+mn-ea"/>
              </a:rPr>
              <a:t>S1,S2</a:t>
            </a:r>
            <a:r>
              <a:rPr lang="zh-CN" altLang="en-US" sz="1200" dirty="0">
                <a:solidFill>
                  <a:schemeClr val="bg1">
                    <a:lumMod val="50000"/>
                  </a:schemeClr>
                </a:solidFill>
                <a:latin typeface="微软雅黑" panose="020B0703020204020201" charset="-122"/>
                <a:ea typeface="微软雅黑" panose="020B0703020204020201" charset="-122"/>
                <a:sym typeface="+mn-ea"/>
              </a:rPr>
              <a:t>和</a:t>
            </a:r>
            <a:r>
              <a:rPr lang="en-US" altLang="zh-CN" sz="1200" dirty="0">
                <a:solidFill>
                  <a:schemeClr val="bg1">
                    <a:lumMod val="50000"/>
                  </a:schemeClr>
                </a:solidFill>
                <a:latin typeface="微软雅黑" panose="020B0703020204020201" charset="-122"/>
                <a:ea typeface="微软雅黑" panose="020B0703020204020201" charset="-122"/>
                <a:sym typeface="+mn-ea"/>
              </a:rPr>
              <a:t>S3</a:t>
            </a:r>
            <a:r>
              <a:rPr lang="zh-CN" altLang="en-US" sz="1200" dirty="0">
                <a:solidFill>
                  <a:schemeClr val="bg1">
                    <a:lumMod val="50000"/>
                  </a:schemeClr>
                </a:solidFill>
                <a:latin typeface="微软雅黑" panose="020B0703020204020201" charset="-122"/>
                <a:ea typeface="微软雅黑" panose="020B0703020204020201" charset="-122"/>
                <a:sym typeface="+mn-ea"/>
              </a:rPr>
              <a:t>的坐标分别为</a:t>
            </a:r>
            <a:r>
              <a:rPr lang="en-US" altLang="zh-CN" sz="1200" dirty="0">
                <a:solidFill>
                  <a:schemeClr val="bg1">
                    <a:lumMod val="50000"/>
                  </a:schemeClr>
                </a:solidFill>
                <a:latin typeface="微软雅黑" panose="020B0703020204020201" charset="-122"/>
                <a:ea typeface="微软雅黑" panose="020B0703020204020201" charset="-122"/>
                <a:sym typeface="+mn-ea"/>
              </a:rPr>
              <a:t>(x1,y1),(x2,y2),(x3,y3)</a:t>
            </a:r>
            <a:r>
              <a:rPr lang="zh-CN" altLang="en-US" sz="1200" dirty="0">
                <a:solidFill>
                  <a:schemeClr val="bg1">
                    <a:lumMod val="50000"/>
                  </a:schemeClr>
                </a:solidFill>
                <a:latin typeface="微软雅黑" panose="020B0703020204020201" charset="-122"/>
                <a:ea typeface="微软雅黑" panose="020B0703020204020201" charset="-122"/>
                <a:sym typeface="+mn-ea"/>
              </a:rPr>
              <a:t>，一个目标节点</a:t>
            </a:r>
            <a:r>
              <a:rPr lang="en-US" altLang="zh-CN" sz="1200" dirty="0">
                <a:solidFill>
                  <a:schemeClr val="bg1">
                    <a:lumMod val="50000"/>
                  </a:schemeClr>
                </a:solidFill>
                <a:latin typeface="微软雅黑" panose="020B0703020204020201" charset="-122"/>
                <a:ea typeface="微软雅黑" panose="020B0703020204020201" charset="-122"/>
                <a:sym typeface="+mn-ea"/>
              </a:rPr>
              <a:t>T0</a:t>
            </a:r>
            <a:r>
              <a:rPr lang="zh-CN" altLang="en-US" sz="1200" dirty="0">
                <a:solidFill>
                  <a:schemeClr val="bg1">
                    <a:lumMod val="50000"/>
                  </a:schemeClr>
                </a:solidFill>
                <a:latin typeface="微软雅黑" panose="020B0703020204020201" charset="-122"/>
                <a:ea typeface="微软雅黑" panose="020B0703020204020201" charset="-122"/>
                <a:sym typeface="+mn-ea"/>
              </a:rPr>
              <a:t>的坐标为</a:t>
            </a:r>
            <a:r>
              <a:rPr lang="en-US" altLang="zh-CN" sz="1200" dirty="0">
                <a:solidFill>
                  <a:schemeClr val="bg1">
                    <a:lumMod val="50000"/>
                  </a:schemeClr>
                </a:solidFill>
                <a:latin typeface="微软雅黑" panose="020B0703020204020201" charset="-122"/>
                <a:ea typeface="微软雅黑" panose="020B0703020204020201" charset="-122"/>
                <a:sym typeface="+mn-ea"/>
              </a:rPr>
              <a:t>(</a:t>
            </a:r>
            <a:r>
              <a:rPr lang="en-US" altLang="zh-CN" sz="1200" dirty="0" err="1">
                <a:solidFill>
                  <a:schemeClr val="bg1">
                    <a:lumMod val="50000"/>
                  </a:schemeClr>
                </a:solidFill>
                <a:latin typeface="微软雅黑" panose="020B0703020204020201" charset="-122"/>
                <a:ea typeface="微软雅黑" panose="020B0703020204020201" charset="-122"/>
                <a:sym typeface="+mn-ea"/>
              </a:rPr>
              <a:t>x,y</a:t>
            </a:r>
            <a:r>
              <a:rPr lang="en-US" altLang="zh-CN" sz="1200" dirty="0">
                <a:solidFill>
                  <a:schemeClr val="bg1">
                    <a:lumMod val="50000"/>
                  </a:schemeClr>
                </a:solidFill>
                <a:latin typeface="微软雅黑" panose="020B0703020204020201" charset="-122"/>
                <a:ea typeface="微软雅黑" panose="020B0703020204020201" charset="-122"/>
                <a:sym typeface="+mn-ea"/>
              </a:rPr>
              <a:t>)</a:t>
            </a:r>
            <a:r>
              <a:rPr lang="zh-CN" altLang="en-US" sz="1200" dirty="0">
                <a:solidFill>
                  <a:schemeClr val="bg1">
                    <a:lumMod val="50000"/>
                  </a:schemeClr>
                </a:solidFill>
                <a:latin typeface="微软雅黑" panose="020B0703020204020201" charset="-122"/>
                <a:ea typeface="微软雅黑" panose="020B0703020204020201" charset="-122"/>
                <a:sym typeface="+mn-ea"/>
              </a:rPr>
              <a:t>，根据</a:t>
            </a:r>
            <a:r>
              <a:rPr lang="en-US" altLang="zh-CN" sz="1200" dirty="0">
                <a:solidFill>
                  <a:schemeClr val="bg1">
                    <a:lumMod val="50000"/>
                  </a:schemeClr>
                </a:solidFill>
                <a:latin typeface="微软雅黑" panose="020B0703020204020201" charset="-122"/>
                <a:ea typeface="微软雅黑" panose="020B0703020204020201" charset="-122"/>
                <a:sym typeface="+mn-ea"/>
              </a:rPr>
              <a:t>UWB</a:t>
            </a:r>
            <a:r>
              <a:rPr lang="zh-CN" altLang="en-US" sz="1200" dirty="0">
                <a:solidFill>
                  <a:schemeClr val="bg1">
                    <a:lumMod val="50000"/>
                  </a:schemeClr>
                </a:solidFill>
                <a:latin typeface="微软雅黑" panose="020B0703020204020201" charset="-122"/>
                <a:ea typeface="微软雅黑" panose="020B0703020204020201" charset="-122"/>
                <a:sym typeface="+mn-ea"/>
              </a:rPr>
              <a:t>测距方法，测量出被测目标</a:t>
            </a:r>
            <a:r>
              <a:rPr lang="en-US" altLang="zh-CN" sz="1200" dirty="0">
                <a:solidFill>
                  <a:schemeClr val="bg1">
                    <a:lumMod val="50000"/>
                  </a:schemeClr>
                </a:solidFill>
                <a:latin typeface="微软雅黑" panose="020B0703020204020201" charset="-122"/>
                <a:ea typeface="微软雅黑" panose="020B0703020204020201" charset="-122"/>
                <a:sym typeface="+mn-ea"/>
              </a:rPr>
              <a:t>T0</a:t>
            </a:r>
            <a:r>
              <a:rPr lang="zh-CN" altLang="en-US" sz="1200" dirty="0">
                <a:solidFill>
                  <a:schemeClr val="bg1">
                    <a:lumMod val="50000"/>
                  </a:schemeClr>
                </a:solidFill>
                <a:latin typeface="微软雅黑" panose="020B0703020204020201" charset="-122"/>
                <a:ea typeface="微软雅黑" panose="020B0703020204020201" charset="-122"/>
                <a:sym typeface="+mn-ea"/>
              </a:rPr>
              <a:t>到</a:t>
            </a:r>
            <a:r>
              <a:rPr lang="en-US" altLang="zh-CN" sz="1200" dirty="0">
                <a:solidFill>
                  <a:schemeClr val="bg1">
                    <a:lumMod val="50000"/>
                  </a:schemeClr>
                </a:solidFill>
                <a:latin typeface="微软雅黑" panose="020B0703020204020201" charset="-122"/>
                <a:ea typeface="微软雅黑" panose="020B0703020204020201" charset="-122"/>
                <a:sym typeface="+mn-ea"/>
              </a:rPr>
              <a:t>3</a:t>
            </a:r>
            <a:r>
              <a:rPr lang="zh-CN" altLang="en-US" sz="1200" dirty="0">
                <a:solidFill>
                  <a:schemeClr val="bg1">
                    <a:lumMod val="50000"/>
                  </a:schemeClr>
                </a:solidFill>
                <a:latin typeface="微软雅黑" panose="020B0703020204020201" charset="-122"/>
                <a:ea typeface="微软雅黑" panose="020B0703020204020201" charset="-122"/>
                <a:sym typeface="+mn-ea"/>
              </a:rPr>
              <a:t>个参考节点的距离分别为</a:t>
            </a:r>
            <a:r>
              <a:rPr lang="en-US" altLang="zh-CN" sz="1200" dirty="0">
                <a:solidFill>
                  <a:schemeClr val="bg1">
                    <a:lumMod val="50000"/>
                  </a:schemeClr>
                </a:solidFill>
                <a:latin typeface="微软雅黑" panose="020B0703020204020201" charset="-122"/>
                <a:ea typeface="微软雅黑" panose="020B0703020204020201" charset="-122"/>
                <a:sym typeface="+mn-ea"/>
              </a:rPr>
              <a:t>d01,d02</a:t>
            </a:r>
            <a:r>
              <a:rPr lang="zh-CN" altLang="en-US" sz="1200" dirty="0">
                <a:solidFill>
                  <a:schemeClr val="bg1">
                    <a:lumMod val="50000"/>
                  </a:schemeClr>
                </a:solidFill>
                <a:latin typeface="微软雅黑" panose="020B0703020204020201" charset="-122"/>
                <a:ea typeface="微软雅黑" panose="020B0703020204020201" charset="-122"/>
                <a:sym typeface="+mn-ea"/>
              </a:rPr>
              <a:t>和</a:t>
            </a:r>
            <a:r>
              <a:rPr lang="en-US" altLang="zh-CN" sz="1200" dirty="0">
                <a:solidFill>
                  <a:schemeClr val="bg1">
                    <a:lumMod val="50000"/>
                  </a:schemeClr>
                </a:solidFill>
                <a:latin typeface="微软雅黑" panose="020B0703020204020201" charset="-122"/>
                <a:ea typeface="微软雅黑" panose="020B0703020204020201" charset="-122"/>
                <a:sym typeface="+mn-ea"/>
              </a:rPr>
              <a:t>d03</a:t>
            </a:r>
            <a:r>
              <a:rPr lang="zh-CN" altLang="en-US" sz="1200" dirty="0">
                <a:solidFill>
                  <a:schemeClr val="bg1">
                    <a:lumMod val="50000"/>
                  </a:schemeClr>
                </a:solidFill>
                <a:latin typeface="微软雅黑" panose="020B0703020204020201" charset="-122"/>
                <a:ea typeface="微软雅黑" panose="020B0703020204020201" charset="-122"/>
                <a:sym typeface="+mn-ea"/>
              </a:rPr>
              <a:t>。</a:t>
            </a:r>
          </a:p>
          <a:p>
            <a:pPr algn="just">
              <a:lnSpc>
                <a:spcPct val="150000"/>
              </a:lnSpc>
            </a:pPr>
            <a:endParaRPr lang="zh-CN" sz="1400" dirty="0">
              <a:solidFill>
                <a:schemeClr val="tx1">
                  <a:lumMod val="50000"/>
                  <a:lumOff val="50000"/>
                </a:schemeClr>
              </a:solidFill>
              <a:latin typeface="微软雅黑" panose="020B0703020204020201" charset="-122"/>
              <a:ea typeface="微软雅黑" panose="020B0703020204020201" charset="-122"/>
              <a:cs typeface="微软雅黑" panose="020B0703020204020201" charset="-122"/>
              <a:sym typeface="+mn-ea"/>
            </a:endParaRPr>
          </a:p>
        </p:txBody>
      </p:sp>
      <p:pic>
        <p:nvPicPr>
          <p:cNvPr id="6146" name="Picture 2">
            <a:extLst>
              <a:ext uri="{FF2B5EF4-FFF2-40B4-BE49-F238E27FC236}">
                <a16:creationId xmlns:a16="http://schemas.microsoft.com/office/drawing/2014/main" id="{AC47D76E-702B-4871-8E18-765A1433F3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5662" y="2809876"/>
            <a:ext cx="2907828" cy="209538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F7021F14-1649-42CE-B762-350A6AFCE2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9061" y="2616318"/>
            <a:ext cx="2737875" cy="27146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6E340E80-B313-44DC-8396-079E21DD51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45500" y="2498784"/>
            <a:ext cx="2976321" cy="29496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942022" y="1334770"/>
            <a:ext cx="5077778" cy="338554"/>
          </a:xfrm>
          <a:prstGeom prst="rect">
            <a:avLst/>
          </a:prstGeom>
          <a:noFill/>
        </p:spPr>
        <p:txBody>
          <a:bodyPr wrap="square" rtlCol="0" anchor="t">
            <a:spAutoFit/>
          </a:bodyPr>
          <a:lstStyle/>
          <a:p>
            <a:pPr algn="l"/>
            <a:r>
              <a:rPr lang="zh-CN" altLang="en-US" sz="1600" b="1" dirty="0">
                <a:latin typeface="微软雅黑" panose="020B0703020204020201" charset="-122"/>
                <a:ea typeface="微软雅黑" panose="020B0703020204020201" charset="-122"/>
                <a:cs typeface="微软雅黑" panose="020B0703020204020201" charset="-122"/>
                <a:sym typeface="+mn-ea"/>
              </a:rPr>
              <a:t>离散位置、定位误差、真实轨迹、</a:t>
            </a:r>
            <a:r>
              <a:rPr lang="en-US" altLang="zh-CN" sz="1600" b="1" dirty="0" err="1">
                <a:latin typeface="微软雅黑" panose="020B0703020204020201" charset="-122"/>
                <a:ea typeface="微软雅黑" panose="020B0703020204020201" charset="-122"/>
                <a:cs typeface="微软雅黑" panose="020B0703020204020201" charset="-122"/>
                <a:sym typeface="+mn-ea"/>
              </a:rPr>
              <a:t>Kalmam</a:t>
            </a:r>
            <a:r>
              <a:rPr lang="en-US" altLang="zh-CN" sz="1600" b="1" dirty="0">
                <a:latin typeface="微软雅黑" panose="020B0703020204020201" charset="-122"/>
                <a:ea typeface="微软雅黑" panose="020B0703020204020201" charset="-122"/>
                <a:cs typeface="微软雅黑" panose="020B0703020204020201" charset="-122"/>
                <a:sym typeface="+mn-ea"/>
              </a:rPr>
              <a:t> Filter</a:t>
            </a:r>
            <a:endParaRPr lang="zh-CN" altLang="en-US" sz="1600" b="1" dirty="0">
              <a:solidFill>
                <a:schemeClr val="tx1">
                  <a:lumMod val="50000"/>
                  <a:lumOff val="50000"/>
                </a:schemeClr>
              </a:solidFill>
              <a:latin typeface="Microsoft YaHei Bold" panose="020B0703020204020201" charset="-122"/>
              <a:ea typeface="Microsoft YaHei Bold" panose="020B0703020204020201" charset="-122"/>
              <a:cs typeface="Microsoft YaHei Bold" panose="020B0703020204020201" charset="-122"/>
              <a:sym typeface="+mn-ea"/>
            </a:endParaRPr>
          </a:p>
        </p:txBody>
      </p:sp>
      <p:sp>
        <p:nvSpPr>
          <p:cNvPr id="18" name="文本框 17">
            <a:extLst>
              <a:ext uri="{FF2B5EF4-FFF2-40B4-BE49-F238E27FC236}">
                <a16:creationId xmlns:a16="http://schemas.microsoft.com/office/drawing/2014/main" id="{624709A8-7579-44EF-852C-14C17F725B24}"/>
              </a:ext>
            </a:extLst>
          </p:cNvPr>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基于蓝牙</a:t>
            </a:r>
            <a:r>
              <a:rPr lang="en-US" altLang="zh-CN" sz="3200" b="1" dirty="0">
                <a:solidFill>
                  <a:schemeClr val="bg1"/>
                </a:solidFill>
                <a:latin typeface="微软雅黑" panose="020B0703020204020201" charset="-122"/>
                <a:ea typeface="微软雅黑" panose="020B0703020204020201" charset="-122"/>
                <a:cs typeface="微软雅黑" panose="020B0703020204020201" charset="-122"/>
                <a:sym typeface="+mn-ea"/>
              </a:rPr>
              <a:t>RSSI</a:t>
            </a:r>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测距定位</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pic>
        <p:nvPicPr>
          <p:cNvPr id="20" name="图片 19">
            <a:extLst>
              <a:ext uri="{FF2B5EF4-FFF2-40B4-BE49-F238E27FC236}">
                <a16:creationId xmlns:a16="http://schemas.microsoft.com/office/drawing/2014/main" id="{54D37B1C-999D-43B6-AED2-8D6A38BF828F}"/>
              </a:ext>
            </a:extLst>
          </p:cNvPr>
          <p:cNvPicPr>
            <a:picLocks noChangeAspect="1"/>
          </p:cNvPicPr>
          <p:nvPr/>
        </p:nvPicPr>
        <p:blipFill>
          <a:blip r:embed="rId2"/>
          <a:stretch>
            <a:fillRect/>
          </a:stretch>
        </p:blipFill>
        <p:spPr>
          <a:xfrm rot="5400000">
            <a:off x="2996132" y="-339610"/>
            <a:ext cx="4460945" cy="8797768"/>
          </a:xfrm>
          <a:prstGeom prst="rect">
            <a:avLst/>
          </a:prstGeom>
        </p:spPr>
      </p:pic>
      <p:sp>
        <p:nvSpPr>
          <p:cNvPr id="9" name="等腰三角形 8">
            <a:extLst>
              <a:ext uri="{FF2B5EF4-FFF2-40B4-BE49-F238E27FC236}">
                <a16:creationId xmlns:a16="http://schemas.microsoft.com/office/drawing/2014/main" id="{71851856-CC99-47DE-99FF-5529D3722ED1}"/>
              </a:ext>
            </a:extLst>
          </p:cNvPr>
          <p:cNvSpPr/>
          <p:nvPr/>
        </p:nvSpPr>
        <p:spPr>
          <a:xfrm>
            <a:off x="1847850" y="2871568"/>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5289CCF7-AA73-4867-A6EF-3C4ECB48EE81}"/>
              </a:ext>
            </a:extLst>
          </p:cNvPr>
          <p:cNvSpPr/>
          <p:nvPr/>
        </p:nvSpPr>
        <p:spPr>
          <a:xfrm>
            <a:off x="2319941" y="3429000"/>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id="{164061E9-57F0-47C2-BAC6-C27642B09505}"/>
              </a:ext>
            </a:extLst>
          </p:cNvPr>
          <p:cNvSpPr/>
          <p:nvPr/>
        </p:nvSpPr>
        <p:spPr>
          <a:xfrm>
            <a:off x="2778681" y="4173572"/>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a:extLst>
              <a:ext uri="{FF2B5EF4-FFF2-40B4-BE49-F238E27FC236}">
                <a16:creationId xmlns:a16="http://schemas.microsoft.com/office/drawing/2014/main" id="{D43456FB-E953-435A-AB79-5FA36BC52C6F}"/>
              </a:ext>
            </a:extLst>
          </p:cNvPr>
          <p:cNvSpPr/>
          <p:nvPr/>
        </p:nvSpPr>
        <p:spPr>
          <a:xfrm>
            <a:off x="4457700" y="5051657"/>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a:extLst>
              <a:ext uri="{FF2B5EF4-FFF2-40B4-BE49-F238E27FC236}">
                <a16:creationId xmlns:a16="http://schemas.microsoft.com/office/drawing/2014/main" id="{22B65D5B-FC0E-43F3-BC28-BB6D4893D144}"/>
              </a:ext>
            </a:extLst>
          </p:cNvPr>
          <p:cNvSpPr/>
          <p:nvPr/>
        </p:nvSpPr>
        <p:spPr>
          <a:xfrm>
            <a:off x="3456622" y="4632394"/>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a:extLst>
              <a:ext uri="{FF2B5EF4-FFF2-40B4-BE49-F238E27FC236}">
                <a16:creationId xmlns:a16="http://schemas.microsoft.com/office/drawing/2014/main" id="{C6F52389-E838-4098-9D45-E49F7CBB6C5A}"/>
              </a:ext>
            </a:extLst>
          </p:cNvPr>
          <p:cNvSpPr/>
          <p:nvPr/>
        </p:nvSpPr>
        <p:spPr>
          <a:xfrm>
            <a:off x="5820918" y="4632394"/>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a:extLst>
              <a:ext uri="{FF2B5EF4-FFF2-40B4-BE49-F238E27FC236}">
                <a16:creationId xmlns:a16="http://schemas.microsoft.com/office/drawing/2014/main" id="{2B7DD8CA-BC5C-4CB6-9602-519F4E7B82F0}"/>
              </a:ext>
            </a:extLst>
          </p:cNvPr>
          <p:cNvSpPr/>
          <p:nvPr/>
        </p:nvSpPr>
        <p:spPr>
          <a:xfrm>
            <a:off x="6829044" y="3897347"/>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F569F8C3-6BED-4ED3-9726-83D69423A036}"/>
              </a:ext>
            </a:extLst>
          </p:cNvPr>
          <p:cNvSpPr/>
          <p:nvPr/>
        </p:nvSpPr>
        <p:spPr>
          <a:xfrm>
            <a:off x="1914525" y="2981325"/>
            <a:ext cx="5086350" cy="2156057"/>
          </a:xfrm>
          <a:custGeom>
            <a:avLst/>
            <a:gdLst>
              <a:gd name="connsiteX0" fmla="*/ 0 w 5086350"/>
              <a:gd name="connsiteY0" fmla="*/ 0 h 2156057"/>
              <a:gd name="connsiteX1" fmla="*/ 514350 w 5086350"/>
              <a:gd name="connsiteY1" fmla="*/ 504825 h 2156057"/>
              <a:gd name="connsiteX2" fmla="*/ 876300 w 5086350"/>
              <a:gd name="connsiteY2" fmla="*/ 1200150 h 2156057"/>
              <a:gd name="connsiteX3" fmla="*/ 1552575 w 5086350"/>
              <a:gd name="connsiteY3" fmla="*/ 1695450 h 2156057"/>
              <a:gd name="connsiteX4" fmla="*/ 2524125 w 5086350"/>
              <a:gd name="connsiteY4" fmla="*/ 2152650 h 2156057"/>
              <a:gd name="connsiteX5" fmla="*/ 3810000 w 5086350"/>
              <a:gd name="connsiteY5" fmla="*/ 1857375 h 2156057"/>
              <a:gd name="connsiteX6" fmla="*/ 5038725 w 5086350"/>
              <a:gd name="connsiteY6" fmla="*/ 1038225 h 2156057"/>
              <a:gd name="connsiteX7" fmla="*/ 5038725 w 5086350"/>
              <a:gd name="connsiteY7" fmla="*/ 1038225 h 2156057"/>
              <a:gd name="connsiteX8" fmla="*/ 5086350 w 5086350"/>
              <a:gd name="connsiteY8" fmla="*/ 1047750 h 215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6350" h="2156057">
                <a:moveTo>
                  <a:pt x="0" y="0"/>
                </a:moveTo>
                <a:cubicBezTo>
                  <a:pt x="184150" y="152400"/>
                  <a:pt x="368300" y="304800"/>
                  <a:pt x="514350" y="504825"/>
                </a:cubicBezTo>
                <a:cubicBezTo>
                  <a:pt x="660400" y="704850"/>
                  <a:pt x="703263" y="1001713"/>
                  <a:pt x="876300" y="1200150"/>
                </a:cubicBezTo>
                <a:cubicBezTo>
                  <a:pt x="1049337" y="1398587"/>
                  <a:pt x="1277938" y="1536700"/>
                  <a:pt x="1552575" y="1695450"/>
                </a:cubicBezTo>
                <a:cubicBezTo>
                  <a:pt x="1827212" y="1854200"/>
                  <a:pt x="2147888" y="2125663"/>
                  <a:pt x="2524125" y="2152650"/>
                </a:cubicBezTo>
                <a:cubicBezTo>
                  <a:pt x="2900362" y="2179637"/>
                  <a:pt x="3390900" y="2043112"/>
                  <a:pt x="3810000" y="1857375"/>
                </a:cubicBezTo>
                <a:cubicBezTo>
                  <a:pt x="4229100" y="1671638"/>
                  <a:pt x="5038725" y="1038225"/>
                  <a:pt x="5038725" y="1038225"/>
                </a:cubicBezTo>
                <a:lnTo>
                  <a:pt x="5038725" y="1038225"/>
                </a:lnTo>
                <a:lnTo>
                  <a:pt x="5086350" y="104775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CCFAF6A8-F03A-4CE1-960C-88D84A36460F}"/>
              </a:ext>
            </a:extLst>
          </p:cNvPr>
          <p:cNvSpPr/>
          <p:nvPr/>
        </p:nvSpPr>
        <p:spPr>
          <a:xfrm>
            <a:off x="2224088" y="2740125"/>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2B817F6-5FA3-4EC1-AE73-F49737B3E9B0}"/>
              </a:ext>
            </a:extLst>
          </p:cNvPr>
          <p:cNvSpPr/>
          <p:nvPr/>
        </p:nvSpPr>
        <p:spPr>
          <a:xfrm>
            <a:off x="1914525" y="3514725"/>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8F1453E1-7561-4C10-9421-C5BEB62666DB}"/>
              </a:ext>
            </a:extLst>
          </p:cNvPr>
          <p:cNvSpPr/>
          <p:nvPr/>
        </p:nvSpPr>
        <p:spPr>
          <a:xfrm>
            <a:off x="2782490" y="3721893"/>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BD096611-82F8-478A-BD18-92B7ECD65CF4}"/>
              </a:ext>
            </a:extLst>
          </p:cNvPr>
          <p:cNvSpPr/>
          <p:nvPr/>
        </p:nvSpPr>
        <p:spPr>
          <a:xfrm>
            <a:off x="2352707" y="4388644"/>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329D3042-4F0B-4E0B-8EFC-069BCF2D59EB}"/>
              </a:ext>
            </a:extLst>
          </p:cNvPr>
          <p:cNvSpPr/>
          <p:nvPr/>
        </p:nvSpPr>
        <p:spPr>
          <a:xfrm>
            <a:off x="2913269" y="4565719"/>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A4FEF8C7-3D53-4723-8FDA-E6F657EF794A}"/>
              </a:ext>
            </a:extLst>
          </p:cNvPr>
          <p:cNvSpPr/>
          <p:nvPr/>
        </p:nvSpPr>
        <p:spPr>
          <a:xfrm>
            <a:off x="1814512" y="4023524"/>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D4ACF93C-FB85-40D4-A1EE-2E4659D8D88A}"/>
              </a:ext>
            </a:extLst>
          </p:cNvPr>
          <p:cNvSpPr/>
          <p:nvPr/>
        </p:nvSpPr>
        <p:spPr>
          <a:xfrm>
            <a:off x="3629881" y="4984982"/>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DAFBF8DA-6883-4CF2-9E3B-DF6131995E07}"/>
              </a:ext>
            </a:extLst>
          </p:cNvPr>
          <p:cNvSpPr/>
          <p:nvPr/>
        </p:nvSpPr>
        <p:spPr>
          <a:xfrm>
            <a:off x="2566511" y="3273430"/>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4D6A4DA2-9FED-43EF-8C58-BD065575ACC2}"/>
              </a:ext>
            </a:extLst>
          </p:cNvPr>
          <p:cNvSpPr/>
          <p:nvPr/>
        </p:nvSpPr>
        <p:spPr>
          <a:xfrm>
            <a:off x="6510971" y="4148206"/>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DAE90780-BF07-477F-AB92-7DF191CCE425}"/>
              </a:ext>
            </a:extLst>
          </p:cNvPr>
          <p:cNvSpPr/>
          <p:nvPr/>
        </p:nvSpPr>
        <p:spPr>
          <a:xfrm>
            <a:off x="5710871" y="5006980"/>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E5EC731C-3D5A-4E37-BF5F-A6B2D0BA473D}"/>
              </a:ext>
            </a:extLst>
          </p:cNvPr>
          <p:cNvSpPr/>
          <p:nvPr/>
        </p:nvSpPr>
        <p:spPr>
          <a:xfrm>
            <a:off x="5068411" y="4730888"/>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EA425E62-1AA6-4698-A380-551CCDBBC2AD}"/>
              </a:ext>
            </a:extLst>
          </p:cNvPr>
          <p:cNvSpPr/>
          <p:nvPr/>
        </p:nvSpPr>
        <p:spPr>
          <a:xfrm>
            <a:off x="5316061" y="5247139"/>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E16804FA-114A-4BA7-9B8B-D641BDEECC61}"/>
              </a:ext>
            </a:extLst>
          </p:cNvPr>
          <p:cNvSpPr/>
          <p:nvPr/>
        </p:nvSpPr>
        <p:spPr>
          <a:xfrm>
            <a:off x="6444296" y="3788568"/>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B3A38496-0A8F-47DE-A7F6-CE3B2A42F291}"/>
              </a:ext>
            </a:extLst>
          </p:cNvPr>
          <p:cNvSpPr/>
          <p:nvPr/>
        </p:nvSpPr>
        <p:spPr>
          <a:xfrm>
            <a:off x="4547711" y="5159380"/>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F4552B67-4758-43BD-9C47-A66A703E45EA}"/>
              </a:ext>
            </a:extLst>
          </p:cNvPr>
          <p:cNvSpPr/>
          <p:nvPr/>
        </p:nvSpPr>
        <p:spPr>
          <a:xfrm>
            <a:off x="6861810" y="4532381"/>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FD974EBD-CF09-4D1D-9E6F-2A75B6056457}"/>
              </a:ext>
            </a:extLst>
          </p:cNvPr>
          <p:cNvSpPr/>
          <p:nvPr/>
        </p:nvSpPr>
        <p:spPr>
          <a:xfrm>
            <a:off x="6477634" y="4913810"/>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87651114-59E0-4022-8F8D-BA33A0671456}"/>
              </a:ext>
            </a:extLst>
          </p:cNvPr>
          <p:cNvSpPr/>
          <p:nvPr/>
        </p:nvSpPr>
        <p:spPr>
          <a:xfrm>
            <a:off x="7034212" y="4321969"/>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91AD6D91-5BFE-4D23-90EE-449A432CD665}"/>
              </a:ext>
            </a:extLst>
          </p:cNvPr>
          <p:cNvSpPr/>
          <p:nvPr/>
        </p:nvSpPr>
        <p:spPr>
          <a:xfrm>
            <a:off x="5920359" y="4181544"/>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78806447-A111-44C3-80A1-8C316EF1DD53}"/>
              </a:ext>
            </a:extLst>
          </p:cNvPr>
          <p:cNvSpPr/>
          <p:nvPr/>
        </p:nvSpPr>
        <p:spPr>
          <a:xfrm>
            <a:off x="7221061" y="3581400"/>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54A059F0-234C-448A-A868-D3037AA65D03}"/>
              </a:ext>
            </a:extLst>
          </p:cNvPr>
          <p:cNvSpPr/>
          <p:nvPr/>
        </p:nvSpPr>
        <p:spPr>
          <a:xfrm>
            <a:off x="3220686" y="4224411"/>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7FF8B0FA-BCFD-4099-8BEE-203D09885F39}"/>
              </a:ext>
            </a:extLst>
          </p:cNvPr>
          <p:cNvSpPr/>
          <p:nvPr/>
        </p:nvSpPr>
        <p:spPr>
          <a:xfrm>
            <a:off x="4013263" y="5367683"/>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D74EECA6-7D83-4C49-A562-67A5F5EF3B5C}"/>
              </a:ext>
            </a:extLst>
          </p:cNvPr>
          <p:cNvSpPr/>
          <p:nvPr/>
        </p:nvSpPr>
        <p:spPr>
          <a:xfrm>
            <a:off x="4144945" y="4697550"/>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C35FC804-CC0F-4BF0-A784-76501D46D89E}"/>
              </a:ext>
            </a:extLst>
          </p:cNvPr>
          <p:cNvSpPr/>
          <p:nvPr/>
        </p:nvSpPr>
        <p:spPr>
          <a:xfrm>
            <a:off x="4488941" y="4807092"/>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BCA25C04-E2AF-4C50-86C2-712066F606A8}"/>
              </a:ext>
            </a:extLst>
          </p:cNvPr>
          <p:cNvSpPr/>
          <p:nvPr/>
        </p:nvSpPr>
        <p:spPr>
          <a:xfrm>
            <a:off x="9731723" y="2259047"/>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4EE4E3C7-B497-4777-ADF0-54661EF49B62}"/>
              </a:ext>
            </a:extLst>
          </p:cNvPr>
          <p:cNvSpPr/>
          <p:nvPr/>
        </p:nvSpPr>
        <p:spPr>
          <a:xfrm>
            <a:off x="9797827" y="2845611"/>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任意多边形: 形状 57">
            <a:extLst>
              <a:ext uri="{FF2B5EF4-FFF2-40B4-BE49-F238E27FC236}">
                <a16:creationId xmlns:a16="http://schemas.microsoft.com/office/drawing/2014/main" id="{9C5C1E7F-41BA-4DCC-B803-39CD3E3C2679}"/>
              </a:ext>
            </a:extLst>
          </p:cNvPr>
          <p:cNvSpPr/>
          <p:nvPr/>
        </p:nvSpPr>
        <p:spPr>
          <a:xfrm>
            <a:off x="9633188" y="3327400"/>
            <a:ext cx="395952" cy="38100"/>
          </a:xfrm>
          <a:custGeom>
            <a:avLst/>
            <a:gdLst>
              <a:gd name="connsiteX0" fmla="*/ 0 w 395952"/>
              <a:gd name="connsiteY0" fmla="*/ 38100 h 38100"/>
              <a:gd name="connsiteX1" fmla="*/ 317500 w 395952"/>
              <a:gd name="connsiteY1" fmla="*/ 0 h 38100"/>
              <a:gd name="connsiteX2" fmla="*/ 317500 w 395952"/>
              <a:gd name="connsiteY2" fmla="*/ 0 h 38100"/>
              <a:gd name="connsiteX3" fmla="*/ 393700 w 395952"/>
              <a:gd name="connsiteY3" fmla="*/ 12700 h 38100"/>
              <a:gd name="connsiteX4" fmla="*/ 368300 w 395952"/>
              <a:gd name="connsiteY4" fmla="*/ 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952" h="38100">
                <a:moveTo>
                  <a:pt x="0" y="38100"/>
                </a:moveTo>
                <a:lnTo>
                  <a:pt x="317500" y="0"/>
                </a:lnTo>
                <a:lnTo>
                  <a:pt x="317500" y="0"/>
                </a:lnTo>
                <a:cubicBezTo>
                  <a:pt x="330200" y="2117"/>
                  <a:pt x="385233" y="12700"/>
                  <a:pt x="393700" y="12700"/>
                </a:cubicBezTo>
                <a:cubicBezTo>
                  <a:pt x="402167" y="12700"/>
                  <a:pt x="385233" y="6350"/>
                  <a:pt x="3683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684AEE8B-0CEC-416B-BE56-315B81178A41}"/>
              </a:ext>
            </a:extLst>
          </p:cNvPr>
          <p:cNvSpPr txBox="1"/>
          <p:nvPr/>
        </p:nvSpPr>
        <p:spPr>
          <a:xfrm>
            <a:off x="10237766" y="2221661"/>
            <a:ext cx="1012869" cy="246221"/>
          </a:xfrm>
          <a:prstGeom prst="rect">
            <a:avLst/>
          </a:prstGeom>
          <a:noFill/>
        </p:spPr>
        <p:txBody>
          <a:bodyPr wrap="square" rtlCol="0">
            <a:spAutoFit/>
          </a:bodyPr>
          <a:lstStyle/>
          <a:p>
            <a:r>
              <a:rPr lang="zh-CN" altLang="en-US" sz="1000" b="1" dirty="0">
                <a:solidFill>
                  <a:schemeClr val="tx1"/>
                </a:solidFill>
                <a:latin typeface="微软雅黑" panose="020B0703020204020201" charset="-122"/>
                <a:ea typeface="微软雅黑" panose="020B0703020204020201" charset="-122"/>
                <a:cs typeface="微软雅黑" panose="020B0703020204020201" charset="-122"/>
              </a:rPr>
              <a:t>离散估计位置</a:t>
            </a:r>
          </a:p>
        </p:txBody>
      </p:sp>
      <p:sp>
        <p:nvSpPr>
          <p:cNvPr id="60" name="文本框 59">
            <a:extLst>
              <a:ext uri="{FF2B5EF4-FFF2-40B4-BE49-F238E27FC236}">
                <a16:creationId xmlns:a16="http://schemas.microsoft.com/office/drawing/2014/main" id="{FE374465-524E-48AC-A841-BBAACBD83919}"/>
              </a:ext>
            </a:extLst>
          </p:cNvPr>
          <p:cNvSpPr txBox="1"/>
          <p:nvPr/>
        </p:nvSpPr>
        <p:spPr>
          <a:xfrm>
            <a:off x="10237766" y="2756033"/>
            <a:ext cx="1012869"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定位位置</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61" name="文本框 60">
            <a:extLst>
              <a:ext uri="{FF2B5EF4-FFF2-40B4-BE49-F238E27FC236}">
                <a16:creationId xmlns:a16="http://schemas.microsoft.com/office/drawing/2014/main" id="{F1915A7E-53D6-481B-B902-B294D9759221}"/>
              </a:ext>
            </a:extLst>
          </p:cNvPr>
          <p:cNvSpPr txBox="1"/>
          <p:nvPr/>
        </p:nvSpPr>
        <p:spPr>
          <a:xfrm>
            <a:off x="10237765" y="3204289"/>
            <a:ext cx="1012869" cy="246221"/>
          </a:xfrm>
          <a:prstGeom prst="rect">
            <a:avLst/>
          </a:prstGeom>
          <a:noFill/>
        </p:spPr>
        <p:txBody>
          <a:bodyPr wrap="square" rtlCol="0">
            <a:spAutoFit/>
          </a:bodyPr>
          <a:lstStyle/>
          <a:p>
            <a:r>
              <a:rPr lang="zh-CN" altLang="en-US" sz="1000" b="1" dirty="0">
                <a:solidFill>
                  <a:schemeClr val="tx1"/>
                </a:solidFill>
                <a:latin typeface="微软雅黑" panose="020B0703020204020201" charset="-122"/>
                <a:ea typeface="微软雅黑" panose="020B0703020204020201" charset="-122"/>
                <a:cs typeface="微软雅黑" panose="020B0703020204020201" charset="-122"/>
              </a:rPr>
              <a:t>真实运动轨迹</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1490380" y="3564626"/>
            <a:ext cx="1569660" cy="1477328"/>
          </a:xfrm>
          <a:prstGeom prst="rect">
            <a:avLst/>
          </a:prstGeom>
          <a:noFill/>
        </p:spPr>
        <p:txBody>
          <a:bodyPr wrap="none" rtlCol="0">
            <a:spAutoFit/>
          </a:bodyPr>
          <a:lstStyle/>
          <a:p>
            <a:pPr>
              <a:defRPr/>
            </a:pPr>
            <a:r>
              <a:rPr lang="en-US" altLang="zh-CN" sz="3600" b="1" dirty="0">
                <a:solidFill>
                  <a:schemeClr val="tx1">
                    <a:lumMod val="50000"/>
                    <a:lumOff val="50000"/>
                  </a:schemeClr>
                </a:solidFill>
                <a:latin typeface="微软雅黑" panose="020B0703020204020201" charset="-122"/>
                <a:ea typeface="微软雅黑" panose="020B0703020204020201" charset="-122"/>
                <a:cs typeface="Segoe UI Light" panose="020B0802040204090203" pitchFamily="34" charset="0"/>
              </a:rPr>
              <a:t>01</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rgbClr val="0317AD"/>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95000"/>
                  <a:lumOff val="5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微软雅黑" panose="020B0703020204020201" charset="-122"/>
                <a:ea typeface="微软雅黑" panose="020B0703020204020201" charset="-122"/>
                <a:sym typeface="+mn-ea"/>
              </a:rPr>
              <a:t>室内定位介绍</a:t>
            </a:r>
          </a:p>
        </p:txBody>
      </p:sp>
      <p:sp>
        <p:nvSpPr>
          <p:cNvPr id="11"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3884965" y="3564626"/>
            <a:ext cx="2053767"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rPr>
              <a:t>02</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Microsoft YaHei Regular" panose="020B0703020204020201" charset="-122"/>
                <a:ea typeface="Microsoft YaHei Regular" panose="020B0703020204020201" charset="-122"/>
                <a:sym typeface="+mn-ea"/>
              </a:rPr>
              <a:t>基于</a:t>
            </a:r>
            <a:r>
              <a:rPr lang="en-US" altLang="zh-CN" dirty="0">
                <a:solidFill>
                  <a:schemeClr val="tx1">
                    <a:lumMod val="50000"/>
                    <a:lumOff val="50000"/>
                  </a:schemeClr>
                </a:solidFill>
                <a:latin typeface="Microsoft YaHei Regular" panose="020B0703020204020201" charset="-122"/>
                <a:ea typeface="Microsoft YaHei Regular" panose="020B0703020204020201" charset="-122"/>
                <a:sym typeface="+mn-ea"/>
              </a:rPr>
              <a:t>RSSI</a:t>
            </a:r>
            <a:r>
              <a:rPr lang="zh-CN" altLang="en-US" dirty="0">
                <a:solidFill>
                  <a:schemeClr val="tx1">
                    <a:lumMod val="50000"/>
                    <a:lumOff val="50000"/>
                  </a:schemeClr>
                </a:solidFill>
                <a:latin typeface="Microsoft YaHei Regular" panose="020B0703020204020201" charset="-122"/>
                <a:ea typeface="Microsoft YaHei Regular" panose="020B0703020204020201" charset="-122"/>
                <a:sym typeface="+mn-ea"/>
              </a:rPr>
              <a:t>蓝牙定位</a:t>
            </a:r>
          </a:p>
        </p:txBody>
      </p:sp>
      <p:sp>
        <p:nvSpPr>
          <p:cNvPr id="14"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6290980" y="3564626"/>
            <a:ext cx="755335" cy="1477328"/>
          </a:xfrm>
          <a:prstGeom prst="rect">
            <a:avLst/>
          </a:prstGeom>
          <a:noFill/>
        </p:spPr>
        <p:txBody>
          <a:bodyPr wrap="none" rtlCol="0">
            <a:spAutoFit/>
          </a:bodyPr>
          <a:lstStyle/>
          <a:p>
            <a:pPr>
              <a:defRPr/>
            </a:pPr>
            <a:r>
              <a:rPr lang="en-US" altLang="zh-CN" sz="3600" b="1" dirty="0">
                <a:solidFill>
                  <a:srgbClr val="0D37D4"/>
                </a:solidFill>
                <a:latin typeface="微软雅黑" panose="020B0703020204020201" charset="-122"/>
                <a:ea typeface="微软雅黑" panose="020B0703020204020201" charset="-122"/>
                <a:cs typeface="Segoe UI Light" panose="020B0802040204090203" pitchFamily="34" charset="0"/>
              </a:rPr>
              <a:t>03</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ea typeface="Microsoft YaHei Regular" panose="020B0703020204020201" charset="-122"/>
                <a:sym typeface="+mn-ea"/>
              </a:rPr>
              <a:t>总结</a:t>
            </a:r>
          </a:p>
        </p:txBody>
      </p:sp>
      <p:sp>
        <p:nvSpPr>
          <p:cNvPr id="18" name="矩形 17"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7879080" y="2021205"/>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CONTENTS</a:t>
            </a:r>
          </a:p>
        </p:txBody>
      </p:sp>
      <p:sp>
        <p:nvSpPr>
          <p:cNvPr id="7" name="矩形 6"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9507220" y="1367790"/>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目录</a:t>
            </a:r>
          </a:p>
        </p:txBody>
      </p:sp>
      <p:cxnSp>
        <p:nvCxnSpPr>
          <p:cNvPr id="8" name="直接连接符 7"/>
          <p:cNvCxnSpPr/>
          <p:nvPr/>
        </p:nvCxnSpPr>
        <p:spPr>
          <a:xfrm>
            <a:off x="1717675" y="4342130"/>
            <a:ext cx="7185025" cy="0"/>
          </a:xfrm>
          <a:prstGeom prst="line">
            <a:avLst/>
          </a:prstGeom>
          <a:ln w="19050">
            <a:solidFill>
              <a:srgbClr val="0D37D4"/>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983990" y="4246880"/>
            <a:ext cx="190500" cy="190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
        <p:nvSpPr>
          <p:cNvPr id="13" name="椭圆 12"/>
          <p:cNvSpPr/>
          <p:nvPr/>
        </p:nvSpPr>
        <p:spPr>
          <a:xfrm>
            <a:off x="6478147" y="4246880"/>
            <a:ext cx="190500" cy="190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cxnSp>
        <p:nvCxnSpPr>
          <p:cNvPr id="16" name="直接连接符 15"/>
          <p:cNvCxnSpPr/>
          <p:nvPr/>
        </p:nvCxnSpPr>
        <p:spPr>
          <a:xfrm>
            <a:off x="8778875" y="4342130"/>
            <a:ext cx="1667510" cy="0"/>
          </a:xfrm>
          <a:prstGeom prst="line">
            <a:avLst/>
          </a:prstGeom>
          <a:ln w="19050">
            <a:solidFill>
              <a:srgbClr val="1043EF"/>
            </a:solidFill>
            <a:prstDash val="sysDot"/>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A1FD4AE1-DDD7-4A82-8573-084B8653E522}"/>
              </a:ext>
            </a:extLst>
          </p:cNvPr>
          <p:cNvSpPr/>
          <p:nvPr/>
        </p:nvSpPr>
        <p:spPr>
          <a:xfrm>
            <a:off x="1567180" y="4255135"/>
            <a:ext cx="190500" cy="190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Tree>
    <p:extLst>
      <p:ext uri="{BB962C8B-B14F-4D97-AF65-F5344CB8AC3E}">
        <p14:creationId xmlns:p14="http://schemas.microsoft.com/office/powerpoint/2010/main" val="477178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0" y="0"/>
            <a:ext cx="12221210" cy="6858000"/>
          </a:xfrm>
          <a:prstGeom prst="rect">
            <a:avLst/>
          </a:prstGeom>
          <a:solidFill>
            <a:srgbClr val="001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7" name="文本框 756" descr="e7d195523061f1c0d3ba7f298e59d031c9c3f97027ed136f882110EF8F17BAD1F2C348D17C7856EF46CB4678CC9E44EE1ABA681E3133328A7B4D22AAF822B2429426B2355AA8CC4431B8568D2CF3B73A608EADBFD87AE0DC2085F49D4C585EE85AD222AAB0F9867648B54ABAF32054115737F34E4D49AA79217DAAD96EC749D63CD56D4C4DBEFB4D"/>
          <p:cNvSpPr txBox="1"/>
          <p:nvPr/>
        </p:nvSpPr>
        <p:spPr>
          <a:xfrm>
            <a:off x="3960495" y="2459355"/>
            <a:ext cx="3950970" cy="1445260"/>
          </a:xfrm>
          <a:prstGeom prst="rect">
            <a:avLst/>
          </a:prstGeom>
          <a:noFill/>
        </p:spPr>
        <p:txBody>
          <a:bodyPr wrap="square" rtlCol="0">
            <a:spAutoFit/>
          </a:bodyPr>
          <a:lstStyle/>
          <a:p>
            <a:pPr algn="dist"/>
            <a:r>
              <a:rPr sz="8800">
                <a:solidFill>
                  <a:schemeClr val="bg1"/>
                </a:solidFill>
                <a:latin typeface="微软雅黑" panose="020B0703020204020201" charset="-122"/>
                <a:ea typeface="微软雅黑" panose="020B0703020204020201" charset="-122"/>
                <a:sym typeface="+mn-ea"/>
              </a:rPr>
              <a:t>Thanks </a:t>
            </a:r>
            <a:endParaRPr lang="zh-CN" altLang="en-US" sz="8800" b="1" dirty="0">
              <a:solidFill>
                <a:schemeClr val="bg1"/>
              </a:solidFill>
              <a:latin typeface="微软雅黑" panose="020B0703020204020201" charset="-122"/>
              <a:ea typeface="微软雅黑" panose="020B0703020204020201" charset="-122"/>
              <a:sym typeface="+mn-ea"/>
            </a:endParaRPr>
          </a:p>
        </p:txBody>
      </p:sp>
      <p:grpSp>
        <p:nvGrpSpPr>
          <p:cNvPr id="3" name="组合 2"/>
          <p:cNvGrpSpPr/>
          <p:nvPr/>
        </p:nvGrpSpPr>
        <p:grpSpPr>
          <a:xfrm>
            <a:off x="0" y="0"/>
            <a:ext cx="2463800" cy="4331970"/>
            <a:chOff x="0" y="0"/>
            <a:chExt cx="3880" cy="6822"/>
          </a:xfrm>
        </p:grpSpPr>
        <p:sp>
          <p:nvSpPr>
            <p:cNvPr id="81" name="等腰三角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flipH="1" flipV="1">
              <a:off x="0" y="0"/>
              <a:ext cx="2812" cy="6823"/>
            </a:xfrm>
            <a:custGeom>
              <a:avLst/>
              <a:gdLst>
                <a:gd name="connsiteX0" fmla="*/ 0 w 1778000"/>
                <a:gd name="connsiteY0" fmla="*/ 4332514 h 4332514"/>
                <a:gd name="connsiteX1" fmla="*/ 1778000 w 1778000"/>
                <a:gd name="connsiteY1" fmla="*/ 0 h 4332514"/>
                <a:gd name="connsiteX2" fmla="*/ 1778000 w 1778000"/>
                <a:gd name="connsiteY2" fmla="*/ 4332514 h 4332514"/>
                <a:gd name="connsiteX3" fmla="*/ 0 w 1778000"/>
                <a:gd name="connsiteY3" fmla="*/ 4332514 h 4332514"/>
                <a:gd name="connsiteX0-1" fmla="*/ 5185 w 1783185"/>
                <a:gd name="connsiteY0-2" fmla="*/ 4332514 h 4332514"/>
                <a:gd name="connsiteX1-3" fmla="*/ 1783185 w 1783185"/>
                <a:gd name="connsiteY1-4" fmla="*/ 0 h 4332514"/>
                <a:gd name="connsiteX2-5" fmla="*/ 1783185 w 1783185"/>
                <a:gd name="connsiteY2-6" fmla="*/ 4332514 h 4332514"/>
                <a:gd name="connsiteX3-7" fmla="*/ 5185 w 1783185"/>
                <a:gd name="connsiteY3-8" fmla="*/ 4332514 h 4332514"/>
                <a:gd name="connsiteX0-9" fmla="*/ 7329 w 1785329"/>
                <a:gd name="connsiteY0-10" fmla="*/ 4332514 h 4332514"/>
                <a:gd name="connsiteX1-11" fmla="*/ 1785329 w 1785329"/>
                <a:gd name="connsiteY1-12" fmla="*/ 0 h 4332514"/>
                <a:gd name="connsiteX2-13" fmla="*/ 1785329 w 1785329"/>
                <a:gd name="connsiteY2-14" fmla="*/ 4332514 h 4332514"/>
                <a:gd name="connsiteX3-15" fmla="*/ 7329 w 1785329"/>
                <a:gd name="connsiteY3-16" fmla="*/ 4332514 h 4332514"/>
              </a:gdLst>
              <a:ahLst/>
              <a:cxnLst>
                <a:cxn ang="0">
                  <a:pos x="connsiteX0-1" y="connsiteY0-2"/>
                </a:cxn>
                <a:cxn ang="0">
                  <a:pos x="connsiteX1-3" y="connsiteY1-4"/>
                </a:cxn>
                <a:cxn ang="0">
                  <a:pos x="connsiteX2-5" y="connsiteY2-6"/>
                </a:cxn>
                <a:cxn ang="0">
                  <a:pos x="connsiteX3-7" y="connsiteY3-8"/>
                </a:cxn>
              </a:cxnLst>
              <a:rect l="l" t="t" r="r" b="b"/>
              <a:pathLst>
                <a:path w="1785329" h="4332514">
                  <a:moveTo>
                    <a:pt x="7329" y="4332514"/>
                  </a:moveTo>
                  <a:cubicBezTo>
                    <a:pt x="-89432" y="1683658"/>
                    <a:pt x="786262" y="827314"/>
                    <a:pt x="1785329" y="0"/>
                  </a:cubicBezTo>
                  <a:lnTo>
                    <a:pt x="1785329" y="4332514"/>
                  </a:lnTo>
                  <a:lnTo>
                    <a:pt x="7329" y="4332514"/>
                  </a:lnTo>
                  <a:close/>
                </a:path>
              </a:pathLst>
            </a:custGeom>
            <a:gradFill flip="none" rotWithShape="1">
              <a:gsLst>
                <a:gs pos="0">
                  <a:srgbClr val="384DF3">
                    <a:alpha val="0"/>
                  </a:srgbClr>
                </a:gs>
                <a:gs pos="100000">
                  <a:srgbClr val="0E3EDC">
                    <a:alpha val="3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等腰三角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flipH="1" flipV="1">
              <a:off x="0" y="0"/>
              <a:ext cx="3880" cy="5346"/>
            </a:xfrm>
            <a:custGeom>
              <a:avLst/>
              <a:gdLst>
                <a:gd name="connsiteX0" fmla="*/ 0 w 1778000"/>
                <a:gd name="connsiteY0" fmla="*/ 4332514 h 4332514"/>
                <a:gd name="connsiteX1" fmla="*/ 1778000 w 1778000"/>
                <a:gd name="connsiteY1" fmla="*/ 0 h 4332514"/>
                <a:gd name="connsiteX2" fmla="*/ 1778000 w 1778000"/>
                <a:gd name="connsiteY2" fmla="*/ 4332514 h 4332514"/>
                <a:gd name="connsiteX3" fmla="*/ 0 w 1778000"/>
                <a:gd name="connsiteY3" fmla="*/ 4332514 h 4332514"/>
                <a:gd name="connsiteX0-1" fmla="*/ 5185 w 1783185"/>
                <a:gd name="connsiteY0-2" fmla="*/ 4332514 h 4332514"/>
                <a:gd name="connsiteX1-3" fmla="*/ 1783185 w 1783185"/>
                <a:gd name="connsiteY1-4" fmla="*/ 0 h 4332514"/>
                <a:gd name="connsiteX2-5" fmla="*/ 1783185 w 1783185"/>
                <a:gd name="connsiteY2-6" fmla="*/ 4332514 h 4332514"/>
                <a:gd name="connsiteX3-7" fmla="*/ 5185 w 1783185"/>
                <a:gd name="connsiteY3-8" fmla="*/ 4332514 h 4332514"/>
                <a:gd name="connsiteX0-9" fmla="*/ 7329 w 1785329"/>
                <a:gd name="connsiteY0-10" fmla="*/ 4332514 h 4332514"/>
                <a:gd name="connsiteX1-11" fmla="*/ 1785329 w 1785329"/>
                <a:gd name="connsiteY1-12" fmla="*/ 0 h 4332514"/>
                <a:gd name="connsiteX2-13" fmla="*/ 1785329 w 1785329"/>
                <a:gd name="connsiteY2-14" fmla="*/ 4332514 h 4332514"/>
                <a:gd name="connsiteX3-15" fmla="*/ 7329 w 1785329"/>
                <a:gd name="connsiteY3-16" fmla="*/ 4332514 h 4332514"/>
              </a:gdLst>
              <a:ahLst/>
              <a:cxnLst>
                <a:cxn ang="0">
                  <a:pos x="connsiteX0-1" y="connsiteY0-2"/>
                </a:cxn>
                <a:cxn ang="0">
                  <a:pos x="connsiteX1-3" y="connsiteY1-4"/>
                </a:cxn>
                <a:cxn ang="0">
                  <a:pos x="connsiteX2-5" y="connsiteY2-6"/>
                </a:cxn>
                <a:cxn ang="0">
                  <a:pos x="connsiteX3-7" y="connsiteY3-8"/>
                </a:cxn>
              </a:cxnLst>
              <a:rect l="l" t="t" r="r" b="b"/>
              <a:pathLst>
                <a:path w="1785329" h="4332514">
                  <a:moveTo>
                    <a:pt x="7329" y="4332514"/>
                  </a:moveTo>
                  <a:cubicBezTo>
                    <a:pt x="-89432" y="1683658"/>
                    <a:pt x="786262" y="827314"/>
                    <a:pt x="1785329" y="0"/>
                  </a:cubicBezTo>
                  <a:lnTo>
                    <a:pt x="1785329" y="4332514"/>
                  </a:lnTo>
                  <a:lnTo>
                    <a:pt x="7329" y="4332514"/>
                  </a:lnTo>
                  <a:close/>
                </a:path>
              </a:pathLst>
            </a:custGeom>
            <a:gradFill flip="none" rotWithShape="1">
              <a:gsLst>
                <a:gs pos="0">
                  <a:srgbClr val="384DF3">
                    <a:alpha val="0"/>
                  </a:srgbClr>
                </a:gs>
                <a:gs pos="100000">
                  <a:srgbClr val="0D37D4">
                    <a:alpha val="2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rot="10800000">
            <a:off x="10111105" y="3198495"/>
            <a:ext cx="2081530" cy="3659505"/>
            <a:chOff x="0" y="0"/>
            <a:chExt cx="3880" cy="6822"/>
          </a:xfrm>
        </p:grpSpPr>
        <p:sp>
          <p:nvSpPr>
            <p:cNvPr id="9" name="等腰三角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flipH="1" flipV="1">
              <a:off x="0" y="0"/>
              <a:ext cx="2812" cy="6823"/>
            </a:xfrm>
            <a:custGeom>
              <a:avLst/>
              <a:gdLst>
                <a:gd name="connsiteX0" fmla="*/ 0 w 1778000"/>
                <a:gd name="connsiteY0" fmla="*/ 4332514 h 4332514"/>
                <a:gd name="connsiteX1" fmla="*/ 1778000 w 1778000"/>
                <a:gd name="connsiteY1" fmla="*/ 0 h 4332514"/>
                <a:gd name="connsiteX2" fmla="*/ 1778000 w 1778000"/>
                <a:gd name="connsiteY2" fmla="*/ 4332514 h 4332514"/>
                <a:gd name="connsiteX3" fmla="*/ 0 w 1778000"/>
                <a:gd name="connsiteY3" fmla="*/ 4332514 h 4332514"/>
                <a:gd name="connsiteX0-1" fmla="*/ 5185 w 1783185"/>
                <a:gd name="connsiteY0-2" fmla="*/ 4332514 h 4332514"/>
                <a:gd name="connsiteX1-3" fmla="*/ 1783185 w 1783185"/>
                <a:gd name="connsiteY1-4" fmla="*/ 0 h 4332514"/>
                <a:gd name="connsiteX2-5" fmla="*/ 1783185 w 1783185"/>
                <a:gd name="connsiteY2-6" fmla="*/ 4332514 h 4332514"/>
                <a:gd name="connsiteX3-7" fmla="*/ 5185 w 1783185"/>
                <a:gd name="connsiteY3-8" fmla="*/ 4332514 h 4332514"/>
                <a:gd name="connsiteX0-9" fmla="*/ 7329 w 1785329"/>
                <a:gd name="connsiteY0-10" fmla="*/ 4332514 h 4332514"/>
                <a:gd name="connsiteX1-11" fmla="*/ 1785329 w 1785329"/>
                <a:gd name="connsiteY1-12" fmla="*/ 0 h 4332514"/>
                <a:gd name="connsiteX2-13" fmla="*/ 1785329 w 1785329"/>
                <a:gd name="connsiteY2-14" fmla="*/ 4332514 h 4332514"/>
                <a:gd name="connsiteX3-15" fmla="*/ 7329 w 1785329"/>
                <a:gd name="connsiteY3-16" fmla="*/ 4332514 h 4332514"/>
              </a:gdLst>
              <a:ahLst/>
              <a:cxnLst>
                <a:cxn ang="0">
                  <a:pos x="connsiteX0-1" y="connsiteY0-2"/>
                </a:cxn>
                <a:cxn ang="0">
                  <a:pos x="connsiteX1-3" y="connsiteY1-4"/>
                </a:cxn>
                <a:cxn ang="0">
                  <a:pos x="connsiteX2-5" y="connsiteY2-6"/>
                </a:cxn>
                <a:cxn ang="0">
                  <a:pos x="connsiteX3-7" y="connsiteY3-8"/>
                </a:cxn>
              </a:cxnLst>
              <a:rect l="l" t="t" r="r" b="b"/>
              <a:pathLst>
                <a:path w="1785329" h="4332514">
                  <a:moveTo>
                    <a:pt x="7329" y="4332514"/>
                  </a:moveTo>
                  <a:cubicBezTo>
                    <a:pt x="-89432" y="1683658"/>
                    <a:pt x="786262" y="827314"/>
                    <a:pt x="1785329" y="0"/>
                  </a:cubicBezTo>
                  <a:lnTo>
                    <a:pt x="1785329" y="4332514"/>
                  </a:lnTo>
                  <a:lnTo>
                    <a:pt x="7329" y="4332514"/>
                  </a:lnTo>
                  <a:close/>
                </a:path>
              </a:pathLst>
            </a:custGeom>
            <a:gradFill flip="none" rotWithShape="1">
              <a:gsLst>
                <a:gs pos="0">
                  <a:srgbClr val="384DF3">
                    <a:alpha val="0"/>
                  </a:srgbClr>
                </a:gs>
                <a:gs pos="100000">
                  <a:srgbClr val="0E3EDC">
                    <a:alpha val="3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flipH="1" flipV="1">
              <a:off x="0" y="0"/>
              <a:ext cx="3880" cy="5346"/>
            </a:xfrm>
            <a:custGeom>
              <a:avLst/>
              <a:gdLst>
                <a:gd name="connsiteX0" fmla="*/ 0 w 1778000"/>
                <a:gd name="connsiteY0" fmla="*/ 4332514 h 4332514"/>
                <a:gd name="connsiteX1" fmla="*/ 1778000 w 1778000"/>
                <a:gd name="connsiteY1" fmla="*/ 0 h 4332514"/>
                <a:gd name="connsiteX2" fmla="*/ 1778000 w 1778000"/>
                <a:gd name="connsiteY2" fmla="*/ 4332514 h 4332514"/>
                <a:gd name="connsiteX3" fmla="*/ 0 w 1778000"/>
                <a:gd name="connsiteY3" fmla="*/ 4332514 h 4332514"/>
                <a:gd name="connsiteX0-1" fmla="*/ 5185 w 1783185"/>
                <a:gd name="connsiteY0-2" fmla="*/ 4332514 h 4332514"/>
                <a:gd name="connsiteX1-3" fmla="*/ 1783185 w 1783185"/>
                <a:gd name="connsiteY1-4" fmla="*/ 0 h 4332514"/>
                <a:gd name="connsiteX2-5" fmla="*/ 1783185 w 1783185"/>
                <a:gd name="connsiteY2-6" fmla="*/ 4332514 h 4332514"/>
                <a:gd name="connsiteX3-7" fmla="*/ 5185 w 1783185"/>
                <a:gd name="connsiteY3-8" fmla="*/ 4332514 h 4332514"/>
                <a:gd name="connsiteX0-9" fmla="*/ 7329 w 1785329"/>
                <a:gd name="connsiteY0-10" fmla="*/ 4332514 h 4332514"/>
                <a:gd name="connsiteX1-11" fmla="*/ 1785329 w 1785329"/>
                <a:gd name="connsiteY1-12" fmla="*/ 0 h 4332514"/>
                <a:gd name="connsiteX2-13" fmla="*/ 1785329 w 1785329"/>
                <a:gd name="connsiteY2-14" fmla="*/ 4332514 h 4332514"/>
                <a:gd name="connsiteX3-15" fmla="*/ 7329 w 1785329"/>
                <a:gd name="connsiteY3-16" fmla="*/ 4332514 h 4332514"/>
              </a:gdLst>
              <a:ahLst/>
              <a:cxnLst>
                <a:cxn ang="0">
                  <a:pos x="connsiteX0-1" y="connsiteY0-2"/>
                </a:cxn>
                <a:cxn ang="0">
                  <a:pos x="connsiteX1-3" y="connsiteY1-4"/>
                </a:cxn>
                <a:cxn ang="0">
                  <a:pos x="connsiteX2-5" y="connsiteY2-6"/>
                </a:cxn>
                <a:cxn ang="0">
                  <a:pos x="connsiteX3-7" y="connsiteY3-8"/>
                </a:cxn>
              </a:cxnLst>
              <a:rect l="l" t="t" r="r" b="b"/>
              <a:pathLst>
                <a:path w="1785329" h="4332514">
                  <a:moveTo>
                    <a:pt x="7329" y="4332514"/>
                  </a:moveTo>
                  <a:cubicBezTo>
                    <a:pt x="-89432" y="1683658"/>
                    <a:pt x="786262" y="827314"/>
                    <a:pt x="1785329" y="0"/>
                  </a:cubicBezTo>
                  <a:lnTo>
                    <a:pt x="1785329" y="4332514"/>
                  </a:lnTo>
                  <a:lnTo>
                    <a:pt x="7329" y="4332514"/>
                  </a:lnTo>
                  <a:close/>
                </a:path>
              </a:pathLst>
            </a:custGeom>
            <a:gradFill flip="none" rotWithShape="1">
              <a:gsLst>
                <a:gs pos="0">
                  <a:srgbClr val="384DF3">
                    <a:alpha val="0"/>
                  </a:srgbClr>
                </a:gs>
                <a:gs pos="100000">
                  <a:srgbClr val="1043EF">
                    <a:alpha val="39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5" name="图片 84" descr="/Volumes/Macintosh HD/Users/wangcheng/Documents/2021年工作文件/7月任务/building.pngbuilding"/>
          <p:cNvPicPr>
            <a:picLocks noChangeAspect="1"/>
          </p:cNvPicPr>
          <p:nvPr/>
        </p:nvPicPr>
        <p:blipFill>
          <a:blip r:embed="rId2"/>
          <a:srcRect/>
          <a:stretch>
            <a:fillRect/>
          </a:stretch>
        </p:blipFill>
        <p:spPr>
          <a:xfrm>
            <a:off x="2166620" y="3600768"/>
            <a:ext cx="10054590" cy="3256915"/>
          </a:xfrm>
          <a:prstGeom prst="rect">
            <a:avLst/>
          </a:prstGeom>
        </p:spPr>
      </p:pic>
      <p:pic>
        <p:nvPicPr>
          <p:cNvPr id="46" name="图片 45" descr="logo001"/>
          <p:cNvPicPr>
            <a:picLocks noChangeAspect="1"/>
          </p:cNvPicPr>
          <p:nvPr userDrawn="1"/>
        </p:nvPicPr>
        <p:blipFill>
          <a:blip r:embed="rId3"/>
          <a:stretch>
            <a:fillRect/>
          </a:stretch>
        </p:blipFill>
        <p:spPr>
          <a:xfrm>
            <a:off x="484505" y="391795"/>
            <a:ext cx="1276350" cy="3416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1490380" y="3564626"/>
            <a:ext cx="1569660"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0D37D4"/>
                </a:solidFill>
                <a:effectLst/>
                <a:uLnTx/>
                <a:uFillTx/>
                <a:latin typeface="微软雅黑" panose="020B0703020204020201" charset="-122"/>
                <a:ea typeface="微软雅黑" panose="020B0703020204020201" charset="-122"/>
                <a:cs typeface="Segoe UI Light" panose="020B0802040204090203" pitchFamily="34" charset="0"/>
              </a:rPr>
              <a:t>01</a:t>
            </a:r>
            <a:endParaRPr kumimoji="0" lang="en-US" altLang="zh-CN" sz="3600" b="1" i="0" u="none" strike="noStrike" kern="1200" cap="none" spc="0" normalizeH="0" baseline="0" noProof="0" dirty="0">
              <a:ln>
                <a:noFill/>
              </a:ln>
              <a:solidFill>
                <a:srgbClr val="0317AD"/>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rgbClr val="0317AD"/>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95000"/>
                  <a:lumOff val="5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Microsoft YaHei Regular" panose="020B0703020204020201" charset="-122"/>
                <a:ea typeface="Microsoft YaHei Regular" panose="020B0703020204020201" charset="-122"/>
                <a:sym typeface="+mn-ea"/>
              </a:rPr>
              <a:t>室内定位介绍</a:t>
            </a:r>
          </a:p>
        </p:txBody>
      </p:sp>
      <p:sp>
        <p:nvSpPr>
          <p:cNvPr id="11"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3884965" y="3564626"/>
            <a:ext cx="2515432"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rPr>
              <a:t>02</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Microsoft YaHei Regular" panose="020B0703020204020201" charset="-122"/>
                <a:ea typeface="Microsoft YaHei Regular" panose="020B0703020204020201" charset="-122"/>
                <a:sym typeface="+mn-ea"/>
              </a:rPr>
              <a:t>基于蓝牙</a:t>
            </a:r>
            <a:r>
              <a:rPr lang="en-US" altLang="zh-CN" dirty="0">
                <a:solidFill>
                  <a:schemeClr val="tx1">
                    <a:lumMod val="50000"/>
                    <a:lumOff val="50000"/>
                  </a:schemeClr>
                </a:solidFill>
                <a:latin typeface="Microsoft YaHei Regular" panose="020B0703020204020201" charset="-122"/>
                <a:ea typeface="Microsoft YaHei Regular" panose="020B0703020204020201" charset="-122"/>
                <a:sym typeface="+mn-ea"/>
              </a:rPr>
              <a:t>RSSI</a:t>
            </a:r>
            <a:r>
              <a:rPr lang="zh-CN" altLang="en-US" dirty="0">
                <a:solidFill>
                  <a:schemeClr val="tx1">
                    <a:lumMod val="50000"/>
                    <a:lumOff val="50000"/>
                  </a:schemeClr>
                </a:solidFill>
                <a:latin typeface="Microsoft YaHei Regular" panose="020B0703020204020201" charset="-122"/>
                <a:ea typeface="Microsoft YaHei Regular" panose="020B0703020204020201" charset="-122"/>
                <a:sym typeface="+mn-ea"/>
              </a:rPr>
              <a:t>测距定位</a:t>
            </a:r>
          </a:p>
        </p:txBody>
      </p:sp>
      <p:sp>
        <p:nvSpPr>
          <p:cNvPr id="14"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6951065" y="3564626"/>
            <a:ext cx="755335"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rPr>
              <a:t>03</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微软雅黑" panose="020B0703020204020201" charset="-122"/>
                <a:ea typeface="微软雅黑" panose="020B0703020204020201" charset="-122"/>
                <a:sym typeface="+mn-ea"/>
              </a:rPr>
              <a:t>总结</a:t>
            </a:r>
          </a:p>
        </p:txBody>
      </p:sp>
      <p:sp>
        <p:nvSpPr>
          <p:cNvPr id="18" name="矩形 17"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7879080" y="2021205"/>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CONTENTS</a:t>
            </a:r>
          </a:p>
        </p:txBody>
      </p:sp>
      <p:sp>
        <p:nvSpPr>
          <p:cNvPr id="7" name="矩形 6"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9507220" y="1367790"/>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目录</a:t>
            </a:r>
          </a:p>
        </p:txBody>
      </p:sp>
      <p:cxnSp>
        <p:nvCxnSpPr>
          <p:cNvPr id="8" name="直接连接符 7"/>
          <p:cNvCxnSpPr/>
          <p:nvPr/>
        </p:nvCxnSpPr>
        <p:spPr>
          <a:xfrm>
            <a:off x="1717675" y="4342130"/>
            <a:ext cx="7185025" cy="0"/>
          </a:xfrm>
          <a:prstGeom prst="line">
            <a:avLst/>
          </a:prstGeom>
          <a:ln w="19050">
            <a:solidFill>
              <a:srgbClr val="0D37D4"/>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595120" y="4257675"/>
            <a:ext cx="190500" cy="19050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
        <p:nvSpPr>
          <p:cNvPr id="10" name="椭圆 9"/>
          <p:cNvSpPr/>
          <p:nvPr/>
        </p:nvSpPr>
        <p:spPr>
          <a:xfrm>
            <a:off x="3983990" y="4246880"/>
            <a:ext cx="190500" cy="190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
        <p:nvSpPr>
          <p:cNvPr id="13" name="椭圆 12"/>
          <p:cNvSpPr/>
          <p:nvPr/>
        </p:nvSpPr>
        <p:spPr>
          <a:xfrm>
            <a:off x="6855815" y="4246880"/>
            <a:ext cx="190500" cy="190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cxnSp>
        <p:nvCxnSpPr>
          <p:cNvPr id="16" name="直接连接符 15"/>
          <p:cNvCxnSpPr/>
          <p:nvPr/>
        </p:nvCxnSpPr>
        <p:spPr>
          <a:xfrm>
            <a:off x="8778875" y="4342130"/>
            <a:ext cx="1667510" cy="0"/>
          </a:xfrm>
          <a:prstGeom prst="line">
            <a:avLst/>
          </a:prstGeom>
          <a:ln w="19050">
            <a:solidFill>
              <a:srgbClr val="1043EF"/>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sym typeface="+mn-ea"/>
              </a:rPr>
              <a:t>感知 决策 执行</a:t>
            </a:r>
          </a:p>
        </p:txBody>
      </p:sp>
      <p:sp>
        <p:nvSpPr>
          <p:cNvPr id="6" name="文本框 5"/>
          <p:cNvSpPr txBox="1"/>
          <p:nvPr/>
        </p:nvSpPr>
        <p:spPr>
          <a:xfrm>
            <a:off x="881380" y="1252855"/>
            <a:ext cx="5214620" cy="1106137"/>
          </a:xfrm>
          <a:prstGeom prst="rect">
            <a:avLst/>
          </a:prstGeom>
          <a:noFill/>
        </p:spPr>
        <p:txBody>
          <a:bodyPr wrap="square" rtlCol="0" anchor="t">
            <a:spAutoFit/>
          </a:bodyPr>
          <a:lstStyle/>
          <a:p>
            <a:pPr algn="l"/>
            <a:r>
              <a:rPr lang="zh-CN" altLang="en-US" sz="1600" b="1" dirty="0">
                <a:solidFill>
                  <a:schemeClr val="tx1"/>
                </a:solidFill>
                <a:latin typeface="微软雅黑" panose="020B0703020204020201" charset="-122"/>
                <a:ea typeface="微软雅黑" panose="020B0703020204020201" charset="-122"/>
                <a:cs typeface="微软雅黑" panose="020B0703020204020201" charset="-122"/>
                <a:sym typeface="+mn-ea"/>
              </a:rPr>
              <a:t>典型场景</a:t>
            </a:r>
            <a:r>
              <a:rPr lang="en-US" altLang="zh-CN" sz="1600" b="1" dirty="0">
                <a:solidFill>
                  <a:schemeClr val="tx1"/>
                </a:solidFill>
                <a:latin typeface="微软雅黑" panose="020B0703020204020201" charset="-122"/>
                <a:ea typeface="微软雅黑" panose="020B0703020204020201" charset="-122"/>
                <a:cs typeface="微软雅黑" panose="020B0703020204020201" charset="-122"/>
                <a:sym typeface="+mn-ea"/>
              </a:rPr>
              <a:t>——</a:t>
            </a:r>
            <a:r>
              <a:rPr lang="zh-CN" altLang="en-US" sz="1600" b="1" dirty="0">
                <a:solidFill>
                  <a:schemeClr val="tx1"/>
                </a:solidFill>
                <a:latin typeface="微软雅黑" panose="020B0703020204020201" charset="-122"/>
                <a:ea typeface="微软雅黑" panose="020B0703020204020201" charset="-122"/>
                <a:cs typeface="微软雅黑" panose="020B0703020204020201" charset="-122"/>
                <a:sym typeface="+mn-ea"/>
              </a:rPr>
              <a:t>机器人（自动驾驶）</a:t>
            </a:r>
            <a:endParaRPr lang="zh-CN" altLang="en-US" sz="1600" b="1" dirty="0">
              <a:solidFill>
                <a:schemeClr val="tx1"/>
              </a:solidFill>
              <a:latin typeface="微软雅黑" panose="020B0703020204020201" charset="-122"/>
              <a:ea typeface="微软雅黑" panose="020B0703020204020201" charset="-122"/>
              <a:cs typeface="微软雅黑" panose="020B0703020204020201" charset="-122"/>
            </a:endParaRPr>
          </a:p>
          <a:p>
            <a:pPr algn="l"/>
            <a:endParaRPr lang="zh-CN" altLang="en-US" sz="1600" b="1" dirty="0">
              <a:solidFill>
                <a:schemeClr val="tx1"/>
              </a:solidFill>
              <a:latin typeface="微软雅黑" panose="020B0703020204020201" charset="-122"/>
              <a:ea typeface="微软雅黑" panose="020B0703020204020201" charset="-122"/>
              <a:cs typeface="微软雅黑" panose="020B0703020204020201" charset="-122"/>
            </a:endParaRPr>
          </a:p>
          <a:p>
            <a:pPr algn="l">
              <a:lnSpc>
                <a:spcPct val="150000"/>
              </a:lnSpc>
            </a:pPr>
            <a:r>
              <a:rPr lang="zh-CN" altLang="en-US" sz="1200" dirty="0">
                <a:solidFill>
                  <a:schemeClr val="bg1">
                    <a:lumMod val="50000"/>
                  </a:schemeClr>
                </a:solidFill>
                <a:latin typeface="微软雅黑" panose="020B0703020204020201" charset="-122"/>
                <a:ea typeface="微软雅黑" panose="020B0703020204020201" charset="-122"/>
                <a:sym typeface="+mn-ea"/>
              </a:rPr>
              <a:t>机器人是一个较为复杂系统，涉及的技术范畴有：环境感知、精准定位、决策与规划、控制与执行等。抽象层面上可以归纳为：感知、决策、执行。</a:t>
            </a:r>
            <a:endParaRPr lang="zh-CN" sz="1200" dirty="0">
              <a:solidFill>
                <a:schemeClr val="tx1">
                  <a:lumMod val="50000"/>
                  <a:lumOff val="50000"/>
                </a:schemeClr>
              </a:solidFill>
              <a:latin typeface="微软雅黑" panose="020B0703020204020201" charset="-122"/>
              <a:ea typeface="微软雅黑" panose="020B0703020204020201" charset="-122"/>
              <a:cs typeface="微软雅黑" panose="020B0703020204020201" charset="-122"/>
              <a:sym typeface="+mn-ea"/>
            </a:endParaRPr>
          </a:p>
        </p:txBody>
      </p:sp>
      <p:sp>
        <p:nvSpPr>
          <p:cNvPr id="7" name="文本框 6"/>
          <p:cNvSpPr txBox="1"/>
          <p:nvPr/>
        </p:nvSpPr>
        <p:spPr>
          <a:xfrm>
            <a:off x="2192114" y="3250874"/>
            <a:ext cx="3741961" cy="178126"/>
          </a:xfrm>
          <a:prstGeom prst="rect">
            <a:avLst/>
          </a:prstGeom>
          <a:noFill/>
        </p:spPr>
        <p:txBody>
          <a:bodyPr wrap="square" rtlCol="0" anchor="t">
            <a:spAutoFit/>
          </a:bodyPr>
          <a:lstStyle/>
          <a:p>
            <a:pPr algn="l">
              <a:lnSpc>
                <a:spcPct val="20000"/>
              </a:lnSpc>
            </a:pPr>
            <a:r>
              <a:rPr lang="en-US" altLang="zh-CN" sz="1600" b="1"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Who am I ? </a:t>
            </a:r>
            <a:r>
              <a:rPr lang="en-US" altLang="zh-CN" sz="1600" b="1" dirty="0">
                <a:solidFill>
                  <a:srgbClr val="FF0000"/>
                </a:solidFill>
                <a:latin typeface="微软雅黑" panose="020B0703020204020201" charset="-122"/>
                <a:ea typeface="微软雅黑" panose="020B0703020204020201" charset="-122"/>
                <a:cs typeface="微软雅黑" panose="020B0703020204020201" charset="-122"/>
                <a:sym typeface="+mn-ea"/>
              </a:rPr>
              <a:t>Where am I ?</a:t>
            </a:r>
            <a:endParaRPr lang="zh-CN" altLang="en-US" sz="1200" dirty="0">
              <a:solidFill>
                <a:srgbClr val="FF0000"/>
              </a:solidFill>
              <a:latin typeface="微软雅黑" panose="020B0703020204020201" charset="-122"/>
              <a:ea typeface="微软雅黑" panose="020B0703020204020201" charset="-122"/>
              <a:cs typeface="微软雅黑" panose="020B0703020204020201" charset="-122"/>
              <a:sym typeface="+mn-ea"/>
            </a:endParaRPr>
          </a:p>
        </p:txBody>
      </p:sp>
      <p:sp>
        <p:nvSpPr>
          <p:cNvPr id="13" name="Oval 2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947420" y="2924777"/>
            <a:ext cx="761398" cy="761398"/>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FF0000"/>
                </a:solidFill>
              </a:rPr>
              <a:t>感知</a:t>
            </a:r>
            <a:endParaRPr lang="en-US" sz="1600" b="1" dirty="0">
              <a:solidFill>
                <a:srgbClr val="FF0000"/>
              </a:solidFill>
            </a:endParaRPr>
          </a:p>
        </p:txBody>
      </p:sp>
      <p:pic>
        <p:nvPicPr>
          <p:cNvPr id="1026" name="Picture 2" descr="查看源图像">
            <a:extLst>
              <a:ext uri="{FF2B5EF4-FFF2-40B4-BE49-F238E27FC236}">
                <a16:creationId xmlns:a16="http://schemas.microsoft.com/office/drawing/2014/main" id="{5D353F6D-4732-413E-952A-4C05975D6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576" y="2715504"/>
            <a:ext cx="3311502" cy="32452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189F8B1-BA2A-44B4-9D67-662C1AE311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r="77028" b="-2961"/>
          <a:stretch/>
        </p:blipFill>
        <p:spPr bwMode="auto">
          <a:xfrm>
            <a:off x="5448407" y="3971627"/>
            <a:ext cx="732942" cy="90847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2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a:extLst>
              <a:ext uri="{FF2B5EF4-FFF2-40B4-BE49-F238E27FC236}">
                <a16:creationId xmlns:a16="http://schemas.microsoft.com/office/drawing/2014/main" id="{D002A619-DB1A-4DFC-9675-ABB2EE347321}"/>
              </a:ext>
            </a:extLst>
          </p:cNvPr>
          <p:cNvSpPr/>
          <p:nvPr/>
        </p:nvSpPr>
        <p:spPr>
          <a:xfrm>
            <a:off x="947420" y="4072465"/>
            <a:ext cx="761398" cy="761398"/>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rPr>
              <a:t>决策</a:t>
            </a:r>
            <a:endParaRPr lang="en-US" sz="1600" dirty="0">
              <a:solidFill>
                <a:schemeClr val="bg1"/>
              </a:solidFill>
            </a:endParaRPr>
          </a:p>
        </p:txBody>
      </p:sp>
      <p:sp>
        <p:nvSpPr>
          <p:cNvPr id="32" name="Oval 2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a:extLst>
              <a:ext uri="{FF2B5EF4-FFF2-40B4-BE49-F238E27FC236}">
                <a16:creationId xmlns:a16="http://schemas.microsoft.com/office/drawing/2014/main" id="{B274E65D-7445-4451-A5EF-A47D8CB0E287}"/>
              </a:ext>
            </a:extLst>
          </p:cNvPr>
          <p:cNvSpPr/>
          <p:nvPr/>
        </p:nvSpPr>
        <p:spPr>
          <a:xfrm>
            <a:off x="942373" y="5220154"/>
            <a:ext cx="761398" cy="761398"/>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rPr>
              <a:t>执行</a:t>
            </a:r>
            <a:endParaRPr lang="en-US" sz="1600" dirty="0">
              <a:solidFill>
                <a:schemeClr val="bg1"/>
              </a:solidFill>
            </a:endParaRPr>
          </a:p>
        </p:txBody>
      </p:sp>
      <p:sp>
        <p:nvSpPr>
          <p:cNvPr id="33" name="文本框 32">
            <a:extLst>
              <a:ext uri="{FF2B5EF4-FFF2-40B4-BE49-F238E27FC236}">
                <a16:creationId xmlns:a16="http://schemas.microsoft.com/office/drawing/2014/main" id="{D37D16F3-67BD-44DD-86C5-0A0303DA70A6}"/>
              </a:ext>
            </a:extLst>
          </p:cNvPr>
          <p:cNvSpPr txBox="1"/>
          <p:nvPr/>
        </p:nvSpPr>
        <p:spPr>
          <a:xfrm>
            <a:off x="2197019" y="4425864"/>
            <a:ext cx="3741961" cy="178126"/>
          </a:xfrm>
          <a:prstGeom prst="rect">
            <a:avLst/>
          </a:prstGeom>
          <a:noFill/>
        </p:spPr>
        <p:txBody>
          <a:bodyPr wrap="square" rtlCol="0" anchor="t">
            <a:spAutoFit/>
          </a:bodyPr>
          <a:lstStyle/>
          <a:p>
            <a:pPr algn="l">
              <a:lnSpc>
                <a:spcPct val="20000"/>
              </a:lnSpc>
            </a:pPr>
            <a:r>
              <a:rPr lang="en-US" altLang="zh-CN" sz="1600" b="1"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Where am I going ?</a:t>
            </a:r>
            <a:endParaRPr lang="zh-CN" altLang="en-US"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endParaRPr>
          </a:p>
        </p:txBody>
      </p:sp>
      <p:sp>
        <p:nvSpPr>
          <p:cNvPr id="34" name="文本框 33">
            <a:extLst>
              <a:ext uri="{FF2B5EF4-FFF2-40B4-BE49-F238E27FC236}">
                <a16:creationId xmlns:a16="http://schemas.microsoft.com/office/drawing/2014/main" id="{753FA723-3291-4277-A603-6E53DDF7A7F7}"/>
              </a:ext>
            </a:extLst>
          </p:cNvPr>
          <p:cNvSpPr txBox="1"/>
          <p:nvPr/>
        </p:nvSpPr>
        <p:spPr>
          <a:xfrm>
            <a:off x="2192113" y="5600853"/>
            <a:ext cx="3741961" cy="178126"/>
          </a:xfrm>
          <a:prstGeom prst="rect">
            <a:avLst/>
          </a:prstGeom>
          <a:noFill/>
        </p:spPr>
        <p:txBody>
          <a:bodyPr wrap="square" rtlCol="0" anchor="t">
            <a:spAutoFit/>
          </a:bodyPr>
          <a:lstStyle/>
          <a:p>
            <a:pPr algn="l">
              <a:lnSpc>
                <a:spcPct val="20000"/>
              </a:lnSpc>
            </a:pPr>
            <a:r>
              <a:rPr lang="en-US" altLang="zh-CN" sz="1600" b="1"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How do I get it ?</a:t>
            </a:r>
            <a:endParaRPr lang="zh-CN" altLang="en-US"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endParaRPr>
          </a:p>
        </p:txBody>
      </p:sp>
      <p:pic>
        <p:nvPicPr>
          <p:cNvPr id="25" name="图片 24">
            <a:extLst>
              <a:ext uri="{FF2B5EF4-FFF2-40B4-BE49-F238E27FC236}">
                <a16:creationId xmlns:a16="http://schemas.microsoft.com/office/drawing/2014/main" id="{65D61A79-ED28-4124-8E2C-3544590189A1}"/>
              </a:ext>
            </a:extLst>
          </p:cNvPr>
          <p:cNvPicPr>
            <a:picLocks noChangeAspect="1"/>
          </p:cNvPicPr>
          <p:nvPr/>
        </p:nvPicPr>
        <p:blipFill>
          <a:blip r:embed="rId4"/>
          <a:stretch>
            <a:fillRect/>
          </a:stretch>
        </p:blipFill>
        <p:spPr>
          <a:xfrm>
            <a:off x="5514598" y="5334489"/>
            <a:ext cx="676275" cy="752475"/>
          </a:xfrm>
          <a:prstGeom prst="rect">
            <a:avLst/>
          </a:prstGeom>
        </p:spPr>
      </p:pic>
      <p:grpSp>
        <p:nvGrpSpPr>
          <p:cNvPr id="52" name="组合 51">
            <a:extLst>
              <a:ext uri="{FF2B5EF4-FFF2-40B4-BE49-F238E27FC236}">
                <a16:creationId xmlns:a16="http://schemas.microsoft.com/office/drawing/2014/main" id="{E730DF4C-F182-4084-BDD1-289E826FFABF}"/>
              </a:ext>
            </a:extLst>
          </p:cNvPr>
          <p:cNvGrpSpPr/>
          <p:nvPr/>
        </p:nvGrpSpPr>
        <p:grpSpPr>
          <a:xfrm>
            <a:off x="5448406" y="1079021"/>
            <a:ext cx="5214619" cy="2528326"/>
            <a:chOff x="5448407" y="1001004"/>
            <a:chExt cx="4811920" cy="2606343"/>
          </a:xfrm>
        </p:grpSpPr>
        <p:pic>
          <p:nvPicPr>
            <p:cNvPr id="1028" name="Picture 4">
              <a:extLst>
                <a:ext uri="{FF2B5EF4-FFF2-40B4-BE49-F238E27FC236}">
                  <a16:creationId xmlns:a16="http://schemas.microsoft.com/office/drawing/2014/main" id="{73A0DA1E-05BB-4325-8B50-C07B5F8BF1E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4070"/>
            <a:stretch/>
          </p:blipFill>
          <p:spPr bwMode="auto">
            <a:xfrm>
              <a:off x="6417371" y="2901385"/>
              <a:ext cx="695531" cy="6988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F799F7A-A6F8-4A0C-B13C-528D789373C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3989" b="337"/>
            <a:stretch/>
          </p:blipFill>
          <p:spPr bwMode="auto">
            <a:xfrm>
              <a:off x="5448407" y="2901385"/>
              <a:ext cx="681177" cy="6964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57CFEB1-0035-476E-9AEA-51A219D1858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4670"/>
            <a:stretch/>
          </p:blipFill>
          <p:spPr bwMode="auto">
            <a:xfrm>
              <a:off x="7347921" y="2908523"/>
              <a:ext cx="695530" cy="69882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0E4298C3-0D5F-4612-AF2A-E653B3DF43E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82214" b="-806"/>
            <a:stretch/>
          </p:blipFill>
          <p:spPr bwMode="auto">
            <a:xfrm>
              <a:off x="8278470" y="2715504"/>
              <a:ext cx="752012" cy="88235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查看源图像">
              <a:extLst>
                <a:ext uri="{FF2B5EF4-FFF2-40B4-BE49-F238E27FC236}">
                  <a16:creationId xmlns:a16="http://schemas.microsoft.com/office/drawing/2014/main" id="{63B683B3-AD89-47B0-91EB-DDF67D45F8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45827" y="1001004"/>
              <a:ext cx="1714500" cy="1714500"/>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直接连接符 26">
              <a:extLst>
                <a:ext uri="{FF2B5EF4-FFF2-40B4-BE49-F238E27FC236}">
                  <a16:creationId xmlns:a16="http://schemas.microsoft.com/office/drawing/2014/main" id="{7CF70C65-1B6E-451F-A8A9-DB83DB5626CF}"/>
                </a:ext>
              </a:extLst>
            </p:cNvPr>
            <p:cNvCxnSpPr>
              <a:cxnSpLocks/>
            </p:cNvCxnSpPr>
            <p:nvPr/>
          </p:nvCxnSpPr>
          <p:spPr>
            <a:xfrm flipV="1">
              <a:off x="5934074" y="1789050"/>
              <a:ext cx="2886076" cy="1112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42B7AA0F-7617-45C0-9F0F-4D6643A1DEA1}"/>
                </a:ext>
              </a:extLst>
            </p:cNvPr>
            <p:cNvCxnSpPr>
              <a:cxnSpLocks/>
              <a:stCxn id="1028" idx="0"/>
            </p:cNvCxnSpPr>
            <p:nvPr/>
          </p:nvCxnSpPr>
          <p:spPr>
            <a:xfrm flipV="1">
              <a:off x="6765137" y="1805923"/>
              <a:ext cx="2055013" cy="1095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BB2E6A63-2F8A-4252-8B45-A2DE6715F018}"/>
                </a:ext>
              </a:extLst>
            </p:cNvPr>
            <p:cNvCxnSpPr>
              <a:cxnSpLocks/>
              <a:stCxn id="1032" idx="0"/>
            </p:cNvCxnSpPr>
            <p:nvPr/>
          </p:nvCxnSpPr>
          <p:spPr>
            <a:xfrm flipV="1">
              <a:off x="7695686" y="1805922"/>
              <a:ext cx="1100955" cy="1102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3F1F9789-E0A1-4621-AAD2-65C2870F334A}"/>
                </a:ext>
              </a:extLst>
            </p:cNvPr>
            <p:cNvCxnSpPr>
              <a:cxnSpLocks/>
            </p:cNvCxnSpPr>
            <p:nvPr/>
          </p:nvCxnSpPr>
          <p:spPr>
            <a:xfrm flipV="1">
              <a:off x="8626235" y="1797272"/>
              <a:ext cx="193915" cy="1087935"/>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文本框 227"/>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sym typeface="+mn-ea"/>
              </a:rPr>
              <a:t>室内定位概念</a:t>
            </a:r>
          </a:p>
        </p:txBody>
      </p:sp>
      <p:sp>
        <p:nvSpPr>
          <p:cNvPr id="231" name="文本框 230"/>
          <p:cNvSpPr txBox="1"/>
          <p:nvPr/>
        </p:nvSpPr>
        <p:spPr>
          <a:xfrm>
            <a:off x="590550" y="1305560"/>
            <a:ext cx="9458325" cy="1015366"/>
          </a:xfrm>
          <a:prstGeom prst="rect">
            <a:avLst/>
          </a:prstGeom>
          <a:noFill/>
        </p:spPr>
        <p:txBody>
          <a:bodyPr wrap="square" rtlCol="0">
            <a:spAutoFit/>
          </a:bodyPr>
          <a:lstStyle/>
          <a:p>
            <a:pPr algn="just">
              <a:lnSpc>
                <a:spcPct val="150000"/>
              </a:lnSpc>
            </a:pP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室内定位技术是指一种利用无线移动通信网络，通过对接收到的无线电波的一些参数进行测量，根据特定的算法对某一移动终端或个人在某一时间所处的地理位置进行精确测定，以便为移动终端用户提供相关的位置信息服务，或进行实时检测和追踪的定位与导航技术。</a:t>
            </a:r>
            <a:endParaRPr lang="zh-CN" altLang="en-US" sz="1200" dirty="0">
              <a:solidFill>
                <a:schemeClr val="bg1">
                  <a:lumMod val="50000"/>
                </a:schemeClr>
              </a:solidFill>
              <a:latin typeface="微软雅黑" panose="020B0703020204020201" charset="-122"/>
              <a:ea typeface="微软雅黑" panose="020B0703020204020201" charset="-122"/>
              <a:cs typeface="Microsoft YaHei Regular" panose="020B0703020204020201" charset="-122"/>
            </a:endParaRPr>
          </a:p>
        </p:txBody>
      </p:sp>
      <p:sp>
        <p:nvSpPr>
          <p:cNvPr id="241" name="文本框 240"/>
          <p:cNvSpPr txBox="1"/>
          <p:nvPr/>
        </p:nvSpPr>
        <p:spPr>
          <a:xfrm>
            <a:off x="590550" y="923925"/>
            <a:ext cx="1562100" cy="337185"/>
          </a:xfrm>
          <a:prstGeom prst="rect">
            <a:avLst/>
          </a:prstGeom>
          <a:noFill/>
        </p:spPr>
        <p:txBody>
          <a:bodyPr wrap="square" rtlCol="0">
            <a:spAutoFit/>
          </a:bodyPr>
          <a:lstStyle/>
          <a:p>
            <a:pPr algn="l"/>
            <a:r>
              <a:rPr lang="zh-CN" altLang="en-US" sz="1600" b="1" dirty="0">
                <a:latin typeface="微软雅黑" panose="020B0703020204020201" charset="-122"/>
                <a:ea typeface="微软雅黑" panose="020B0703020204020201" charset="-122"/>
                <a:sym typeface="+mn-ea"/>
              </a:rPr>
              <a:t>室内定位</a:t>
            </a:r>
            <a:endParaRPr lang="zh-CN" altLang="de-DE" sz="1600" b="1" dirty="0">
              <a:solidFill>
                <a:schemeClr val="tx1"/>
              </a:solidFill>
              <a:latin typeface="微软雅黑" panose="020B0703020204020201" charset="-122"/>
              <a:ea typeface="微软雅黑" panose="020B0703020204020201" charset="-122"/>
              <a:sym typeface="+mn-ea"/>
            </a:endParaRPr>
          </a:p>
        </p:txBody>
      </p:sp>
      <p:cxnSp>
        <p:nvCxnSpPr>
          <p:cNvPr id="355" name="直接连接符 354"/>
          <p:cNvCxnSpPr>
            <a:cxnSpLocks/>
          </p:cNvCxnSpPr>
          <p:nvPr/>
        </p:nvCxnSpPr>
        <p:spPr>
          <a:xfrm flipH="1">
            <a:off x="1633855" y="1090930"/>
            <a:ext cx="9802495" cy="0"/>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4B828271-B88A-4A1F-ABDF-31C50FFBC7CA}"/>
              </a:ext>
            </a:extLst>
          </p:cNvPr>
          <p:cNvCxnSpPr>
            <a:cxnSpLocks/>
          </p:cNvCxnSpPr>
          <p:nvPr/>
        </p:nvCxnSpPr>
        <p:spPr>
          <a:xfrm flipH="1">
            <a:off x="673130" y="2491105"/>
            <a:ext cx="10763220" cy="0"/>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0" name="椭圆 99"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FF17ED66-952F-4B61-95B9-93034E839ABE}"/>
              </a:ext>
            </a:extLst>
          </p:cNvPr>
          <p:cNvSpPr>
            <a:spLocks noChangeAspect="1"/>
          </p:cNvSpPr>
          <p:nvPr/>
        </p:nvSpPr>
        <p:spPr>
          <a:xfrm>
            <a:off x="1375075" y="3001100"/>
            <a:ext cx="1440000" cy="1440000"/>
          </a:xfrm>
          <a:prstGeom prst="ellipse">
            <a:avLst/>
          </a:prstGeom>
          <a:solidFill>
            <a:schemeClr val="bg1"/>
          </a:solidFill>
          <a:ln w="254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Bebas" pitchFamily="2" charset="0"/>
            </a:endParaRPr>
          </a:p>
        </p:txBody>
      </p:sp>
      <p:sp>
        <p:nvSpPr>
          <p:cNvPr id="101" name="椭圆 100"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95C193FA-00CF-4D3D-85FB-9E2D38E5873B}"/>
              </a:ext>
            </a:extLst>
          </p:cNvPr>
          <p:cNvSpPr>
            <a:spLocks noChangeAspect="1"/>
          </p:cNvSpPr>
          <p:nvPr/>
        </p:nvSpPr>
        <p:spPr>
          <a:xfrm>
            <a:off x="3990066" y="3001100"/>
            <a:ext cx="1440000" cy="1440000"/>
          </a:xfrm>
          <a:prstGeom prst="ellipse">
            <a:avLst/>
          </a:prstGeom>
          <a:solidFill>
            <a:schemeClr val="bg1"/>
          </a:solidFill>
          <a:ln w="254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Bebas" pitchFamily="2" charset="0"/>
            </a:endParaRPr>
          </a:p>
        </p:txBody>
      </p:sp>
      <p:sp>
        <p:nvSpPr>
          <p:cNvPr id="102" name="椭圆 101"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D2328BFB-640E-4CF8-A515-731D3F861E7A}"/>
              </a:ext>
            </a:extLst>
          </p:cNvPr>
          <p:cNvSpPr>
            <a:spLocks noChangeAspect="1"/>
          </p:cNvSpPr>
          <p:nvPr/>
        </p:nvSpPr>
        <p:spPr>
          <a:xfrm>
            <a:off x="6605057" y="3001100"/>
            <a:ext cx="1440000" cy="1440000"/>
          </a:xfrm>
          <a:prstGeom prst="ellipse">
            <a:avLst/>
          </a:prstGeom>
          <a:solidFill>
            <a:schemeClr val="bg1"/>
          </a:solidFill>
          <a:ln w="254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Bebas" pitchFamily="2" charset="0"/>
            </a:endParaRPr>
          </a:p>
        </p:txBody>
      </p:sp>
      <p:sp>
        <p:nvSpPr>
          <p:cNvPr id="103" name="椭圆 10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8AABAADC-83A7-470E-834B-3D5A9968069C}"/>
              </a:ext>
            </a:extLst>
          </p:cNvPr>
          <p:cNvSpPr>
            <a:spLocks noChangeAspect="1"/>
          </p:cNvSpPr>
          <p:nvPr/>
        </p:nvSpPr>
        <p:spPr>
          <a:xfrm>
            <a:off x="9220047" y="3001100"/>
            <a:ext cx="1440000" cy="1440000"/>
          </a:xfrm>
          <a:prstGeom prst="ellipse">
            <a:avLst/>
          </a:prstGeom>
          <a:solidFill>
            <a:schemeClr val="bg1"/>
          </a:solidFill>
          <a:ln w="254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Bebas" pitchFamily="2" charset="0"/>
            </a:endParaRPr>
          </a:p>
        </p:txBody>
      </p:sp>
      <p:cxnSp>
        <p:nvCxnSpPr>
          <p:cNvPr id="104" name="直接箭头连接符 10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70E0CD6A-5DFD-45D1-8135-59336CD73E04}"/>
              </a:ext>
            </a:extLst>
          </p:cNvPr>
          <p:cNvCxnSpPr/>
          <p:nvPr/>
        </p:nvCxnSpPr>
        <p:spPr>
          <a:xfrm>
            <a:off x="3166713" y="3721100"/>
            <a:ext cx="471715" cy="0"/>
          </a:xfrm>
          <a:prstGeom prst="straightConnector1">
            <a:avLst/>
          </a:prstGeom>
          <a:noFill/>
          <a:ln w="38100" cap="rnd">
            <a:solidFill>
              <a:srgbClr val="0D37D4"/>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5" name="直接箭头连接符 104"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C70F56A4-43FB-40F0-9EAA-9A3D89FA19A2}"/>
              </a:ext>
            </a:extLst>
          </p:cNvPr>
          <p:cNvCxnSpPr/>
          <p:nvPr/>
        </p:nvCxnSpPr>
        <p:spPr>
          <a:xfrm>
            <a:off x="5781704" y="3721100"/>
            <a:ext cx="471715" cy="0"/>
          </a:xfrm>
          <a:prstGeom prst="straightConnector1">
            <a:avLst/>
          </a:prstGeom>
          <a:noFill/>
          <a:ln w="38100" cap="rnd">
            <a:solidFill>
              <a:srgbClr val="0D37D4"/>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6" name="直接箭头连接符 105"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91C255A6-1C1E-4E17-B679-48F389CBE550}"/>
              </a:ext>
            </a:extLst>
          </p:cNvPr>
          <p:cNvCxnSpPr/>
          <p:nvPr/>
        </p:nvCxnSpPr>
        <p:spPr>
          <a:xfrm>
            <a:off x="8396695" y="3721100"/>
            <a:ext cx="471715" cy="0"/>
          </a:xfrm>
          <a:prstGeom prst="straightConnector1">
            <a:avLst/>
          </a:prstGeom>
          <a:noFill/>
          <a:ln w="38100" cap="rnd">
            <a:solidFill>
              <a:srgbClr val="0D37D4"/>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07" name="文本框 106"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451B3206-9DAD-433B-A414-FED026E55D92}"/>
              </a:ext>
            </a:extLst>
          </p:cNvPr>
          <p:cNvSpPr txBox="1"/>
          <p:nvPr/>
        </p:nvSpPr>
        <p:spPr>
          <a:xfrm>
            <a:off x="3591962" y="4634536"/>
            <a:ext cx="2261235" cy="663387"/>
          </a:xfrm>
          <a:prstGeom prst="rect">
            <a:avLst/>
          </a:prstGeom>
          <a:noFill/>
        </p:spPr>
        <p:txBody>
          <a:bodyPr wrap="square">
            <a:spAutoFit/>
          </a:bodyPr>
          <a:lstStyle/>
          <a:p>
            <a:pPr algn="ctr">
              <a:lnSpc>
                <a:spcPct val="150000"/>
              </a:lnSpc>
            </a:pPr>
            <a:r>
              <a:rPr lang="zh-CN" altLang="en-US" sz="1400" dirty="0">
                <a:solidFill>
                  <a:schemeClr val="tx1"/>
                </a:solidFill>
                <a:latin typeface="微软雅黑" panose="020B0703020204020201" charset="-122"/>
                <a:ea typeface="微软雅黑" panose="020B0703020204020201" charset="-122"/>
                <a:cs typeface="微软雅黑" panose="020B0703020204020201" charset="-122"/>
                <a:sym typeface="+mn-ea"/>
              </a:rPr>
              <a:t>无线电波</a:t>
            </a:r>
            <a:endParaRPr lang="zh-CN" altLang="en-US" sz="1400" dirty="0">
              <a:solidFill>
                <a:schemeClr val="tx1"/>
              </a:solidFill>
              <a:latin typeface="微软雅黑" panose="020B0703020204020201" charset="-122"/>
              <a:ea typeface="微软雅黑" panose="020B0703020204020201" charset="-122"/>
              <a:cs typeface="微软雅黑" panose="020B0703020204020201" charset="-122"/>
            </a:endParaRPr>
          </a:p>
          <a:p>
            <a:pPr algn="ctr">
              <a:lnSpc>
                <a:spcPct val="150000"/>
              </a:lnSpc>
            </a:pPr>
            <a:r>
              <a:rPr lang="zh-CN" altLang="en-US" sz="1200" b="0" i="0" dirty="0">
                <a:solidFill>
                  <a:schemeClr val="bg1">
                    <a:lumMod val="50000"/>
                  </a:schemeClr>
                </a:solidFill>
                <a:effectLst/>
                <a:latin typeface="微软雅黑" panose="020B0703020204020201" charset="-122"/>
                <a:ea typeface="微软雅黑" panose="020B0703020204020201" charset="-122"/>
                <a:sym typeface="+mn-ea"/>
              </a:rPr>
              <a:t>无线电波是信息的载体</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
        <p:nvSpPr>
          <p:cNvPr id="108" name="文本框 107"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BB708287-F406-421C-B1E2-B23B62E70F50}"/>
              </a:ext>
            </a:extLst>
          </p:cNvPr>
          <p:cNvSpPr txBox="1"/>
          <p:nvPr/>
        </p:nvSpPr>
        <p:spPr>
          <a:xfrm>
            <a:off x="982980" y="4634536"/>
            <a:ext cx="2262272" cy="1217385"/>
          </a:xfrm>
          <a:prstGeom prst="rect">
            <a:avLst/>
          </a:prstGeom>
          <a:noFill/>
        </p:spPr>
        <p:txBody>
          <a:bodyPr wrap="square">
            <a:spAutoFit/>
          </a:bodyPr>
          <a:lstStyle/>
          <a:p>
            <a:pPr algn="ctr">
              <a:lnSpc>
                <a:spcPct val="150000"/>
              </a:lnSpc>
            </a:pPr>
            <a:r>
              <a:rPr lang="zh-CN" altLang="en-US" sz="1400" dirty="0">
                <a:latin typeface="微软雅黑" panose="020B0703020204020201" charset="-122"/>
                <a:ea typeface="微软雅黑" panose="020B0703020204020201" charset="-122"/>
                <a:cs typeface="微软雅黑" panose="020B0703020204020201" charset="-122"/>
                <a:sym typeface="+mn-ea"/>
              </a:rPr>
              <a:t>通信网络</a:t>
            </a:r>
            <a:endParaRPr lang="zh-CN" altLang="en-US" sz="1400" dirty="0">
              <a:solidFill>
                <a:schemeClr val="tx1"/>
              </a:solidFill>
              <a:latin typeface="微软雅黑" panose="020B0703020204020201" charset="-122"/>
              <a:ea typeface="微软雅黑" panose="020B0703020204020201" charset="-122"/>
              <a:cs typeface="微软雅黑" panose="020B0703020204020201" charset="-122"/>
            </a:endParaRPr>
          </a:p>
          <a:p>
            <a:pPr algn="l">
              <a:lnSpc>
                <a:spcPct val="150000"/>
              </a:lnSpc>
            </a:pPr>
            <a:r>
              <a:rPr lang="zh-CN" altLang="en-US" sz="1200" dirty="0">
                <a:solidFill>
                  <a:schemeClr val="bg1">
                    <a:lumMod val="50000"/>
                  </a:schemeClr>
                </a:solidFill>
                <a:latin typeface="微软雅黑" panose="020B0703020204020201" charset="-122"/>
                <a:ea typeface="微软雅黑" panose="020B0703020204020201" charset="-122"/>
                <a:sym typeface="+mn-ea"/>
              </a:rPr>
              <a:t>通信网络是定位硬件基础，只有在完备的通信网络基础上才能实现定位。</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
        <p:nvSpPr>
          <p:cNvPr id="109" name="文本框 108"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7B4A7A82-15A9-4CCB-87C9-0D94F4DFE61A}"/>
              </a:ext>
            </a:extLst>
          </p:cNvPr>
          <p:cNvSpPr txBox="1"/>
          <p:nvPr/>
        </p:nvSpPr>
        <p:spPr>
          <a:xfrm>
            <a:off x="6199907" y="4634536"/>
            <a:ext cx="2261870" cy="663387"/>
          </a:xfrm>
          <a:prstGeom prst="rect">
            <a:avLst/>
          </a:prstGeom>
          <a:noFill/>
        </p:spPr>
        <p:txBody>
          <a:bodyPr wrap="square">
            <a:spAutoFit/>
          </a:bodyPr>
          <a:lstStyle/>
          <a:p>
            <a:pPr algn="ctr">
              <a:lnSpc>
                <a:spcPct val="150000"/>
              </a:lnSpc>
            </a:pPr>
            <a:r>
              <a:rPr lang="zh-CN" altLang="en-US" sz="1400" dirty="0">
                <a:ea typeface="微软雅黑" panose="020B0703020204020201" charset="-122"/>
                <a:sym typeface="+mn-ea"/>
              </a:rPr>
              <a:t>算法</a:t>
            </a:r>
          </a:p>
          <a:p>
            <a:pPr algn="ctr">
              <a:lnSpc>
                <a:spcPct val="150000"/>
              </a:lnSpc>
            </a:pPr>
            <a:r>
              <a:rPr lang="zh-CN" altLang="en-US" sz="1200" dirty="0">
                <a:solidFill>
                  <a:schemeClr val="bg1">
                    <a:lumMod val="50000"/>
                  </a:schemeClr>
                </a:solidFill>
                <a:latin typeface="微软雅黑" panose="020B0703020204020201" charset="-122"/>
                <a:ea typeface="微软雅黑" panose="020B0703020204020201" charset="-122"/>
                <a:sym typeface="+mn-ea"/>
              </a:rPr>
              <a:t>算法是精准定位的前提</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
        <p:nvSpPr>
          <p:cNvPr id="110" name="文本框 109"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BBCC8B66-CFB2-4984-A816-310C7AD35037}"/>
              </a:ext>
            </a:extLst>
          </p:cNvPr>
          <p:cNvSpPr txBox="1"/>
          <p:nvPr/>
        </p:nvSpPr>
        <p:spPr>
          <a:xfrm>
            <a:off x="8808487" y="4634536"/>
            <a:ext cx="2261870" cy="940386"/>
          </a:xfrm>
          <a:prstGeom prst="rect">
            <a:avLst/>
          </a:prstGeom>
          <a:noFill/>
        </p:spPr>
        <p:txBody>
          <a:bodyPr wrap="square">
            <a:spAutoFit/>
          </a:bodyPr>
          <a:lstStyle/>
          <a:p>
            <a:pPr algn="ctr">
              <a:lnSpc>
                <a:spcPct val="150000"/>
              </a:lnSpc>
            </a:pPr>
            <a:r>
              <a:rPr lang="zh-CN" altLang="en-US" sz="1400" dirty="0">
                <a:ea typeface="微软雅黑" panose="020B0703020204020201" charset="-122"/>
                <a:sym typeface="+mn-ea"/>
              </a:rPr>
              <a:t>位置信息</a:t>
            </a:r>
            <a:endParaRPr lang="zh-CN" altLang="en-US" sz="1400" dirty="0">
              <a:solidFill>
                <a:schemeClr val="tx1"/>
              </a:solidFill>
              <a:ea typeface="微软雅黑" panose="020B0703020204020201" charset="-122"/>
              <a:sym typeface="+mn-ea"/>
            </a:endParaRPr>
          </a:p>
          <a:p>
            <a:pPr algn="ctr">
              <a:lnSpc>
                <a:spcPct val="150000"/>
              </a:lnSpc>
            </a:pPr>
            <a:r>
              <a:rPr lang="zh-CN" altLang="en-US" sz="1200" dirty="0">
                <a:solidFill>
                  <a:schemeClr val="bg1">
                    <a:lumMod val="50000"/>
                  </a:schemeClr>
                </a:solidFill>
                <a:latin typeface="微软雅黑" panose="020B0703020204020201" charset="-122"/>
                <a:ea typeface="微软雅黑" panose="020B0703020204020201" charset="-122"/>
                <a:sym typeface="+mn-ea"/>
              </a:rPr>
              <a:t>位置信息是定位的目的 是其他应用位置信息的起始</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pic>
        <p:nvPicPr>
          <p:cNvPr id="111" name="图片 110" descr="图层 1">
            <a:extLst>
              <a:ext uri="{FF2B5EF4-FFF2-40B4-BE49-F238E27FC236}">
                <a16:creationId xmlns:a16="http://schemas.microsoft.com/office/drawing/2014/main" id="{EEE807D0-2C96-40E8-8E31-E4FB7CDA8E11}"/>
              </a:ext>
            </a:extLst>
          </p:cNvPr>
          <p:cNvPicPr>
            <a:picLocks noChangeAspect="1"/>
          </p:cNvPicPr>
          <p:nvPr/>
        </p:nvPicPr>
        <p:blipFill>
          <a:blip r:embed="rId2"/>
          <a:stretch>
            <a:fillRect/>
          </a:stretch>
        </p:blipFill>
        <p:spPr>
          <a:xfrm>
            <a:off x="1779270" y="3393779"/>
            <a:ext cx="635635" cy="653415"/>
          </a:xfrm>
          <a:prstGeom prst="rect">
            <a:avLst/>
          </a:prstGeom>
        </p:spPr>
      </p:pic>
      <p:pic>
        <p:nvPicPr>
          <p:cNvPr id="112" name="图片 111" descr="图层 3">
            <a:extLst>
              <a:ext uri="{FF2B5EF4-FFF2-40B4-BE49-F238E27FC236}">
                <a16:creationId xmlns:a16="http://schemas.microsoft.com/office/drawing/2014/main" id="{187974EF-F323-462E-B99F-551E5F2866D3}"/>
              </a:ext>
            </a:extLst>
          </p:cNvPr>
          <p:cNvPicPr>
            <a:picLocks noChangeAspect="1"/>
          </p:cNvPicPr>
          <p:nvPr/>
        </p:nvPicPr>
        <p:blipFill>
          <a:blip r:embed="rId3"/>
          <a:stretch>
            <a:fillRect/>
          </a:stretch>
        </p:blipFill>
        <p:spPr>
          <a:xfrm>
            <a:off x="4375785" y="3344249"/>
            <a:ext cx="668655" cy="702310"/>
          </a:xfrm>
          <a:prstGeom prst="rect">
            <a:avLst/>
          </a:prstGeom>
        </p:spPr>
      </p:pic>
      <p:pic>
        <p:nvPicPr>
          <p:cNvPr id="113" name="图片 112" descr="图层 4">
            <a:extLst>
              <a:ext uri="{FF2B5EF4-FFF2-40B4-BE49-F238E27FC236}">
                <a16:creationId xmlns:a16="http://schemas.microsoft.com/office/drawing/2014/main" id="{9A6CA647-2065-4C03-A315-0744052EF3BC}"/>
              </a:ext>
            </a:extLst>
          </p:cNvPr>
          <p:cNvPicPr>
            <a:picLocks noChangeAspect="1"/>
          </p:cNvPicPr>
          <p:nvPr/>
        </p:nvPicPr>
        <p:blipFill>
          <a:blip r:embed="rId4"/>
          <a:stretch>
            <a:fillRect/>
          </a:stretch>
        </p:blipFill>
        <p:spPr>
          <a:xfrm>
            <a:off x="9643110" y="3381079"/>
            <a:ext cx="593725" cy="678815"/>
          </a:xfrm>
          <a:prstGeom prst="rect">
            <a:avLst/>
          </a:prstGeom>
        </p:spPr>
      </p:pic>
      <p:pic>
        <p:nvPicPr>
          <p:cNvPr id="114" name="图片 113" descr="图层 5">
            <a:extLst>
              <a:ext uri="{FF2B5EF4-FFF2-40B4-BE49-F238E27FC236}">
                <a16:creationId xmlns:a16="http://schemas.microsoft.com/office/drawing/2014/main" id="{17DECB8C-5D7D-4D4D-B74E-1B9E8E7D5A20}"/>
              </a:ext>
            </a:extLst>
          </p:cNvPr>
          <p:cNvPicPr>
            <a:picLocks noChangeAspect="1"/>
          </p:cNvPicPr>
          <p:nvPr/>
        </p:nvPicPr>
        <p:blipFill>
          <a:blip r:embed="rId5"/>
          <a:stretch>
            <a:fillRect/>
          </a:stretch>
        </p:blipFill>
        <p:spPr>
          <a:xfrm>
            <a:off x="6967855" y="3393779"/>
            <a:ext cx="714375" cy="6299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室内定位技术</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
        <p:nvSpPr>
          <p:cNvPr id="4" name="文本框 3">
            <a:extLst>
              <a:ext uri="{FF2B5EF4-FFF2-40B4-BE49-F238E27FC236}">
                <a16:creationId xmlns:a16="http://schemas.microsoft.com/office/drawing/2014/main" id="{94A2D7A8-E02C-4C89-9F83-5C63A6303C0C}"/>
              </a:ext>
            </a:extLst>
          </p:cNvPr>
          <p:cNvSpPr txBox="1"/>
          <p:nvPr/>
        </p:nvSpPr>
        <p:spPr>
          <a:xfrm>
            <a:off x="592137" y="922383"/>
            <a:ext cx="10885760" cy="377411"/>
          </a:xfrm>
          <a:prstGeom prst="rect">
            <a:avLst/>
          </a:prstGeom>
          <a:noFill/>
        </p:spPr>
        <p:txBody>
          <a:bodyPr wrap="square" rtlCol="0">
            <a:spAutoFit/>
          </a:bodyPr>
          <a:lstStyle/>
          <a:p>
            <a:pPr algn="just">
              <a:lnSpc>
                <a:spcPct val="150000"/>
              </a:lnSpc>
            </a:pPr>
            <a:r>
              <a:rPr lang="zh-CN" altLang="en-US" sz="1400" dirty="0">
                <a:latin typeface="微软雅黑" panose="020B0703020204020201" charset="-122"/>
                <a:ea typeface="微软雅黑" panose="020B0703020204020201" charset="-122"/>
                <a:cs typeface="Microsoft YaHei Regular" panose="020B0703020204020201" charset="-122"/>
              </a:rPr>
              <a:t>室内定位技术可以分为：局域室内定位、广域室内定位技术</a:t>
            </a:r>
            <a:endParaRPr lang="zh-CN" altLang="en-US" sz="1200" dirty="0">
              <a:solidFill>
                <a:schemeClr val="bg1">
                  <a:lumMod val="50000"/>
                </a:schemeClr>
              </a:solidFill>
              <a:latin typeface="微软雅黑" panose="020B0703020204020201" charset="-122"/>
              <a:ea typeface="微软雅黑" panose="020B0703020204020201" charset="-122"/>
              <a:cs typeface="Microsoft YaHei Regular" panose="020B0703020204020201" charset="-122"/>
            </a:endParaRPr>
          </a:p>
        </p:txBody>
      </p:sp>
      <p:sp>
        <p:nvSpPr>
          <p:cNvPr id="182" name="矩形 181"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6E454C6D-1B36-4AFE-8295-C1931F915CBC}"/>
              </a:ext>
            </a:extLst>
          </p:cNvPr>
          <p:cNvSpPr/>
          <p:nvPr/>
        </p:nvSpPr>
        <p:spPr>
          <a:xfrm>
            <a:off x="1837327" y="1675596"/>
            <a:ext cx="2607310" cy="490855"/>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Microsoft YaHei Bold" panose="020B0703020204020201" charset="-122"/>
                <a:ea typeface="Microsoft YaHei Bold" panose="020B0703020204020201" charset="-122"/>
              </a:rPr>
              <a:t>01</a:t>
            </a:r>
            <a:r>
              <a:rPr lang="zh-CN" altLang="en-US" sz="2000" b="1" dirty="0">
                <a:latin typeface="Microsoft YaHei Bold" panose="020B0703020204020201" charset="-122"/>
                <a:ea typeface="Microsoft YaHei Bold" panose="020B0703020204020201" charset="-122"/>
              </a:rPr>
              <a:t>局域室内定位</a:t>
            </a:r>
          </a:p>
        </p:txBody>
      </p:sp>
      <p:sp>
        <p:nvSpPr>
          <p:cNvPr id="183" name="矩形 18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207EF13C-0B0F-4BE4-A518-44DFE81FB528}"/>
              </a:ext>
            </a:extLst>
          </p:cNvPr>
          <p:cNvSpPr/>
          <p:nvPr/>
        </p:nvSpPr>
        <p:spPr>
          <a:xfrm>
            <a:off x="7311934" y="1676065"/>
            <a:ext cx="2607310" cy="490855"/>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Microsoft YaHei Bold" panose="020B0703020204020201" charset="-122"/>
                <a:ea typeface="Microsoft YaHei Bold" panose="020B0703020204020201" charset="-122"/>
              </a:rPr>
              <a:t>02</a:t>
            </a:r>
            <a:r>
              <a:rPr lang="zh-CN" altLang="en-US" sz="2000" b="1" dirty="0">
                <a:latin typeface="Microsoft YaHei Bold" panose="020B0703020204020201" charset="-122"/>
                <a:ea typeface="Microsoft YaHei Bold" panose="020B0703020204020201" charset="-122"/>
              </a:rPr>
              <a:t>广域室内定位</a:t>
            </a:r>
          </a:p>
        </p:txBody>
      </p:sp>
      <p:sp>
        <p:nvSpPr>
          <p:cNvPr id="189" name="矩形 188">
            <a:extLst>
              <a:ext uri="{FF2B5EF4-FFF2-40B4-BE49-F238E27FC236}">
                <a16:creationId xmlns:a16="http://schemas.microsoft.com/office/drawing/2014/main" id="{8D65D71C-9229-45B2-8501-BF3B456654AA}"/>
              </a:ext>
            </a:extLst>
          </p:cNvPr>
          <p:cNvSpPr/>
          <p:nvPr/>
        </p:nvSpPr>
        <p:spPr>
          <a:xfrm>
            <a:off x="3433149" y="5331909"/>
            <a:ext cx="2296788" cy="29781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RFID(</a:t>
            </a:r>
            <a:r>
              <a:rPr lang="zh-CN" altLang="en-US" dirty="0"/>
              <a:t>射频识别</a:t>
            </a:r>
            <a:r>
              <a:rPr lang="en-US" altLang="zh-CN" dirty="0"/>
              <a:t>)</a:t>
            </a:r>
            <a:endParaRPr lang="zh-CN" altLang="en-US" dirty="0"/>
          </a:p>
        </p:txBody>
      </p:sp>
      <p:sp>
        <p:nvSpPr>
          <p:cNvPr id="190" name="矩形 189">
            <a:extLst>
              <a:ext uri="{FF2B5EF4-FFF2-40B4-BE49-F238E27FC236}">
                <a16:creationId xmlns:a16="http://schemas.microsoft.com/office/drawing/2014/main" id="{C345718B-421C-4320-8AC8-3BBBF4B942EB}"/>
              </a:ext>
            </a:extLst>
          </p:cNvPr>
          <p:cNvSpPr/>
          <p:nvPr/>
        </p:nvSpPr>
        <p:spPr>
          <a:xfrm>
            <a:off x="690651" y="4699304"/>
            <a:ext cx="2296790" cy="297815"/>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t>UWB(Ultra-Wide Band)</a:t>
            </a:r>
            <a:endParaRPr lang="zh-CN" altLang="en-US" dirty="0"/>
          </a:p>
        </p:txBody>
      </p:sp>
      <p:sp>
        <p:nvSpPr>
          <p:cNvPr id="195" name="矩形 194">
            <a:extLst>
              <a:ext uri="{FF2B5EF4-FFF2-40B4-BE49-F238E27FC236}">
                <a16:creationId xmlns:a16="http://schemas.microsoft.com/office/drawing/2014/main" id="{F7382F83-F064-4534-9CAC-A916D4000CAD}"/>
              </a:ext>
            </a:extLst>
          </p:cNvPr>
          <p:cNvSpPr/>
          <p:nvPr/>
        </p:nvSpPr>
        <p:spPr>
          <a:xfrm>
            <a:off x="3434867" y="4699303"/>
            <a:ext cx="2293352" cy="297815"/>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红外线</a:t>
            </a:r>
          </a:p>
        </p:txBody>
      </p:sp>
      <p:sp>
        <p:nvSpPr>
          <p:cNvPr id="196" name="矩形 195">
            <a:extLst>
              <a:ext uri="{FF2B5EF4-FFF2-40B4-BE49-F238E27FC236}">
                <a16:creationId xmlns:a16="http://schemas.microsoft.com/office/drawing/2014/main" id="{71842827-AA83-41AA-84F3-2EC49FF9FC47}"/>
              </a:ext>
            </a:extLst>
          </p:cNvPr>
          <p:cNvSpPr/>
          <p:nvPr/>
        </p:nvSpPr>
        <p:spPr>
          <a:xfrm>
            <a:off x="3434867" y="2801485"/>
            <a:ext cx="2293353" cy="297815"/>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超声波</a:t>
            </a:r>
          </a:p>
        </p:txBody>
      </p:sp>
      <p:sp>
        <p:nvSpPr>
          <p:cNvPr id="197" name="矩形 196">
            <a:extLst>
              <a:ext uri="{FF2B5EF4-FFF2-40B4-BE49-F238E27FC236}">
                <a16:creationId xmlns:a16="http://schemas.microsoft.com/office/drawing/2014/main" id="{72A709EC-7B7F-40F8-8215-337B6869D2C3}"/>
              </a:ext>
            </a:extLst>
          </p:cNvPr>
          <p:cNvSpPr/>
          <p:nvPr/>
        </p:nvSpPr>
        <p:spPr>
          <a:xfrm>
            <a:off x="687215" y="5331909"/>
            <a:ext cx="2296788" cy="297815"/>
          </a:xfrm>
          <a:prstGeom prst="rect">
            <a:avLst/>
          </a:prstGeom>
          <a:solidFill>
            <a:schemeClr val="accent4">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WIFI</a:t>
            </a:r>
            <a:r>
              <a:rPr lang="zh-CN" altLang="en-US" dirty="0"/>
              <a:t>技术</a:t>
            </a:r>
          </a:p>
        </p:txBody>
      </p:sp>
      <p:sp>
        <p:nvSpPr>
          <p:cNvPr id="198" name="矩形 197">
            <a:extLst>
              <a:ext uri="{FF2B5EF4-FFF2-40B4-BE49-F238E27FC236}">
                <a16:creationId xmlns:a16="http://schemas.microsoft.com/office/drawing/2014/main" id="{D1213176-358B-454C-BE02-7142F2A512FE}"/>
              </a:ext>
            </a:extLst>
          </p:cNvPr>
          <p:cNvSpPr/>
          <p:nvPr/>
        </p:nvSpPr>
        <p:spPr>
          <a:xfrm>
            <a:off x="3433149" y="4066697"/>
            <a:ext cx="2296788" cy="297815"/>
          </a:xfrm>
          <a:prstGeom prst="rect">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ZigBee(</a:t>
            </a:r>
            <a:r>
              <a:rPr lang="zh-CN" altLang="en-US" dirty="0"/>
              <a:t>紫蜂</a:t>
            </a:r>
            <a:r>
              <a:rPr lang="en-US" altLang="zh-CN" dirty="0"/>
              <a:t>)</a:t>
            </a:r>
            <a:endParaRPr lang="zh-CN" altLang="en-US" dirty="0"/>
          </a:p>
        </p:txBody>
      </p:sp>
      <p:sp>
        <p:nvSpPr>
          <p:cNvPr id="199" name="矩形 198">
            <a:extLst>
              <a:ext uri="{FF2B5EF4-FFF2-40B4-BE49-F238E27FC236}">
                <a16:creationId xmlns:a16="http://schemas.microsoft.com/office/drawing/2014/main" id="{B73ACDAF-4A2E-4140-AA58-D933804232AB}"/>
              </a:ext>
            </a:extLst>
          </p:cNvPr>
          <p:cNvSpPr/>
          <p:nvPr/>
        </p:nvSpPr>
        <p:spPr>
          <a:xfrm>
            <a:off x="690651" y="3434092"/>
            <a:ext cx="2296789" cy="29781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惯导</a:t>
            </a:r>
            <a:r>
              <a:rPr lang="en-US" altLang="zh-CN" dirty="0"/>
              <a:t>(IMU)</a:t>
            </a:r>
            <a:r>
              <a:rPr lang="zh-CN" altLang="en-US" dirty="0"/>
              <a:t>辅助定位</a:t>
            </a:r>
          </a:p>
        </p:txBody>
      </p:sp>
      <p:sp>
        <p:nvSpPr>
          <p:cNvPr id="210" name="矩形 209">
            <a:extLst>
              <a:ext uri="{FF2B5EF4-FFF2-40B4-BE49-F238E27FC236}">
                <a16:creationId xmlns:a16="http://schemas.microsoft.com/office/drawing/2014/main" id="{D747DE00-CBED-4326-8B77-99C116BC9C6E}"/>
              </a:ext>
            </a:extLst>
          </p:cNvPr>
          <p:cNvSpPr/>
          <p:nvPr/>
        </p:nvSpPr>
        <p:spPr>
          <a:xfrm>
            <a:off x="690651" y="2801486"/>
            <a:ext cx="2293352" cy="29781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蓝牙</a:t>
            </a:r>
            <a:r>
              <a:rPr lang="en-US" altLang="zh-CN" dirty="0"/>
              <a:t>(Bluetooth)</a:t>
            </a:r>
            <a:endParaRPr lang="zh-CN" altLang="en-US" dirty="0"/>
          </a:p>
        </p:txBody>
      </p:sp>
      <p:sp>
        <p:nvSpPr>
          <p:cNvPr id="211" name="矩形 210">
            <a:extLst>
              <a:ext uri="{FF2B5EF4-FFF2-40B4-BE49-F238E27FC236}">
                <a16:creationId xmlns:a16="http://schemas.microsoft.com/office/drawing/2014/main" id="{E294A870-A85F-4276-934C-DCE0A4B7FDD8}"/>
              </a:ext>
            </a:extLst>
          </p:cNvPr>
          <p:cNvSpPr/>
          <p:nvPr/>
        </p:nvSpPr>
        <p:spPr>
          <a:xfrm>
            <a:off x="3434868" y="3471858"/>
            <a:ext cx="2293351" cy="297815"/>
          </a:xfrm>
          <a:prstGeom prst="rect">
            <a:avLst/>
          </a:prstGeom>
          <a:solidFill>
            <a:schemeClr val="tx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地磁定位</a:t>
            </a:r>
          </a:p>
        </p:txBody>
      </p:sp>
      <p:sp>
        <p:nvSpPr>
          <p:cNvPr id="212" name="矩形 211">
            <a:extLst>
              <a:ext uri="{FF2B5EF4-FFF2-40B4-BE49-F238E27FC236}">
                <a16:creationId xmlns:a16="http://schemas.microsoft.com/office/drawing/2014/main" id="{D5F4F0BD-66ED-4522-825B-1FB25B5BC2EB}"/>
              </a:ext>
            </a:extLst>
          </p:cNvPr>
          <p:cNvSpPr/>
          <p:nvPr/>
        </p:nvSpPr>
        <p:spPr>
          <a:xfrm>
            <a:off x="690651" y="4066698"/>
            <a:ext cx="2296788" cy="297815"/>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计算机视觉</a:t>
            </a:r>
            <a:r>
              <a:rPr lang="en-US" altLang="zh-CN" dirty="0"/>
              <a:t>(CV)</a:t>
            </a:r>
            <a:endParaRPr lang="zh-CN" altLang="en-US" dirty="0"/>
          </a:p>
        </p:txBody>
      </p:sp>
      <p:sp>
        <p:nvSpPr>
          <p:cNvPr id="25" name="矩形 24">
            <a:extLst>
              <a:ext uri="{FF2B5EF4-FFF2-40B4-BE49-F238E27FC236}">
                <a16:creationId xmlns:a16="http://schemas.microsoft.com/office/drawing/2014/main" id="{7CB3DD14-991D-43C5-AF5D-3B90937F3EEE}"/>
              </a:ext>
            </a:extLst>
          </p:cNvPr>
          <p:cNvSpPr/>
          <p:nvPr/>
        </p:nvSpPr>
        <p:spPr>
          <a:xfrm>
            <a:off x="7533168" y="4066696"/>
            <a:ext cx="2296788" cy="297815"/>
          </a:xfrm>
          <a:prstGeom prst="rect">
            <a:avLst/>
          </a:pr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TC-OFDM</a:t>
            </a:r>
            <a:endParaRPr lang="zh-CN" altLang="en-US" dirty="0"/>
          </a:p>
        </p:txBody>
      </p:sp>
      <p:sp>
        <p:nvSpPr>
          <p:cNvPr id="26" name="矩形 25">
            <a:extLst>
              <a:ext uri="{FF2B5EF4-FFF2-40B4-BE49-F238E27FC236}">
                <a16:creationId xmlns:a16="http://schemas.microsoft.com/office/drawing/2014/main" id="{C5C95DF7-A879-4C97-ABC3-5525294CAE63}"/>
              </a:ext>
            </a:extLst>
          </p:cNvPr>
          <p:cNvSpPr/>
          <p:nvPr/>
        </p:nvSpPr>
        <p:spPr>
          <a:xfrm>
            <a:off x="7536605" y="3471858"/>
            <a:ext cx="2293351" cy="297815"/>
          </a:xfrm>
          <a:prstGeom prst="rect">
            <a:avLst/>
          </a:prstGeom>
          <a:solidFill>
            <a:schemeClr val="accent5">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伪卫星 </a:t>
            </a:r>
            <a:r>
              <a:rPr lang="en-US" altLang="zh-CN" dirty="0"/>
              <a:t>( </a:t>
            </a:r>
            <a:r>
              <a:rPr lang="en-US" altLang="zh-CN" dirty="0" err="1"/>
              <a:t>Pseudolite</a:t>
            </a:r>
            <a:r>
              <a:rPr lang="en-US" altLang="zh-CN" dirty="0"/>
              <a:t> )</a:t>
            </a:r>
            <a:endParaRPr lang="zh-CN" altLang="en-US" dirty="0"/>
          </a:p>
        </p:txBody>
      </p:sp>
      <p:sp>
        <p:nvSpPr>
          <p:cNvPr id="27" name="矩形 26">
            <a:extLst>
              <a:ext uri="{FF2B5EF4-FFF2-40B4-BE49-F238E27FC236}">
                <a16:creationId xmlns:a16="http://schemas.microsoft.com/office/drawing/2014/main" id="{8CB20251-29AD-42AA-8FB8-130949118FF4}"/>
              </a:ext>
            </a:extLst>
          </p:cNvPr>
          <p:cNvSpPr/>
          <p:nvPr/>
        </p:nvSpPr>
        <p:spPr>
          <a:xfrm>
            <a:off x="7536605" y="2788706"/>
            <a:ext cx="2293351" cy="297815"/>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A-GPS</a:t>
            </a:r>
            <a:endParaRPr lang="zh-CN" altLang="en-US" dirty="0"/>
          </a:p>
        </p:txBody>
      </p:sp>
      <p:sp>
        <p:nvSpPr>
          <p:cNvPr id="28" name="文本框 27"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BAC78FCC-86F0-4DA0-94C1-B7D1564EF55D}"/>
              </a:ext>
            </a:extLst>
          </p:cNvPr>
          <p:cNvSpPr txBox="1"/>
          <p:nvPr/>
        </p:nvSpPr>
        <p:spPr>
          <a:xfrm>
            <a:off x="7331506" y="5018632"/>
            <a:ext cx="2700111" cy="659861"/>
          </a:xfrm>
          <a:prstGeom prst="rect">
            <a:avLst/>
          </a:prstGeom>
          <a:noFill/>
        </p:spPr>
        <p:txBody>
          <a:bodyPr wrap="square">
            <a:spAutoFit/>
          </a:bodyPr>
          <a:lstStyle/>
          <a:p>
            <a:pPr algn="ctr">
              <a:lnSpc>
                <a:spcPct val="150000"/>
              </a:lnSpc>
            </a:pPr>
            <a:r>
              <a:rPr lang="zh-CN" altLang="en-US" sz="1400" b="1" dirty="0">
                <a:solidFill>
                  <a:schemeClr val="bg1"/>
                </a:solidFill>
                <a:latin typeface="微软雅黑" panose="020B0703020204020201" charset="-122"/>
                <a:ea typeface="微软雅黑" panose="020B0703020204020201" charset="-122"/>
                <a:cs typeface="微软雅黑" panose="020B0703020204020201" charset="-122"/>
                <a:sym typeface="+mn-ea"/>
              </a:rPr>
              <a:t>建</a:t>
            </a:r>
            <a:r>
              <a:rPr lang="zh-CN" altLang="en-US" sz="1200" dirty="0">
                <a:solidFill>
                  <a:schemeClr val="bg1">
                    <a:lumMod val="50000"/>
                  </a:schemeClr>
                </a:solidFill>
                <a:latin typeface="微软雅黑" panose="020B0703020204020201" charset="-122"/>
                <a:ea typeface="微软雅黑" panose="020B0703020204020201" charset="-122"/>
                <a:sym typeface="+mn-ea"/>
              </a:rPr>
              <a:t>移动通信网络的辅助</a:t>
            </a:r>
            <a:r>
              <a:rPr lang="en-US" altLang="zh-CN" sz="1200" dirty="0">
                <a:solidFill>
                  <a:schemeClr val="bg1">
                    <a:lumMod val="50000"/>
                  </a:schemeClr>
                </a:solidFill>
                <a:latin typeface="微软雅黑" panose="020B0703020204020201" charset="-122"/>
                <a:ea typeface="微软雅黑" panose="020B0703020204020201" charset="-122"/>
                <a:sym typeface="+mn-ea"/>
              </a:rPr>
              <a:t>GPS</a:t>
            </a:r>
          </a:p>
          <a:p>
            <a:pPr algn="ctr">
              <a:lnSpc>
                <a:spcPct val="150000"/>
              </a:lnSpc>
            </a:pPr>
            <a:r>
              <a:rPr lang="zh-CN" altLang="en-US" sz="1200" dirty="0">
                <a:solidFill>
                  <a:schemeClr val="bg1">
                    <a:lumMod val="50000"/>
                  </a:schemeClr>
                </a:solidFill>
                <a:latin typeface="微软雅黑" panose="020B0703020204020201" charset="-122"/>
                <a:ea typeface="微软雅黑" panose="020B0703020204020201" charset="-122"/>
              </a:rPr>
              <a:t>地面 数字通信及广播网络定位系统</a:t>
            </a:r>
            <a:endParaRPr lang="en-US" altLang="zh-CN" sz="1200" dirty="0">
              <a:solidFill>
                <a:schemeClr val="bg1">
                  <a:lumMod val="50000"/>
                </a:schemeClr>
              </a:solidFill>
              <a:latin typeface="微软雅黑" panose="020B0703020204020201" charset="-122"/>
              <a:ea typeface="微软雅黑" panose="020B0703020204020201" charset="-122"/>
            </a:endParaRPr>
          </a:p>
        </p:txBody>
      </p:sp>
    </p:spTree>
    <p:extLst>
      <p:ext uri="{BB962C8B-B14F-4D97-AF65-F5344CB8AC3E}">
        <p14:creationId xmlns:p14="http://schemas.microsoft.com/office/powerpoint/2010/main" val="1046860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室内定位技术</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graphicFrame>
        <p:nvGraphicFramePr>
          <p:cNvPr id="20" name="表格 6">
            <a:extLst>
              <a:ext uri="{FF2B5EF4-FFF2-40B4-BE49-F238E27FC236}">
                <a16:creationId xmlns:a16="http://schemas.microsoft.com/office/drawing/2014/main" id="{610DF882-B1C5-4650-89C3-4A78BCDA2F23}"/>
              </a:ext>
            </a:extLst>
          </p:cNvPr>
          <p:cNvGraphicFramePr>
            <a:graphicFrameLocks noGrp="1"/>
          </p:cNvGraphicFramePr>
          <p:nvPr>
            <p:extLst>
              <p:ext uri="{D42A27DB-BD31-4B8C-83A1-F6EECF244321}">
                <p14:modId xmlns:p14="http://schemas.microsoft.com/office/powerpoint/2010/main" val="2359602086"/>
              </p:ext>
            </p:extLst>
          </p:nvPr>
        </p:nvGraphicFramePr>
        <p:xfrm>
          <a:off x="234406" y="986971"/>
          <a:ext cx="5483850" cy="5815875"/>
        </p:xfrm>
        <a:graphic>
          <a:graphicData uri="http://schemas.openxmlformats.org/drawingml/2006/table">
            <a:tbl>
              <a:tblPr firstRow="1" bandRow="1">
                <a:tableStyleId>{5C22544A-7EE6-4342-B048-85BDC9FD1C3A}</a:tableStyleId>
              </a:tblPr>
              <a:tblGrid>
                <a:gridCol w="1827950">
                  <a:extLst>
                    <a:ext uri="{9D8B030D-6E8A-4147-A177-3AD203B41FA5}">
                      <a16:colId xmlns:a16="http://schemas.microsoft.com/office/drawing/2014/main" val="3095614363"/>
                    </a:ext>
                  </a:extLst>
                </a:gridCol>
                <a:gridCol w="1827950">
                  <a:extLst>
                    <a:ext uri="{9D8B030D-6E8A-4147-A177-3AD203B41FA5}">
                      <a16:colId xmlns:a16="http://schemas.microsoft.com/office/drawing/2014/main" val="71039461"/>
                    </a:ext>
                  </a:extLst>
                </a:gridCol>
                <a:gridCol w="1827950">
                  <a:extLst>
                    <a:ext uri="{9D8B030D-6E8A-4147-A177-3AD203B41FA5}">
                      <a16:colId xmlns:a16="http://schemas.microsoft.com/office/drawing/2014/main" val="2245216630"/>
                    </a:ext>
                  </a:extLst>
                </a:gridCol>
              </a:tblGrid>
              <a:tr h="420915">
                <a:tc>
                  <a:txBody>
                    <a:bodyPr/>
                    <a:lstStyle/>
                    <a:p>
                      <a:r>
                        <a:rPr lang="zh-CN" altLang="en-US" dirty="0"/>
                        <a:t>技术</a:t>
                      </a:r>
                    </a:p>
                  </a:txBody>
                  <a:tcPr/>
                </a:tc>
                <a:tc>
                  <a:txBody>
                    <a:bodyPr/>
                    <a:lstStyle/>
                    <a:p>
                      <a:r>
                        <a:rPr lang="zh-CN" altLang="en-US" dirty="0"/>
                        <a:t> 优点</a:t>
                      </a:r>
                    </a:p>
                  </a:txBody>
                  <a:tcPr/>
                </a:tc>
                <a:tc>
                  <a:txBody>
                    <a:bodyPr/>
                    <a:lstStyle/>
                    <a:p>
                      <a:r>
                        <a:rPr lang="zh-CN" altLang="en-US" dirty="0"/>
                        <a:t>劣势</a:t>
                      </a:r>
                    </a:p>
                  </a:txBody>
                  <a:tcPr/>
                </a:tc>
                <a:extLst>
                  <a:ext uri="{0D108BD9-81ED-4DB2-BD59-A6C34878D82A}">
                    <a16:rowId xmlns:a16="http://schemas.microsoft.com/office/drawing/2014/main" val="3257961061"/>
                  </a:ext>
                </a:extLst>
              </a:tr>
              <a:tr h="430355">
                <a:tc>
                  <a:txBody>
                    <a:bodyPr/>
                    <a:lstStyle/>
                    <a:p>
                      <a:pPr algn="ctr"/>
                      <a:r>
                        <a:rPr lang="zh-CN" altLang="en-US" b="1" dirty="0"/>
                        <a:t>红外线</a:t>
                      </a:r>
                    </a:p>
                  </a:txBody>
                  <a:tcPr/>
                </a:tc>
                <a:tc>
                  <a:txBody>
                    <a:bodyPr/>
                    <a:lstStyle/>
                    <a:p>
                      <a:pPr algn="ctr"/>
                      <a:r>
                        <a:rPr lang="zh-CN" altLang="en-US" dirty="0"/>
                        <a:t>精度高 </a:t>
                      </a:r>
                    </a:p>
                  </a:txBody>
                  <a:tcPr/>
                </a:tc>
                <a:tc>
                  <a:txBody>
                    <a:bodyPr/>
                    <a:lstStyle/>
                    <a:p>
                      <a:pPr algn="ctr"/>
                      <a:r>
                        <a:rPr lang="zh-CN" altLang="en-US" dirty="0"/>
                        <a:t>直线视距、传输距离短、易干扰 </a:t>
                      </a:r>
                    </a:p>
                  </a:txBody>
                  <a:tcPr/>
                </a:tc>
                <a:extLst>
                  <a:ext uri="{0D108BD9-81ED-4DB2-BD59-A6C34878D82A}">
                    <a16:rowId xmlns:a16="http://schemas.microsoft.com/office/drawing/2014/main" val="812821998"/>
                  </a:ext>
                </a:extLst>
              </a:tr>
              <a:tr h="591464">
                <a:tc>
                  <a:txBody>
                    <a:bodyPr/>
                    <a:lstStyle/>
                    <a:p>
                      <a:pPr algn="ctr"/>
                      <a:r>
                        <a:rPr lang="zh-CN" altLang="en-US" b="1" dirty="0"/>
                        <a:t>超声波</a:t>
                      </a:r>
                    </a:p>
                  </a:txBody>
                  <a:tcPr/>
                </a:tc>
                <a:tc>
                  <a:txBody>
                    <a:bodyPr/>
                    <a:lstStyle/>
                    <a:p>
                      <a:pPr algn="ctr"/>
                      <a:r>
                        <a:rPr lang="zh-CN" altLang="en-US" dirty="0"/>
                        <a:t>精度高</a:t>
                      </a:r>
                    </a:p>
                  </a:txBody>
                  <a:tcPr/>
                </a:tc>
                <a:tc>
                  <a:txBody>
                    <a:bodyPr/>
                    <a:lstStyle/>
                    <a:p>
                      <a:pPr algn="ctr"/>
                      <a:r>
                        <a:rPr lang="zh-CN" altLang="en-US" dirty="0"/>
                        <a:t> 受环境温度影响、传输距离短</a:t>
                      </a:r>
                    </a:p>
                  </a:txBody>
                  <a:tcPr/>
                </a:tc>
                <a:extLst>
                  <a:ext uri="{0D108BD9-81ED-4DB2-BD59-A6C34878D82A}">
                    <a16:rowId xmlns:a16="http://schemas.microsoft.com/office/drawing/2014/main" val="2846602435"/>
                  </a:ext>
                </a:extLst>
              </a:tr>
              <a:tr h="591464">
                <a:tc>
                  <a:txBody>
                    <a:bodyPr/>
                    <a:lstStyle/>
                    <a:p>
                      <a:pPr algn="ctr"/>
                      <a:r>
                        <a:rPr lang="en-US" altLang="zh-CN" b="1" dirty="0" err="1"/>
                        <a:t>WiFi</a:t>
                      </a:r>
                      <a:endParaRPr lang="zh-CN" altLang="en-US" b="1" dirty="0"/>
                    </a:p>
                  </a:txBody>
                  <a:tcPr/>
                </a:tc>
                <a:tc>
                  <a:txBody>
                    <a:bodyPr/>
                    <a:lstStyle/>
                    <a:p>
                      <a:pPr algn="ctr"/>
                      <a:r>
                        <a:rPr lang="zh-CN" altLang="en-US" dirty="0"/>
                        <a:t>网络广泛、通信能力强</a:t>
                      </a:r>
                    </a:p>
                  </a:txBody>
                  <a:tcPr/>
                </a:tc>
                <a:tc>
                  <a:txBody>
                    <a:bodyPr/>
                    <a:lstStyle/>
                    <a:p>
                      <a:pPr algn="ctr"/>
                      <a:r>
                        <a:rPr lang="zh-CN" altLang="en-US" dirty="0"/>
                        <a:t>易受环境干扰，功耗较高，距离近</a:t>
                      </a:r>
                    </a:p>
                  </a:txBody>
                  <a:tcPr/>
                </a:tc>
                <a:extLst>
                  <a:ext uri="{0D108BD9-81ED-4DB2-BD59-A6C34878D82A}">
                    <a16:rowId xmlns:a16="http://schemas.microsoft.com/office/drawing/2014/main" val="1986495775"/>
                  </a:ext>
                </a:extLst>
              </a:tr>
              <a:tr h="337979">
                <a:tc>
                  <a:txBody>
                    <a:bodyPr/>
                    <a:lstStyle/>
                    <a:p>
                      <a:pPr algn="ctr"/>
                      <a:r>
                        <a:rPr lang="en-US" altLang="zh-CN" b="1" dirty="0"/>
                        <a:t>ZigBee</a:t>
                      </a:r>
                      <a:endParaRPr lang="zh-CN" altLang="en-US" b="1" dirty="0"/>
                    </a:p>
                  </a:txBody>
                  <a:tcPr/>
                </a:tc>
                <a:tc>
                  <a:txBody>
                    <a:bodyPr/>
                    <a:lstStyle/>
                    <a:p>
                      <a:pPr algn="ctr"/>
                      <a:r>
                        <a:rPr lang="zh-CN" altLang="en-US" dirty="0"/>
                        <a:t> 通讯效率高</a:t>
                      </a:r>
                    </a:p>
                  </a:txBody>
                  <a:tcPr/>
                </a:tc>
                <a:tc>
                  <a:txBody>
                    <a:bodyPr/>
                    <a:lstStyle/>
                    <a:p>
                      <a:pPr algn="ctr"/>
                      <a:r>
                        <a:rPr lang="zh-CN" altLang="en-US" dirty="0"/>
                        <a:t>成本较高，距离近 </a:t>
                      </a:r>
                    </a:p>
                  </a:txBody>
                  <a:tcPr/>
                </a:tc>
                <a:extLst>
                  <a:ext uri="{0D108BD9-81ED-4DB2-BD59-A6C34878D82A}">
                    <a16:rowId xmlns:a16="http://schemas.microsoft.com/office/drawing/2014/main" val="470806158"/>
                  </a:ext>
                </a:extLst>
              </a:tr>
              <a:tr h="591464">
                <a:tc>
                  <a:txBody>
                    <a:bodyPr/>
                    <a:lstStyle/>
                    <a:p>
                      <a:pPr algn="ctr"/>
                      <a:r>
                        <a:rPr lang="zh-CN" altLang="en-US" b="1" dirty="0"/>
                        <a:t>惯导</a:t>
                      </a:r>
                    </a:p>
                  </a:txBody>
                  <a:tcPr/>
                </a:tc>
                <a:tc>
                  <a:txBody>
                    <a:bodyPr/>
                    <a:lstStyle/>
                    <a:p>
                      <a:pPr algn="ctr"/>
                      <a:r>
                        <a:rPr lang="zh-CN" altLang="en-US" dirty="0"/>
                        <a:t>不依赖外部环境</a:t>
                      </a:r>
                    </a:p>
                  </a:txBody>
                  <a:tcPr/>
                </a:tc>
                <a:tc>
                  <a:txBody>
                    <a:bodyPr/>
                    <a:lstStyle/>
                    <a:p>
                      <a:pPr algn="ctr"/>
                      <a:r>
                        <a:rPr lang="zh-CN" altLang="en-US" dirty="0"/>
                        <a:t>存在累计误差、不适合长期使用</a:t>
                      </a:r>
                    </a:p>
                  </a:txBody>
                  <a:tcPr/>
                </a:tc>
                <a:extLst>
                  <a:ext uri="{0D108BD9-81ED-4DB2-BD59-A6C34878D82A}">
                    <a16:rowId xmlns:a16="http://schemas.microsoft.com/office/drawing/2014/main" val="3580311707"/>
                  </a:ext>
                </a:extLst>
              </a:tr>
              <a:tr h="337979">
                <a:tc>
                  <a:txBody>
                    <a:bodyPr/>
                    <a:lstStyle/>
                    <a:p>
                      <a:pPr algn="ctr"/>
                      <a:r>
                        <a:rPr lang="zh-CN" altLang="en-US" b="1" dirty="0"/>
                        <a:t>蓝牙</a:t>
                      </a:r>
                    </a:p>
                  </a:txBody>
                  <a:tcPr/>
                </a:tc>
                <a:tc>
                  <a:txBody>
                    <a:bodyPr/>
                    <a:lstStyle/>
                    <a:p>
                      <a:pPr algn="ctr"/>
                      <a:r>
                        <a:rPr lang="zh-CN" altLang="en-US" dirty="0"/>
                        <a:t>精度高，功耗低</a:t>
                      </a:r>
                    </a:p>
                  </a:txBody>
                  <a:tcPr/>
                </a:tc>
                <a:tc>
                  <a:txBody>
                    <a:bodyPr/>
                    <a:lstStyle/>
                    <a:p>
                      <a:pPr algn="ctr"/>
                      <a:r>
                        <a:rPr lang="zh-CN" altLang="en-US" dirty="0"/>
                        <a:t>传输距离短中 </a:t>
                      </a:r>
                    </a:p>
                  </a:txBody>
                  <a:tcPr/>
                </a:tc>
                <a:extLst>
                  <a:ext uri="{0D108BD9-81ED-4DB2-BD59-A6C34878D82A}">
                    <a16:rowId xmlns:a16="http://schemas.microsoft.com/office/drawing/2014/main" val="3882538949"/>
                  </a:ext>
                </a:extLst>
              </a:tr>
              <a:tr h="591464">
                <a:tc>
                  <a:txBody>
                    <a:bodyPr/>
                    <a:lstStyle/>
                    <a:p>
                      <a:pPr algn="ctr"/>
                      <a:r>
                        <a:rPr lang="en-US" altLang="zh-CN" b="1" dirty="0"/>
                        <a:t>(</a:t>
                      </a:r>
                      <a:r>
                        <a:rPr lang="zh-CN" altLang="en-US" b="1" dirty="0"/>
                        <a:t>无源</a:t>
                      </a:r>
                      <a:r>
                        <a:rPr lang="en-US" altLang="zh-CN" b="1" dirty="0"/>
                        <a:t>)RFID</a:t>
                      </a:r>
                      <a:endParaRPr lang="zh-CN" altLang="en-US" b="1" dirty="0"/>
                    </a:p>
                  </a:txBody>
                  <a:tcPr/>
                </a:tc>
                <a:tc>
                  <a:txBody>
                    <a:bodyPr/>
                    <a:lstStyle/>
                    <a:p>
                      <a:pPr algn="ctr"/>
                      <a:r>
                        <a:rPr lang="zh-CN" altLang="en-US" dirty="0"/>
                        <a:t>精度高</a:t>
                      </a:r>
                    </a:p>
                  </a:txBody>
                  <a:tcPr/>
                </a:tc>
                <a:tc>
                  <a:txBody>
                    <a:bodyPr/>
                    <a:lstStyle/>
                    <a:p>
                      <a:pPr algn="ctr"/>
                      <a:r>
                        <a:rPr lang="zh-CN" altLang="en-US" dirty="0"/>
                        <a:t>作用距离短，不适用于大规模部署场景</a:t>
                      </a:r>
                    </a:p>
                  </a:txBody>
                  <a:tcPr/>
                </a:tc>
                <a:extLst>
                  <a:ext uri="{0D108BD9-81ED-4DB2-BD59-A6C34878D82A}">
                    <a16:rowId xmlns:a16="http://schemas.microsoft.com/office/drawing/2014/main" val="2664897083"/>
                  </a:ext>
                </a:extLst>
              </a:tr>
              <a:tr h="337979">
                <a:tc>
                  <a:txBody>
                    <a:bodyPr/>
                    <a:lstStyle/>
                    <a:p>
                      <a:pPr algn="ctr"/>
                      <a:r>
                        <a:rPr lang="en-US" altLang="zh-CN" b="1" dirty="0"/>
                        <a:t>UWB</a:t>
                      </a:r>
                      <a:endParaRPr lang="zh-CN" altLang="en-US" b="1" dirty="0"/>
                    </a:p>
                  </a:txBody>
                  <a:tcPr/>
                </a:tc>
                <a:tc>
                  <a:txBody>
                    <a:bodyPr/>
                    <a:lstStyle/>
                    <a:p>
                      <a:pPr algn="ctr"/>
                      <a:r>
                        <a:rPr lang="zh-CN" altLang="en-US" dirty="0"/>
                        <a:t>精度高</a:t>
                      </a:r>
                    </a:p>
                  </a:txBody>
                  <a:tcPr/>
                </a:tc>
                <a:tc>
                  <a:txBody>
                    <a:bodyPr/>
                    <a:lstStyle/>
                    <a:p>
                      <a:pPr algn="ctr"/>
                      <a:r>
                        <a:rPr lang="zh-CN" altLang="en-US" dirty="0"/>
                        <a:t>成本很高、覆盖范围小 </a:t>
                      </a:r>
                    </a:p>
                  </a:txBody>
                  <a:tcPr/>
                </a:tc>
                <a:extLst>
                  <a:ext uri="{0D108BD9-81ED-4DB2-BD59-A6C34878D82A}">
                    <a16:rowId xmlns:a16="http://schemas.microsoft.com/office/drawing/2014/main" val="2371660248"/>
                  </a:ext>
                </a:extLst>
              </a:tr>
            </a:tbl>
          </a:graphicData>
        </a:graphic>
      </p:graphicFrame>
      <p:graphicFrame>
        <p:nvGraphicFramePr>
          <p:cNvPr id="3" name="对象 2">
            <a:hlinkClick r:id="" action="ppaction://ole?verb=0"/>
            <a:extLst>
              <a:ext uri="{FF2B5EF4-FFF2-40B4-BE49-F238E27FC236}">
                <a16:creationId xmlns:a16="http://schemas.microsoft.com/office/drawing/2014/main" id="{76BF103A-DBD6-4191-AA91-06720DB0EE35}"/>
              </a:ext>
            </a:extLst>
          </p:cNvPr>
          <p:cNvGraphicFramePr>
            <a:graphicFrameLocks noChangeAspect="1"/>
          </p:cNvGraphicFramePr>
          <p:nvPr>
            <p:extLst>
              <p:ext uri="{D42A27DB-BD31-4B8C-83A1-F6EECF244321}">
                <p14:modId xmlns:p14="http://schemas.microsoft.com/office/powerpoint/2010/main" val="4263469787"/>
              </p:ext>
            </p:extLst>
          </p:nvPr>
        </p:nvGraphicFramePr>
        <p:xfrm>
          <a:off x="5872542" y="1559525"/>
          <a:ext cx="6238178" cy="4426926"/>
        </p:xfrm>
        <a:graphic>
          <a:graphicData uri="http://schemas.openxmlformats.org/presentationml/2006/ole">
            <mc:AlternateContent xmlns:mc="http://schemas.openxmlformats.org/markup-compatibility/2006">
              <mc:Choice xmlns:v="urn:schemas-microsoft-com:vml" Requires="v">
                <p:oleObj spid="_x0000_s1051" name="Presentation" r:id="rId3" imgW="9706317" imgH="5459053" progId="PowerPoint.Show.8">
                  <p:embed/>
                </p:oleObj>
              </mc:Choice>
              <mc:Fallback>
                <p:oleObj name="Presentation" r:id="rId3" imgW="9706317" imgH="5459053" progId="PowerPoint.Show.8">
                  <p:embed/>
                  <p:pic>
                    <p:nvPicPr>
                      <p:cNvPr id="0" name=""/>
                      <p:cNvPicPr/>
                      <p:nvPr/>
                    </p:nvPicPr>
                    <p:blipFill>
                      <a:blip r:embed="rId4"/>
                      <a:stretch>
                        <a:fillRect/>
                      </a:stretch>
                    </p:blipFill>
                    <p:spPr>
                      <a:xfrm>
                        <a:off x="5872542" y="1559525"/>
                        <a:ext cx="6238178" cy="4426926"/>
                      </a:xfrm>
                      <a:prstGeom prst="rect">
                        <a:avLst/>
                      </a:prstGeom>
                    </p:spPr>
                  </p:pic>
                </p:oleObj>
              </mc:Fallback>
            </mc:AlternateContent>
          </a:graphicData>
        </a:graphic>
      </p:graphicFrame>
    </p:spTree>
    <p:extLst>
      <p:ext uri="{BB962C8B-B14F-4D97-AF65-F5344CB8AC3E}">
        <p14:creationId xmlns:p14="http://schemas.microsoft.com/office/powerpoint/2010/main" val="733074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1490380" y="3564626"/>
            <a:ext cx="1569660"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rPr>
              <a:t>01</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Microsoft YaHei Regular" panose="020B0703020204020201" charset="-122"/>
                <a:ea typeface="Microsoft YaHei Regular" panose="020B0703020204020201" charset="-122"/>
                <a:sym typeface="+mn-ea"/>
              </a:rPr>
              <a:t>室内定位介绍</a:t>
            </a:r>
          </a:p>
        </p:txBody>
      </p:sp>
      <p:sp>
        <p:nvSpPr>
          <p:cNvPr id="11"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3884965" y="3564626"/>
            <a:ext cx="2550891"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0D37D4"/>
                </a:solidFill>
                <a:effectLst/>
                <a:uLnTx/>
                <a:uFillTx/>
                <a:latin typeface="微软雅黑" panose="020B0703020204020201" charset="-122"/>
                <a:ea typeface="微软雅黑" panose="020B0703020204020201" charset="-122"/>
                <a:cs typeface="Segoe UI Light" panose="020B0802040204090203" pitchFamily="34" charset="0"/>
              </a:rPr>
              <a:t>02</a:t>
            </a: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solidFill>
                <a:latin typeface="Microsoft YaHei Regular" panose="020B0703020204020201" charset="-122"/>
                <a:ea typeface="Microsoft YaHei Regular" panose="020B0703020204020201" charset="-122"/>
                <a:sym typeface="+mn-ea"/>
              </a:rPr>
              <a:t>基于蓝牙</a:t>
            </a:r>
            <a:r>
              <a:rPr lang="en-US" altLang="zh-CN" dirty="0">
                <a:solidFill>
                  <a:schemeClr val="tx1"/>
                </a:solidFill>
                <a:latin typeface="Microsoft YaHei Regular" panose="020B0703020204020201" charset="-122"/>
                <a:ea typeface="Microsoft YaHei Regular" panose="020B0703020204020201" charset="-122"/>
                <a:sym typeface="+mn-ea"/>
              </a:rPr>
              <a:t>RSSI</a:t>
            </a:r>
            <a:r>
              <a:rPr lang="zh-CN" altLang="en-US" dirty="0">
                <a:solidFill>
                  <a:schemeClr val="tx1"/>
                </a:solidFill>
                <a:latin typeface="Microsoft YaHei Regular" panose="020B0703020204020201" charset="-122"/>
                <a:ea typeface="Microsoft YaHei Regular" panose="020B0703020204020201" charset="-122"/>
                <a:sym typeface="+mn-ea"/>
              </a:rPr>
              <a:t>测距定位</a:t>
            </a:r>
          </a:p>
        </p:txBody>
      </p:sp>
      <p:sp>
        <p:nvSpPr>
          <p:cNvPr id="14"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6290980" y="3564626"/>
            <a:ext cx="755335"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rPr>
              <a:t>03</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微软雅黑" panose="020B0703020204020201" charset="-122"/>
                <a:ea typeface="微软雅黑" panose="020B0703020204020201" charset="-122"/>
                <a:sym typeface="+mn-ea"/>
              </a:rPr>
              <a:t>总结</a:t>
            </a:r>
          </a:p>
        </p:txBody>
      </p:sp>
      <p:sp>
        <p:nvSpPr>
          <p:cNvPr id="18" name="矩形 17"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7879080" y="2021205"/>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CONTENTS</a:t>
            </a:r>
          </a:p>
        </p:txBody>
      </p:sp>
      <p:sp>
        <p:nvSpPr>
          <p:cNvPr id="7" name="矩形 6"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9507220" y="1367790"/>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目录</a:t>
            </a:r>
          </a:p>
        </p:txBody>
      </p:sp>
      <p:cxnSp>
        <p:nvCxnSpPr>
          <p:cNvPr id="8" name="直接连接符 7"/>
          <p:cNvCxnSpPr/>
          <p:nvPr/>
        </p:nvCxnSpPr>
        <p:spPr>
          <a:xfrm>
            <a:off x="1717675" y="4342130"/>
            <a:ext cx="7185025" cy="0"/>
          </a:xfrm>
          <a:prstGeom prst="line">
            <a:avLst/>
          </a:prstGeom>
          <a:ln w="19050">
            <a:solidFill>
              <a:srgbClr val="0D37D4"/>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595120" y="4257675"/>
            <a:ext cx="190500" cy="190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
        <p:nvSpPr>
          <p:cNvPr id="10" name="椭圆 9"/>
          <p:cNvSpPr/>
          <p:nvPr/>
        </p:nvSpPr>
        <p:spPr>
          <a:xfrm>
            <a:off x="3983990" y="4246880"/>
            <a:ext cx="190500" cy="19050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
        <p:nvSpPr>
          <p:cNvPr id="13" name="椭圆 12"/>
          <p:cNvSpPr/>
          <p:nvPr/>
        </p:nvSpPr>
        <p:spPr>
          <a:xfrm>
            <a:off x="6387465" y="4246880"/>
            <a:ext cx="190500" cy="190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cxnSp>
        <p:nvCxnSpPr>
          <p:cNvPr id="16" name="直接连接符 15"/>
          <p:cNvCxnSpPr/>
          <p:nvPr/>
        </p:nvCxnSpPr>
        <p:spPr>
          <a:xfrm>
            <a:off x="8778875" y="4342130"/>
            <a:ext cx="1667510" cy="0"/>
          </a:xfrm>
          <a:prstGeom prst="line">
            <a:avLst/>
          </a:prstGeom>
          <a:ln w="19050">
            <a:solidFill>
              <a:srgbClr val="1043EF"/>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31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文本框 230"/>
          <p:cNvSpPr txBox="1"/>
          <p:nvPr/>
        </p:nvSpPr>
        <p:spPr>
          <a:xfrm>
            <a:off x="590550" y="1305560"/>
            <a:ext cx="5503545" cy="1670073"/>
          </a:xfrm>
          <a:prstGeom prst="rect">
            <a:avLst/>
          </a:prstGeom>
          <a:noFill/>
        </p:spPr>
        <p:txBody>
          <a:bodyPr wrap="square" rtlCol="0">
            <a:spAutoFit/>
          </a:bodyPr>
          <a:lstStyle/>
          <a:p>
            <a:pPr algn="just">
              <a:lnSpc>
                <a:spcPct val="150000"/>
              </a:lnSpc>
            </a:pP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蓝牙一种无线通讯技术标准，主要用来在短不同设备在较短距离</a:t>
            </a:r>
            <a:r>
              <a:rPr lang="en-US" altLang="zh-CN" sz="1400" dirty="0">
                <a:solidFill>
                  <a:schemeClr val="tx1"/>
                </a:solidFill>
                <a:latin typeface="微软雅黑" panose="020B0703020204020201" charset="-122"/>
                <a:ea typeface="微软雅黑" panose="020B0703020204020201" charset="-122"/>
                <a:cs typeface="Microsoft YaHei Regular" panose="020B0703020204020201" charset="-122"/>
              </a:rPr>
              <a:t>(10m)</a:t>
            </a:r>
            <a:r>
              <a:rPr lang="zh-CN" altLang="en-US" sz="1400" dirty="0">
                <a:latin typeface="微软雅黑" panose="020B0703020204020201" charset="-122"/>
                <a:ea typeface="微软雅黑" panose="020B0703020204020201" charset="-122"/>
                <a:cs typeface="Microsoft YaHei Regular" panose="020B0703020204020201" charset="-122"/>
              </a:rPr>
              <a:t>进行数据交换和通信</a:t>
            </a: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，以形成个人区域网络（</a:t>
            </a:r>
            <a:r>
              <a:rPr lang="en-US" altLang="zh-CN" sz="1400" dirty="0">
                <a:solidFill>
                  <a:schemeClr val="tx1"/>
                </a:solidFill>
                <a:latin typeface="微软雅黑" panose="020B0703020204020201" charset="-122"/>
                <a:ea typeface="微软雅黑" panose="020B0703020204020201" charset="-122"/>
                <a:cs typeface="Microsoft YaHei Regular" panose="020B0703020204020201" charset="-122"/>
              </a:rPr>
              <a:t>PAN</a:t>
            </a: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）。其使用短波特高频（</a:t>
            </a:r>
            <a:r>
              <a:rPr lang="en-US" altLang="zh-CN" sz="1400" dirty="0">
                <a:solidFill>
                  <a:schemeClr val="tx1"/>
                </a:solidFill>
                <a:latin typeface="微软雅黑" panose="020B0703020204020201" charset="-122"/>
                <a:ea typeface="微软雅黑" panose="020B0703020204020201" charset="-122"/>
                <a:cs typeface="Microsoft YaHei Regular" panose="020B0703020204020201" charset="-122"/>
              </a:rPr>
              <a:t>UHF</a:t>
            </a: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）无线电波，频段分布于</a:t>
            </a:r>
            <a:r>
              <a:rPr lang="en-US" altLang="zh-CN" sz="1400" dirty="0">
                <a:solidFill>
                  <a:schemeClr val="tx1"/>
                </a:solidFill>
                <a:latin typeface="微软雅黑" panose="020B0703020204020201" charset="-122"/>
                <a:ea typeface="微软雅黑" panose="020B0703020204020201" charset="-122"/>
                <a:cs typeface="Microsoft YaHei Regular" panose="020B0703020204020201" charset="-122"/>
              </a:rPr>
              <a:t>2.4</a:t>
            </a: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至</a:t>
            </a:r>
            <a:r>
              <a:rPr lang="en-US" altLang="zh-CN" sz="1400" dirty="0">
                <a:solidFill>
                  <a:schemeClr val="tx1"/>
                </a:solidFill>
                <a:latin typeface="微软雅黑" panose="020B0703020204020201" charset="-122"/>
                <a:ea typeface="微软雅黑" panose="020B0703020204020201" charset="-122"/>
                <a:cs typeface="Microsoft YaHei Regular" panose="020B0703020204020201" charset="-122"/>
              </a:rPr>
              <a:t>2.485GHz</a:t>
            </a: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a:t>
            </a:r>
            <a:endParaRPr lang="en-US" altLang="zh-CN" sz="1400" dirty="0">
              <a:solidFill>
                <a:schemeClr val="tx1"/>
              </a:solidFill>
              <a:latin typeface="微软雅黑" panose="020B0703020204020201" charset="-122"/>
              <a:ea typeface="微软雅黑" panose="020B0703020204020201" charset="-122"/>
              <a:cs typeface="Microsoft YaHei Regular" panose="020B0703020204020201" charset="-122"/>
            </a:endParaRPr>
          </a:p>
          <a:p>
            <a:pPr algn="just">
              <a:lnSpc>
                <a:spcPct val="150000"/>
              </a:lnSpc>
            </a:pPr>
            <a:r>
              <a:rPr lang="zh-CN" altLang="en-US" sz="1400" dirty="0">
                <a:latin typeface="微软雅黑" panose="020B0703020204020201" charset="-122"/>
                <a:ea typeface="微软雅黑" panose="020B0703020204020201" charset="-122"/>
                <a:cs typeface="Microsoft YaHei Regular" panose="020B0703020204020201" charset="-122"/>
              </a:rPr>
              <a:t>蓝牙技术应用及其广泛，包括：汽车、消费电子产品、可穿戴设备、医疗等。</a:t>
            </a:r>
            <a:endParaRPr lang="zh-CN" altLang="en-US" sz="1200" dirty="0">
              <a:solidFill>
                <a:schemeClr val="bg1">
                  <a:lumMod val="50000"/>
                </a:schemeClr>
              </a:solidFill>
              <a:latin typeface="微软雅黑" panose="020B0703020204020201" charset="-122"/>
              <a:ea typeface="微软雅黑" panose="020B0703020204020201" charset="-122"/>
              <a:cs typeface="Microsoft YaHei Regular" panose="020B0703020204020201" charset="-122"/>
            </a:endParaRPr>
          </a:p>
        </p:txBody>
      </p:sp>
      <p:sp>
        <p:nvSpPr>
          <p:cNvPr id="241" name="文本框 240"/>
          <p:cNvSpPr txBox="1"/>
          <p:nvPr/>
        </p:nvSpPr>
        <p:spPr>
          <a:xfrm>
            <a:off x="590549" y="923925"/>
            <a:ext cx="1806575" cy="338554"/>
          </a:xfrm>
          <a:prstGeom prst="rect">
            <a:avLst/>
          </a:prstGeom>
          <a:noFill/>
        </p:spPr>
        <p:txBody>
          <a:bodyPr wrap="square" rtlCol="0">
            <a:spAutoFit/>
          </a:bodyPr>
          <a:lstStyle/>
          <a:p>
            <a:pPr algn="l"/>
            <a:r>
              <a:rPr lang="zh-CN" altLang="en-US" sz="1600" b="1" dirty="0">
                <a:solidFill>
                  <a:schemeClr val="tx1"/>
                </a:solidFill>
                <a:latin typeface="微软雅黑" panose="020B0703020204020201" charset="-122"/>
                <a:ea typeface="微软雅黑" panose="020B0703020204020201" charset="-122"/>
                <a:sym typeface="+mn-ea"/>
              </a:rPr>
              <a:t>蓝牙</a:t>
            </a:r>
            <a:r>
              <a:rPr lang="en-US" altLang="zh-CN" sz="1600" b="1" dirty="0">
                <a:solidFill>
                  <a:schemeClr val="tx1"/>
                </a:solidFill>
                <a:latin typeface="微软雅黑" panose="020B0703020204020201" charset="-122"/>
                <a:ea typeface="微软雅黑" panose="020B0703020204020201" charset="-122"/>
                <a:sym typeface="+mn-ea"/>
              </a:rPr>
              <a:t>(Bluetooth)</a:t>
            </a:r>
            <a:endParaRPr lang="zh-CN" altLang="de-DE" sz="1600" b="1" dirty="0">
              <a:solidFill>
                <a:schemeClr val="tx1"/>
              </a:solidFill>
              <a:latin typeface="微软雅黑" panose="020B0703020204020201" charset="-122"/>
              <a:ea typeface="微软雅黑" panose="020B0703020204020201" charset="-122"/>
              <a:sym typeface="+mn-ea"/>
            </a:endParaRPr>
          </a:p>
        </p:txBody>
      </p:sp>
      <p:cxnSp>
        <p:nvCxnSpPr>
          <p:cNvPr id="274" name="直接箭头连接符 273"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CxnSpPr/>
          <p:nvPr/>
        </p:nvCxnSpPr>
        <p:spPr>
          <a:xfrm>
            <a:off x="553720" y="4886960"/>
            <a:ext cx="10908030"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75" name="文本框 274"/>
          <p:cNvSpPr txBox="1"/>
          <p:nvPr/>
        </p:nvSpPr>
        <p:spPr>
          <a:xfrm>
            <a:off x="277894" y="5117254"/>
            <a:ext cx="644525" cy="246221"/>
          </a:xfrm>
          <a:prstGeom prst="rect">
            <a:avLst/>
          </a:prstGeom>
          <a:noFill/>
        </p:spPr>
        <p:txBody>
          <a:bodyPr wrap="square" rtlCol="0">
            <a:spAutoFit/>
          </a:bodyPr>
          <a:lstStyle/>
          <a:p>
            <a:pPr algn="ctr"/>
            <a:r>
              <a:rPr lang="en-US" altLang="zh-CN" sz="1000" dirty="0">
                <a:latin typeface="Microsoft YaHei Regular" panose="020B0703020204020201" charset="-122"/>
                <a:ea typeface="Microsoft YaHei Regular" panose="020B0703020204020201" charset="-122"/>
              </a:rPr>
              <a:t>1998</a:t>
            </a:r>
            <a:r>
              <a:rPr lang="zh-CN" altLang="en-US" sz="1000" dirty="0">
                <a:latin typeface="Microsoft YaHei Regular" panose="020B0703020204020201" charset="-122"/>
                <a:ea typeface="Microsoft YaHei Regular" panose="020B0703020204020201" charset="-122"/>
              </a:rPr>
              <a:t>年</a:t>
            </a:r>
            <a:endParaRPr lang="zh-CN" altLang="en-US" sz="1000" dirty="0">
              <a:solidFill>
                <a:schemeClr val="tx1"/>
              </a:solidFill>
              <a:latin typeface="Microsoft YaHei Regular" panose="020B0703020204020201" charset="-122"/>
              <a:ea typeface="Microsoft YaHei Regular" panose="020B0703020204020201" charset="-122"/>
            </a:endParaRPr>
          </a:p>
        </p:txBody>
      </p:sp>
      <p:sp>
        <p:nvSpPr>
          <p:cNvPr id="276" name="椭圆 275"/>
          <p:cNvSpPr/>
          <p:nvPr/>
        </p:nvSpPr>
        <p:spPr>
          <a:xfrm>
            <a:off x="1822451" y="4829175"/>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文本框 276"/>
          <p:cNvSpPr txBox="1"/>
          <p:nvPr/>
        </p:nvSpPr>
        <p:spPr>
          <a:xfrm>
            <a:off x="952901" y="4453770"/>
            <a:ext cx="621030" cy="246221"/>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2002</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78" name="文本框 277"/>
          <p:cNvSpPr txBox="1"/>
          <p:nvPr/>
        </p:nvSpPr>
        <p:spPr>
          <a:xfrm>
            <a:off x="1482759" y="5159630"/>
            <a:ext cx="644525" cy="246221"/>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2003</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79" name="文本框 278"/>
          <p:cNvSpPr txBox="1"/>
          <p:nvPr/>
        </p:nvSpPr>
        <p:spPr>
          <a:xfrm>
            <a:off x="2410761" y="4477304"/>
            <a:ext cx="625475" cy="246221"/>
          </a:xfrm>
          <a:prstGeom prst="rect">
            <a:avLst/>
          </a:prstGeom>
          <a:noFill/>
        </p:spPr>
        <p:txBody>
          <a:bodyPr wrap="square" rtlCol="0">
            <a:spAutoFit/>
          </a:bodyPr>
          <a:lstStyle/>
          <a:p>
            <a:pPr algn="ctr">
              <a:buClrTx/>
              <a:buSzTx/>
              <a:buFontTx/>
            </a:pPr>
            <a:r>
              <a:rPr lang="en-US" altLang="zh-CN" sz="1000" dirty="0">
                <a:solidFill>
                  <a:schemeClr val="tx1"/>
                </a:solidFill>
                <a:latin typeface="Microsoft YaHei Regular" panose="020B0703020204020201" charset="-122"/>
                <a:ea typeface="Microsoft YaHei Regular" panose="020B0703020204020201" charset="-122"/>
              </a:rPr>
              <a:t>2004</a:t>
            </a:r>
            <a:r>
              <a:rPr lang="zh-CN" altLang="en-US" sz="1000" dirty="0">
                <a:solidFill>
                  <a:schemeClr val="tx1"/>
                </a:solidFill>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81" name="文本框 280"/>
          <p:cNvSpPr txBox="1"/>
          <p:nvPr/>
        </p:nvSpPr>
        <p:spPr>
          <a:xfrm>
            <a:off x="3083751" y="5153689"/>
            <a:ext cx="764540" cy="245110"/>
          </a:xfrm>
          <a:prstGeom prst="rect">
            <a:avLst/>
          </a:prstGeom>
          <a:noFill/>
        </p:spPr>
        <p:txBody>
          <a:bodyPr wrap="square" rtlCol="0">
            <a:spAutoFit/>
          </a:bodyPr>
          <a:lstStyle/>
          <a:p>
            <a:pPr algn="ctr"/>
            <a:r>
              <a:rPr lang="en-US" altLang="zh-CN" sz="1000" dirty="0">
                <a:latin typeface="Microsoft YaHei Regular" panose="020B0703020204020201" charset="-122"/>
                <a:ea typeface="Microsoft YaHei Regular" panose="020B0703020204020201" charset="-122"/>
              </a:rPr>
              <a:t>2007</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82" name="文本框 281"/>
          <p:cNvSpPr txBox="1"/>
          <p:nvPr/>
        </p:nvSpPr>
        <p:spPr>
          <a:xfrm>
            <a:off x="4145628" y="4442005"/>
            <a:ext cx="687705" cy="246221"/>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2009</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83" name="文本框 282"/>
          <p:cNvSpPr txBox="1"/>
          <p:nvPr/>
        </p:nvSpPr>
        <p:spPr>
          <a:xfrm>
            <a:off x="5005539" y="5118365"/>
            <a:ext cx="855345" cy="245110"/>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2010</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84" name="文本框 283"/>
          <p:cNvSpPr txBox="1"/>
          <p:nvPr/>
        </p:nvSpPr>
        <p:spPr>
          <a:xfrm>
            <a:off x="6102032" y="4422627"/>
            <a:ext cx="625475" cy="246221"/>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2013</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85" name="文本框 284"/>
          <p:cNvSpPr txBox="1"/>
          <p:nvPr/>
        </p:nvSpPr>
        <p:spPr>
          <a:xfrm>
            <a:off x="7098514" y="5082484"/>
            <a:ext cx="621030" cy="246221"/>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2014</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86" name="文本框 285"/>
          <p:cNvSpPr txBox="1"/>
          <p:nvPr/>
        </p:nvSpPr>
        <p:spPr>
          <a:xfrm>
            <a:off x="8069580" y="4426380"/>
            <a:ext cx="687705" cy="246221"/>
          </a:xfrm>
          <a:prstGeom prst="rect">
            <a:avLst/>
          </a:prstGeom>
          <a:noFill/>
        </p:spPr>
        <p:txBody>
          <a:bodyPr wrap="square" rtlCol="0">
            <a:spAutoFit/>
          </a:bodyPr>
          <a:lstStyle/>
          <a:p>
            <a:pPr algn="ctr"/>
            <a:r>
              <a:rPr lang="en-US" altLang="zh-CN" sz="1000" dirty="0">
                <a:latin typeface="Microsoft YaHei Regular" panose="020B0703020204020201" charset="-122"/>
                <a:ea typeface="Microsoft YaHei Regular" panose="020B0703020204020201" charset="-122"/>
              </a:rPr>
              <a:t>2016</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cxnSp>
        <p:nvCxnSpPr>
          <p:cNvPr id="299" name="直接连接符 298"/>
          <p:cNvCxnSpPr/>
          <p:nvPr/>
        </p:nvCxnSpPr>
        <p:spPr>
          <a:xfrm>
            <a:off x="1253473" y="4653914"/>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nvCxnSpPr>
        <p:spPr>
          <a:xfrm>
            <a:off x="8390074" y="4688520"/>
            <a:ext cx="0" cy="156845"/>
          </a:xfrm>
          <a:prstGeom prst="line">
            <a:avLst/>
          </a:prstGeom>
        </p:spPr>
        <p:style>
          <a:lnRef idx="1">
            <a:schemeClr val="accent1"/>
          </a:lnRef>
          <a:fillRef idx="0">
            <a:schemeClr val="accent1"/>
          </a:fillRef>
          <a:effectRef idx="0">
            <a:schemeClr val="accent1"/>
          </a:effectRef>
          <a:fontRef idx="minor">
            <a:schemeClr val="tx1"/>
          </a:fontRef>
        </p:style>
      </p:cxnSp>
      <p:sp>
        <p:nvSpPr>
          <p:cNvPr id="329" name="文本框 328"/>
          <p:cNvSpPr txBox="1"/>
          <p:nvPr/>
        </p:nvSpPr>
        <p:spPr>
          <a:xfrm>
            <a:off x="595630" y="3350260"/>
            <a:ext cx="1630045" cy="338554"/>
          </a:xfrm>
          <a:prstGeom prst="rect">
            <a:avLst/>
          </a:prstGeom>
          <a:noFill/>
        </p:spPr>
        <p:txBody>
          <a:bodyPr wrap="square" rtlCol="0">
            <a:spAutoFit/>
          </a:bodyPr>
          <a:lstStyle/>
          <a:p>
            <a:pPr algn="l"/>
            <a:r>
              <a:rPr lang="zh-CN" altLang="en-US" sz="1600" b="1" dirty="0">
                <a:solidFill>
                  <a:schemeClr val="tx1"/>
                </a:solidFill>
                <a:latin typeface="微软雅黑" panose="020B0703020204020201" charset="-122"/>
                <a:ea typeface="微软雅黑" panose="020B0703020204020201" charset="-122"/>
                <a:sym typeface="+mn-ea"/>
              </a:rPr>
              <a:t>发展历程简述</a:t>
            </a:r>
            <a:endParaRPr lang="zh-CN" altLang="de-DE" sz="1600" b="1" dirty="0">
              <a:solidFill>
                <a:schemeClr val="tx1"/>
              </a:solidFill>
              <a:latin typeface="微软雅黑" panose="020B0703020204020201" charset="-122"/>
              <a:ea typeface="微软雅黑" panose="020B0703020204020201" charset="-122"/>
              <a:sym typeface="+mn-ea"/>
            </a:endParaRPr>
          </a:p>
        </p:txBody>
      </p:sp>
      <p:sp>
        <p:nvSpPr>
          <p:cNvPr id="330" name="椭圆 329"/>
          <p:cNvSpPr/>
          <p:nvPr/>
        </p:nvSpPr>
        <p:spPr>
          <a:xfrm>
            <a:off x="2714626" y="4831715"/>
            <a:ext cx="106045" cy="11049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p:nvPr/>
        </p:nvSpPr>
        <p:spPr>
          <a:xfrm>
            <a:off x="3443605" y="4829175"/>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椭圆 331"/>
          <p:cNvSpPr/>
          <p:nvPr/>
        </p:nvSpPr>
        <p:spPr>
          <a:xfrm>
            <a:off x="4441825" y="4830445"/>
            <a:ext cx="106045" cy="11049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p:cNvSpPr/>
          <p:nvPr/>
        </p:nvSpPr>
        <p:spPr>
          <a:xfrm>
            <a:off x="5416550" y="4830445"/>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p:cNvSpPr/>
          <p:nvPr/>
        </p:nvSpPr>
        <p:spPr>
          <a:xfrm>
            <a:off x="6414770" y="4831715"/>
            <a:ext cx="106045" cy="11049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椭圆 341"/>
          <p:cNvSpPr/>
          <p:nvPr/>
        </p:nvSpPr>
        <p:spPr>
          <a:xfrm>
            <a:off x="7381875" y="4830445"/>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p:cNvSpPr/>
          <p:nvPr/>
        </p:nvSpPr>
        <p:spPr>
          <a:xfrm>
            <a:off x="8331589" y="4819778"/>
            <a:ext cx="106045" cy="11049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p:nvPr/>
        </p:nvSpPr>
        <p:spPr>
          <a:xfrm>
            <a:off x="9344660" y="4830445"/>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p:nvPr/>
        </p:nvSpPr>
        <p:spPr>
          <a:xfrm>
            <a:off x="10335260" y="4831715"/>
            <a:ext cx="106045" cy="11049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5" name="直接连接符 354"/>
          <p:cNvCxnSpPr>
            <a:cxnSpLocks/>
            <a:endCxn id="241" idx="3"/>
          </p:cNvCxnSpPr>
          <p:nvPr/>
        </p:nvCxnSpPr>
        <p:spPr>
          <a:xfrm flipH="1">
            <a:off x="2397124" y="1090930"/>
            <a:ext cx="9039228" cy="2272"/>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56" name="直接连接符 355"/>
          <p:cNvCxnSpPr>
            <a:endCxn id="328" idx="3"/>
          </p:cNvCxnSpPr>
          <p:nvPr/>
        </p:nvCxnSpPr>
        <p:spPr>
          <a:xfrm flipH="1">
            <a:off x="1974215" y="3508375"/>
            <a:ext cx="9361170" cy="635"/>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757285" y="1682750"/>
            <a:ext cx="1306195" cy="645160"/>
          </a:xfrm>
          <a:prstGeom prst="rect">
            <a:avLst/>
          </a:prstGeom>
          <a:noFill/>
        </p:spPr>
        <p:txBody>
          <a:bodyPr wrap="square" rtlCol="0">
            <a:spAutoFit/>
          </a:bodyPr>
          <a:lstStyle/>
          <a:p>
            <a:pPr algn="ctr"/>
            <a:r>
              <a:rPr lang="zh-CN" altLang="de-DE" sz="3600" b="1" dirty="0">
                <a:solidFill>
                  <a:schemeClr val="bg1"/>
                </a:solidFill>
                <a:latin typeface="Microsoft YaHei Bold" panose="020B0703020204020201" charset="-122"/>
                <a:ea typeface="Microsoft YaHei Bold" panose="020B0703020204020201" charset="-122"/>
                <a:sym typeface="+mn-ea"/>
              </a:rPr>
              <a:t>配图</a:t>
            </a:r>
          </a:p>
        </p:txBody>
      </p:sp>
      <p:pic>
        <p:nvPicPr>
          <p:cNvPr id="2052" name="Picture 4" descr="查看源图像">
            <a:extLst>
              <a:ext uri="{FF2B5EF4-FFF2-40B4-BE49-F238E27FC236}">
                <a16:creationId xmlns:a16="http://schemas.microsoft.com/office/drawing/2014/main" id="{C64E761C-50FD-4B94-ACBC-FCF895490E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910" y="1545543"/>
            <a:ext cx="4055870" cy="1040373"/>
          </a:xfrm>
          <a:prstGeom prst="rect">
            <a:avLst/>
          </a:prstGeom>
          <a:noFill/>
          <a:extLst>
            <a:ext uri="{909E8E84-426E-40DD-AFC4-6F175D3DCCD1}">
              <a14:hiddenFill xmlns:a14="http://schemas.microsoft.com/office/drawing/2010/main">
                <a:solidFill>
                  <a:srgbClr val="FFFFFF"/>
                </a:solidFill>
              </a14:hiddenFill>
            </a:ext>
          </a:extLst>
        </p:spPr>
      </p:pic>
      <p:sp>
        <p:nvSpPr>
          <p:cNvPr id="41" name="文本框 40">
            <a:extLst>
              <a:ext uri="{FF2B5EF4-FFF2-40B4-BE49-F238E27FC236}">
                <a16:creationId xmlns:a16="http://schemas.microsoft.com/office/drawing/2014/main" id="{5FECDD4E-BAA1-4AF5-80FD-EB9EE568C4FC}"/>
              </a:ext>
            </a:extLst>
          </p:cNvPr>
          <p:cNvSpPr txBox="1"/>
          <p:nvPr/>
        </p:nvSpPr>
        <p:spPr>
          <a:xfrm>
            <a:off x="268189" y="5374300"/>
            <a:ext cx="1046794"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1.0</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47" name="文本框 46">
            <a:extLst>
              <a:ext uri="{FF2B5EF4-FFF2-40B4-BE49-F238E27FC236}">
                <a16:creationId xmlns:a16="http://schemas.microsoft.com/office/drawing/2014/main" id="{3848D43F-9579-4196-9D13-25071A59FD34}"/>
              </a:ext>
            </a:extLst>
          </p:cNvPr>
          <p:cNvSpPr txBox="1"/>
          <p:nvPr/>
        </p:nvSpPr>
        <p:spPr>
          <a:xfrm>
            <a:off x="9119956" y="5093538"/>
            <a:ext cx="621030" cy="246221"/>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2019</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48" name="文本框 47">
            <a:extLst>
              <a:ext uri="{FF2B5EF4-FFF2-40B4-BE49-F238E27FC236}">
                <a16:creationId xmlns:a16="http://schemas.microsoft.com/office/drawing/2014/main" id="{21E8B225-70AB-4672-A8F9-CD3CAFD4160B}"/>
              </a:ext>
            </a:extLst>
          </p:cNvPr>
          <p:cNvSpPr txBox="1"/>
          <p:nvPr/>
        </p:nvSpPr>
        <p:spPr>
          <a:xfrm>
            <a:off x="10063480" y="4429662"/>
            <a:ext cx="621030" cy="246221"/>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2020</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52" name="文本框 51">
            <a:extLst>
              <a:ext uri="{FF2B5EF4-FFF2-40B4-BE49-F238E27FC236}">
                <a16:creationId xmlns:a16="http://schemas.microsoft.com/office/drawing/2014/main" id="{450F3B07-A00D-4C14-B452-B54BEA76B995}"/>
              </a:ext>
            </a:extLst>
          </p:cNvPr>
          <p:cNvSpPr txBox="1"/>
          <p:nvPr/>
        </p:nvSpPr>
        <p:spPr>
          <a:xfrm>
            <a:off x="922419" y="4191098"/>
            <a:ext cx="793987"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1.1</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53" name="文本框 52">
            <a:extLst>
              <a:ext uri="{FF2B5EF4-FFF2-40B4-BE49-F238E27FC236}">
                <a16:creationId xmlns:a16="http://schemas.microsoft.com/office/drawing/2014/main" id="{4C984C72-8BC6-4785-81F6-7E6ED106E347}"/>
              </a:ext>
            </a:extLst>
          </p:cNvPr>
          <p:cNvSpPr txBox="1"/>
          <p:nvPr/>
        </p:nvSpPr>
        <p:spPr>
          <a:xfrm>
            <a:off x="3036203" y="5355688"/>
            <a:ext cx="1012869"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2.1+EDR</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54" name="文本框 53">
            <a:extLst>
              <a:ext uri="{FF2B5EF4-FFF2-40B4-BE49-F238E27FC236}">
                <a16:creationId xmlns:a16="http://schemas.microsoft.com/office/drawing/2014/main" id="{E708D63E-34B6-447B-BCAC-8235C42AAFD4}"/>
              </a:ext>
            </a:extLst>
          </p:cNvPr>
          <p:cNvSpPr txBox="1"/>
          <p:nvPr/>
        </p:nvSpPr>
        <p:spPr>
          <a:xfrm>
            <a:off x="1542636" y="5366665"/>
            <a:ext cx="1038583"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1.2</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55" name="文本框 54">
            <a:extLst>
              <a:ext uri="{FF2B5EF4-FFF2-40B4-BE49-F238E27FC236}">
                <a16:creationId xmlns:a16="http://schemas.microsoft.com/office/drawing/2014/main" id="{2CB180B9-1DE8-4074-A322-07A9AFAA871F}"/>
              </a:ext>
            </a:extLst>
          </p:cNvPr>
          <p:cNvSpPr txBox="1"/>
          <p:nvPr/>
        </p:nvSpPr>
        <p:spPr>
          <a:xfrm>
            <a:off x="2208191" y="4182871"/>
            <a:ext cx="1012869"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2.0+EDR</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56" name="文本框 55">
            <a:extLst>
              <a:ext uri="{FF2B5EF4-FFF2-40B4-BE49-F238E27FC236}">
                <a16:creationId xmlns:a16="http://schemas.microsoft.com/office/drawing/2014/main" id="{82824F0F-63AB-456E-8603-B408DA29FF1F}"/>
              </a:ext>
            </a:extLst>
          </p:cNvPr>
          <p:cNvSpPr txBox="1"/>
          <p:nvPr/>
        </p:nvSpPr>
        <p:spPr>
          <a:xfrm>
            <a:off x="3970188" y="4210238"/>
            <a:ext cx="1038584"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3.0+HS</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57" name="文本框 56">
            <a:extLst>
              <a:ext uri="{FF2B5EF4-FFF2-40B4-BE49-F238E27FC236}">
                <a16:creationId xmlns:a16="http://schemas.microsoft.com/office/drawing/2014/main" id="{5A9846A8-01E0-49B7-BFE2-0CBD2807BD7C}"/>
              </a:ext>
            </a:extLst>
          </p:cNvPr>
          <p:cNvSpPr txBox="1"/>
          <p:nvPr/>
        </p:nvSpPr>
        <p:spPr>
          <a:xfrm>
            <a:off x="5130076" y="5327123"/>
            <a:ext cx="1038585"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4.0</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58" name="文本框 57">
            <a:extLst>
              <a:ext uri="{FF2B5EF4-FFF2-40B4-BE49-F238E27FC236}">
                <a16:creationId xmlns:a16="http://schemas.microsoft.com/office/drawing/2014/main" id="{6AD612DB-BE5A-4BBE-ADBA-CC92DD112037}"/>
              </a:ext>
            </a:extLst>
          </p:cNvPr>
          <p:cNvSpPr txBox="1"/>
          <p:nvPr/>
        </p:nvSpPr>
        <p:spPr>
          <a:xfrm>
            <a:off x="7154385" y="5291922"/>
            <a:ext cx="1038584"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4.2</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59" name="文本框 58">
            <a:extLst>
              <a:ext uri="{FF2B5EF4-FFF2-40B4-BE49-F238E27FC236}">
                <a16:creationId xmlns:a16="http://schemas.microsoft.com/office/drawing/2014/main" id="{AEA002D9-6FDE-48A9-9C6D-8A5639B0D2EA}"/>
              </a:ext>
            </a:extLst>
          </p:cNvPr>
          <p:cNvSpPr txBox="1"/>
          <p:nvPr/>
        </p:nvSpPr>
        <p:spPr>
          <a:xfrm>
            <a:off x="8049738" y="4231083"/>
            <a:ext cx="1020763"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5.0</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60" name="文本框 59">
            <a:extLst>
              <a:ext uri="{FF2B5EF4-FFF2-40B4-BE49-F238E27FC236}">
                <a16:creationId xmlns:a16="http://schemas.microsoft.com/office/drawing/2014/main" id="{BBCB9718-DC01-43E2-B49D-5EB904638B76}"/>
              </a:ext>
            </a:extLst>
          </p:cNvPr>
          <p:cNvSpPr txBox="1"/>
          <p:nvPr/>
        </p:nvSpPr>
        <p:spPr>
          <a:xfrm>
            <a:off x="10115680" y="4263073"/>
            <a:ext cx="999532"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5.2</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61" name="文本框 60">
            <a:extLst>
              <a:ext uri="{FF2B5EF4-FFF2-40B4-BE49-F238E27FC236}">
                <a16:creationId xmlns:a16="http://schemas.microsoft.com/office/drawing/2014/main" id="{0555A4E0-02D9-497F-8C7C-86BA65EFB505}"/>
              </a:ext>
            </a:extLst>
          </p:cNvPr>
          <p:cNvSpPr txBox="1"/>
          <p:nvPr/>
        </p:nvSpPr>
        <p:spPr>
          <a:xfrm>
            <a:off x="6107592" y="4210238"/>
            <a:ext cx="1046793"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4.1</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63" name="文本框 62">
            <a:extLst>
              <a:ext uri="{FF2B5EF4-FFF2-40B4-BE49-F238E27FC236}">
                <a16:creationId xmlns:a16="http://schemas.microsoft.com/office/drawing/2014/main" id="{5E38A498-DFAF-400D-A6AD-3F53EE2F48F5}"/>
              </a:ext>
            </a:extLst>
          </p:cNvPr>
          <p:cNvSpPr txBox="1"/>
          <p:nvPr/>
        </p:nvSpPr>
        <p:spPr>
          <a:xfrm>
            <a:off x="9119956" y="5291922"/>
            <a:ext cx="999532"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5.1</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cxnSp>
        <p:nvCxnSpPr>
          <p:cNvPr id="49" name="直接连接符 48">
            <a:extLst>
              <a:ext uri="{FF2B5EF4-FFF2-40B4-BE49-F238E27FC236}">
                <a16:creationId xmlns:a16="http://schemas.microsoft.com/office/drawing/2014/main" id="{1D1F3554-BFF6-4EF2-A5F6-FE2C738A3511}"/>
              </a:ext>
            </a:extLst>
          </p:cNvPr>
          <p:cNvCxnSpPr>
            <a:cxnSpLocks/>
          </p:cNvCxnSpPr>
          <p:nvPr/>
        </p:nvCxnSpPr>
        <p:spPr>
          <a:xfrm flipH="1">
            <a:off x="547372" y="4868545"/>
            <a:ext cx="6348" cy="24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FFBEFD28-B7CC-43FF-B353-DFB1D513A866}"/>
              </a:ext>
            </a:extLst>
          </p:cNvPr>
          <p:cNvCxnSpPr/>
          <p:nvPr/>
        </p:nvCxnSpPr>
        <p:spPr>
          <a:xfrm>
            <a:off x="2750949" y="4653913"/>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1500E662-52DD-4B31-AC16-CD9A2C3A894F}"/>
              </a:ext>
            </a:extLst>
          </p:cNvPr>
          <p:cNvCxnSpPr/>
          <p:nvPr/>
        </p:nvCxnSpPr>
        <p:spPr>
          <a:xfrm>
            <a:off x="1875473" y="4962207"/>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467ABEA2-2429-4DF4-8034-2067F918C0B7}"/>
              </a:ext>
            </a:extLst>
          </p:cNvPr>
          <p:cNvCxnSpPr/>
          <p:nvPr/>
        </p:nvCxnSpPr>
        <p:spPr>
          <a:xfrm>
            <a:off x="3496627" y="4962207"/>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EF45D1A1-4396-45B2-BB16-A88C81BF028E}"/>
              </a:ext>
            </a:extLst>
          </p:cNvPr>
          <p:cNvCxnSpPr/>
          <p:nvPr/>
        </p:nvCxnSpPr>
        <p:spPr>
          <a:xfrm>
            <a:off x="4494847" y="4645102"/>
            <a:ext cx="0" cy="156845"/>
          </a:xfrm>
          <a:prstGeom prst="line">
            <a:avLst/>
          </a:prstGeom>
        </p:spPr>
        <p:style>
          <a:lnRef idx="1">
            <a:schemeClr val="accent1"/>
          </a:lnRef>
          <a:fillRef idx="0">
            <a:schemeClr val="accent1"/>
          </a:fillRef>
          <a:effectRef idx="0">
            <a:schemeClr val="accent1"/>
          </a:effectRef>
          <a:fontRef idx="minor">
            <a:schemeClr val="tx1"/>
          </a:fontRef>
        </p:style>
      </p:cxnSp>
      <p:sp>
        <p:nvSpPr>
          <p:cNvPr id="67" name="椭圆 66">
            <a:extLst>
              <a:ext uri="{FF2B5EF4-FFF2-40B4-BE49-F238E27FC236}">
                <a16:creationId xmlns:a16="http://schemas.microsoft.com/office/drawing/2014/main" id="{292C6BA6-59FE-4C78-86C0-562C68E55633}"/>
              </a:ext>
            </a:extLst>
          </p:cNvPr>
          <p:cNvSpPr/>
          <p:nvPr/>
        </p:nvSpPr>
        <p:spPr>
          <a:xfrm>
            <a:off x="513716" y="4832425"/>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877FCE7A-D342-43E3-AE5F-C9A935D5BC81}"/>
              </a:ext>
            </a:extLst>
          </p:cNvPr>
          <p:cNvSpPr/>
          <p:nvPr/>
        </p:nvSpPr>
        <p:spPr>
          <a:xfrm>
            <a:off x="1213483" y="4825093"/>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连接符 68">
            <a:extLst>
              <a:ext uri="{FF2B5EF4-FFF2-40B4-BE49-F238E27FC236}">
                <a16:creationId xmlns:a16="http://schemas.microsoft.com/office/drawing/2014/main" id="{4AF8C689-DA79-45FA-8018-F5CE992EBE8C}"/>
              </a:ext>
            </a:extLst>
          </p:cNvPr>
          <p:cNvCxnSpPr/>
          <p:nvPr/>
        </p:nvCxnSpPr>
        <p:spPr>
          <a:xfrm>
            <a:off x="5466853" y="4954100"/>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77264E3E-BDDE-4C15-BB62-9780F550FC3C}"/>
              </a:ext>
            </a:extLst>
          </p:cNvPr>
          <p:cNvCxnSpPr/>
          <p:nvPr/>
        </p:nvCxnSpPr>
        <p:spPr>
          <a:xfrm>
            <a:off x="7434897" y="4939554"/>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30031B4D-8EF4-4407-BC9C-875C9D17BB30}"/>
              </a:ext>
            </a:extLst>
          </p:cNvPr>
          <p:cNvCxnSpPr/>
          <p:nvPr/>
        </p:nvCxnSpPr>
        <p:spPr>
          <a:xfrm>
            <a:off x="6445962" y="4645102"/>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A766C929-9910-4668-B9AC-2F808CFDDD60}"/>
              </a:ext>
            </a:extLst>
          </p:cNvPr>
          <p:cNvCxnSpPr/>
          <p:nvPr/>
        </p:nvCxnSpPr>
        <p:spPr>
          <a:xfrm>
            <a:off x="9410382" y="4942522"/>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F6ADFA97-356D-4C98-B14F-B497AD68CC68}"/>
              </a:ext>
            </a:extLst>
          </p:cNvPr>
          <p:cNvCxnSpPr/>
          <p:nvPr/>
        </p:nvCxnSpPr>
        <p:spPr>
          <a:xfrm>
            <a:off x="10388282" y="4645103"/>
            <a:ext cx="0" cy="156845"/>
          </a:xfrm>
          <a:prstGeom prst="line">
            <a:avLst/>
          </a:prstGeom>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675F79A4-E0E5-4E37-8B3E-F26AFB09DDB3}"/>
              </a:ext>
            </a:extLst>
          </p:cNvPr>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基于蓝牙</a:t>
            </a:r>
            <a:r>
              <a:rPr lang="en-US" altLang="zh-CN" sz="3200" b="1" dirty="0">
                <a:solidFill>
                  <a:schemeClr val="bg1"/>
                </a:solidFill>
                <a:latin typeface="微软雅黑" panose="020B0703020204020201" charset="-122"/>
                <a:ea typeface="微软雅黑" panose="020B0703020204020201" charset="-122"/>
                <a:cs typeface="微软雅黑" panose="020B0703020204020201" charset="-122"/>
                <a:sym typeface="+mn-ea"/>
              </a:rPr>
              <a:t>RSSI</a:t>
            </a:r>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测距定位</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Tree>
    <p:extLst>
      <p:ext uri="{BB962C8B-B14F-4D97-AF65-F5344CB8AC3E}">
        <p14:creationId xmlns:p14="http://schemas.microsoft.com/office/powerpoint/2010/main" val="89876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B7C41A5-15B7-4EF5-8920-B0D9BFA14093}"/>
              </a:ext>
            </a:extLst>
          </p:cNvPr>
          <p:cNvPicPr>
            <a:picLocks noChangeAspect="1"/>
          </p:cNvPicPr>
          <p:nvPr/>
        </p:nvPicPr>
        <p:blipFill>
          <a:blip r:embed="rId2"/>
          <a:stretch>
            <a:fillRect/>
          </a:stretch>
        </p:blipFill>
        <p:spPr>
          <a:xfrm>
            <a:off x="885825" y="2687165"/>
            <a:ext cx="9491248" cy="3234055"/>
          </a:xfrm>
          <a:prstGeom prst="rect">
            <a:avLst/>
          </a:prstGeom>
        </p:spPr>
      </p:pic>
      <p:sp>
        <p:nvSpPr>
          <p:cNvPr id="231" name="文本框 230"/>
          <p:cNvSpPr txBox="1"/>
          <p:nvPr/>
        </p:nvSpPr>
        <p:spPr>
          <a:xfrm>
            <a:off x="590550" y="1305560"/>
            <a:ext cx="9458325" cy="1306191"/>
          </a:xfrm>
          <a:prstGeom prst="rect">
            <a:avLst/>
          </a:prstGeom>
          <a:noFill/>
        </p:spPr>
        <p:txBody>
          <a:bodyPr wrap="square" rtlCol="0">
            <a:spAutoFit/>
          </a:bodyPr>
          <a:lstStyle/>
          <a:p>
            <a:pPr algn="just">
              <a:lnSpc>
                <a:spcPct val="150000"/>
              </a:lnSpc>
            </a:pPr>
            <a:r>
              <a:rPr lang="en-US" altLang="zh-CN" sz="1400" dirty="0">
                <a:latin typeface="微软雅黑" panose="020B0703020204020201" charset="-122"/>
                <a:ea typeface="微软雅黑" panose="020B0703020204020201" charset="-122"/>
                <a:cs typeface="Microsoft YaHei Regular" panose="020B0703020204020201" charset="-122"/>
              </a:rPr>
              <a:t>RSSI(</a:t>
            </a:r>
            <a:r>
              <a:rPr lang="en-US" altLang="zh-CN" sz="1400" b="0" i="0" dirty="0">
                <a:solidFill>
                  <a:srgbClr val="111111"/>
                </a:solidFill>
                <a:effectLst/>
                <a:latin typeface="Microsoft YaHei" panose="020B0503020204020204" pitchFamily="34" charset="-122"/>
                <a:ea typeface="Microsoft YaHei" panose="020B0503020204020204" pitchFamily="34" charset="-122"/>
              </a:rPr>
              <a:t>Received Signal Strength Indication</a:t>
            </a:r>
            <a:r>
              <a:rPr lang="en-US" altLang="zh-CN" sz="1400" dirty="0">
                <a:latin typeface="微软雅黑" panose="020B0703020204020201" charset="-122"/>
                <a:ea typeface="微软雅黑" panose="020B0703020204020201" charset="-122"/>
                <a:cs typeface="Microsoft YaHei Regular" panose="020B0703020204020201" charset="-122"/>
              </a:rPr>
              <a:t>)</a:t>
            </a:r>
            <a:r>
              <a:rPr lang="zh-CN" altLang="en-US" sz="1400" dirty="0">
                <a:latin typeface="微软雅黑" panose="020B0703020204020201" charset="-122"/>
                <a:ea typeface="微软雅黑" panose="020B0703020204020201" charset="-122"/>
                <a:cs typeface="Microsoft YaHei Regular" panose="020B0703020204020201" charset="-122"/>
              </a:rPr>
              <a:t>，多点定位方法。无线信号传输中，信号强度随距离变化呈一定规律的衰减（对数路径损耗模型 ），根据采样信号构建路径衰减数学模型，然后将测量过程中的</a:t>
            </a:r>
            <a:r>
              <a:rPr lang="en-US" altLang="zh-CN" sz="1400" dirty="0">
                <a:latin typeface="微软雅黑" panose="020B0703020204020201" charset="-122"/>
                <a:ea typeface="微软雅黑" panose="020B0703020204020201" charset="-122"/>
                <a:cs typeface="Microsoft YaHei Regular" panose="020B0703020204020201" charset="-122"/>
              </a:rPr>
              <a:t>RSSI</a:t>
            </a:r>
            <a:r>
              <a:rPr lang="zh-CN" altLang="en-US" sz="1400" dirty="0">
                <a:latin typeface="微软雅黑" panose="020B0703020204020201" charset="-122"/>
                <a:ea typeface="微软雅黑" panose="020B0703020204020201" charset="-122"/>
                <a:cs typeface="Microsoft YaHei Regular" panose="020B0703020204020201" charset="-122"/>
              </a:rPr>
              <a:t>转换成距离最终计算测量点的位置。根据多个</a:t>
            </a:r>
            <a:r>
              <a:rPr lang="en-US" altLang="zh-CN" sz="1400" dirty="0">
                <a:latin typeface="微软雅黑" panose="020B0703020204020201" charset="-122"/>
                <a:ea typeface="微软雅黑" panose="020B0703020204020201" charset="-122"/>
                <a:cs typeface="Microsoft YaHei Regular" panose="020B0703020204020201" charset="-122"/>
              </a:rPr>
              <a:t>Beacon</a:t>
            </a:r>
            <a:r>
              <a:rPr lang="zh-CN" altLang="en-US" sz="1400" dirty="0">
                <a:latin typeface="微软雅黑" panose="020B0703020204020201" charset="-122"/>
                <a:ea typeface="微软雅黑" panose="020B0703020204020201" charset="-122"/>
                <a:cs typeface="Microsoft YaHei Regular" panose="020B0703020204020201" charset="-122"/>
              </a:rPr>
              <a:t>位置和采样位置推算出真实的位置信息。</a:t>
            </a:r>
          </a:p>
          <a:p>
            <a:pPr algn="just">
              <a:lnSpc>
                <a:spcPct val="150000"/>
              </a:lnSpc>
            </a:pPr>
            <a:endParaRPr lang="zh-CN" altLang="en-US" sz="1200" dirty="0">
              <a:solidFill>
                <a:schemeClr val="bg1">
                  <a:lumMod val="50000"/>
                </a:schemeClr>
              </a:solidFill>
              <a:latin typeface="微软雅黑" panose="020B0703020204020201" charset="-122"/>
              <a:ea typeface="微软雅黑" panose="020B0703020204020201" charset="-122"/>
              <a:cs typeface="Microsoft YaHei Regular" panose="020B0703020204020201" charset="-122"/>
            </a:endParaRPr>
          </a:p>
        </p:txBody>
      </p:sp>
      <p:sp>
        <p:nvSpPr>
          <p:cNvPr id="241" name="文本框 240"/>
          <p:cNvSpPr txBox="1"/>
          <p:nvPr/>
        </p:nvSpPr>
        <p:spPr>
          <a:xfrm>
            <a:off x="590549" y="923925"/>
            <a:ext cx="2733675" cy="338554"/>
          </a:xfrm>
          <a:prstGeom prst="rect">
            <a:avLst/>
          </a:prstGeom>
          <a:noFill/>
        </p:spPr>
        <p:txBody>
          <a:bodyPr wrap="square" rtlCol="0">
            <a:spAutoFit/>
          </a:bodyPr>
          <a:lstStyle/>
          <a:p>
            <a:pPr algn="l"/>
            <a:r>
              <a:rPr lang="zh-CN" altLang="en-US" sz="1600" b="1" dirty="0">
                <a:latin typeface="微软雅黑" panose="020B0703020204020201" charset="-122"/>
                <a:ea typeface="微软雅黑" panose="020B0703020204020201" charset="-122"/>
                <a:sym typeface="+mn-ea"/>
              </a:rPr>
              <a:t>测距定位原理</a:t>
            </a:r>
            <a:endParaRPr lang="zh-CN" altLang="de-DE" sz="1600" b="1" dirty="0">
              <a:solidFill>
                <a:schemeClr val="tx1"/>
              </a:solidFill>
              <a:latin typeface="微软雅黑" panose="020B0703020204020201" charset="-122"/>
              <a:ea typeface="微软雅黑" panose="020B0703020204020201" charset="-122"/>
              <a:sym typeface="+mn-ea"/>
            </a:endParaRPr>
          </a:p>
        </p:txBody>
      </p:sp>
      <p:cxnSp>
        <p:nvCxnSpPr>
          <p:cNvPr id="355" name="直接连接符 354"/>
          <p:cNvCxnSpPr>
            <a:cxnSpLocks/>
            <a:endCxn id="241" idx="3"/>
          </p:cNvCxnSpPr>
          <p:nvPr/>
        </p:nvCxnSpPr>
        <p:spPr>
          <a:xfrm flipH="1">
            <a:off x="3324224" y="1090930"/>
            <a:ext cx="8112128" cy="2272"/>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4B828271-B88A-4A1F-ABDF-31C50FFBC7CA}"/>
              </a:ext>
            </a:extLst>
          </p:cNvPr>
          <p:cNvCxnSpPr>
            <a:cxnSpLocks/>
          </p:cNvCxnSpPr>
          <p:nvPr/>
        </p:nvCxnSpPr>
        <p:spPr>
          <a:xfrm flipH="1">
            <a:off x="2819400" y="2491105"/>
            <a:ext cx="8616950" cy="0"/>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E2E9C0F-9E0C-49C3-B289-F1BE9DFC7F92}"/>
              </a:ext>
            </a:extLst>
          </p:cNvPr>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基于蓝牙</a:t>
            </a:r>
            <a:r>
              <a:rPr lang="en-US" altLang="zh-CN" sz="3200" b="1" dirty="0">
                <a:solidFill>
                  <a:schemeClr val="bg1"/>
                </a:solidFill>
                <a:latin typeface="微软雅黑" panose="020B0703020204020201" charset="-122"/>
                <a:ea typeface="微软雅黑" panose="020B0703020204020201" charset="-122"/>
                <a:cs typeface="微软雅黑" panose="020B0703020204020201" charset="-122"/>
                <a:sym typeface="+mn-ea"/>
              </a:rPr>
              <a:t>RSSI</a:t>
            </a:r>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测距定位</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
        <p:nvSpPr>
          <p:cNvPr id="27" name="文本框 26">
            <a:extLst>
              <a:ext uri="{FF2B5EF4-FFF2-40B4-BE49-F238E27FC236}">
                <a16:creationId xmlns:a16="http://schemas.microsoft.com/office/drawing/2014/main" id="{85F9EA39-4EA8-4686-9A91-CA6CFBF4C0B7}"/>
              </a:ext>
            </a:extLst>
          </p:cNvPr>
          <p:cNvSpPr txBox="1"/>
          <p:nvPr/>
        </p:nvSpPr>
        <p:spPr>
          <a:xfrm>
            <a:off x="1343659" y="6172339"/>
            <a:ext cx="1980565" cy="276999"/>
          </a:xfrm>
          <a:prstGeom prst="rect">
            <a:avLst/>
          </a:prstGeom>
          <a:noFill/>
        </p:spPr>
        <p:txBody>
          <a:bodyPr wrap="square" rtlCol="0">
            <a:spAutoFit/>
          </a:bodyPr>
          <a:lstStyle/>
          <a:p>
            <a:pPr algn="ctr"/>
            <a:r>
              <a:rPr lang="en-US" altLang="zh-CN" sz="1200" b="1" dirty="0">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sym typeface="+mn-ea"/>
              </a:rPr>
              <a:t>Hardware Layout</a:t>
            </a:r>
            <a:endParaRPr lang="zh-CN" altLang="en-US" sz="1200" b="1" dirty="0">
              <a:solidFill>
                <a:schemeClr val="tx1"/>
              </a:solidFill>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endParaRPr>
          </a:p>
        </p:txBody>
      </p:sp>
      <p:sp>
        <p:nvSpPr>
          <p:cNvPr id="30" name="文本框 29">
            <a:extLst>
              <a:ext uri="{FF2B5EF4-FFF2-40B4-BE49-F238E27FC236}">
                <a16:creationId xmlns:a16="http://schemas.microsoft.com/office/drawing/2014/main" id="{D340163E-BAF0-4407-AED1-3DC6F796282C}"/>
              </a:ext>
            </a:extLst>
          </p:cNvPr>
          <p:cNvSpPr txBox="1"/>
          <p:nvPr/>
        </p:nvSpPr>
        <p:spPr>
          <a:xfrm>
            <a:off x="6309677" y="6172339"/>
            <a:ext cx="1980565" cy="276999"/>
          </a:xfrm>
          <a:prstGeom prst="rect">
            <a:avLst/>
          </a:prstGeom>
          <a:noFill/>
        </p:spPr>
        <p:txBody>
          <a:bodyPr wrap="square" rtlCol="0">
            <a:spAutoFit/>
          </a:bodyPr>
          <a:lstStyle/>
          <a:p>
            <a:pPr algn="ctr"/>
            <a:r>
              <a:rPr lang="en-US" altLang="zh-CN" sz="1200" b="1" dirty="0">
                <a:solidFill>
                  <a:schemeClr val="tx1"/>
                </a:solidFill>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sym typeface="+mn-ea"/>
              </a:rPr>
              <a:t>Data Procession</a:t>
            </a:r>
            <a:endParaRPr lang="zh-CN" altLang="en-US" sz="1200" b="1" dirty="0">
              <a:solidFill>
                <a:schemeClr val="tx1"/>
              </a:solidFill>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endParaRPr>
          </a:p>
        </p:txBody>
      </p:sp>
      <p:sp>
        <p:nvSpPr>
          <p:cNvPr id="31" name="文本框 30">
            <a:extLst>
              <a:ext uri="{FF2B5EF4-FFF2-40B4-BE49-F238E27FC236}">
                <a16:creationId xmlns:a16="http://schemas.microsoft.com/office/drawing/2014/main" id="{0761B8B6-59E8-41AD-A1C9-4793584A6D7F}"/>
              </a:ext>
            </a:extLst>
          </p:cNvPr>
          <p:cNvSpPr txBox="1"/>
          <p:nvPr/>
        </p:nvSpPr>
        <p:spPr>
          <a:xfrm>
            <a:off x="4220210" y="6174567"/>
            <a:ext cx="1980565" cy="276999"/>
          </a:xfrm>
          <a:prstGeom prst="rect">
            <a:avLst/>
          </a:prstGeom>
          <a:noFill/>
        </p:spPr>
        <p:txBody>
          <a:bodyPr wrap="square" rtlCol="0">
            <a:spAutoFit/>
          </a:bodyPr>
          <a:lstStyle/>
          <a:p>
            <a:pPr algn="ctr"/>
            <a:r>
              <a:rPr lang="en-US" altLang="zh-CN" sz="1200" b="1" dirty="0">
                <a:solidFill>
                  <a:schemeClr val="tx1"/>
                </a:solidFill>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sym typeface="+mn-ea"/>
              </a:rPr>
              <a:t>Data E</a:t>
            </a:r>
            <a:r>
              <a:rPr lang="en-US" altLang="zh-CN" sz="1200" b="1" dirty="0">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sym typeface="+mn-ea"/>
              </a:rPr>
              <a:t>xchange</a:t>
            </a:r>
            <a:endParaRPr lang="zh-CN" altLang="en-US" sz="1200" b="1" dirty="0">
              <a:solidFill>
                <a:schemeClr val="tx1"/>
              </a:solidFill>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endParaRPr>
          </a:p>
        </p:txBody>
      </p:sp>
      <p:sp>
        <p:nvSpPr>
          <p:cNvPr id="32" name="文本框 31">
            <a:extLst>
              <a:ext uri="{FF2B5EF4-FFF2-40B4-BE49-F238E27FC236}">
                <a16:creationId xmlns:a16="http://schemas.microsoft.com/office/drawing/2014/main" id="{6A564057-3D2D-4458-BE1C-0776896FED27}"/>
              </a:ext>
            </a:extLst>
          </p:cNvPr>
          <p:cNvSpPr txBox="1"/>
          <p:nvPr/>
        </p:nvSpPr>
        <p:spPr>
          <a:xfrm>
            <a:off x="8068310" y="6172338"/>
            <a:ext cx="1980565" cy="276999"/>
          </a:xfrm>
          <a:prstGeom prst="rect">
            <a:avLst/>
          </a:prstGeom>
          <a:noFill/>
        </p:spPr>
        <p:txBody>
          <a:bodyPr wrap="square" rtlCol="0">
            <a:spAutoFit/>
          </a:bodyPr>
          <a:lstStyle/>
          <a:p>
            <a:pPr algn="ctr"/>
            <a:r>
              <a:rPr lang="en-US" altLang="zh-CN" sz="1200" b="1" dirty="0">
                <a:solidFill>
                  <a:schemeClr val="tx1"/>
                </a:solidFill>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rPr>
              <a:t>Location Service</a:t>
            </a:r>
            <a:endParaRPr lang="zh-CN" altLang="en-US" sz="1200" b="1" dirty="0">
              <a:solidFill>
                <a:schemeClr val="tx1"/>
              </a:solidFill>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endParaRPr>
          </a:p>
        </p:txBody>
      </p:sp>
      <p:sp>
        <p:nvSpPr>
          <p:cNvPr id="33" name="文本框 32">
            <a:extLst>
              <a:ext uri="{FF2B5EF4-FFF2-40B4-BE49-F238E27FC236}">
                <a16:creationId xmlns:a16="http://schemas.microsoft.com/office/drawing/2014/main" id="{37711CA6-B710-4D7D-A77B-FDC6B69E1C49}"/>
              </a:ext>
            </a:extLst>
          </p:cNvPr>
          <p:cNvSpPr txBox="1"/>
          <p:nvPr/>
        </p:nvSpPr>
        <p:spPr>
          <a:xfrm>
            <a:off x="590549" y="2320926"/>
            <a:ext cx="2733675" cy="338554"/>
          </a:xfrm>
          <a:prstGeom prst="rect">
            <a:avLst/>
          </a:prstGeom>
          <a:noFill/>
        </p:spPr>
        <p:txBody>
          <a:bodyPr wrap="square" rtlCol="0">
            <a:spAutoFit/>
          </a:bodyPr>
          <a:lstStyle/>
          <a:p>
            <a:pPr algn="l"/>
            <a:r>
              <a:rPr lang="zh-CN" altLang="en-US" sz="1600" b="1" dirty="0">
                <a:latin typeface="微软雅黑" panose="020B0703020204020201" charset="-122"/>
                <a:ea typeface="微软雅黑" panose="020B0703020204020201" charset="-122"/>
                <a:sym typeface="+mn-ea"/>
              </a:rPr>
              <a:t>系统架构</a:t>
            </a:r>
            <a:endParaRPr lang="zh-CN" altLang="de-DE" sz="1600" b="1" dirty="0">
              <a:solidFill>
                <a:schemeClr val="tx1"/>
              </a:solidFill>
              <a:latin typeface="微软雅黑" panose="020B0703020204020201" charset="-122"/>
              <a:ea typeface="微软雅黑" panose="020B0703020204020201" charset="-122"/>
              <a:sym typeface="+mn-ea"/>
            </a:endParaRPr>
          </a:p>
        </p:txBody>
      </p:sp>
    </p:spTree>
    <p:extLst>
      <p:ext uri="{BB962C8B-B14F-4D97-AF65-F5344CB8AC3E}">
        <p14:creationId xmlns:p14="http://schemas.microsoft.com/office/powerpoint/2010/main" val="8939722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TotalTime>
  <Words>1005</Words>
  <Application>Microsoft Office PowerPoint</Application>
  <PresentationFormat>宽屏</PresentationFormat>
  <Paragraphs>180</Paragraphs>
  <Slides>16</Slides>
  <Notes>0</Notes>
  <HiddenSlides>0</HiddenSlides>
  <MMClips>0</MMClips>
  <ScaleCrop>false</ScaleCrop>
  <HeadingPairs>
    <vt:vector size="8" baseType="variant">
      <vt:variant>
        <vt:lpstr>已用的字体</vt:lpstr>
      </vt:variant>
      <vt:variant>
        <vt:i4>10</vt:i4>
      </vt:variant>
      <vt:variant>
        <vt:lpstr>主题</vt:lpstr>
      </vt:variant>
      <vt:variant>
        <vt:i4>3</vt:i4>
      </vt:variant>
      <vt:variant>
        <vt:lpstr>嵌入 OLE 服务器</vt:lpstr>
      </vt:variant>
      <vt:variant>
        <vt:i4>1</vt:i4>
      </vt:variant>
      <vt:variant>
        <vt:lpstr>幻灯片标题</vt:lpstr>
      </vt:variant>
      <vt:variant>
        <vt:i4>16</vt:i4>
      </vt:variant>
    </vt:vector>
  </HeadingPairs>
  <TitlesOfParts>
    <vt:vector size="30" baseType="lpstr">
      <vt:lpstr>Bebas</vt:lpstr>
      <vt:lpstr>Microsoft YaHei Bold</vt:lpstr>
      <vt:lpstr>Microsoft YaHei Regular</vt:lpstr>
      <vt:lpstr>等线</vt:lpstr>
      <vt:lpstr>等线 Light</vt:lpstr>
      <vt:lpstr>微软雅黑</vt:lpstr>
      <vt:lpstr>微软雅黑</vt:lpstr>
      <vt:lpstr>Arial</vt:lpstr>
      <vt:lpstr>Calibri</vt:lpstr>
      <vt:lpstr>Calibri Light</vt:lpstr>
      <vt:lpstr>Office 主题</vt:lpstr>
      <vt:lpstr>自定义设计方案</vt:lpstr>
      <vt:lpstr>1_自定义设计方案</vt:lpstr>
      <vt:lpstr>Presentation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gexinxin</dc:creator>
  <cp:lastModifiedBy>Ri sky</cp:lastModifiedBy>
  <cp:revision>420</cp:revision>
  <dcterms:created xsi:type="dcterms:W3CDTF">2021-07-30T09:22:16Z</dcterms:created>
  <dcterms:modified xsi:type="dcterms:W3CDTF">2021-11-04T06:34:33Z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ies>
</file>