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handoutMasterIdLst>
    <p:handoutMasterId r:id="rId82"/>
  </p:handoutMasterIdLst>
  <p:sldIdLst>
    <p:sldId id="309" r:id="rId2"/>
    <p:sldId id="311" r:id="rId3"/>
    <p:sldId id="593" r:id="rId4"/>
    <p:sldId id="312" r:id="rId5"/>
    <p:sldId id="607" r:id="rId6"/>
    <p:sldId id="608" r:id="rId7"/>
    <p:sldId id="609" r:id="rId8"/>
    <p:sldId id="610" r:id="rId9"/>
    <p:sldId id="611" r:id="rId10"/>
    <p:sldId id="612" r:id="rId11"/>
    <p:sldId id="613" r:id="rId12"/>
    <p:sldId id="313" r:id="rId13"/>
    <p:sldId id="614" r:id="rId14"/>
    <p:sldId id="520" r:id="rId15"/>
    <p:sldId id="326" r:id="rId16"/>
    <p:sldId id="521" r:id="rId17"/>
    <p:sldId id="522" r:id="rId18"/>
    <p:sldId id="524" r:id="rId19"/>
    <p:sldId id="523" r:id="rId20"/>
    <p:sldId id="565" r:id="rId21"/>
    <p:sldId id="566" r:id="rId22"/>
    <p:sldId id="567" r:id="rId23"/>
    <p:sldId id="530" r:id="rId24"/>
    <p:sldId id="562" r:id="rId25"/>
    <p:sldId id="570" r:id="rId26"/>
    <p:sldId id="572" r:id="rId27"/>
    <p:sldId id="531" r:id="rId28"/>
    <p:sldId id="571" r:id="rId29"/>
    <p:sldId id="586" r:id="rId30"/>
    <p:sldId id="587" r:id="rId31"/>
    <p:sldId id="588" r:id="rId32"/>
    <p:sldId id="590" r:id="rId33"/>
    <p:sldId id="532" r:id="rId34"/>
    <p:sldId id="591" r:id="rId35"/>
    <p:sldId id="592" r:id="rId36"/>
    <p:sldId id="533" r:id="rId37"/>
    <p:sldId id="601" r:id="rId38"/>
    <p:sldId id="602" r:id="rId39"/>
    <p:sldId id="603" r:id="rId40"/>
    <p:sldId id="600" r:id="rId41"/>
    <p:sldId id="534" r:id="rId42"/>
    <p:sldId id="605" r:id="rId43"/>
    <p:sldId id="606" r:id="rId44"/>
    <p:sldId id="604" r:id="rId45"/>
    <p:sldId id="535" r:id="rId46"/>
    <p:sldId id="573" r:id="rId47"/>
    <p:sldId id="546" r:id="rId48"/>
    <p:sldId id="574" r:id="rId49"/>
    <p:sldId id="577" r:id="rId50"/>
    <p:sldId id="578" r:id="rId51"/>
    <p:sldId id="579" r:id="rId52"/>
    <p:sldId id="580" r:id="rId53"/>
    <p:sldId id="581" r:id="rId54"/>
    <p:sldId id="583" r:id="rId55"/>
    <p:sldId id="584" r:id="rId56"/>
    <p:sldId id="536" r:id="rId57"/>
    <p:sldId id="539" r:id="rId58"/>
    <p:sldId id="540" r:id="rId59"/>
    <p:sldId id="544" r:id="rId60"/>
    <p:sldId id="560" r:id="rId61"/>
    <p:sldId id="542" r:id="rId62"/>
    <p:sldId id="545" r:id="rId63"/>
    <p:sldId id="543" r:id="rId64"/>
    <p:sldId id="547" r:id="rId65"/>
    <p:sldId id="552" r:id="rId66"/>
    <p:sldId id="537" r:id="rId67"/>
    <p:sldId id="553" r:id="rId68"/>
    <p:sldId id="554" r:id="rId69"/>
    <p:sldId id="555" r:id="rId70"/>
    <p:sldId id="556" r:id="rId71"/>
    <p:sldId id="557" r:id="rId72"/>
    <p:sldId id="538" r:id="rId73"/>
    <p:sldId id="548" r:id="rId74"/>
    <p:sldId id="549" r:id="rId75"/>
    <p:sldId id="550" r:id="rId76"/>
    <p:sldId id="551" r:id="rId77"/>
    <p:sldId id="561" r:id="rId78"/>
    <p:sldId id="599" r:id="rId79"/>
    <p:sldId id="316"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9853" autoAdjust="0"/>
    <p:restoredTop sz="86444" autoAdjust="0"/>
  </p:normalViewPr>
  <p:slideViewPr>
    <p:cSldViewPr>
      <p:cViewPr varScale="1">
        <p:scale>
          <a:sx n="100" d="100"/>
          <a:sy n="100" d="100"/>
        </p:scale>
        <p:origin x="-1944" y="-96"/>
      </p:cViewPr>
      <p:guideLst>
        <p:guide orient="horz" pos="2160"/>
        <p:guide pos="2880"/>
      </p:guideLst>
    </p:cSldViewPr>
  </p:slideViewPr>
  <p:outlineViewPr>
    <p:cViewPr>
      <p:scale>
        <a:sx n="33" d="100"/>
        <a:sy n="33" d="100"/>
      </p:scale>
      <p:origin x="0" y="6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3B2C5-06B6-4731-B86D-C789820112D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5E7239D-DE8B-4D1F-AC26-5236ED90C158}">
      <dgm:prSet phldrT="[Text]"/>
      <dgm:spPr/>
      <dgm:t>
        <a:bodyPr/>
        <a:lstStyle/>
        <a:p>
          <a:r>
            <a:rPr lang="en-US" dirty="0" smtClean="0"/>
            <a:t>Leading </a:t>
          </a:r>
          <a:r>
            <a:rPr lang="en-US" dirty="0" err="1" smtClean="0"/>
            <a:t>PaaS</a:t>
          </a:r>
          <a:r>
            <a:rPr lang="en-US" dirty="0" smtClean="0"/>
            <a:t> </a:t>
          </a:r>
          <a:endParaRPr lang="en-US" dirty="0"/>
        </a:p>
      </dgm:t>
    </dgm:pt>
    <dgm:pt modelId="{8074F29B-6283-404D-BBBA-694FEF4EC5E9}" type="parTrans" cxnId="{C0B20157-2D76-4F09-86E6-151DC27F1FB1}">
      <dgm:prSet/>
      <dgm:spPr/>
      <dgm:t>
        <a:bodyPr/>
        <a:lstStyle/>
        <a:p>
          <a:endParaRPr lang="en-US"/>
        </a:p>
      </dgm:t>
    </dgm:pt>
    <dgm:pt modelId="{53EF245A-44D2-4147-A9E1-DB9B26756CD0}" type="sibTrans" cxnId="{C0B20157-2D76-4F09-86E6-151DC27F1FB1}">
      <dgm:prSet/>
      <dgm:spPr/>
      <dgm:t>
        <a:bodyPr/>
        <a:lstStyle/>
        <a:p>
          <a:endParaRPr lang="en-US"/>
        </a:p>
      </dgm:t>
    </dgm:pt>
    <dgm:pt modelId="{70F8B889-5DAD-4E10-B752-2D7FFC04906C}">
      <dgm:prSet/>
      <dgm:spPr/>
      <dgm:t>
        <a:bodyPr/>
        <a:lstStyle/>
        <a:p>
          <a:r>
            <a:rPr lang="en-US" dirty="0" smtClean="0"/>
            <a:t>Google Infrastructure</a:t>
          </a:r>
        </a:p>
      </dgm:t>
    </dgm:pt>
    <dgm:pt modelId="{96798929-BE0C-45C9-A6D1-2410FB2628C5}" type="parTrans" cxnId="{45165DAF-214B-4CCF-A1D5-F50385BE6C60}">
      <dgm:prSet/>
      <dgm:spPr/>
      <dgm:t>
        <a:bodyPr/>
        <a:lstStyle/>
        <a:p>
          <a:endParaRPr lang="en-US"/>
        </a:p>
      </dgm:t>
    </dgm:pt>
    <dgm:pt modelId="{64D29B9C-4276-4E6F-BC67-3749C8C01D0A}" type="sibTrans" cxnId="{45165DAF-214B-4CCF-A1D5-F50385BE6C60}">
      <dgm:prSet/>
      <dgm:spPr/>
      <dgm:t>
        <a:bodyPr/>
        <a:lstStyle/>
        <a:p>
          <a:endParaRPr lang="en-US"/>
        </a:p>
      </dgm:t>
    </dgm:pt>
    <dgm:pt modelId="{6227630B-F21D-460A-A52A-B8EFEFDB5C0F}">
      <dgm:prSet/>
      <dgm:spPr/>
      <dgm:t>
        <a:bodyPr/>
        <a:lstStyle/>
        <a:p>
          <a:r>
            <a:rPr lang="en-US" dirty="0" smtClean="0"/>
            <a:t>Generous Free Quota</a:t>
          </a:r>
        </a:p>
      </dgm:t>
    </dgm:pt>
    <dgm:pt modelId="{359C934B-1C79-41C8-A8DF-E6EB517209E5}" type="parTrans" cxnId="{D45FF813-80CA-4B8C-B0D6-3B0753F24FAC}">
      <dgm:prSet/>
      <dgm:spPr/>
      <dgm:t>
        <a:bodyPr/>
        <a:lstStyle/>
        <a:p>
          <a:endParaRPr lang="en-US"/>
        </a:p>
      </dgm:t>
    </dgm:pt>
    <dgm:pt modelId="{904AD0B2-4101-4F22-90C9-66DB34FCA071}" type="sibTrans" cxnId="{D45FF813-80CA-4B8C-B0D6-3B0753F24FAC}">
      <dgm:prSet/>
      <dgm:spPr/>
      <dgm:t>
        <a:bodyPr/>
        <a:lstStyle/>
        <a:p>
          <a:endParaRPr lang="en-US"/>
        </a:p>
      </dgm:t>
    </dgm:pt>
    <dgm:pt modelId="{A7D5D3E2-92C4-486D-B8FE-E88079D34392}">
      <dgm:prSet/>
      <dgm:spPr/>
      <dgm:t>
        <a:bodyPr/>
        <a:lstStyle/>
        <a:p>
          <a:r>
            <a:rPr lang="en-US" dirty="0" smtClean="0"/>
            <a:t>Pay per use</a:t>
          </a:r>
        </a:p>
      </dgm:t>
    </dgm:pt>
    <dgm:pt modelId="{D13BCE59-E3B5-4061-90F3-8FEC3DF6F3E0}" type="parTrans" cxnId="{2A95D78B-9A4C-4798-8BFE-DCE1D9FB725E}">
      <dgm:prSet/>
      <dgm:spPr/>
      <dgm:t>
        <a:bodyPr/>
        <a:lstStyle/>
        <a:p>
          <a:endParaRPr lang="en-US"/>
        </a:p>
      </dgm:t>
    </dgm:pt>
    <dgm:pt modelId="{9853444B-69CF-4EFE-AE44-E83D07DED1DF}" type="sibTrans" cxnId="{2A95D78B-9A4C-4798-8BFE-DCE1D9FB725E}">
      <dgm:prSet/>
      <dgm:spPr/>
      <dgm:t>
        <a:bodyPr/>
        <a:lstStyle/>
        <a:p>
          <a:endParaRPr lang="en-US"/>
        </a:p>
      </dgm:t>
    </dgm:pt>
    <dgm:pt modelId="{8A377082-189C-4207-982C-BEBA07B3E1C1}">
      <dgm:prSet/>
      <dgm:spPr/>
      <dgm:t>
        <a:bodyPr/>
        <a:lstStyle/>
        <a:p>
          <a:r>
            <a:rPr lang="en-US" dirty="0" smtClean="0"/>
            <a:t>Quick to start </a:t>
          </a:r>
        </a:p>
      </dgm:t>
    </dgm:pt>
    <dgm:pt modelId="{E46627D0-8BAB-4C50-B113-D18D57316326}" type="parTrans" cxnId="{BD8B4E7E-29B8-4533-A215-DD49881A1CE4}">
      <dgm:prSet/>
      <dgm:spPr/>
      <dgm:t>
        <a:bodyPr/>
        <a:lstStyle/>
        <a:p>
          <a:endParaRPr lang="en-US"/>
        </a:p>
      </dgm:t>
    </dgm:pt>
    <dgm:pt modelId="{8F8B72AE-0A6D-453C-9248-BA97DF62A212}" type="sibTrans" cxnId="{BD8B4E7E-29B8-4533-A215-DD49881A1CE4}">
      <dgm:prSet/>
      <dgm:spPr/>
      <dgm:t>
        <a:bodyPr/>
        <a:lstStyle/>
        <a:p>
          <a:endParaRPr lang="en-US"/>
        </a:p>
      </dgm:t>
    </dgm:pt>
    <dgm:pt modelId="{DD6A9BAE-E872-4A70-A135-607C46771FF8}">
      <dgm:prSet/>
      <dgm:spPr/>
      <dgm:t>
        <a:bodyPr/>
        <a:lstStyle/>
        <a:p>
          <a:r>
            <a:rPr lang="en-US" dirty="0" smtClean="0"/>
            <a:t>99.95 SLA</a:t>
          </a:r>
        </a:p>
      </dgm:t>
    </dgm:pt>
    <dgm:pt modelId="{AD0C3167-EAAD-43F5-9159-6DFEB1D0EEF9}" type="parTrans" cxnId="{23FC5E1E-0EA1-4D74-A6EF-68BB84E9B995}">
      <dgm:prSet/>
      <dgm:spPr/>
      <dgm:t>
        <a:bodyPr/>
        <a:lstStyle/>
        <a:p>
          <a:endParaRPr lang="en-US"/>
        </a:p>
      </dgm:t>
    </dgm:pt>
    <dgm:pt modelId="{D0C5F9DF-48A6-418B-9078-4A4E7C7DD005}" type="sibTrans" cxnId="{23FC5E1E-0EA1-4D74-A6EF-68BB84E9B995}">
      <dgm:prSet/>
      <dgm:spPr/>
      <dgm:t>
        <a:bodyPr/>
        <a:lstStyle/>
        <a:p>
          <a:endParaRPr lang="en-US"/>
        </a:p>
      </dgm:t>
    </dgm:pt>
    <dgm:pt modelId="{9F75BB4D-E8A3-4778-84AF-5569EC295218}">
      <dgm:prSet/>
      <dgm:spPr/>
      <dgm:t>
        <a:bodyPr/>
        <a:lstStyle/>
        <a:p>
          <a:r>
            <a:rPr lang="en-US" dirty="0" smtClean="0"/>
            <a:t>Paid support offered as part of Premier Accounts</a:t>
          </a:r>
          <a:endParaRPr lang="en-IN" dirty="0"/>
        </a:p>
      </dgm:t>
    </dgm:pt>
    <dgm:pt modelId="{0A80231F-BB5C-4393-8EE6-1753DAAA30C5}" type="parTrans" cxnId="{AEA0BAE2-75FD-413A-A2ED-7E9A0EF7D271}">
      <dgm:prSet/>
      <dgm:spPr/>
      <dgm:t>
        <a:bodyPr/>
        <a:lstStyle/>
        <a:p>
          <a:endParaRPr lang="en-US"/>
        </a:p>
      </dgm:t>
    </dgm:pt>
    <dgm:pt modelId="{883DBC09-2E3F-48FC-952E-126F614813BA}" type="sibTrans" cxnId="{AEA0BAE2-75FD-413A-A2ED-7E9A0EF7D271}">
      <dgm:prSet/>
      <dgm:spPr/>
      <dgm:t>
        <a:bodyPr/>
        <a:lstStyle/>
        <a:p>
          <a:endParaRPr lang="en-US"/>
        </a:p>
      </dgm:t>
    </dgm:pt>
    <dgm:pt modelId="{FCFC12C2-F4BD-42E5-A59F-023A0661B35B}">
      <dgm:prSet/>
      <dgm:spPr/>
      <dgm:t>
        <a:bodyPr/>
        <a:lstStyle/>
        <a:p>
          <a:r>
            <a:rPr lang="en-US" dirty="0" smtClean="0"/>
            <a:t>Global Data Locations</a:t>
          </a:r>
        </a:p>
      </dgm:t>
    </dgm:pt>
    <dgm:pt modelId="{0AAD8BC0-7897-4D70-A683-72750EE29DEC}" type="sibTrans" cxnId="{6D9A71B2-3ACC-418A-9566-85C63F7E8B72}">
      <dgm:prSet/>
      <dgm:spPr/>
      <dgm:t>
        <a:bodyPr/>
        <a:lstStyle/>
        <a:p>
          <a:endParaRPr lang="en-US"/>
        </a:p>
      </dgm:t>
    </dgm:pt>
    <dgm:pt modelId="{835508CD-B74B-4482-8789-D1C3DEC5B0C3}" type="parTrans" cxnId="{6D9A71B2-3ACC-418A-9566-85C63F7E8B72}">
      <dgm:prSet/>
      <dgm:spPr/>
      <dgm:t>
        <a:bodyPr/>
        <a:lstStyle/>
        <a:p>
          <a:endParaRPr lang="en-US"/>
        </a:p>
      </dgm:t>
    </dgm:pt>
    <dgm:pt modelId="{519A246B-25F1-474E-9B8D-483B3047920E}">
      <dgm:prSet/>
      <dgm:spPr/>
      <dgm:t>
        <a:bodyPr/>
        <a:lstStyle/>
        <a:p>
          <a:r>
            <a:rPr lang="en-IN" dirty="0" smtClean="0"/>
            <a:t>Easy to Manage / Run</a:t>
          </a:r>
          <a:endParaRPr lang="en-IN" dirty="0"/>
        </a:p>
      </dgm:t>
    </dgm:pt>
    <dgm:pt modelId="{E100B885-1327-4CDF-A041-4E1E55CC9FBE}" type="parTrans" cxnId="{B5E01B8A-E8FE-41D5-9A65-83E733ECE771}">
      <dgm:prSet/>
      <dgm:spPr/>
    </dgm:pt>
    <dgm:pt modelId="{1D636F90-E37B-47D8-B6AE-44E154AE4FFD}" type="sibTrans" cxnId="{B5E01B8A-E8FE-41D5-9A65-83E733ECE771}">
      <dgm:prSet/>
      <dgm:spPr/>
    </dgm:pt>
    <dgm:pt modelId="{CAF580F3-3E66-4B6A-9C9F-BD5AE5DFCEC6}" type="pres">
      <dgm:prSet presAssocID="{E513B2C5-06B6-4731-B86D-C789820112DD}" presName="diagram" presStyleCnt="0">
        <dgm:presLayoutVars>
          <dgm:dir/>
          <dgm:resizeHandles val="exact"/>
        </dgm:presLayoutVars>
      </dgm:prSet>
      <dgm:spPr/>
      <dgm:t>
        <a:bodyPr/>
        <a:lstStyle/>
        <a:p>
          <a:endParaRPr lang="en-US"/>
        </a:p>
      </dgm:t>
    </dgm:pt>
    <dgm:pt modelId="{96DEBCD8-BDBE-45AB-B70C-436E173613AA}" type="pres">
      <dgm:prSet presAssocID="{95E7239D-DE8B-4D1F-AC26-5236ED90C158}" presName="node" presStyleLbl="node1" presStyleIdx="0" presStyleCnt="9">
        <dgm:presLayoutVars>
          <dgm:bulletEnabled val="1"/>
        </dgm:presLayoutVars>
      </dgm:prSet>
      <dgm:spPr/>
      <dgm:t>
        <a:bodyPr/>
        <a:lstStyle/>
        <a:p>
          <a:endParaRPr lang="en-US"/>
        </a:p>
      </dgm:t>
    </dgm:pt>
    <dgm:pt modelId="{ECCBCEBB-8449-49DD-B287-7BF4D8C9E19D}" type="pres">
      <dgm:prSet presAssocID="{53EF245A-44D2-4147-A9E1-DB9B26756CD0}" presName="sibTrans" presStyleCnt="0"/>
      <dgm:spPr/>
    </dgm:pt>
    <dgm:pt modelId="{4D3DDC0E-03D9-4284-A223-1191DD089603}" type="pres">
      <dgm:prSet presAssocID="{70F8B889-5DAD-4E10-B752-2D7FFC04906C}" presName="node" presStyleLbl="node1" presStyleIdx="1" presStyleCnt="9">
        <dgm:presLayoutVars>
          <dgm:bulletEnabled val="1"/>
        </dgm:presLayoutVars>
      </dgm:prSet>
      <dgm:spPr/>
      <dgm:t>
        <a:bodyPr/>
        <a:lstStyle/>
        <a:p>
          <a:endParaRPr lang="en-US"/>
        </a:p>
      </dgm:t>
    </dgm:pt>
    <dgm:pt modelId="{F4416DC4-71F2-48DC-BD61-CEA8A20FD486}" type="pres">
      <dgm:prSet presAssocID="{64D29B9C-4276-4E6F-BC67-3749C8C01D0A}" presName="sibTrans" presStyleCnt="0"/>
      <dgm:spPr/>
    </dgm:pt>
    <dgm:pt modelId="{3EEE70F2-02B4-4A71-9123-6F3E649E04D7}" type="pres">
      <dgm:prSet presAssocID="{6227630B-F21D-460A-A52A-B8EFEFDB5C0F}" presName="node" presStyleLbl="node1" presStyleIdx="2" presStyleCnt="9">
        <dgm:presLayoutVars>
          <dgm:bulletEnabled val="1"/>
        </dgm:presLayoutVars>
      </dgm:prSet>
      <dgm:spPr/>
      <dgm:t>
        <a:bodyPr/>
        <a:lstStyle/>
        <a:p>
          <a:endParaRPr lang="en-US"/>
        </a:p>
      </dgm:t>
    </dgm:pt>
    <dgm:pt modelId="{02F29E8D-B128-4DDC-9B39-E96739A0C287}" type="pres">
      <dgm:prSet presAssocID="{904AD0B2-4101-4F22-90C9-66DB34FCA071}" presName="sibTrans" presStyleCnt="0"/>
      <dgm:spPr/>
    </dgm:pt>
    <dgm:pt modelId="{378D77AE-1643-45FB-9EF1-8D138A44EBFC}" type="pres">
      <dgm:prSet presAssocID="{A7D5D3E2-92C4-486D-B8FE-E88079D34392}" presName="node" presStyleLbl="node1" presStyleIdx="3" presStyleCnt="9">
        <dgm:presLayoutVars>
          <dgm:bulletEnabled val="1"/>
        </dgm:presLayoutVars>
      </dgm:prSet>
      <dgm:spPr/>
      <dgm:t>
        <a:bodyPr/>
        <a:lstStyle/>
        <a:p>
          <a:endParaRPr lang="en-US"/>
        </a:p>
      </dgm:t>
    </dgm:pt>
    <dgm:pt modelId="{4374218B-F657-4522-B550-44266BCE8F54}" type="pres">
      <dgm:prSet presAssocID="{9853444B-69CF-4EFE-AE44-E83D07DED1DF}" presName="sibTrans" presStyleCnt="0"/>
      <dgm:spPr/>
    </dgm:pt>
    <dgm:pt modelId="{0C23813D-1DA8-45AB-91ED-105921A27C98}" type="pres">
      <dgm:prSet presAssocID="{8A377082-189C-4207-982C-BEBA07B3E1C1}" presName="node" presStyleLbl="node1" presStyleIdx="4" presStyleCnt="9">
        <dgm:presLayoutVars>
          <dgm:bulletEnabled val="1"/>
        </dgm:presLayoutVars>
      </dgm:prSet>
      <dgm:spPr/>
      <dgm:t>
        <a:bodyPr/>
        <a:lstStyle/>
        <a:p>
          <a:endParaRPr lang="en-US"/>
        </a:p>
      </dgm:t>
    </dgm:pt>
    <dgm:pt modelId="{B6F90292-586F-4525-B1DF-14F7FF2A115E}" type="pres">
      <dgm:prSet presAssocID="{8F8B72AE-0A6D-453C-9248-BA97DF62A212}" presName="sibTrans" presStyleCnt="0"/>
      <dgm:spPr/>
    </dgm:pt>
    <dgm:pt modelId="{8C44E47B-6D07-4CC6-BDE1-639157D8309B}" type="pres">
      <dgm:prSet presAssocID="{FCFC12C2-F4BD-42E5-A59F-023A0661B35B}" presName="node" presStyleLbl="node1" presStyleIdx="5" presStyleCnt="9">
        <dgm:presLayoutVars>
          <dgm:bulletEnabled val="1"/>
        </dgm:presLayoutVars>
      </dgm:prSet>
      <dgm:spPr/>
      <dgm:t>
        <a:bodyPr/>
        <a:lstStyle/>
        <a:p>
          <a:endParaRPr lang="en-US"/>
        </a:p>
      </dgm:t>
    </dgm:pt>
    <dgm:pt modelId="{4CBDAE43-85C8-48C4-9EFB-5AB1A5DB87A8}" type="pres">
      <dgm:prSet presAssocID="{0AAD8BC0-7897-4D70-A683-72750EE29DEC}" presName="sibTrans" presStyleCnt="0"/>
      <dgm:spPr/>
    </dgm:pt>
    <dgm:pt modelId="{5AAC201E-84B1-4BCF-8FBB-6D923DC77269}" type="pres">
      <dgm:prSet presAssocID="{DD6A9BAE-E872-4A70-A135-607C46771FF8}" presName="node" presStyleLbl="node1" presStyleIdx="6" presStyleCnt="9">
        <dgm:presLayoutVars>
          <dgm:bulletEnabled val="1"/>
        </dgm:presLayoutVars>
      </dgm:prSet>
      <dgm:spPr/>
      <dgm:t>
        <a:bodyPr/>
        <a:lstStyle/>
        <a:p>
          <a:endParaRPr lang="en-US"/>
        </a:p>
      </dgm:t>
    </dgm:pt>
    <dgm:pt modelId="{87FC511A-DDD2-44E0-BBCB-BCD6497440EB}" type="pres">
      <dgm:prSet presAssocID="{D0C5F9DF-48A6-418B-9078-4A4E7C7DD005}" presName="sibTrans" presStyleCnt="0"/>
      <dgm:spPr/>
    </dgm:pt>
    <dgm:pt modelId="{D4EDB921-29BB-49D7-9B4A-5452E2427E64}" type="pres">
      <dgm:prSet presAssocID="{9F75BB4D-E8A3-4778-84AF-5569EC295218}" presName="node" presStyleLbl="node1" presStyleIdx="7" presStyleCnt="9">
        <dgm:presLayoutVars>
          <dgm:bulletEnabled val="1"/>
        </dgm:presLayoutVars>
      </dgm:prSet>
      <dgm:spPr/>
      <dgm:t>
        <a:bodyPr/>
        <a:lstStyle/>
        <a:p>
          <a:endParaRPr lang="en-US"/>
        </a:p>
      </dgm:t>
    </dgm:pt>
    <dgm:pt modelId="{C4CDBB6B-2386-4113-BFAA-104A09A1D4AD}" type="pres">
      <dgm:prSet presAssocID="{883DBC09-2E3F-48FC-952E-126F614813BA}" presName="sibTrans" presStyleCnt="0"/>
      <dgm:spPr/>
    </dgm:pt>
    <dgm:pt modelId="{D80DD0DD-774D-471B-995B-B74FAE814BBF}" type="pres">
      <dgm:prSet presAssocID="{519A246B-25F1-474E-9B8D-483B3047920E}" presName="node" presStyleLbl="node1" presStyleIdx="8" presStyleCnt="9">
        <dgm:presLayoutVars>
          <dgm:bulletEnabled val="1"/>
        </dgm:presLayoutVars>
      </dgm:prSet>
      <dgm:spPr/>
      <dgm:t>
        <a:bodyPr/>
        <a:lstStyle/>
        <a:p>
          <a:endParaRPr lang="en-US"/>
        </a:p>
      </dgm:t>
    </dgm:pt>
  </dgm:ptLst>
  <dgm:cxnLst>
    <dgm:cxn modelId="{B6CE7FBC-31D5-4FFC-BCDA-FCEC5D396E6D}" type="presOf" srcId="{519A246B-25F1-474E-9B8D-483B3047920E}" destId="{D80DD0DD-774D-471B-995B-B74FAE814BBF}" srcOrd="0" destOrd="0" presId="urn:microsoft.com/office/officeart/2005/8/layout/default"/>
    <dgm:cxn modelId="{AEA0BAE2-75FD-413A-A2ED-7E9A0EF7D271}" srcId="{E513B2C5-06B6-4731-B86D-C789820112DD}" destId="{9F75BB4D-E8A3-4778-84AF-5569EC295218}" srcOrd="7" destOrd="0" parTransId="{0A80231F-BB5C-4393-8EE6-1753DAAA30C5}" sibTransId="{883DBC09-2E3F-48FC-952E-126F614813BA}"/>
    <dgm:cxn modelId="{6D9A71B2-3ACC-418A-9566-85C63F7E8B72}" srcId="{E513B2C5-06B6-4731-B86D-C789820112DD}" destId="{FCFC12C2-F4BD-42E5-A59F-023A0661B35B}" srcOrd="5" destOrd="0" parTransId="{835508CD-B74B-4482-8789-D1C3DEC5B0C3}" sibTransId="{0AAD8BC0-7897-4D70-A683-72750EE29DEC}"/>
    <dgm:cxn modelId="{DE8CFB7C-9FC3-433D-AC93-547E1419F5D4}" type="presOf" srcId="{FCFC12C2-F4BD-42E5-A59F-023A0661B35B}" destId="{8C44E47B-6D07-4CC6-BDE1-639157D8309B}" srcOrd="0" destOrd="0" presId="urn:microsoft.com/office/officeart/2005/8/layout/default"/>
    <dgm:cxn modelId="{D45FF813-80CA-4B8C-B0D6-3B0753F24FAC}" srcId="{E513B2C5-06B6-4731-B86D-C789820112DD}" destId="{6227630B-F21D-460A-A52A-B8EFEFDB5C0F}" srcOrd="2" destOrd="0" parTransId="{359C934B-1C79-41C8-A8DF-E6EB517209E5}" sibTransId="{904AD0B2-4101-4F22-90C9-66DB34FCA071}"/>
    <dgm:cxn modelId="{AA1CEE46-EA0E-41CC-A6AC-8E4D272A9FA2}" type="presOf" srcId="{8A377082-189C-4207-982C-BEBA07B3E1C1}" destId="{0C23813D-1DA8-45AB-91ED-105921A27C98}" srcOrd="0" destOrd="0" presId="urn:microsoft.com/office/officeart/2005/8/layout/default"/>
    <dgm:cxn modelId="{2C95941F-0F10-43D3-8376-57147D6C96F3}" type="presOf" srcId="{E513B2C5-06B6-4731-B86D-C789820112DD}" destId="{CAF580F3-3E66-4B6A-9C9F-BD5AE5DFCEC6}" srcOrd="0" destOrd="0" presId="urn:microsoft.com/office/officeart/2005/8/layout/default"/>
    <dgm:cxn modelId="{C0B20157-2D76-4F09-86E6-151DC27F1FB1}" srcId="{E513B2C5-06B6-4731-B86D-C789820112DD}" destId="{95E7239D-DE8B-4D1F-AC26-5236ED90C158}" srcOrd="0" destOrd="0" parTransId="{8074F29B-6283-404D-BBBA-694FEF4EC5E9}" sibTransId="{53EF245A-44D2-4147-A9E1-DB9B26756CD0}"/>
    <dgm:cxn modelId="{D04B76E4-7442-4DE3-B156-7BEAFF0BDF0F}" type="presOf" srcId="{70F8B889-5DAD-4E10-B752-2D7FFC04906C}" destId="{4D3DDC0E-03D9-4284-A223-1191DD089603}" srcOrd="0" destOrd="0" presId="urn:microsoft.com/office/officeart/2005/8/layout/default"/>
    <dgm:cxn modelId="{13A4BDA5-204E-4FB0-9A2D-04D2C140EE33}" type="presOf" srcId="{A7D5D3E2-92C4-486D-B8FE-E88079D34392}" destId="{378D77AE-1643-45FB-9EF1-8D138A44EBFC}" srcOrd="0" destOrd="0" presId="urn:microsoft.com/office/officeart/2005/8/layout/default"/>
    <dgm:cxn modelId="{A2832B0D-8D33-493B-B8C5-28B6C5871CD9}" type="presOf" srcId="{95E7239D-DE8B-4D1F-AC26-5236ED90C158}" destId="{96DEBCD8-BDBE-45AB-B70C-436E173613AA}" srcOrd="0" destOrd="0" presId="urn:microsoft.com/office/officeart/2005/8/layout/default"/>
    <dgm:cxn modelId="{45165DAF-214B-4CCF-A1D5-F50385BE6C60}" srcId="{E513B2C5-06B6-4731-B86D-C789820112DD}" destId="{70F8B889-5DAD-4E10-B752-2D7FFC04906C}" srcOrd="1" destOrd="0" parTransId="{96798929-BE0C-45C9-A6D1-2410FB2628C5}" sibTransId="{64D29B9C-4276-4E6F-BC67-3749C8C01D0A}"/>
    <dgm:cxn modelId="{2A95D78B-9A4C-4798-8BFE-DCE1D9FB725E}" srcId="{E513B2C5-06B6-4731-B86D-C789820112DD}" destId="{A7D5D3E2-92C4-486D-B8FE-E88079D34392}" srcOrd="3" destOrd="0" parTransId="{D13BCE59-E3B5-4061-90F3-8FEC3DF6F3E0}" sibTransId="{9853444B-69CF-4EFE-AE44-E83D07DED1DF}"/>
    <dgm:cxn modelId="{C207C42C-5787-4964-9CB3-7042DDFB884C}" type="presOf" srcId="{6227630B-F21D-460A-A52A-B8EFEFDB5C0F}" destId="{3EEE70F2-02B4-4A71-9123-6F3E649E04D7}" srcOrd="0" destOrd="0" presId="urn:microsoft.com/office/officeart/2005/8/layout/default"/>
    <dgm:cxn modelId="{E423BD8B-F589-4483-AFF0-014EC05AF17A}" type="presOf" srcId="{DD6A9BAE-E872-4A70-A135-607C46771FF8}" destId="{5AAC201E-84B1-4BCF-8FBB-6D923DC77269}" srcOrd="0" destOrd="0" presId="urn:microsoft.com/office/officeart/2005/8/layout/default"/>
    <dgm:cxn modelId="{5066CD9E-63B9-4B32-AD8B-D2CDBD0F5D97}" type="presOf" srcId="{9F75BB4D-E8A3-4778-84AF-5569EC295218}" destId="{D4EDB921-29BB-49D7-9B4A-5452E2427E64}" srcOrd="0" destOrd="0" presId="urn:microsoft.com/office/officeart/2005/8/layout/default"/>
    <dgm:cxn modelId="{BD8B4E7E-29B8-4533-A215-DD49881A1CE4}" srcId="{E513B2C5-06B6-4731-B86D-C789820112DD}" destId="{8A377082-189C-4207-982C-BEBA07B3E1C1}" srcOrd="4" destOrd="0" parTransId="{E46627D0-8BAB-4C50-B113-D18D57316326}" sibTransId="{8F8B72AE-0A6D-453C-9248-BA97DF62A212}"/>
    <dgm:cxn modelId="{B5E01B8A-E8FE-41D5-9A65-83E733ECE771}" srcId="{E513B2C5-06B6-4731-B86D-C789820112DD}" destId="{519A246B-25F1-474E-9B8D-483B3047920E}" srcOrd="8" destOrd="0" parTransId="{E100B885-1327-4CDF-A041-4E1E55CC9FBE}" sibTransId="{1D636F90-E37B-47D8-B6AE-44E154AE4FFD}"/>
    <dgm:cxn modelId="{23FC5E1E-0EA1-4D74-A6EF-68BB84E9B995}" srcId="{E513B2C5-06B6-4731-B86D-C789820112DD}" destId="{DD6A9BAE-E872-4A70-A135-607C46771FF8}" srcOrd="6" destOrd="0" parTransId="{AD0C3167-EAAD-43F5-9159-6DFEB1D0EEF9}" sibTransId="{D0C5F9DF-48A6-418B-9078-4A4E7C7DD005}"/>
    <dgm:cxn modelId="{076D269C-9986-49B4-B630-8CDF60BE147B}" type="presParOf" srcId="{CAF580F3-3E66-4B6A-9C9F-BD5AE5DFCEC6}" destId="{96DEBCD8-BDBE-45AB-B70C-436E173613AA}" srcOrd="0" destOrd="0" presId="urn:microsoft.com/office/officeart/2005/8/layout/default"/>
    <dgm:cxn modelId="{12CF16F3-CEC1-4945-8DAF-E39E71CEF091}" type="presParOf" srcId="{CAF580F3-3E66-4B6A-9C9F-BD5AE5DFCEC6}" destId="{ECCBCEBB-8449-49DD-B287-7BF4D8C9E19D}" srcOrd="1" destOrd="0" presId="urn:microsoft.com/office/officeart/2005/8/layout/default"/>
    <dgm:cxn modelId="{4C83DE2F-E0DC-45D9-B438-98F0A0B73C02}" type="presParOf" srcId="{CAF580F3-3E66-4B6A-9C9F-BD5AE5DFCEC6}" destId="{4D3DDC0E-03D9-4284-A223-1191DD089603}" srcOrd="2" destOrd="0" presId="urn:microsoft.com/office/officeart/2005/8/layout/default"/>
    <dgm:cxn modelId="{C4A86A6F-547B-4C04-9061-05F4FF09172E}" type="presParOf" srcId="{CAF580F3-3E66-4B6A-9C9F-BD5AE5DFCEC6}" destId="{F4416DC4-71F2-48DC-BD61-CEA8A20FD486}" srcOrd="3" destOrd="0" presId="urn:microsoft.com/office/officeart/2005/8/layout/default"/>
    <dgm:cxn modelId="{138F9CEA-27C4-4521-A4B6-B61EADCCBB4D}" type="presParOf" srcId="{CAF580F3-3E66-4B6A-9C9F-BD5AE5DFCEC6}" destId="{3EEE70F2-02B4-4A71-9123-6F3E649E04D7}" srcOrd="4" destOrd="0" presId="urn:microsoft.com/office/officeart/2005/8/layout/default"/>
    <dgm:cxn modelId="{B3FA69E9-FDAE-4005-B006-152BE3424353}" type="presParOf" srcId="{CAF580F3-3E66-4B6A-9C9F-BD5AE5DFCEC6}" destId="{02F29E8D-B128-4DDC-9B39-E96739A0C287}" srcOrd="5" destOrd="0" presId="urn:microsoft.com/office/officeart/2005/8/layout/default"/>
    <dgm:cxn modelId="{3F0DB512-1F06-4550-BF0B-F3D4BD2A788C}" type="presParOf" srcId="{CAF580F3-3E66-4B6A-9C9F-BD5AE5DFCEC6}" destId="{378D77AE-1643-45FB-9EF1-8D138A44EBFC}" srcOrd="6" destOrd="0" presId="urn:microsoft.com/office/officeart/2005/8/layout/default"/>
    <dgm:cxn modelId="{1E114228-5CB3-459B-A04E-BF1F390ADDCA}" type="presParOf" srcId="{CAF580F3-3E66-4B6A-9C9F-BD5AE5DFCEC6}" destId="{4374218B-F657-4522-B550-44266BCE8F54}" srcOrd="7" destOrd="0" presId="urn:microsoft.com/office/officeart/2005/8/layout/default"/>
    <dgm:cxn modelId="{627C2D64-74E3-4844-983B-188B486416C5}" type="presParOf" srcId="{CAF580F3-3E66-4B6A-9C9F-BD5AE5DFCEC6}" destId="{0C23813D-1DA8-45AB-91ED-105921A27C98}" srcOrd="8" destOrd="0" presId="urn:microsoft.com/office/officeart/2005/8/layout/default"/>
    <dgm:cxn modelId="{C215C2FA-5167-4448-A3FE-CA8713FB3E49}" type="presParOf" srcId="{CAF580F3-3E66-4B6A-9C9F-BD5AE5DFCEC6}" destId="{B6F90292-586F-4525-B1DF-14F7FF2A115E}" srcOrd="9" destOrd="0" presId="urn:microsoft.com/office/officeart/2005/8/layout/default"/>
    <dgm:cxn modelId="{99504F56-2950-49FA-8D6A-2E45F53544F3}" type="presParOf" srcId="{CAF580F3-3E66-4B6A-9C9F-BD5AE5DFCEC6}" destId="{8C44E47B-6D07-4CC6-BDE1-639157D8309B}" srcOrd="10" destOrd="0" presId="urn:microsoft.com/office/officeart/2005/8/layout/default"/>
    <dgm:cxn modelId="{C3271AFE-8EC7-4508-BE4F-DEE0B6A66F9C}" type="presParOf" srcId="{CAF580F3-3E66-4B6A-9C9F-BD5AE5DFCEC6}" destId="{4CBDAE43-85C8-48C4-9EFB-5AB1A5DB87A8}" srcOrd="11" destOrd="0" presId="urn:microsoft.com/office/officeart/2005/8/layout/default"/>
    <dgm:cxn modelId="{3069DC99-4838-4FB2-94AB-F748300ADECD}" type="presParOf" srcId="{CAF580F3-3E66-4B6A-9C9F-BD5AE5DFCEC6}" destId="{5AAC201E-84B1-4BCF-8FBB-6D923DC77269}" srcOrd="12" destOrd="0" presId="urn:microsoft.com/office/officeart/2005/8/layout/default"/>
    <dgm:cxn modelId="{F0ADB39A-8C27-4844-AD75-7C37FDFC111A}" type="presParOf" srcId="{CAF580F3-3E66-4B6A-9C9F-BD5AE5DFCEC6}" destId="{87FC511A-DDD2-44E0-BBCB-BCD6497440EB}" srcOrd="13" destOrd="0" presId="urn:microsoft.com/office/officeart/2005/8/layout/default"/>
    <dgm:cxn modelId="{FA24EC90-A338-4B92-B05E-B9C57837BCE6}" type="presParOf" srcId="{CAF580F3-3E66-4B6A-9C9F-BD5AE5DFCEC6}" destId="{D4EDB921-29BB-49D7-9B4A-5452E2427E64}" srcOrd="14" destOrd="0" presId="urn:microsoft.com/office/officeart/2005/8/layout/default"/>
    <dgm:cxn modelId="{9D38AE75-6197-4B99-92CA-EF6B4375D168}" type="presParOf" srcId="{CAF580F3-3E66-4B6A-9C9F-BD5AE5DFCEC6}" destId="{C4CDBB6B-2386-4113-BFAA-104A09A1D4AD}" srcOrd="15" destOrd="0" presId="urn:microsoft.com/office/officeart/2005/8/layout/default"/>
    <dgm:cxn modelId="{3DCA6065-8841-425B-B0FA-E8F2D42C7E02}" type="presParOf" srcId="{CAF580F3-3E66-4B6A-9C9F-BD5AE5DFCEC6}" destId="{D80DD0DD-774D-471B-995B-B74FAE814BBF}" srcOrd="16" destOrd="0" presId="urn:microsoft.com/office/officeart/2005/8/layout/default"/>
  </dgm:cxnLst>
  <dgm:bg/>
  <dgm:whole/>
</dgm:dataModel>
</file>

<file path=ppt/diagrams/data2.xml><?xml version="1.0" encoding="utf-8"?>
<dgm:dataModel xmlns:dgm="http://schemas.openxmlformats.org/drawingml/2006/diagram" xmlns:a="http://schemas.openxmlformats.org/drawingml/2006/main">
  <dgm:ptLst>
    <dgm:pt modelId="{39021EB8-2489-44B2-8FE2-88DAB987AE4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5CC75B1-051F-4923-86FE-E942DC385111}">
      <dgm:prSet/>
      <dgm:spPr/>
      <dgm:t>
        <a:bodyPr/>
        <a:lstStyle/>
        <a:p>
          <a:r>
            <a:rPr lang="en-US" dirty="0" smtClean="0"/>
            <a:t>Amazon Web Services</a:t>
          </a:r>
          <a:endParaRPr lang="en-US" dirty="0"/>
        </a:p>
      </dgm:t>
    </dgm:pt>
    <dgm:pt modelId="{6660C5FA-4B35-4EEF-AB0E-6FE8F97F1BBB}" type="parTrans" cxnId="{0F59E6FD-C6FF-486C-A53D-C90954C4C76F}">
      <dgm:prSet/>
      <dgm:spPr/>
      <dgm:t>
        <a:bodyPr/>
        <a:lstStyle/>
        <a:p>
          <a:endParaRPr lang="en-US"/>
        </a:p>
      </dgm:t>
    </dgm:pt>
    <dgm:pt modelId="{C06DB88B-0916-444C-9035-85DB486093D3}" type="sibTrans" cxnId="{0F59E6FD-C6FF-486C-A53D-C90954C4C76F}">
      <dgm:prSet/>
      <dgm:spPr/>
      <dgm:t>
        <a:bodyPr/>
        <a:lstStyle/>
        <a:p>
          <a:endParaRPr lang="en-US"/>
        </a:p>
      </dgm:t>
    </dgm:pt>
    <dgm:pt modelId="{7ECE9FA6-0DEF-4EBB-B39F-AA9743A5E149}">
      <dgm:prSet/>
      <dgm:spPr/>
      <dgm:t>
        <a:bodyPr/>
        <a:lstStyle/>
        <a:p>
          <a:r>
            <a:rPr lang="en-US" dirty="0" err="1" smtClean="0"/>
            <a:t>VMWare</a:t>
          </a:r>
          <a:endParaRPr lang="en-US" dirty="0"/>
        </a:p>
      </dgm:t>
    </dgm:pt>
    <dgm:pt modelId="{76BBBB5E-B8CE-49E1-981D-4000E980A89C}" type="parTrans" cxnId="{E93C89BC-4C73-4D50-AADB-1026407F4DF7}">
      <dgm:prSet/>
      <dgm:spPr/>
      <dgm:t>
        <a:bodyPr/>
        <a:lstStyle/>
        <a:p>
          <a:endParaRPr lang="en-US"/>
        </a:p>
      </dgm:t>
    </dgm:pt>
    <dgm:pt modelId="{A8D29AE5-CAEF-4A27-919B-89A0CF79B9B1}" type="sibTrans" cxnId="{E93C89BC-4C73-4D50-AADB-1026407F4DF7}">
      <dgm:prSet/>
      <dgm:spPr/>
      <dgm:t>
        <a:bodyPr/>
        <a:lstStyle/>
        <a:p>
          <a:endParaRPr lang="en-US"/>
        </a:p>
      </dgm:t>
    </dgm:pt>
    <dgm:pt modelId="{CE8F0992-960B-4D40-87C5-308532EC8C82}">
      <dgm:prSet/>
      <dgm:spPr/>
      <dgm:t>
        <a:bodyPr/>
        <a:lstStyle/>
        <a:p>
          <a:r>
            <a:rPr lang="en-US" dirty="0" err="1" smtClean="0"/>
            <a:t>Heroku</a:t>
          </a:r>
          <a:endParaRPr lang="en-US" dirty="0"/>
        </a:p>
      </dgm:t>
    </dgm:pt>
    <dgm:pt modelId="{05973E7D-83BB-4346-AFA5-65865ECE1A41}" type="parTrans" cxnId="{3961C73A-CBC5-45C0-89FF-885167A4487B}">
      <dgm:prSet/>
      <dgm:spPr/>
      <dgm:t>
        <a:bodyPr/>
        <a:lstStyle/>
        <a:p>
          <a:endParaRPr lang="en-US"/>
        </a:p>
      </dgm:t>
    </dgm:pt>
    <dgm:pt modelId="{77A0097E-64E8-481B-A88E-6C7D4A400684}" type="sibTrans" cxnId="{3961C73A-CBC5-45C0-89FF-885167A4487B}">
      <dgm:prSet/>
      <dgm:spPr/>
      <dgm:t>
        <a:bodyPr/>
        <a:lstStyle/>
        <a:p>
          <a:endParaRPr lang="en-US"/>
        </a:p>
      </dgm:t>
    </dgm:pt>
    <dgm:pt modelId="{E160CFFF-84C6-42C3-BFF7-380611DFA742}">
      <dgm:prSet/>
      <dgm:spPr/>
      <dgm:t>
        <a:bodyPr/>
        <a:lstStyle/>
        <a:p>
          <a:r>
            <a:rPr lang="en-US" dirty="0" err="1" smtClean="0"/>
            <a:t>CloudFoundry</a:t>
          </a:r>
          <a:endParaRPr lang="en-US" dirty="0"/>
        </a:p>
      </dgm:t>
    </dgm:pt>
    <dgm:pt modelId="{132CED2A-6DE9-4913-832E-60AA8682B704}" type="parTrans" cxnId="{89BEDC8D-68FB-4C71-8869-ED39B332CC65}">
      <dgm:prSet/>
      <dgm:spPr/>
      <dgm:t>
        <a:bodyPr/>
        <a:lstStyle/>
        <a:p>
          <a:endParaRPr lang="en-US"/>
        </a:p>
      </dgm:t>
    </dgm:pt>
    <dgm:pt modelId="{24301587-6C79-47CC-889B-09A6E338CF14}" type="sibTrans" cxnId="{89BEDC8D-68FB-4C71-8869-ED39B332CC65}">
      <dgm:prSet/>
      <dgm:spPr/>
      <dgm:t>
        <a:bodyPr/>
        <a:lstStyle/>
        <a:p>
          <a:endParaRPr lang="en-US"/>
        </a:p>
      </dgm:t>
    </dgm:pt>
    <dgm:pt modelId="{AA758EF8-076E-4BC9-9396-5AFC50192816}">
      <dgm:prSet/>
      <dgm:spPr/>
      <dgm:t>
        <a:bodyPr/>
        <a:lstStyle/>
        <a:p>
          <a:r>
            <a:rPr lang="en-US" dirty="0" err="1" smtClean="0"/>
            <a:t>OpenShift</a:t>
          </a:r>
          <a:endParaRPr lang="en-US" dirty="0"/>
        </a:p>
      </dgm:t>
    </dgm:pt>
    <dgm:pt modelId="{4709B308-379F-4CAB-BC28-E820B10FF738}" type="parTrans" cxnId="{D24C8086-6E0C-42A5-82D7-66D5DFC85BCD}">
      <dgm:prSet/>
      <dgm:spPr/>
      <dgm:t>
        <a:bodyPr/>
        <a:lstStyle/>
        <a:p>
          <a:endParaRPr lang="en-US"/>
        </a:p>
      </dgm:t>
    </dgm:pt>
    <dgm:pt modelId="{F7EFE61F-77DA-48BC-9BD6-D765B9565DE9}" type="sibTrans" cxnId="{D24C8086-6E0C-42A5-82D7-66D5DFC85BCD}">
      <dgm:prSet/>
      <dgm:spPr/>
      <dgm:t>
        <a:bodyPr/>
        <a:lstStyle/>
        <a:p>
          <a:endParaRPr lang="en-US"/>
        </a:p>
      </dgm:t>
    </dgm:pt>
    <dgm:pt modelId="{4F712E1B-D78B-4291-866B-2A1C48AFD47D}">
      <dgm:prSet/>
      <dgm:spPr/>
      <dgm:t>
        <a:bodyPr/>
        <a:lstStyle/>
        <a:p>
          <a:r>
            <a:rPr lang="en-US" dirty="0" smtClean="0"/>
            <a:t>Force.com</a:t>
          </a:r>
          <a:endParaRPr lang="en-US" dirty="0"/>
        </a:p>
      </dgm:t>
    </dgm:pt>
    <dgm:pt modelId="{C64355B1-28CA-4778-9EB3-0E120E49846E}" type="parTrans" cxnId="{66108206-BCC1-4C19-B05B-C49F9BF51C12}">
      <dgm:prSet/>
      <dgm:spPr/>
      <dgm:t>
        <a:bodyPr/>
        <a:lstStyle/>
        <a:p>
          <a:endParaRPr lang="en-US"/>
        </a:p>
      </dgm:t>
    </dgm:pt>
    <dgm:pt modelId="{83A720CB-F46B-405C-834F-CA3E0F3EAD64}" type="sibTrans" cxnId="{66108206-BCC1-4C19-B05B-C49F9BF51C12}">
      <dgm:prSet/>
      <dgm:spPr/>
      <dgm:t>
        <a:bodyPr/>
        <a:lstStyle/>
        <a:p>
          <a:endParaRPr lang="en-US"/>
        </a:p>
      </dgm:t>
    </dgm:pt>
    <dgm:pt modelId="{5B8000F6-CF51-4E4C-A9D8-E2EAB1DAF4C8}">
      <dgm:prSet/>
      <dgm:spPr/>
      <dgm:t>
        <a:bodyPr/>
        <a:lstStyle/>
        <a:p>
          <a:r>
            <a:rPr lang="en-US" dirty="0" err="1" smtClean="0"/>
            <a:t>Rackspace</a:t>
          </a:r>
          <a:endParaRPr lang="en-US" dirty="0"/>
        </a:p>
      </dgm:t>
    </dgm:pt>
    <dgm:pt modelId="{DACD93BC-29FB-4CA7-9E62-9010308B0D5F}" type="parTrans" cxnId="{02E9095E-6353-4447-9CA2-51743292AD2C}">
      <dgm:prSet/>
      <dgm:spPr/>
      <dgm:t>
        <a:bodyPr/>
        <a:lstStyle/>
        <a:p>
          <a:endParaRPr lang="en-US"/>
        </a:p>
      </dgm:t>
    </dgm:pt>
    <dgm:pt modelId="{17941095-BF30-43FF-956A-CC9B1BBABB00}" type="sibTrans" cxnId="{02E9095E-6353-4447-9CA2-51743292AD2C}">
      <dgm:prSet/>
      <dgm:spPr/>
      <dgm:t>
        <a:bodyPr/>
        <a:lstStyle/>
        <a:p>
          <a:endParaRPr lang="en-US"/>
        </a:p>
      </dgm:t>
    </dgm:pt>
    <dgm:pt modelId="{63D1D216-C75C-4F01-9409-17EAA8D7E9BB}">
      <dgm:prSet/>
      <dgm:spPr/>
      <dgm:t>
        <a:bodyPr/>
        <a:lstStyle/>
        <a:p>
          <a:r>
            <a:rPr lang="en-US" dirty="0" smtClean="0"/>
            <a:t>Windows Azure</a:t>
          </a:r>
        </a:p>
      </dgm:t>
    </dgm:pt>
    <dgm:pt modelId="{76E9E770-7205-47E2-8BE6-496F5D8E4825}" type="parTrans" cxnId="{23D5F7C8-5103-46A5-8B95-1E60B267CED6}">
      <dgm:prSet/>
      <dgm:spPr/>
      <dgm:t>
        <a:bodyPr/>
        <a:lstStyle/>
        <a:p>
          <a:endParaRPr lang="en-US"/>
        </a:p>
      </dgm:t>
    </dgm:pt>
    <dgm:pt modelId="{025AEFC5-23D4-4496-BB38-11B9D5BB0D8F}" type="sibTrans" cxnId="{23D5F7C8-5103-46A5-8B95-1E60B267CED6}">
      <dgm:prSet/>
      <dgm:spPr/>
      <dgm:t>
        <a:bodyPr/>
        <a:lstStyle/>
        <a:p>
          <a:endParaRPr lang="en-US"/>
        </a:p>
      </dgm:t>
    </dgm:pt>
    <dgm:pt modelId="{06761268-D5E6-4526-BD83-98AC55A97C3F}">
      <dgm:prSet/>
      <dgm:spPr/>
      <dgm:t>
        <a:bodyPr/>
        <a:lstStyle/>
        <a:p>
          <a:r>
            <a:rPr lang="en-US" dirty="0" err="1" smtClean="0"/>
            <a:t>GoGrid</a:t>
          </a:r>
          <a:endParaRPr lang="en-US" dirty="0" smtClean="0"/>
        </a:p>
      </dgm:t>
    </dgm:pt>
    <dgm:pt modelId="{78D88DB8-9D53-410B-8136-AAF98D4B71A7}" type="parTrans" cxnId="{53D3DE3B-9D81-44BD-B367-377136279214}">
      <dgm:prSet/>
      <dgm:spPr/>
      <dgm:t>
        <a:bodyPr/>
        <a:lstStyle/>
        <a:p>
          <a:endParaRPr lang="en-US"/>
        </a:p>
      </dgm:t>
    </dgm:pt>
    <dgm:pt modelId="{EE2B3ACA-607B-4A85-A50D-B2AC1778B7C4}" type="sibTrans" cxnId="{53D3DE3B-9D81-44BD-B367-377136279214}">
      <dgm:prSet/>
      <dgm:spPr/>
      <dgm:t>
        <a:bodyPr/>
        <a:lstStyle/>
        <a:p>
          <a:endParaRPr lang="en-US"/>
        </a:p>
      </dgm:t>
    </dgm:pt>
    <dgm:pt modelId="{7AFAA7D8-CA54-46C6-962D-C2B67686E44C}" type="pres">
      <dgm:prSet presAssocID="{39021EB8-2489-44B2-8FE2-88DAB987AE43}" presName="diagram" presStyleCnt="0">
        <dgm:presLayoutVars>
          <dgm:dir/>
          <dgm:resizeHandles val="exact"/>
        </dgm:presLayoutVars>
      </dgm:prSet>
      <dgm:spPr/>
      <dgm:t>
        <a:bodyPr/>
        <a:lstStyle/>
        <a:p>
          <a:endParaRPr lang="en-US"/>
        </a:p>
      </dgm:t>
    </dgm:pt>
    <dgm:pt modelId="{C84A8602-F915-4B43-9163-6C98755544E3}" type="pres">
      <dgm:prSet presAssocID="{45CC75B1-051F-4923-86FE-E942DC385111}" presName="node" presStyleLbl="node1" presStyleIdx="0" presStyleCnt="9">
        <dgm:presLayoutVars>
          <dgm:bulletEnabled val="1"/>
        </dgm:presLayoutVars>
      </dgm:prSet>
      <dgm:spPr/>
      <dgm:t>
        <a:bodyPr/>
        <a:lstStyle/>
        <a:p>
          <a:endParaRPr lang="en-US"/>
        </a:p>
      </dgm:t>
    </dgm:pt>
    <dgm:pt modelId="{79A8F401-B962-42B6-A309-99CF59896CC7}" type="pres">
      <dgm:prSet presAssocID="{C06DB88B-0916-444C-9035-85DB486093D3}" presName="sibTrans" presStyleCnt="0"/>
      <dgm:spPr/>
    </dgm:pt>
    <dgm:pt modelId="{551E75B7-BE5D-4C13-BB46-2F9954CD2302}" type="pres">
      <dgm:prSet presAssocID="{7ECE9FA6-0DEF-4EBB-B39F-AA9743A5E149}" presName="node" presStyleLbl="node1" presStyleIdx="1" presStyleCnt="9">
        <dgm:presLayoutVars>
          <dgm:bulletEnabled val="1"/>
        </dgm:presLayoutVars>
      </dgm:prSet>
      <dgm:spPr/>
      <dgm:t>
        <a:bodyPr/>
        <a:lstStyle/>
        <a:p>
          <a:endParaRPr lang="en-US"/>
        </a:p>
      </dgm:t>
    </dgm:pt>
    <dgm:pt modelId="{634CE46D-4583-4C99-9319-CF581AF0768F}" type="pres">
      <dgm:prSet presAssocID="{A8D29AE5-CAEF-4A27-919B-89A0CF79B9B1}" presName="sibTrans" presStyleCnt="0"/>
      <dgm:spPr/>
    </dgm:pt>
    <dgm:pt modelId="{9C7270C8-0760-4E10-8A45-FB5DB4CC3CBC}" type="pres">
      <dgm:prSet presAssocID="{CE8F0992-960B-4D40-87C5-308532EC8C82}" presName="node" presStyleLbl="node1" presStyleIdx="2" presStyleCnt="9">
        <dgm:presLayoutVars>
          <dgm:bulletEnabled val="1"/>
        </dgm:presLayoutVars>
      </dgm:prSet>
      <dgm:spPr/>
      <dgm:t>
        <a:bodyPr/>
        <a:lstStyle/>
        <a:p>
          <a:endParaRPr lang="en-US"/>
        </a:p>
      </dgm:t>
    </dgm:pt>
    <dgm:pt modelId="{84C2AE51-E4E0-4BC0-805D-0800922427E3}" type="pres">
      <dgm:prSet presAssocID="{77A0097E-64E8-481B-A88E-6C7D4A400684}" presName="sibTrans" presStyleCnt="0"/>
      <dgm:spPr/>
    </dgm:pt>
    <dgm:pt modelId="{E3BD266C-44B0-44B1-8231-27F4541FDD6E}" type="pres">
      <dgm:prSet presAssocID="{E160CFFF-84C6-42C3-BFF7-380611DFA742}" presName="node" presStyleLbl="node1" presStyleIdx="3" presStyleCnt="9">
        <dgm:presLayoutVars>
          <dgm:bulletEnabled val="1"/>
        </dgm:presLayoutVars>
      </dgm:prSet>
      <dgm:spPr/>
      <dgm:t>
        <a:bodyPr/>
        <a:lstStyle/>
        <a:p>
          <a:endParaRPr lang="en-US"/>
        </a:p>
      </dgm:t>
    </dgm:pt>
    <dgm:pt modelId="{6634BDE1-F109-46E2-A9A2-7F5D24A24A8E}" type="pres">
      <dgm:prSet presAssocID="{24301587-6C79-47CC-889B-09A6E338CF14}" presName="sibTrans" presStyleCnt="0"/>
      <dgm:spPr/>
    </dgm:pt>
    <dgm:pt modelId="{2B228D1D-3884-461A-A5E7-10B3F8FA5636}" type="pres">
      <dgm:prSet presAssocID="{AA758EF8-076E-4BC9-9396-5AFC50192816}" presName="node" presStyleLbl="node1" presStyleIdx="4" presStyleCnt="9">
        <dgm:presLayoutVars>
          <dgm:bulletEnabled val="1"/>
        </dgm:presLayoutVars>
      </dgm:prSet>
      <dgm:spPr/>
      <dgm:t>
        <a:bodyPr/>
        <a:lstStyle/>
        <a:p>
          <a:endParaRPr lang="en-US"/>
        </a:p>
      </dgm:t>
    </dgm:pt>
    <dgm:pt modelId="{D175644D-B668-4282-B054-B12D94064415}" type="pres">
      <dgm:prSet presAssocID="{F7EFE61F-77DA-48BC-9BD6-D765B9565DE9}" presName="sibTrans" presStyleCnt="0"/>
      <dgm:spPr/>
    </dgm:pt>
    <dgm:pt modelId="{AD96EDA4-9386-4AFF-9F7A-3953EECCE5E7}" type="pres">
      <dgm:prSet presAssocID="{4F712E1B-D78B-4291-866B-2A1C48AFD47D}" presName="node" presStyleLbl="node1" presStyleIdx="5" presStyleCnt="9">
        <dgm:presLayoutVars>
          <dgm:bulletEnabled val="1"/>
        </dgm:presLayoutVars>
      </dgm:prSet>
      <dgm:spPr/>
      <dgm:t>
        <a:bodyPr/>
        <a:lstStyle/>
        <a:p>
          <a:endParaRPr lang="en-US"/>
        </a:p>
      </dgm:t>
    </dgm:pt>
    <dgm:pt modelId="{446E4FE1-8BD3-4E70-AC66-55BE0A3C5805}" type="pres">
      <dgm:prSet presAssocID="{83A720CB-F46B-405C-834F-CA3E0F3EAD64}" presName="sibTrans" presStyleCnt="0"/>
      <dgm:spPr/>
    </dgm:pt>
    <dgm:pt modelId="{A2C5AEF9-E52B-44DE-A730-7D83689287C4}" type="pres">
      <dgm:prSet presAssocID="{5B8000F6-CF51-4E4C-A9D8-E2EAB1DAF4C8}" presName="node" presStyleLbl="node1" presStyleIdx="6" presStyleCnt="9">
        <dgm:presLayoutVars>
          <dgm:bulletEnabled val="1"/>
        </dgm:presLayoutVars>
      </dgm:prSet>
      <dgm:spPr/>
      <dgm:t>
        <a:bodyPr/>
        <a:lstStyle/>
        <a:p>
          <a:endParaRPr lang="en-US"/>
        </a:p>
      </dgm:t>
    </dgm:pt>
    <dgm:pt modelId="{B658DBB0-0820-47FF-854F-A0263E1A8D2F}" type="pres">
      <dgm:prSet presAssocID="{17941095-BF30-43FF-956A-CC9B1BBABB00}" presName="sibTrans" presStyleCnt="0"/>
      <dgm:spPr/>
    </dgm:pt>
    <dgm:pt modelId="{7637041C-F3D7-47AD-B794-BFABE7216958}" type="pres">
      <dgm:prSet presAssocID="{63D1D216-C75C-4F01-9409-17EAA8D7E9BB}" presName="node" presStyleLbl="node1" presStyleIdx="7" presStyleCnt="9">
        <dgm:presLayoutVars>
          <dgm:bulletEnabled val="1"/>
        </dgm:presLayoutVars>
      </dgm:prSet>
      <dgm:spPr/>
      <dgm:t>
        <a:bodyPr/>
        <a:lstStyle/>
        <a:p>
          <a:endParaRPr lang="en-US"/>
        </a:p>
      </dgm:t>
    </dgm:pt>
    <dgm:pt modelId="{0834FFF6-CCFA-40B1-BE6F-52F0D4B66D60}" type="pres">
      <dgm:prSet presAssocID="{025AEFC5-23D4-4496-BB38-11B9D5BB0D8F}" presName="sibTrans" presStyleCnt="0"/>
      <dgm:spPr/>
    </dgm:pt>
    <dgm:pt modelId="{F87BB16C-08F3-406A-A416-88512D757FC7}" type="pres">
      <dgm:prSet presAssocID="{06761268-D5E6-4526-BD83-98AC55A97C3F}" presName="node" presStyleLbl="node1" presStyleIdx="8" presStyleCnt="9">
        <dgm:presLayoutVars>
          <dgm:bulletEnabled val="1"/>
        </dgm:presLayoutVars>
      </dgm:prSet>
      <dgm:spPr/>
      <dgm:t>
        <a:bodyPr/>
        <a:lstStyle/>
        <a:p>
          <a:endParaRPr lang="en-US"/>
        </a:p>
      </dgm:t>
    </dgm:pt>
  </dgm:ptLst>
  <dgm:cxnLst>
    <dgm:cxn modelId="{A4BDAF3B-93F4-425E-A9D7-7AFCAA087891}" type="presOf" srcId="{39021EB8-2489-44B2-8FE2-88DAB987AE43}" destId="{7AFAA7D8-CA54-46C6-962D-C2B67686E44C}" srcOrd="0" destOrd="0" presId="urn:microsoft.com/office/officeart/2005/8/layout/default"/>
    <dgm:cxn modelId="{90B5B58A-9F51-416E-906C-7A5251327240}" type="presOf" srcId="{45CC75B1-051F-4923-86FE-E942DC385111}" destId="{C84A8602-F915-4B43-9163-6C98755544E3}" srcOrd="0" destOrd="0" presId="urn:microsoft.com/office/officeart/2005/8/layout/default"/>
    <dgm:cxn modelId="{0F59E6FD-C6FF-486C-A53D-C90954C4C76F}" srcId="{39021EB8-2489-44B2-8FE2-88DAB987AE43}" destId="{45CC75B1-051F-4923-86FE-E942DC385111}" srcOrd="0" destOrd="0" parTransId="{6660C5FA-4B35-4EEF-AB0E-6FE8F97F1BBB}" sibTransId="{C06DB88B-0916-444C-9035-85DB486093D3}"/>
    <dgm:cxn modelId="{E93C89BC-4C73-4D50-AADB-1026407F4DF7}" srcId="{39021EB8-2489-44B2-8FE2-88DAB987AE43}" destId="{7ECE9FA6-0DEF-4EBB-B39F-AA9743A5E149}" srcOrd="1" destOrd="0" parTransId="{76BBBB5E-B8CE-49E1-981D-4000E980A89C}" sibTransId="{A8D29AE5-CAEF-4A27-919B-89A0CF79B9B1}"/>
    <dgm:cxn modelId="{6041A1F6-9E95-4400-9147-5E65E9D483A2}" type="presOf" srcId="{4F712E1B-D78B-4291-866B-2A1C48AFD47D}" destId="{AD96EDA4-9386-4AFF-9F7A-3953EECCE5E7}" srcOrd="0" destOrd="0" presId="urn:microsoft.com/office/officeart/2005/8/layout/default"/>
    <dgm:cxn modelId="{23D5F7C8-5103-46A5-8B95-1E60B267CED6}" srcId="{39021EB8-2489-44B2-8FE2-88DAB987AE43}" destId="{63D1D216-C75C-4F01-9409-17EAA8D7E9BB}" srcOrd="7" destOrd="0" parTransId="{76E9E770-7205-47E2-8BE6-496F5D8E4825}" sibTransId="{025AEFC5-23D4-4496-BB38-11B9D5BB0D8F}"/>
    <dgm:cxn modelId="{2A7CC01F-2070-4132-8C72-EE7538FA1583}" type="presOf" srcId="{AA758EF8-076E-4BC9-9396-5AFC50192816}" destId="{2B228D1D-3884-461A-A5E7-10B3F8FA5636}" srcOrd="0" destOrd="0" presId="urn:microsoft.com/office/officeart/2005/8/layout/default"/>
    <dgm:cxn modelId="{325DC9A9-26A3-4FFB-9BA2-2F529149DF18}" type="presOf" srcId="{06761268-D5E6-4526-BD83-98AC55A97C3F}" destId="{F87BB16C-08F3-406A-A416-88512D757FC7}" srcOrd="0" destOrd="0" presId="urn:microsoft.com/office/officeart/2005/8/layout/default"/>
    <dgm:cxn modelId="{02E9095E-6353-4447-9CA2-51743292AD2C}" srcId="{39021EB8-2489-44B2-8FE2-88DAB987AE43}" destId="{5B8000F6-CF51-4E4C-A9D8-E2EAB1DAF4C8}" srcOrd="6" destOrd="0" parTransId="{DACD93BC-29FB-4CA7-9E62-9010308B0D5F}" sibTransId="{17941095-BF30-43FF-956A-CC9B1BBABB00}"/>
    <dgm:cxn modelId="{8B6BF876-34A5-40DF-929F-CA8DA060D7E2}" type="presOf" srcId="{CE8F0992-960B-4D40-87C5-308532EC8C82}" destId="{9C7270C8-0760-4E10-8A45-FB5DB4CC3CBC}" srcOrd="0" destOrd="0" presId="urn:microsoft.com/office/officeart/2005/8/layout/default"/>
    <dgm:cxn modelId="{53D3DE3B-9D81-44BD-B367-377136279214}" srcId="{39021EB8-2489-44B2-8FE2-88DAB987AE43}" destId="{06761268-D5E6-4526-BD83-98AC55A97C3F}" srcOrd="8" destOrd="0" parTransId="{78D88DB8-9D53-410B-8136-AAF98D4B71A7}" sibTransId="{EE2B3ACA-607B-4A85-A50D-B2AC1778B7C4}"/>
    <dgm:cxn modelId="{48CA4E9E-0CF4-4828-9BD6-303633E4C256}" type="presOf" srcId="{7ECE9FA6-0DEF-4EBB-B39F-AA9743A5E149}" destId="{551E75B7-BE5D-4C13-BB46-2F9954CD2302}" srcOrd="0" destOrd="0" presId="urn:microsoft.com/office/officeart/2005/8/layout/default"/>
    <dgm:cxn modelId="{66108206-BCC1-4C19-B05B-C49F9BF51C12}" srcId="{39021EB8-2489-44B2-8FE2-88DAB987AE43}" destId="{4F712E1B-D78B-4291-866B-2A1C48AFD47D}" srcOrd="5" destOrd="0" parTransId="{C64355B1-28CA-4778-9EB3-0E120E49846E}" sibTransId="{83A720CB-F46B-405C-834F-CA3E0F3EAD64}"/>
    <dgm:cxn modelId="{49732026-CF9F-4CCF-A935-1CAD10B6427D}" type="presOf" srcId="{63D1D216-C75C-4F01-9409-17EAA8D7E9BB}" destId="{7637041C-F3D7-47AD-B794-BFABE7216958}" srcOrd="0" destOrd="0" presId="urn:microsoft.com/office/officeart/2005/8/layout/default"/>
    <dgm:cxn modelId="{3961C73A-CBC5-45C0-89FF-885167A4487B}" srcId="{39021EB8-2489-44B2-8FE2-88DAB987AE43}" destId="{CE8F0992-960B-4D40-87C5-308532EC8C82}" srcOrd="2" destOrd="0" parTransId="{05973E7D-83BB-4346-AFA5-65865ECE1A41}" sibTransId="{77A0097E-64E8-481B-A88E-6C7D4A400684}"/>
    <dgm:cxn modelId="{D24C8086-6E0C-42A5-82D7-66D5DFC85BCD}" srcId="{39021EB8-2489-44B2-8FE2-88DAB987AE43}" destId="{AA758EF8-076E-4BC9-9396-5AFC50192816}" srcOrd="4" destOrd="0" parTransId="{4709B308-379F-4CAB-BC28-E820B10FF738}" sibTransId="{F7EFE61F-77DA-48BC-9BD6-D765B9565DE9}"/>
    <dgm:cxn modelId="{C770C1F6-3593-4148-A178-1F04968A9E5D}" type="presOf" srcId="{E160CFFF-84C6-42C3-BFF7-380611DFA742}" destId="{E3BD266C-44B0-44B1-8231-27F4541FDD6E}" srcOrd="0" destOrd="0" presId="urn:microsoft.com/office/officeart/2005/8/layout/default"/>
    <dgm:cxn modelId="{89BEDC8D-68FB-4C71-8869-ED39B332CC65}" srcId="{39021EB8-2489-44B2-8FE2-88DAB987AE43}" destId="{E160CFFF-84C6-42C3-BFF7-380611DFA742}" srcOrd="3" destOrd="0" parTransId="{132CED2A-6DE9-4913-832E-60AA8682B704}" sibTransId="{24301587-6C79-47CC-889B-09A6E338CF14}"/>
    <dgm:cxn modelId="{7072ADF7-3068-4A4E-B89B-13F0CD0E719F}" type="presOf" srcId="{5B8000F6-CF51-4E4C-A9D8-E2EAB1DAF4C8}" destId="{A2C5AEF9-E52B-44DE-A730-7D83689287C4}" srcOrd="0" destOrd="0" presId="urn:microsoft.com/office/officeart/2005/8/layout/default"/>
    <dgm:cxn modelId="{34EB961A-B0D3-4296-A14F-E655B0F29956}" type="presParOf" srcId="{7AFAA7D8-CA54-46C6-962D-C2B67686E44C}" destId="{C84A8602-F915-4B43-9163-6C98755544E3}" srcOrd="0" destOrd="0" presId="urn:microsoft.com/office/officeart/2005/8/layout/default"/>
    <dgm:cxn modelId="{8315C09E-364D-440A-BB39-51793371916B}" type="presParOf" srcId="{7AFAA7D8-CA54-46C6-962D-C2B67686E44C}" destId="{79A8F401-B962-42B6-A309-99CF59896CC7}" srcOrd="1" destOrd="0" presId="urn:microsoft.com/office/officeart/2005/8/layout/default"/>
    <dgm:cxn modelId="{010FBD84-B47F-46AF-905D-519C6F3E2C7A}" type="presParOf" srcId="{7AFAA7D8-CA54-46C6-962D-C2B67686E44C}" destId="{551E75B7-BE5D-4C13-BB46-2F9954CD2302}" srcOrd="2" destOrd="0" presId="urn:microsoft.com/office/officeart/2005/8/layout/default"/>
    <dgm:cxn modelId="{CE0F2B25-8FAD-4AA0-A67A-D8CBF9B7D397}" type="presParOf" srcId="{7AFAA7D8-CA54-46C6-962D-C2B67686E44C}" destId="{634CE46D-4583-4C99-9319-CF581AF0768F}" srcOrd="3" destOrd="0" presId="urn:microsoft.com/office/officeart/2005/8/layout/default"/>
    <dgm:cxn modelId="{13C0F8BA-02E0-4E7E-8810-D0355264A426}" type="presParOf" srcId="{7AFAA7D8-CA54-46C6-962D-C2B67686E44C}" destId="{9C7270C8-0760-4E10-8A45-FB5DB4CC3CBC}" srcOrd="4" destOrd="0" presId="urn:microsoft.com/office/officeart/2005/8/layout/default"/>
    <dgm:cxn modelId="{A8A4168D-C6B6-4155-BFF2-A0B3E1193E42}" type="presParOf" srcId="{7AFAA7D8-CA54-46C6-962D-C2B67686E44C}" destId="{84C2AE51-E4E0-4BC0-805D-0800922427E3}" srcOrd="5" destOrd="0" presId="urn:microsoft.com/office/officeart/2005/8/layout/default"/>
    <dgm:cxn modelId="{B32A4728-BF98-423C-A970-564E14186A9B}" type="presParOf" srcId="{7AFAA7D8-CA54-46C6-962D-C2B67686E44C}" destId="{E3BD266C-44B0-44B1-8231-27F4541FDD6E}" srcOrd="6" destOrd="0" presId="urn:microsoft.com/office/officeart/2005/8/layout/default"/>
    <dgm:cxn modelId="{EBC50E93-2020-44A4-81DF-01570C8627BC}" type="presParOf" srcId="{7AFAA7D8-CA54-46C6-962D-C2B67686E44C}" destId="{6634BDE1-F109-46E2-A9A2-7F5D24A24A8E}" srcOrd="7" destOrd="0" presId="urn:microsoft.com/office/officeart/2005/8/layout/default"/>
    <dgm:cxn modelId="{1F0B0307-53A2-4DFB-8A43-AC34558AE892}" type="presParOf" srcId="{7AFAA7D8-CA54-46C6-962D-C2B67686E44C}" destId="{2B228D1D-3884-461A-A5E7-10B3F8FA5636}" srcOrd="8" destOrd="0" presId="urn:microsoft.com/office/officeart/2005/8/layout/default"/>
    <dgm:cxn modelId="{376CCFEF-1D10-478E-8E94-DC49BC9799E6}" type="presParOf" srcId="{7AFAA7D8-CA54-46C6-962D-C2B67686E44C}" destId="{D175644D-B668-4282-B054-B12D94064415}" srcOrd="9" destOrd="0" presId="urn:microsoft.com/office/officeart/2005/8/layout/default"/>
    <dgm:cxn modelId="{9EF7A57E-C1F4-4191-964C-F58949CE037E}" type="presParOf" srcId="{7AFAA7D8-CA54-46C6-962D-C2B67686E44C}" destId="{AD96EDA4-9386-4AFF-9F7A-3953EECCE5E7}" srcOrd="10" destOrd="0" presId="urn:microsoft.com/office/officeart/2005/8/layout/default"/>
    <dgm:cxn modelId="{DACD47AE-CCD0-4B38-934C-058EF14D4904}" type="presParOf" srcId="{7AFAA7D8-CA54-46C6-962D-C2B67686E44C}" destId="{446E4FE1-8BD3-4E70-AC66-55BE0A3C5805}" srcOrd="11" destOrd="0" presId="urn:microsoft.com/office/officeart/2005/8/layout/default"/>
    <dgm:cxn modelId="{ECFA3940-2B0F-4DF6-92D4-AD23708D94A0}" type="presParOf" srcId="{7AFAA7D8-CA54-46C6-962D-C2B67686E44C}" destId="{A2C5AEF9-E52B-44DE-A730-7D83689287C4}" srcOrd="12" destOrd="0" presId="urn:microsoft.com/office/officeart/2005/8/layout/default"/>
    <dgm:cxn modelId="{6E8E49D8-24E2-43CA-BB8D-1C22F5989730}" type="presParOf" srcId="{7AFAA7D8-CA54-46C6-962D-C2B67686E44C}" destId="{B658DBB0-0820-47FF-854F-A0263E1A8D2F}" srcOrd="13" destOrd="0" presId="urn:microsoft.com/office/officeart/2005/8/layout/default"/>
    <dgm:cxn modelId="{02EC9751-232F-458F-BFBA-43290A6208A5}" type="presParOf" srcId="{7AFAA7D8-CA54-46C6-962D-C2B67686E44C}" destId="{7637041C-F3D7-47AD-B794-BFABE7216958}" srcOrd="14" destOrd="0" presId="urn:microsoft.com/office/officeart/2005/8/layout/default"/>
    <dgm:cxn modelId="{2BD561A3-61B2-4E3F-8A65-66F189D15A9F}" type="presParOf" srcId="{7AFAA7D8-CA54-46C6-962D-C2B67686E44C}" destId="{0834FFF6-CCFA-40B1-BE6F-52F0D4B66D60}" srcOrd="15" destOrd="0" presId="urn:microsoft.com/office/officeart/2005/8/layout/default"/>
    <dgm:cxn modelId="{58A1BE03-6386-4C0E-AC89-DE5A4D049925}" type="presParOf" srcId="{7AFAA7D8-CA54-46C6-962D-C2B67686E44C}" destId="{F87BB16C-08F3-406A-A416-88512D757FC7}" srcOrd="16"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A51D97-022B-4480-9EC8-BE185C2D8528}" type="datetimeFigureOut">
              <a:rPr lang="en-IN" smtClean="0"/>
              <a:pPr/>
              <a:t>17-04-2013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39E19-3A3B-46C4-B065-6588A37161AF}"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47785-F4B1-4B4B-8734-A11976B5384E}" type="datetimeFigureOut">
              <a:rPr lang="en-IN" smtClean="0"/>
              <a:pPr/>
              <a:t>17-04-2013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A3C8B-2E76-438B-9290-7C8DAEE03DE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56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66</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72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9AB0A-0061-452B-8A3C-3C5ADA89C9BD}" type="slidenum">
              <a:rPr lang="en-US"/>
              <a:pPr/>
              <a:t>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29871-E9FB-4929-9F2D-B4577663B2E8}" type="slidenum">
              <a:rPr lang="en-US"/>
              <a:pPr/>
              <a:t>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21F37-80AD-4CE4-95CD-E3AC90487A47}" type="slidenum">
              <a:rPr lang="en-US"/>
              <a:pPr/>
              <a:t>9</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D7F65-0BB6-417E-98C7-D687A0BB3D37}" type="slidenum">
              <a:rPr lang="en-US"/>
              <a:pPr/>
              <a:t>10</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563E86-4730-4A25-9F15-F3F8C9FA149B}" type="datetimeFigureOut">
              <a:rPr lang="en-IN" smtClean="0"/>
              <a:pPr/>
              <a:t>17-04-2013</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endParaRPr lang="en-IN" dirty="0"/>
          </a:p>
        </p:txBody>
      </p:sp>
      <p:sp>
        <p:nvSpPr>
          <p:cNvPr id="12" name="Rectangle 11"/>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6" name="Picture 15" descr="Logo1.bmp"/>
          <p:cNvPicPr>
            <a:picLocks noChangeAspect="1"/>
          </p:cNvPicPr>
          <p:nvPr/>
        </p:nvPicPr>
        <p:blipFill>
          <a:blip r:embed="rId2" cstate="print"/>
          <a:stretch>
            <a:fillRect/>
          </a:stretch>
        </p:blipFill>
        <p:spPr>
          <a:xfrm>
            <a:off x="228600" y="228600"/>
            <a:ext cx="1014413" cy="686445"/>
          </a:xfrm>
          <a:prstGeom prst="rect">
            <a:avLst/>
          </a:prstGeom>
        </p:spPr>
      </p:pic>
      <p:pic>
        <p:nvPicPr>
          <p:cNvPr id="18" name="Picture 17" descr="copyright.bmp"/>
          <p:cNvPicPr>
            <a:picLocks noChangeAspect="1"/>
          </p:cNvPicPr>
          <p:nvPr/>
        </p:nvPicPr>
        <p:blipFill>
          <a:blip r:embed="rId3" cstate="print"/>
          <a:stretch>
            <a:fillRect/>
          </a:stretch>
        </p:blipFill>
        <p:spPr>
          <a:xfrm>
            <a:off x="2895600" y="6324600"/>
            <a:ext cx="3200400" cy="207313"/>
          </a:xfrm>
          <a:prstGeom prst="rect">
            <a:avLst/>
          </a:prstGeom>
        </p:spPr>
      </p:pic>
      <p:pic>
        <p:nvPicPr>
          <p:cNvPr id="20" name="Picture 2"/>
          <p:cNvPicPr>
            <a:picLocks noChangeAspect="1" noChangeArrowheads="1"/>
          </p:cNvPicPr>
          <p:nvPr userDrawn="1"/>
        </p:nvPicPr>
        <p:blipFill>
          <a:blip r:embed="rId4" cstate="print"/>
          <a:srcRect/>
          <a:stretch>
            <a:fillRect/>
          </a:stretch>
        </p:blipFill>
        <p:spPr bwMode="auto">
          <a:xfrm>
            <a:off x="8001000" y="152400"/>
            <a:ext cx="904875" cy="7239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96C02-6E90-4EF9-B69D-B43CAEAAB9C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563E86-4730-4A25-9F15-F3F8C9FA149B}" type="datetimeFigureOut">
              <a:rPr lang="en-IN" smtClean="0"/>
              <a:pPr/>
              <a:t>17-04-2013</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396C02-6E90-4EF9-B69D-B43CAEAAB9C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5" name="Footer Placeholder 4"/>
          <p:cNvSpPr>
            <a:spLocks noGrp="1"/>
          </p:cNvSpPr>
          <p:nvPr>
            <p:ph type="ftr" sz="quarter" idx="11"/>
          </p:nvPr>
        </p:nvSpPr>
        <p:spPr>
          <a:xfrm>
            <a:off x="609601" y="6248206"/>
            <a:ext cx="1600200" cy="365125"/>
          </a:xfrm>
        </p:spPr>
        <p:txBody>
          <a:bodyPr/>
          <a:lstStyle/>
          <a:p>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a:xfrm>
            <a:off x="0" y="1279524"/>
            <a:ext cx="533400" cy="244476"/>
          </a:xfrm>
        </p:spPr>
        <p:txBody>
          <a:bodyPr/>
          <a:lstStyle>
            <a:lvl1pPr>
              <a:defRPr>
                <a:solidFill>
                  <a:srgbClr val="FFFFFF"/>
                </a:solidFill>
              </a:defRPr>
            </a:lvl1pPr>
          </a:lstStyle>
          <a:p>
            <a:fld id="{F0396C02-6E90-4EF9-B69D-B43CAEAAB9C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0396C02-6E90-4EF9-B69D-B43CAEAAB9CC}"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563E86-4730-4A25-9F15-F3F8C9FA149B}" type="datetimeFigureOut">
              <a:rPr lang="en-IN" smtClean="0"/>
              <a:pPr/>
              <a:t>17-04-2013</a:t>
            </a:fld>
            <a:endParaRPr lang="en-IN"/>
          </a:p>
        </p:txBody>
      </p:sp>
      <p:sp>
        <p:nvSpPr>
          <p:cNvPr id="10" name="Slide Number Placeholder 9"/>
          <p:cNvSpPr>
            <a:spLocks noGrp="1"/>
          </p:cNvSpPr>
          <p:nvPr>
            <p:ph type="sldNum" sz="quarter" idx="16"/>
          </p:nvPr>
        </p:nvSpPr>
        <p:spPr/>
        <p:txBody>
          <a:bodyPr rtlCol="0"/>
          <a:lstStyle/>
          <a:p>
            <a:fld id="{F0396C02-6E90-4EF9-B69D-B43CAEAAB9CC}"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563E86-4730-4A25-9F15-F3F8C9FA149B}" type="datetimeFigureOut">
              <a:rPr lang="en-IN" smtClean="0"/>
              <a:pPr/>
              <a:t>17-04-2013</a:t>
            </a:fld>
            <a:endParaRPr lang="en-IN"/>
          </a:p>
        </p:txBody>
      </p:sp>
      <p:sp>
        <p:nvSpPr>
          <p:cNvPr id="12" name="Slide Number Placeholder 11"/>
          <p:cNvSpPr>
            <a:spLocks noGrp="1"/>
          </p:cNvSpPr>
          <p:nvPr>
            <p:ph type="sldNum" sz="quarter" idx="16"/>
          </p:nvPr>
        </p:nvSpPr>
        <p:spPr/>
        <p:txBody>
          <a:bodyPr rtlCol="0"/>
          <a:lstStyle/>
          <a:p>
            <a:fld id="{F0396C02-6E90-4EF9-B69D-B43CAEAAB9CC}"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396C02-6E90-4EF9-B69D-B43CAEAAB9C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396C02-6E90-4EF9-B69D-B43CAEAAB9C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396C02-6E90-4EF9-B69D-B43CAEAAB9CC}"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563E86-4730-4A25-9F15-F3F8C9FA149B}" type="datetimeFigureOut">
              <a:rPr lang="en-IN" smtClean="0"/>
              <a:pPr/>
              <a:t>17-04-2013</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0396C02-6E90-4EF9-B69D-B43CAEAAB9CC}"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563E86-4730-4A25-9F15-F3F8C9FA149B}" type="datetimeFigureOut">
              <a:rPr lang="en-IN" smtClean="0"/>
              <a:pPr/>
              <a:t>17-04-2013</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0396C02-6E90-4EF9-B69D-B43CAEAAB9CC}" type="slidenum">
              <a:rPr lang="en-IN" smtClean="0"/>
              <a:pPr/>
              <a:t>‹#›</a:t>
            </a:fld>
            <a:endParaRPr lang="en-IN"/>
          </a:p>
        </p:txBody>
      </p:sp>
      <p:pic>
        <p:nvPicPr>
          <p:cNvPr id="11" name="Picture 10" descr="Logo1.bmp"/>
          <p:cNvPicPr>
            <a:picLocks noChangeAspect="1"/>
          </p:cNvPicPr>
          <p:nvPr/>
        </p:nvPicPr>
        <p:blipFill>
          <a:blip r:embed="rId13" cstate="print"/>
          <a:stretch>
            <a:fillRect/>
          </a:stretch>
        </p:blipFill>
        <p:spPr>
          <a:xfrm>
            <a:off x="228600" y="228600"/>
            <a:ext cx="1014413" cy="686445"/>
          </a:xfrm>
          <a:prstGeom prst="rect">
            <a:avLst/>
          </a:prstGeom>
        </p:spPr>
      </p:pic>
      <p:pic>
        <p:nvPicPr>
          <p:cNvPr id="12" name="Picture 11" descr="copyright.bmp"/>
          <p:cNvPicPr>
            <a:picLocks noChangeAspect="1"/>
          </p:cNvPicPr>
          <p:nvPr/>
        </p:nvPicPr>
        <p:blipFill>
          <a:blip r:embed="rId14" cstate="print"/>
          <a:stretch>
            <a:fillRect/>
          </a:stretch>
        </p:blipFill>
        <p:spPr>
          <a:xfrm>
            <a:off x="2895600" y="6324600"/>
            <a:ext cx="3200400" cy="207313"/>
          </a:xfrm>
          <a:prstGeom prst="rect">
            <a:avLst/>
          </a:prstGeom>
        </p:spPr>
      </p:pic>
      <p:pic>
        <p:nvPicPr>
          <p:cNvPr id="1026" name="Picture 2"/>
          <p:cNvPicPr>
            <a:picLocks noChangeAspect="1" noChangeArrowheads="1"/>
          </p:cNvPicPr>
          <p:nvPr userDrawn="1"/>
        </p:nvPicPr>
        <p:blipFill>
          <a:blip r:embed="rId15" cstate="print"/>
          <a:srcRect/>
          <a:stretch>
            <a:fillRect/>
          </a:stretch>
        </p:blipFill>
        <p:spPr bwMode="auto">
          <a:xfrm>
            <a:off x="7953375" y="152400"/>
            <a:ext cx="1190625" cy="952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aasblogs.com/saas/demystifying-the-cloud-where-do-saas-paas-and-other-acronyms-fit-in/" TargetMode="External"/><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hyperlink" Target="http://cloud.google.com/appengin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s.google.com/appengine/docs/quota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XM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exam-results.appspot.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2.xml.rels><?xml version="1.0" encoding="UTF-8" standalone="yes"?>
<Relationships xmlns="http://schemas.openxmlformats.org/package/2006/relationships"><Relationship Id="rId3" Type="http://schemas.openxmlformats.org/officeDocument/2006/relationships/hyperlink" Target="http://java.sun.com/developer/technicalArticles/J2EE/jpa/" TargetMode="External"/><Relationship Id="rId2" Type="http://schemas.openxmlformats.org/officeDocument/2006/relationships/hyperlink" Target="http://java.sun.com/jdo/index.js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evelopers.google.com/appengine/docs/java/xmp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mailto:anything@app-id.appspot.com" TargetMode="External"/><Relationship Id="rId2" Type="http://schemas.openxmlformats.org/officeDocument/2006/relationships/hyperlink" Target="mailto:app-id@appspo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39.png"/><Relationship Id="rId4" Type="http://schemas.openxmlformats.org/officeDocument/2006/relationships/image" Target="../media/image25.jpeg"/></Relationships>
</file>

<file path=ppt/slides/_rels/slide57.xml.rels><?xml version="1.0" encoding="UTF-8" standalone="yes"?>
<Relationships xmlns="http://schemas.openxmlformats.org/package/2006/relationships"><Relationship Id="rId2" Type="http://schemas.openxmlformats.org/officeDocument/2006/relationships/hyperlink" Target="https://developers.google.com/appengine/docs/java/mai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mailto:anything@app-id.appspotmail.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src.nist.gov/publications/nistpubs/800-145/SP800-145.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67.xml.rels><?xml version="1.0" encoding="UTF-8" standalone="yes"?>
<Relationships xmlns="http://schemas.openxmlformats.org/package/2006/relationships"><Relationship Id="rId2" Type="http://schemas.openxmlformats.org/officeDocument/2006/relationships/hyperlink" Target="https://developers.google.com/appengine/docs/java/config/cron"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developers.google.com/appengine/docs/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appengine.google.com/" TargetMode="External"/><Relationship Id="rId2" Type="http://schemas.openxmlformats.org/officeDocument/2006/relationships/hyperlink" Target="https://cloud.google.com/products/" TargetMode="External"/><Relationship Id="rId1" Type="http://schemas.openxmlformats.org/officeDocument/2006/relationships/slideLayout" Target="../slideLayouts/slideLayout2.xml"/><Relationship Id="rId5" Type="http://schemas.openxmlformats.org/officeDocument/2006/relationships/hyperlink" Target="http://googcloudlabs.appspot.com/" TargetMode="External"/><Relationship Id="rId4" Type="http://schemas.openxmlformats.org/officeDocument/2006/relationships/hyperlink" Target="https://developers.google.com/appengine/docs/java/overview"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hop.oreilly.com/product/0636920017547.do" TargetMode="External"/><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mailto:romin.irani@mindstormsoftware.com" TargetMode="External"/><Relationship Id="rId2" Type="http://schemas.openxmlformats.org/officeDocument/2006/relationships/hyperlink" Target="http://www.mindstormsoftwar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77046" y="1668959"/>
            <a:ext cx="4942059" cy="1446550"/>
          </a:xfrm>
          <a:prstGeom prst="rect">
            <a:avLst/>
          </a:prstGeom>
          <a:noFill/>
        </p:spPr>
        <p:txBody>
          <a:bodyPr wrap="none" rtlCol="0">
            <a:spAutoFit/>
          </a:bodyPr>
          <a:lstStyle/>
          <a:p>
            <a:pPr algn="ctr"/>
            <a:r>
              <a:rPr lang="en-US" sz="4400" dirty="0" smtClean="0"/>
              <a:t>Google App Engine </a:t>
            </a:r>
            <a:br>
              <a:rPr lang="en-US" sz="4400" dirty="0" smtClean="0"/>
            </a:br>
            <a:r>
              <a:rPr lang="en-US" sz="4400" dirty="0" smtClean="0"/>
              <a:t>Developer Workshop</a:t>
            </a:r>
            <a:endParaRPr lang="en-IN" sz="4400" dirty="0"/>
          </a:p>
        </p:txBody>
      </p:sp>
      <p:sp>
        <p:nvSpPr>
          <p:cNvPr id="8" name="TextBox 7"/>
          <p:cNvSpPr txBox="1"/>
          <p:nvPr/>
        </p:nvSpPr>
        <p:spPr>
          <a:xfrm>
            <a:off x="5105400" y="5021759"/>
            <a:ext cx="3669594" cy="769441"/>
          </a:xfrm>
          <a:prstGeom prst="rect">
            <a:avLst/>
          </a:prstGeom>
          <a:noFill/>
        </p:spPr>
        <p:txBody>
          <a:bodyPr wrap="none" rtlCol="0">
            <a:spAutoFit/>
          </a:bodyPr>
          <a:lstStyle/>
          <a:p>
            <a:pPr algn="ctr"/>
            <a:r>
              <a:rPr lang="en-US" sz="4400" dirty="0" smtClean="0"/>
              <a:t>April 21, 2013</a:t>
            </a:r>
            <a:endParaRPr lang="en-IN" sz="4400" dirty="0"/>
          </a:p>
        </p:txBody>
      </p:sp>
      <p:sp>
        <p:nvSpPr>
          <p:cNvPr id="1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a:t>
            </a:fld>
            <a:endParaRPr lang="en-US" dirty="0"/>
          </a:p>
        </p:txBody>
      </p:sp>
      <p:pic>
        <p:nvPicPr>
          <p:cNvPr id="15" name="Picture 2" descr="http://res.sys-con.com/story/apr10/1370793/Google%20AppEngine%20for%20Java.png"/>
          <p:cNvPicPr>
            <a:picLocks noChangeAspect="1" noChangeArrowheads="1"/>
          </p:cNvPicPr>
          <p:nvPr/>
        </p:nvPicPr>
        <p:blipFill>
          <a:blip r:embed="rId2" cstate="print"/>
          <a:srcRect/>
          <a:stretch>
            <a:fillRect/>
          </a:stretch>
        </p:blipFill>
        <p:spPr bwMode="auto">
          <a:xfrm>
            <a:off x="3352800" y="3124200"/>
            <a:ext cx="2581836" cy="1995055"/>
          </a:xfrm>
          <a:prstGeom prst="rect">
            <a:avLst/>
          </a:prstGeom>
          <a:noFill/>
        </p:spPr>
      </p:pic>
      <p:pic>
        <p:nvPicPr>
          <p:cNvPr id="10" name="Picture 2" descr="C:\Users\paresh.mayani\Desktop\GDG-logo1.png"/>
          <p:cNvPicPr>
            <a:picLocks noChangeAspect="1" noChangeArrowheads="1"/>
          </p:cNvPicPr>
          <p:nvPr/>
        </p:nvPicPr>
        <p:blipFill>
          <a:blip r:embed="rId3"/>
          <a:srcRect/>
          <a:stretch>
            <a:fillRect/>
          </a:stretch>
        </p:blipFill>
        <p:spPr bwMode="auto">
          <a:xfrm>
            <a:off x="457200" y="5105400"/>
            <a:ext cx="4286250" cy="7334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http://blog.visma.com/wp-content/uploads/2012/03/Deployment-models.png"/>
          <p:cNvPicPr>
            <a:picLocks noChangeAspect="1" noChangeArrowheads="1"/>
          </p:cNvPicPr>
          <p:nvPr/>
        </p:nvPicPr>
        <p:blipFill>
          <a:blip r:embed="rId3" cstate="print"/>
          <a:srcRect/>
          <a:stretch>
            <a:fillRect/>
          </a:stretch>
        </p:blipFill>
        <p:spPr bwMode="auto">
          <a:xfrm>
            <a:off x="304800" y="1524000"/>
            <a:ext cx="8458200" cy="4800600"/>
          </a:xfrm>
          <a:prstGeom prst="rect">
            <a:avLst/>
          </a:prstGeom>
          <a:noFill/>
        </p:spPr>
      </p:pic>
      <p:sp>
        <p:nvSpPr>
          <p:cNvPr id="16386" name="Rectangle 2"/>
          <p:cNvSpPr>
            <a:spLocks noGrp="1" noChangeArrowheads="1"/>
          </p:cNvSpPr>
          <p:nvPr>
            <p:ph type="title"/>
          </p:nvPr>
        </p:nvSpPr>
        <p:spPr/>
        <p:txBody>
          <a:bodyPr/>
          <a:lstStyle/>
          <a:p>
            <a:pPr algn="ctr"/>
            <a:r>
              <a:rPr lang="en-US" dirty="0"/>
              <a:t>4 Deployment Models</a:t>
            </a:r>
          </a:p>
        </p:txBody>
      </p:sp>
      <p:sp>
        <p:nvSpPr>
          <p:cNvPr id="7"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Target Customers</a:t>
            </a:r>
            <a:endParaRPr lang="en-US" dirty="0"/>
          </a:p>
        </p:txBody>
      </p:sp>
      <p:pic>
        <p:nvPicPr>
          <p:cNvPr id="118786" name="Picture 2" descr="http://www.saasblogs.com/images/uploads/2008/12/cloud_stack.gif"/>
          <p:cNvPicPr>
            <a:picLocks noChangeAspect="1" noChangeArrowheads="1"/>
          </p:cNvPicPr>
          <p:nvPr/>
        </p:nvPicPr>
        <p:blipFill>
          <a:blip r:embed="rId2"/>
          <a:srcRect/>
          <a:stretch>
            <a:fillRect/>
          </a:stretch>
        </p:blipFill>
        <p:spPr bwMode="auto">
          <a:xfrm>
            <a:off x="1524000" y="1600200"/>
            <a:ext cx="6270833" cy="4705007"/>
          </a:xfrm>
          <a:prstGeom prst="rect">
            <a:avLst/>
          </a:prstGeom>
          <a:noFill/>
        </p:spPr>
      </p:pic>
      <p:sp>
        <p:nvSpPr>
          <p:cNvPr id="5" name="Rectangle 4"/>
          <p:cNvSpPr/>
          <p:nvPr/>
        </p:nvSpPr>
        <p:spPr>
          <a:xfrm>
            <a:off x="0" y="6553200"/>
            <a:ext cx="8610600" cy="253916"/>
          </a:xfrm>
          <a:prstGeom prst="rect">
            <a:avLst/>
          </a:prstGeom>
        </p:spPr>
        <p:txBody>
          <a:bodyPr wrap="square">
            <a:spAutoFit/>
          </a:bodyPr>
          <a:lstStyle/>
          <a:p>
            <a:r>
              <a:rPr lang="en-US" sz="1050" dirty="0" smtClean="0"/>
              <a:t>Image Credit: </a:t>
            </a:r>
            <a:r>
              <a:rPr lang="en-US" sz="1050" dirty="0" smtClean="0">
                <a:hlinkClick r:id="rId3"/>
              </a:rPr>
              <a:t>http://www.saasblogs.com/saas/demystifying-the-cloud-where-do-saas-paas-and-other-acronyms-fit-in/</a:t>
            </a:r>
            <a:endParaRPr lang="en-US" sz="1050" dirty="0" smtClean="0"/>
          </a:p>
        </p:txBody>
      </p:sp>
      <p:sp>
        <p:nvSpPr>
          <p:cNvPr id="6"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12</a:t>
            </a:fld>
            <a:endParaRPr lang="en-US" dirty="0"/>
          </a:p>
        </p:txBody>
      </p:sp>
      <p:sp>
        <p:nvSpPr>
          <p:cNvPr id="6" name="TextBox 5"/>
          <p:cNvSpPr txBox="1"/>
          <p:nvPr/>
        </p:nvSpPr>
        <p:spPr>
          <a:xfrm>
            <a:off x="304800" y="1600200"/>
            <a:ext cx="8691098" cy="769441"/>
          </a:xfrm>
          <a:prstGeom prst="rect">
            <a:avLst/>
          </a:prstGeom>
          <a:noFill/>
        </p:spPr>
        <p:txBody>
          <a:bodyPr wrap="none" rtlCol="0">
            <a:spAutoFit/>
          </a:bodyPr>
          <a:lstStyle/>
          <a:p>
            <a:pPr algn="ctr"/>
            <a:r>
              <a:rPr lang="en-US" sz="4400" dirty="0" smtClean="0"/>
              <a:t>Session 2 – App Engine Overview</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7"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914400" y="2362200"/>
            <a:ext cx="4486836" cy="3467101"/>
          </a:xfrm>
          <a:prstGeom prst="rect">
            <a:avLst/>
          </a:prstGeom>
          <a:noFill/>
        </p:spPr>
      </p:pic>
      <p:pic>
        <p:nvPicPr>
          <p:cNvPr id="66564" name="Picture 4" descr="http://www.exploratorium.edu/ti/leadership/images/icon-pictures/overview-icon.jpg"/>
          <p:cNvPicPr>
            <a:picLocks noChangeAspect="1" noChangeArrowheads="1"/>
          </p:cNvPicPr>
          <p:nvPr/>
        </p:nvPicPr>
        <p:blipFill>
          <a:blip r:embed="rId4" cstate="print"/>
          <a:srcRect/>
          <a:stretch>
            <a:fillRect/>
          </a:stretch>
        </p:blipFill>
        <p:spPr bwMode="auto">
          <a:xfrm>
            <a:off x="5562600" y="2667000"/>
            <a:ext cx="2143125" cy="27432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What is common between these companies?</a:t>
            </a:r>
            <a:endParaRPr lang="en-US" sz="3600" dirty="0"/>
          </a:p>
        </p:txBody>
      </p:sp>
      <p:pic>
        <p:nvPicPr>
          <p:cNvPr id="119810" name="Picture 2" descr="http://trikeapps.com/assets/60/screenshot-large-khan.png"/>
          <p:cNvPicPr>
            <a:picLocks noChangeAspect="1" noChangeArrowheads="1"/>
          </p:cNvPicPr>
          <p:nvPr/>
        </p:nvPicPr>
        <p:blipFill>
          <a:blip r:embed="rId2" cstate="print"/>
          <a:srcRect/>
          <a:stretch>
            <a:fillRect/>
          </a:stretch>
        </p:blipFill>
        <p:spPr bwMode="auto">
          <a:xfrm>
            <a:off x="609600" y="1828800"/>
            <a:ext cx="2362200" cy="2016418"/>
          </a:xfrm>
          <a:prstGeom prst="rect">
            <a:avLst/>
          </a:prstGeom>
          <a:noFill/>
        </p:spPr>
      </p:pic>
      <p:pic>
        <p:nvPicPr>
          <p:cNvPr id="119812" name="Picture 4" descr="http://www.heavydiscounts.in/wp-content/uploads/2012/03/RedBus-ticket-booking-online.jpg"/>
          <p:cNvPicPr>
            <a:picLocks noChangeAspect="1" noChangeArrowheads="1"/>
          </p:cNvPicPr>
          <p:nvPr/>
        </p:nvPicPr>
        <p:blipFill>
          <a:blip r:embed="rId3"/>
          <a:srcRect/>
          <a:stretch>
            <a:fillRect/>
          </a:stretch>
        </p:blipFill>
        <p:spPr bwMode="auto">
          <a:xfrm>
            <a:off x="3124200" y="1981200"/>
            <a:ext cx="2752592" cy="1657351"/>
          </a:xfrm>
          <a:prstGeom prst="rect">
            <a:avLst/>
          </a:prstGeom>
          <a:noFill/>
        </p:spPr>
      </p:pic>
      <p:pic>
        <p:nvPicPr>
          <p:cNvPr id="119814" name="Picture 6" descr="http://web-assets.angrybirds.com/abcom/img/games/223/Icon_download_ab_223x223.png"/>
          <p:cNvPicPr>
            <a:picLocks noChangeAspect="1" noChangeArrowheads="1"/>
          </p:cNvPicPr>
          <p:nvPr/>
        </p:nvPicPr>
        <p:blipFill>
          <a:blip r:embed="rId4"/>
          <a:srcRect/>
          <a:stretch>
            <a:fillRect/>
          </a:stretch>
        </p:blipFill>
        <p:spPr bwMode="auto">
          <a:xfrm>
            <a:off x="6553200" y="1828800"/>
            <a:ext cx="2124075" cy="21240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What is Google App Engine?</a:t>
            </a:r>
            <a:endParaRPr lang="en-IN" sz="4000" dirty="0"/>
          </a:p>
        </p:txBody>
      </p:sp>
      <p:sp>
        <p:nvSpPr>
          <p:cNvPr id="3" name="Content Placeholder 2"/>
          <p:cNvSpPr>
            <a:spLocks noGrp="1"/>
          </p:cNvSpPr>
          <p:nvPr>
            <p:ph sz="quarter" idx="1"/>
          </p:nvPr>
        </p:nvSpPr>
        <p:spPr/>
        <p:txBody>
          <a:bodyPr>
            <a:normAutofit/>
          </a:bodyPr>
          <a:lstStyle/>
          <a:p>
            <a:r>
              <a:rPr lang="en-US" dirty="0" smtClean="0"/>
              <a:t>Application Hosting and Development Platform</a:t>
            </a:r>
          </a:p>
          <a:p>
            <a:r>
              <a:rPr lang="en-US" dirty="0" smtClean="0"/>
              <a:t>Host your application on Google’s infrastructure</a:t>
            </a:r>
          </a:p>
          <a:p>
            <a:r>
              <a:rPr lang="en-US" dirty="0" smtClean="0"/>
              <a:t>3 runtimes supported : Java, Python and Go</a:t>
            </a:r>
          </a:p>
          <a:p>
            <a:r>
              <a:rPr lang="en-US" dirty="0" smtClean="0"/>
              <a:t>Variety of Services to boost developer productivity</a:t>
            </a:r>
          </a:p>
          <a:p>
            <a:r>
              <a:rPr lang="en-US" dirty="0" smtClean="0"/>
              <a:t>Free Quota and then Pay per use</a:t>
            </a:r>
            <a:br>
              <a:rPr lang="en-US" dirty="0" smtClean="0"/>
            </a:br>
            <a:endParaRPr lang="en-US" dirty="0" smtClean="0"/>
          </a:p>
          <a:p>
            <a:pPr algn="ctr">
              <a:buNone/>
            </a:pPr>
            <a:r>
              <a:rPr lang="en-US" sz="4000" dirty="0" smtClean="0">
                <a:hlinkClick r:id="rId2"/>
              </a:rPr>
              <a:t>http://cloud.google.com/appengine</a:t>
            </a:r>
            <a:r>
              <a:rPr lang="en-US" sz="4000" dirty="0" smtClean="0"/>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History</a:t>
            </a:r>
            <a:endParaRPr lang="en-IN" dirty="0"/>
          </a:p>
        </p:txBody>
      </p:sp>
      <p:sp>
        <p:nvSpPr>
          <p:cNvPr id="3" name="Content Placeholder 2"/>
          <p:cNvSpPr>
            <a:spLocks noGrp="1"/>
          </p:cNvSpPr>
          <p:nvPr>
            <p:ph sz="quarter" idx="1"/>
          </p:nvPr>
        </p:nvSpPr>
        <p:spPr>
          <a:xfrm>
            <a:off x="228600" y="1600200"/>
            <a:ext cx="8763000" cy="4191000"/>
          </a:xfrm>
        </p:spPr>
        <p:txBody>
          <a:bodyPr>
            <a:normAutofit/>
          </a:bodyPr>
          <a:lstStyle/>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April 7, 2008 : First Release (Python) </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2009 : Support for Java</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2011 : Go Language support</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Current Version : 1.7.7 – April 9, 2013</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000" dirty="0" smtClean="0"/>
              <a:t> Since 2012 - monthly release cycle</a:t>
            </a:r>
            <a:endParaRPr lang="en-GB" sz="4000" dirty="0" smtClean="0"/>
          </a:p>
          <a:p>
            <a:pPr>
              <a:buNone/>
            </a:pPr>
            <a:endParaRPr lang="en-IN" dirty="0"/>
          </a:p>
        </p:txBody>
      </p:sp>
      <p:sp>
        <p:nvSpPr>
          <p:cNvPr id="11"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does it provide? </a:t>
            </a:r>
            <a:endParaRPr lang="en-IN" dirty="0"/>
          </a:p>
        </p:txBody>
      </p:sp>
      <p:sp>
        <p:nvSpPr>
          <p:cNvPr id="3" name="Content Placeholder 2"/>
          <p:cNvSpPr>
            <a:spLocks noGrp="1"/>
          </p:cNvSpPr>
          <p:nvPr>
            <p:ph sz="quarter" idx="1"/>
          </p:nvPr>
        </p:nvSpPr>
        <p:spPr/>
        <p:txBody>
          <a:bodyPr>
            <a:normAutofit fontScale="92500"/>
          </a:bodyPr>
          <a:lstStyle/>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Run time infrastructure</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Use Google Infrastructure</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Python, Java or Go Applications</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One Google Account – 10 Applications with Free Quota</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Administrative Console</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Developer Tools</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App Engine SDK (Java, Python, Go)</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Local Development Server</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Eclipse Plug-in to develop applications and 1-click deploy to Cloud</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Advantages</a:t>
            </a:r>
            <a:endParaRPr lang="en-IN" dirty="0"/>
          </a:p>
        </p:txBody>
      </p:sp>
      <p:graphicFrame>
        <p:nvGraphicFramePr>
          <p:cNvPr id="5" name="Content Placeholder 4"/>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Services</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Support for Java Web Applications. </a:t>
            </a:r>
          </a:p>
          <a:p>
            <a:pPr lvl="1"/>
            <a:r>
              <a:rPr lang="en-US" dirty="0" smtClean="0"/>
              <a:t>Java version 6 / 7</a:t>
            </a:r>
          </a:p>
          <a:p>
            <a:r>
              <a:rPr lang="en-US" dirty="0" smtClean="0"/>
              <a:t>Files API &amp; integration with Google Cloud Storage (GCS)</a:t>
            </a:r>
          </a:p>
          <a:p>
            <a:r>
              <a:rPr lang="en-US" dirty="0" smtClean="0"/>
              <a:t>XMPP API</a:t>
            </a:r>
          </a:p>
          <a:p>
            <a:r>
              <a:rPr lang="en-US" dirty="0" smtClean="0"/>
              <a:t>Channel API</a:t>
            </a:r>
          </a:p>
          <a:p>
            <a:r>
              <a:rPr lang="en-US" dirty="0" err="1" smtClean="0"/>
              <a:t>Memcache</a:t>
            </a:r>
            <a:r>
              <a:rPr lang="en-US" dirty="0" smtClean="0"/>
              <a:t> API</a:t>
            </a:r>
          </a:p>
          <a:p>
            <a:r>
              <a:rPr lang="en-US" dirty="0" smtClean="0"/>
              <a:t>Users API</a:t>
            </a:r>
          </a:p>
          <a:p>
            <a:r>
              <a:rPr lang="en-US" dirty="0" smtClean="0"/>
              <a:t>Task Queues &amp; </a:t>
            </a:r>
            <a:r>
              <a:rPr lang="en-US" dirty="0" err="1" smtClean="0"/>
              <a:t>Crons</a:t>
            </a:r>
            <a:endParaRPr lang="en-US" dirty="0" smtClean="0"/>
          </a:p>
          <a:p>
            <a:r>
              <a:rPr lang="en-US" dirty="0" smtClean="0"/>
              <a:t>URL Fetch API</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Services</a:t>
            </a:r>
            <a:endParaRPr lang="en-IN" dirty="0"/>
          </a:p>
        </p:txBody>
      </p:sp>
      <p:sp>
        <p:nvSpPr>
          <p:cNvPr id="3" name="Content Placeholder 2"/>
          <p:cNvSpPr>
            <a:spLocks noGrp="1"/>
          </p:cNvSpPr>
          <p:nvPr>
            <p:ph sz="quarter" idx="1"/>
          </p:nvPr>
        </p:nvSpPr>
        <p:spPr/>
        <p:txBody>
          <a:bodyPr>
            <a:normAutofit/>
          </a:bodyPr>
          <a:lstStyle/>
          <a:p>
            <a:r>
              <a:rPr lang="en-US" dirty="0" smtClean="0"/>
              <a:t>High Availability </a:t>
            </a:r>
            <a:r>
              <a:rPr lang="en-US" dirty="0" err="1" smtClean="0"/>
              <a:t>NoSQL</a:t>
            </a:r>
            <a:r>
              <a:rPr lang="en-US" dirty="0" smtClean="0"/>
              <a:t> and SQL Service</a:t>
            </a:r>
          </a:p>
          <a:p>
            <a:r>
              <a:rPr lang="en-US" dirty="0" err="1" smtClean="0"/>
              <a:t>Blobstore</a:t>
            </a:r>
            <a:r>
              <a:rPr lang="en-US" dirty="0" smtClean="0"/>
              <a:t> API</a:t>
            </a:r>
          </a:p>
          <a:p>
            <a:r>
              <a:rPr lang="en-US" dirty="0" smtClean="0"/>
              <a:t>Search API</a:t>
            </a:r>
          </a:p>
          <a:p>
            <a:r>
              <a:rPr lang="en-US" dirty="0" smtClean="0"/>
              <a:t>App Engine Map Reduce</a:t>
            </a:r>
          </a:p>
          <a:p>
            <a:r>
              <a:rPr lang="en-US" dirty="0" smtClean="0"/>
              <a:t>Logs API</a:t>
            </a:r>
          </a:p>
          <a:p>
            <a:r>
              <a:rPr lang="en-US" dirty="0" smtClean="0"/>
              <a:t>SSL Support</a:t>
            </a:r>
          </a:p>
          <a:p>
            <a:r>
              <a:rPr lang="en-US" dirty="0" err="1" smtClean="0"/>
              <a:t>Pagespeed</a:t>
            </a:r>
            <a:r>
              <a:rPr lang="en-US" dirty="0" smtClean="0"/>
              <a:t> service</a:t>
            </a:r>
          </a:p>
          <a:p>
            <a:r>
              <a:rPr lang="en-US" dirty="0" smtClean="0"/>
              <a:t>Google Cloud Endpoints</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05600" cy="990600"/>
          </a:xfrm>
        </p:spPr>
        <p:txBody>
          <a:bodyPr/>
          <a:lstStyle/>
          <a:p>
            <a:pPr algn="ctr"/>
            <a:r>
              <a:rPr lang="en-US" dirty="0" smtClean="0"/>
              <a:t>Workshop Goals</a:t>
            </a:r>
            <a:endParaRPr lang="en-IN" dirty="0"/>
          </a:p>
        </p:txBody>
      </p:sp>
      <p:sp>
        <p:nvSpPr>
          <p:cNvPr id="3" name="Content Placeholder 2"/>
          <p:cNvSpPr>
            <a:spLocks noGrp="1"/>
          </p:cNvSpPr>
          <p:nvPr>
            <p:ph sz="quarter" idx="1"/>
          </p:nvPr>
        </p:nvSpPr>
        <p:spPr/>
        <p:txBody>
          <a:bodyPr>
            <a:normAutofit/>
          </a:bodyPr>
          <a:lstStyle/>
          <a:p>
            <a:r>
              <a:rPr lang="en-US" dirty="0" smtClean="0"/>
              <a:t>Overview of Cloud Computing</a:t>
            </a:r>
          </a:p>
          <a:p>
            <a:r>
              <a:rPr lang="en-US" dirty="0" smtClean="0"/>
              <a:t>What is Google App Engine?</a:t>
            </a:r>
          </a:p>
          <a:p>
            <a:r>
              <a:rPr lang="en-US" dirty="0" smtClean="0"/>
              <a:t>Setup your Google App Engine account </a:t>
            </a:r>
          </a:p>
          <a:p>
            <a:r>
              <a:rPr lang="en-US" dirty="0" smtClean="0"/>
              <a:t>Code Lab Sessions</a:t>
            </a:r>
          </a:p>
          <a:p>
            <a:r>
              <a:rPr lang="en-US" dirty="0" smtClean="0"/>
              <a:t>Cover various App Engine APIs / Services.</a:t>
            </a:r>
          </a:p>
          <a:p>
            <a:r>
              <a:rPr lang="en-US" dirty="0" smtClean="0"/>
              <a:t>Help you to take your next leap into writing Cloud Applications running on Google App Engine infrastructure.</a:t>
            </a:r>
            <a:endParaRPr lang="en-IN" dirty="0"/>
          </a:p>
        </p:txBody>
      </p:sp>
      <p:sp>
        <p:nvSpPr>
          <p:cNvPr id="6" name="Slide Number Placeholder 5"/>
          <p:cNvSpPr>
            <a:spLocks noGrp="1"/>
          </p:cNvSpPr>
          <p:nvPr>
            <p:ph type="sldNum" sz="quarter" idx="12"/>
          </p:nvPr>
        </p:nvSpPr>
        <p:spPr/>
        <p:txBody>
          <a:bodyPr>
            <a:normAutofit fontScale="85000" lnSpcReduction="20000"/>
          </a:bodyPr>
          <a:lstStyle/>
          <a:p>
            <a:fld id="{F2BF1754-4D2F-46D8-A35A-EF7FA01DA8F5}"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Quotas</a:t>
            </a:r>
            <a:endParaRPr lang="en-IN" dirty="0"/>
          </a:p>
        </p:txBody>
      </p:sp>
      <p:sp>
        <p:nvSpPr>
          <p:cNvPr id="3" name="Content Placeholder 2"/>
          <p:cNvSpPr>
            <a:spLocks noGrp="1"/>
          </p:cNvSpPr>
          <p:nvPr>
            <p:ph sz="quarter" idx="1"/>
          </p:nvPr>
        </p:nvSpPr>
        <p:spPr/>
        <p:txBody>
          <a:bodyPr/>
          <a:lstStyle/>
          <a:p>
            <a:r>
              <a:rPr lang="en-US" dirty="0" smtClean="0"/>
              <a:t>Requires Google Account</a:t>
            </a:r>
          </a:p>
          <a:p>
            <a:r>
              <a:rPr lang="en-US" dirty="0" smtClean="0"/>
              <a:t>An Account can register up to 10 Applications.</a:t>
            </a:r>
          </a:p>
          <a:p>
            <a:r>
              <a:rPr lang="en-US" dirty="0" smtClean="0"/>
              <a:t>Free Quota is available for each application.</a:t>
            </a:r>
          </a:p>
          <a:p>
            <a:r>
              <a:rPr lang="en-US" dirty="0" smtClean="0"/>
              <a:t>Beyond that a pay per use policy applies</a:t>
            </a:r>
          </a:p>
          <a:p>
            <a:pPr algn="ctr">
              <a:buNone/>
            </a:pPr>
            <a:endParaRPr lang="en-US" sz="2400" dirty="0" smtClean="0">
              <a:hlinkClick r:id="rId2"/>
            </a:endParaRPr>
          </a:p>
          <a:p>
            <a:pPr algn="ctr">
              <a:buNone/>
            </a:pPr>
            <a:endParaRPr lang="en-US" sz="2400" dirty="0" smtClean="0">
              <a:hlinkClick r:id="rId2"/>
            </a:endParaRPr>
          </a:p>
          <a:p>
            <a:pPr algn="ctr">
              <a:buNone/>
            </a:pPr>
            <a:r>
              <a:rPr lang="en-US" sz="2400" dirty="0" smtClean="0">
                <a:hlinkClick r:id="rId2"/>
              </a:rPr>
              <a:t>https://developers.google.com/appengine/docs/quotas</a:t>
            </a:r>
            <a:r>
              <a:rPr lang="en-US" sz="2400" dirty="0" smtClean="0"/>
              <a:t> </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 Free Quota</a:t>
            </a:r>
            <a:endParaRPr lang="en-IN" dirty="0"/>
          </a:p>
        </p:txBody>
      </p:sp>
      <p:graphicFrame>
        <p:nvGraphicFramePr>
          <p:cNvPr id="4" name="Table 3"/>
          <p:cNvGraphicFramePr>
            <a:graphicFrameLocks noGrp="1"/>
          </p:cNvGraphicFramePr>
          <p:nvPr/>
        </p:nvGraphicFramePr>
        <p:xfrm>
          <a:off x="685800" y="1590048"/>
          <a:ext cx="7391400" cy="4124952"/>
        </p:xfrm>
        <a:graphic>
          <a:graphicData uri="http://schemas.openxmlformats.org/drawingml/2006/table">
            <a:tbl>
              <a:tblPr/>
              <a:tblGrid>
                <a:gridCol w="3695700"/>
                <a:gridCol w="3695700"/>
              </a:tblGrid>
              <a:tr h="222250">
                <a:tc>
                  <a:txBody>
                    <a:bodyPr/>
                    <a:lstStyle/>
                    <a:p>
                      <a:pPr algn="ctr"/>
                      <a:r>
                        <a:rPr lang="en-IN" sz="1700" dirty="0"/>
                        <a:t>Quota</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sz="1700"/>
                        <a:t>Limit (per day)</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222250">
                <a:tc>
                  <a:txBody>
                    <a:bodyPr/>
                    <a:lstStyle/>
                    <a:p>
                      <a:r>
                        <a:rPr lang="en-IN" sz="1700"/>
                        <a:t>Instance-hours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28 hours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Emails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100 (5000 admin emails)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Bandwidth in</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Unlimited</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a:t>Bandwidth </a:t>
                      </a:r>
                      <a:r>
                        <a:rPr lang="en-IN" sz="1700" dirty="0" smtClean="0"/>
                        <a:t>out</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Datastore</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1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err="1" smtClean="0"/>
                        <a:t>Blobstore</a:t>
                      </a:r>
                      <a:r>
                        <a:rPr lang="en-IN" sz="1700" dirty="0" smtClean="0"/>
                        <a:t> Data</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5GB</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Datastore Operations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50k operations</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smtClean="0"/>
                        <a:t>App Size</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10K files, 32MB/file, 1GB App Size</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solidFill>
                            <a:srgbClr val="0B0080"/>
                          </a:solidFill>
                          <a:hlinkClick r:id="rId2" tooltip="XMPP"/>
                        </a:rPr>
                        <a:t>XMPP</a:t>
                      </a:r>
                      <a:r>
                        <a:rPr lang="en-IN" sz="1700"/>
                        <a:t> API</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10k stanzas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err="1"/>
                        <a:t>URLFetch</a:t>
                      </a:r>
                      <a:r>
                        <a:rPr lang="en-IN" sz="1700" dirty="0"/>
                        <a:t> API calls per day</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657,000</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smtClean="0"/>
                        <a:t>Log Data</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1 GB</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21</a:t>
            </a:fld>
            <a:endParaRPr lang="en-US" dirty="0"/>
          </a:p>
        </p:txBody>
      </p:sp>
      <p:sp>
        <p:nvSpPr>
          <p:cNvPr id="6" name="TextBox 5"/>
          <p:cNvSpPr txBox="1"/>
          <p:nvPr/>
        </p:nvSpPr>
        <p:spPr>
          <a:xfrm>
            <a:off x="533400" y="5830669"/>
            <a:ext cx="8144217" cy="646331"/>
          </a:xfrm>
          <a:prstGeom prst="rect">
            <a:avLst/>
          </a:prstGeom>
          <a:noFill/>
        </p:spPr>
        <p:txBody>
          <a:bodyPr wrap="none" rtlCol="0">
            <a:spAutoFit/>
          </a:bodyPr>
          <a:lstStyle/>
          <a:p>
            <a:r>
              <a:rPr lang="en-US" b="1" dirty="0" smtClean="0"/>
              <a:t>The power comes with certain restrictions like HTTP Request 60 second </a:t>
            </a:r>
            <a:br>
              <a:rPr lang="en-US" b="1" dirty="0" smtClean="0"/>
            </a:br>
            <a:r>
              <a:rPr lang="en-US" b="1" dirty="0" smtClean="0"/>
              <a:t>limit and more.</a:t>
            </a:r>
            <a:endParaRPr lang="en-IN"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Competition</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22</a:t>
            </a:fld>
            <a:endParaRPr lang="en-US" dirty="0"/>
          </a:p>
        </p:txBody>
      </p:sp>
      <p:graphicFrame>
        <p:nvGraphicFramePr>
          <p:cNvPr id="5" name="Diagram 4"/>
          <p:cNvGraphicFramePr/>
          <p:nvPr/>
        </p:nvGraphicFramePr>
        <p:xfrm>
          <a:off x="17526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23</a:t>
            </a:fld>
            <a:endParaRPr lang="en-US" dirty="0"/>
          </a:p>
        </p:txBody>
      </p:sp>
      <p:sp>
        <p:nvSpPr>
          <p:cNvPr id="6" name="TextBox 5"/>
          <p:cNvSpPr txBox="1"/>
          <p:nvPr/>
        </p:nvSpPr>
        <p:spPr>
          <a:xfrm>
            <a:off x="685800" y="1600200"/>
            <a:ext cx="7815858" cy="769441"/>
          </a:xfrm>
          <a:prstGeom prst="rect">
            <a:avLst/>
          </a:prstGeom>
          <a:noFill/>
        </p:spPr>
        <p:txBody>
          <a:bodyPr wrap="none" rtlCol="0">
            <a:spAutoFit/>
          </a:bodyPr>
          <a:lstStyle/>
          <a:p>
            <a:pPr algn="ctr"/>
            <a:r>
              <a:rPr lang="en-US" sz="4400" dirty="0" smtClean="0"/>
              <a:t>Session 3 – App Engine Setup</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8130"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228600" y="1905000"/>
            <a:ext cx="5768789" cy="4457701"/>
          </a:xfrm>
          <a:prstGeom prst="rect">
            <a:avLst/>
          </a:prstGeom>
          <a:noFill/>
        </p:spPr>
      </p:pic>
      <p:pic>
        <p:nvPicPr>
          <p:cNvPr id="48134" name="Picture 6" descr="http://1.bp.blogspot.com/-dZt8eL-ZyiU/UHSYNqrNT7I/AAAAAAAABTw/wcjzeMY2jY8/s1600/EclipseJuno.png"/>
          <p:cNvPicPr>
            <a:picLocks noChangeAspect="1" noChangeArrowheads="1"/>
          </p:cNvPicPr>
          <p:nvPr/>
        </p:nvPicPr>
        <p:blipFill>
          <a:blip r:embed="rId4" cstate="print"/>
          <a:srcRect/>
          <a:stretch>
            <a:fillRect/>
          </a:stretch>
        </p:blipFill>
        <p:spPr bwMode="auto">
          <a:xfrm>
            <a:off x="5715000" y="2743200"/>
            <a:ext cx="2609850" cy="1769770"/>
          </a:xfrm>
          <a:prstGeom prst="rect">
            <a:avLst/>
          </a:prstGeom>
          <a:noFill/>
        </p:spPr>
      </p:pic>
      <p:pic>
        <p:nvPicPr>
          <p:cNvPr id="48136" name="Picture 8" descr="https://developers.google.com/eclipse/images/google-plugin.png"/>
          <p:cNvPicPr>
            <a:picLocks noChangeAspect="1" noChangeArrowheads="1"/>
          </p:cNvPicPr>
          <p:nvPr/>
        </p:nvPicPr>
        <p:blipFill>
          <a:blip r:embed="rId5" cstate="print"/>
          <a:srcRect/>
          <a:stretch>
            <a:fillRect/>
          </a:stretch>
        </p:blipFill>
        <p:spPr bwMode="auto">
          <a:xfrm>
            <a:off x="6553200" y="4724400"/>
            <a:ext cx="1524000" cy="1524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Setup</a:t>
            </a:r>
            <a:endParaRPr lang="en-IN" dirty="0"/>
          </a:p>
        </p:txBody>
      </p:sp>
      <p:sp>
        <p:nvSpPr>
          <p:cNvPr id="3" name="Content Placeholder 2"/>
          <p:cNvSpPr>
            <a:spLocks noGrp="1"/>
          </p:cNvSpPr>
          <p:nvPr>
            <p:ph sz="quarter" idx="1"/>
          </p:nvPr>
        </p:nvSpPr>
        <p:spPr/>
        <p:txBody>
          <a:bodyPr/>
          <a:lstStyle/>
          <a:p>
            <a:r>
              <a:rPr lang="en-US" dirty="0" smtClean="0"/>
              <a:t>What you need</a:t>
            </a:r>
          </a:p>
          <a:p>
            <a:pPr lvl="1"/>
            <a:r>
              <a:rPr lang="en-US" dirty="0" smtClean="0"/>
              <a:t>Java SDK  ( 1.6 or 1.7 )</a:t>
            </a:r>
          </a:p>
          <a:p>
            <a:pPr lvl="1"/>
            <a:r>
              <a:rPr lang="en-US" dirty="0" smtClean="0"/>
              <a:t>App Engine SDK (Latest version is 1.7.7)</a:t>
            </a:r>
          </a:p>
          <a:p>
            <a:pPr lvl="1"/>
            <a:r>
              <a:rPr lang="en-US" dirty="0" smtClean="0"/>
              <a:t>Eclipse (Take the latest version – Eclipse Juno)</a:t>
            </a:r>
          </a:p>
          <a:p>
            <a:pPr lvl="1"/>
            <a:r>
              <a:rPr lang="en-US" dirty="0" smtClean="0"/>
              <a:t>Google Eclipse </a:t>
            </a:r>
            <a:r>
              <a:rPr lang="en-US" dirty="0" err="1" smtClean="0"/>
              <a:t>Plugin</a:t>
            </a:r>
            <a:r>
              <a:rPr lang="en-US" dirty="0" smtClean="0"/>
              <a:t> for Eclipse Juno</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Setup</a:t>
            </a:r>
            <a:endParaRPr lang="en-IN" dirty="0"/>
          </a:p>
        </p:txBody>
      </p:sp>
      <p:sp>
        <p:nvSpPr>
          <p:cNvPr id="3" name="Content Placeholder 2"/>
          <p:cNvSpPr>
            <a:spLocks noGrp="1"/>
          </p:cNvSpPr>
          <p:nvPr>
            <p:ph sz="quarter" idx="1"/>
          </p:nvPr>
        </p:nvSpPr>
        <p:spPr/>
        <p:txBody>
          <a:bodyPr>
            <a:normAutofit/>
          </a:bodyPr>
          <a:lstStyle/>
          <a:p>
            <a:r>
              <a:rPr lang="en-US" dirty="0" smtClean="0"/>
              <a:t>Did you setup your environment ? </a:t>
            </a:r>
          </a:p>
          <a:p>
            <a:endParaRPr lang="en-US" dirty="0" smtClean="0"/>
          </a:p>
          <a:p>
            <a:endParaRPr lang="en-US" dirty="0" smtClean="0"/>
          </a:p>
          <a:p>
            <a:endParaRPr lang="en-US" dirty="0" smtClean="0"/>
          </a:p>
          <a:p>
            <a:r>
              <a:rPr lang="en-US" dirty="0" smtClean="0"/>
              <a:t>Setup Instructions : </a:t>
            </a:r>
          </a:p>
          <a:p>
            <a:pPr lvl="1"/>
            <a:r>
              <a:rPr lang="en-US" dirty="0" smtClean="0"/>
              <a:t>Go to </a:t>
            </a:r>
            <a:r>
              <a:rPr lang="en-US" b="1" dirty="0" smtClean="0"/>
              <a:t>/hands-on-exercises</a:t>
            </a:r>
            <a:r>
              <a:rPr lang="en-US" dirty="0" smtClean="0"/>
              <a:t> folder </a:t>
            </a:r>
          </a:p>
          <a:p>
            <a:pPr lvl="1"/>
            <a:r>
              <a:rPr lang="en-US" dirty="0" smtClean="0"/>
              <a:t>Follow </a:t>
            </a:r>
            <a:r>
              <a:rPr lang="en-IN" b="1" dirty="0" smtClean="0"/>
              <a:t>From Scratch - Google App Engine Development Environment Setup.docx.</a:t>
            </a:r>
            <a:endParaRPr lang="en-US" b="1" dirty="0" smtClean="0"/>
          </a:p>
        </p:txBody>
      </p:sp>
      <p:pic>
        <p:nvPicPr>
          <p:cNvPr id="82946" name="Picture 2" descr="http://3.bp.blogspot.com/-ikQiYatuXOs/UL9onL8mR_I/AAAAAAAAFic/fGRZvsHKEsM/s1600/Thumbs_Up_Down.jpg"/>
          <p:cNvPicPr>
            <a:picLocks noChangeAspect="1" noChangeArrowheads="1"/>
          </p:cNvPicPr>
          <p:nvPr/>
        </p:nvPicPr>
        <p:blipFill>
          <a:blip r:embed="rId2"/>
          <a:srcRect/>
          <a:stretch>
            <a:fillRect/>
          </a:stretch>
        </p:blipFill>
        <p:spPr bwMode="auto">
          <a:xfrm>
            <a:off x="2590800" y="2133600"/>
            <a:ext cx="3014483" cy="137160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normAutofit/>
          </a:bodyPr>
          <a:lstStyle/>
          <a:p>
            <a:r>
              <a:rPr lang="en-US" dirty="0" smtClean="0"/>
              <a:t>Our goal here is to setup your Development Environment.</a:t>
            </a:r>
          </a:p>
          <a:p>
            <a:r>
              <a:rPr lang="en-US" dirty="0" smtClean="0"/>
              <a:t>Go to </a:t>
            </a:r>
            <a:r>
              <a:rPr lang="en-US" b="1" dirty="0" smtClean="0"/>
              <a:t>/hands-on-exercises </a:t>
            </a:r>
            <a:r>
              <a:rPr lang="en-US" dirty="0" smtClean="0"/>
              <a:t>folder.</a:t>
            </a:r>
          </a:p>
          <a:p>
            <a:r>
              <a:rPr lang="en-US" dirty="0" smtClean="0"/>
              <a:t>Follow </a:t>
            </a:r>
            <a:r>
              <a:rPr lang="fr-FR" b="1" dirty="0" err="1" smtClean="0"/>
              <a:t>App</a:t>
            </a:r>
            <a:r>
              <a:rPr lang="fr-FR" b="1" dirty="0" smtClean="0"/>
              <a:t> </a:t>
            </a:r>
            <a:r>
              <a:rPr lang="fr-FR" b="1" dirty="0" err="1" smtClean="0"/>
              <a:t>Engine</a:t>
            </a:r>
            <a:r>
              <a:rPr lang="fr-FR" b="1" dirty="0" smtClean="0"/>
              <a:t> </a:t>
            </a:r>
            <a:r>
              <a:rPr lang="fr-FR" b="1" dirty="0" err="1" smtClean="0"/>
              <a:t>Dev</a:t>
            </a:r>
            <a:r>
              <a:rPr lang="fr-FR" b="1" dirty="0" smtClean="0"/>
              <a:t> </a:t>
            </a:r>
            <a:r>
              <a:rPr lang="fr-FR" b="1" dirty="0" err="1" smtClean="0"/>
              <a:t>Environment</a:t>
            </a:r>
            <a:r>
              <a:rPr lang="fr-FR" b="1" dirty="0" smtClean="0"/>
              <a:t> Setup.docx</a:t>
            </a:r>
            <a:r>
              <a:rPr lang="en-US"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26</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6786665" y="5181600"/>
            <a:ext cx="2281135" cy="1600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27</a:t>
            </a:fld>
            <a:endParaRPr lang="en-US" dirty="0"/>
          </a:p>
        </p:txBody>
      </p:sp>
      <p:sp>
        <p:nvSpPr>
          <p:cNvPr id="6" name="TextBox 5"/>
          <p:cNvSpPr txBox="1"/>
          <p:nvPr/>
        </p:nvSpPr>
        <p:spPr>
          <a:xfrm>
            <a:off x="1600200" y="1600200"/>
            <a:ext cx="6198556" cy="769441"/>
          </a:xfrm>
          <a:prstGeom prst="rect">
            <a:avLst/>
          </a:prstGeom>
          <a:noFill/>
        </p:spPr>
        <p:txBody>
          <a:bodyPr wrap="none" rtlCol="0">
            <a:spAutoFit/>
          </a:bodyPr>
          <a:lstStyle/>
          <a:p>
            <a:pPr algn="ctr"/>
            <a:r>
              <a:rPr lang="en-US" sz="4400" dirty="0" smtClean="0"/>
              <a:t>Session 4 – Hello World</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6082" name="Picture 2" descr="http://farm3.static.flickr.com/2629/4155799663_c6d4000ab9.jpg"/>
          <p:cNvPicPr>
            <a:picLocks noChangeAspect="1" noChangeArrowheads="1"/>
          </p:cNvPicPr>
          <p:nvPr/>
        </p:nvPicPr>
        <p:blipFill>
          <a:blip r:embed="rId3" cstate="print"/>
          <a:srcRect/>
          <a:stretch>
            <a:fillRect/>
          </a:stretch>
        </p:blipFill>
        <p:spPr bwMode="auto">
          <a:xfrm>
            <a:off x="2209800" y="2362200"/>
            <a:ext cx="4762500" cy="35718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Hello World</a:t>
            </a:r>
            <a:endParaRPr lang="en-IN" dirty="0"/>
          </a:p>
        </p:txBody>
      </p:sp>
      <p:sp>
        <p:nvSpPr>
          <p:cNvPr id="3" name="Content Placeholder 2"/>
          <p:cNvSpPr>
            <a:spLocks noGrp="1"/>
          </p:cNvSpPr>
          <p:nvPr>
            <p:ph sz="quarter" idx="1"/>
          </p:nvPr>
        </p:nvSpPr>
        <p:spPr/>
        <p:txBody>
          <a:bodyPr>
            <a:normAutofit/>
          </a:bodyPr>
          <a:lstStyle/>
          <a:p>
            <a:r>
              <a:rPr lang="en-US" dirty="0" smtClean="0"/>
              <a:t>Get our App Engine Account Setup and create an Application.</a:t>
            </a:r>
          </a:p>
          <a:p>
            <a:r>
              <a:rPr lang="en-US" dirty="0" smtClean="0"/>
              <a:t>Develop the default App Engine application using Google Eclipse </a:t>
            </a:r>
            <a:r>
              <a:rPr lang="en-US" dirty="0" err="1" smtClean="0"/>
              <a:t>Plugin</a:t>
            </a:r>
            <a:r>
              <a:rPr lang="en-US" dirty="0" smtClean="0"/>
              <a:t> Project Wizard.</a:t>
            </a:r>
          </a:p>
          <a:p>
            <a:r>
              <a:rPr lang="en-US" dirty="0" smtClean="0"/>
              <a:t>Deploy our Application to App Engine cloud</a:t>
            </a:r>
          </a:p>
          <a:p>
            <a:r>
              <a:rPr lang="en-US" dirty="0" smtClean="0"/>
              <a:t>See it live ! </a:t>
            </a:r>
          </a:p>
          <a:p>
            <a:r>
              <a:rPr lang="en-US" dirty="0" smtClean="0"/>
              <a:t>While the application does not do much, it will demonstrate your development / deploy workflow.</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Account Setup</a:t>
            </a:r>
            <a:endParaRPr lang="en-IN" dirty="0"/>
          </a:p>
        </p:txBody>
      </p:sp>
      <p:sp>
        <p:nvSpPr>
          <p:cNvPr id="3" name="Content Placeholder 2"/>
          <p:cNvSpPr>
            <a:spLocks noGrp="1"/>
          </p:cNvSpPr>
          <p:nvPr>
            <p:ph sz="quarter" idx="1"/>
          </p:nvPr>
        </p:nvSpPr>
        <p:spPr/>
        <p:txBody>
          <a:bodyPr>
            <a:normAutofit/>
          </a:bodyPr>
          <a:lstStyle/>
          <a:p>
            <a:r>
              <a:rPr lang="en-US" dirty="0" smtClean="0"/>
              <a:t>Go to </a:t>
            </a:r>
            <a:r>
              <a:rPr lang="en-US" dirty="0" smtClean="0">
                <a:hlinkClick r:id="rId2"/>
              </a:rPr>
              <a:t>http://appengine.google.com</a:t>
            </a:r>
            <a:endParaRPr lang="en-US" dirty="0" smtClean="0"/>
          </a:p>
          <a:p>
            <a:r>
              <a:rPr lang="en-US" dirty="0" smtClean="0"/>
              <a:t>Sign in with your Google Account.</a:t>
            </a:r>
          </a:p>
          <a:p>
            <a:r>
              <a:rPr lang="en-US" dirty="0" smtClean="0"/>
              <a:t>When you create Applications for the first time, it will ask for Mobile Number and Google will send you a verification code via SMS. </a:t>
            </a:r>
          </a:p>
          <a:p>
            <a:r>
              <a:rPr lang="en-US" dirty="0" smtClean="0"/>
              <a:t>Complete the validation process with the code.</a:t>
            </a:r>
          </a:p>
          <a:p>
            <a:r>
              <a:rPr lang="en-US" dirty="0" smtClean="0"/>
              <a:t>Each Google Account gives you 10 Applications</a:t>
            </a:r>
          </a:p>
          <a:p>
            <a:r>
              <a:rPr lang="en-US" dirty="0" smtClean="0"/>
              <a:t>A Mobile number can be verified only once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05600" cy="990600"/>
          </a:xfrm>
        </p:spPr>
        <p:txBody>
          <a:bodyPr/>
          <a:lstStyle/>
          <a:p>
            <a:pPr algn="ctr"/>
            <a:r>
              <a:rPr lang="en-US" dirty="0" smtClean="0"/>
              <a:t>Prerequisites</a:t>
            </a:r>
            <a:endParaRPr lang="en-IN" dirty="0"/>
          </a:p>
        </p:txBody>
      </p:sp>
      <p:sp>
        <p:nvSpPr>
          <p:cNvPr id="3" name="Content Placeholder 2"/>
          <p:cNvSpPr>
            <a:spLocks noGrp="1"/>
          </p:cNvSpPr>
          <p:nvPr>
            <p:ph sz="quarter" idx="1"/>
          </p:nvPr>
        </p:nvSpPr>
        <p:spPr>
          <a:xfrm>
            <a:off x="612648" y="1600200"/>
            <a:ext cx="8153400" cy="1600200"/>
          </a:xfrm>
        </p:spPr>
        <p:txBody>
          <a:bodyPr>
            <a:normAutofit/>
          </a:bodyPr>
          <a:lstStyle/>
          <a:p>
            <a:r>
              <a:rPr lang="en-US" dirty="0" smtClean="0"/>
              <a:t>A laptop and Internet connection</a:t>
            </a:r>
          </a:p>
          <a:p>
            <a:r>
              <a:rPr lang="en-US" dirty="0" smtClean="0"/>
              <a:t>Mobile Phone with a working phone number</a:t>
            </a:r>
          </a:p>
          <a:p>
            <a:r>
              <a:rPr lang="en-US" dirty="0" smtClean="0"/>
              <a:t>Basics of Java / JSP / </a:t>
            </a:r>
            <a:r>
              <a:rPr lang="en-US" dirty="0" err="1" smtClean="0"/>
              <a:t>Servlets</a:t>
            </a:r>
            <a:endParaRPr lang="en-US" dirty="0" smtClean="0"/>
          </a:p>
        </p:txBody>
      </p:sp>
      <p:sp>
        <p:nvSpPr>
          <p:cNvPr id="6" name="Slide Number Placeholder 5"/>
          <p:cNvSpPr>
            <a:spLocks noGrp="1"/>
          </p:cNvSpPr>
          <p:nvPr>
            <p:ph type="sldNum" sz="quarter" idx="12"/>
          </p:nvPr>
        </p:nvSpPr>
        <p:spPr/>
        <p:txBody>
          <a:bodyPr>
            <a:normAutofit fontScale="85000" lnSpcReduction="20000"/>
          </a:bodyPr>
          <a:lstStyle/>
          <a:p>
            <a:fld id="{F2BF1754-4D2F-46D8-A35A-EF7FA01DA8F5}" type="slidenum">
              <a:rPr lang="en-US" smtClean="0"/>
              <a:pPr/>
              <a:t>3</a:t>
            </a:fld>
            <a:endParaRPr lang="en-US" dirty="0"/>
          </a:p>
        </p:txBody>
      </p:sp>
      <p:pic>
        <p:nvPicPr>
          <p:cNvPr id="5" name="Picture 9"/>
          <p:cNvPicPr>
            <a:picLocks noChangeAspect="1" noChangeArrowheads="1"/>
          </p:cNvPicPr>
          <p:nvPr/>
        </p:nvPicPr>
        <p:blipFill>
          <a:blip r:embed="rId3" cstate="print"/>
          <a:srcRect/>
          <a:stretch>
            <a:fillRect/>
          </a:stretch>
        </p:blipFill>
        <p:spPr bwMode="auto">
          <a:xfrm>
            <a:off x="3352800" y="3200400"/>
            <a:ext cx="2226774" cy="2947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pPr algn="ctr"/>
            <a:r>
              <a:rPr lang="en-US" dirty="0" smtClean="0"/>
              <a:t>App Engine – Create App</a:t>
            </a:r>
            <a:endParaRPr lang="en-IN" dirty="0"/>
          </a:p>
        </p:txBody>
      </p:sp>
      <p:sp>
        <p:nvSpPr>
          <p:cNvPr id="3" name="Content Placeholder 2"/>
          <p:cNvSpPr>
            <a:spLocks noGrp="1"/>
          </p:cNvSpPr>
          <p:nvPr>
            <p:ph sz="quarter" idx="1"/>
          </p:nvPr>
        </p:nvSpPr>
        <p:spPr/>
        <p:txBody>
          <a:bodyPr/>
          <a:lstStyle/>
          <a:p>
            <a:r>
              <a:rPr lang="en-US" dirty="0" smtClean="0"/>
              <a:t>We do not want to stray from tradition, so let us create a </a:t>
            </a:r>
            <a:r>
              <a:rPr lang="en-US" b="1" dirty="0" smtClean="0"/>
              <a:t>Hello World</a:t>
            </a:r>
            <a:r>
              <a:rPr lang="en-US" dirty="0" smtClean="0"/>
              <a:t> application. </a:t>
            </a:r>
          </a:p>
          <a:p>
            <a:r>
              <a:rPr lang="en-US" dirty="0" smtClean="0"/>
              <a:t>Use Eclipse and Google Eclipse </a:t>
            </a:r>
            <a:r>
              <a:rPr lang="en-US" dirty="0" err="1" smtClean="0"/>
              <a:t>plugin</a:t>
            </a:r>
            <a:r>
              <a:rPr lang="en-US" dirty="0" smtClean="0"/>
              <a:t> to generate default Application Template.</a:t>
            </a:r>
          </a:p>
          <a:p>
            <a:r>
              <a:rPr lang="en-US" dirty="0" smtClean="0"/>
              <a:t>Test it out locally.</a:t>
            </a:r>
          </a:p>
          <a:p>
            <a:r>
              <a:rPr lang="en-US" b="1" dirty="0" smtClean="0"/>
              <a:t>Demo : Develop Hello World Locally</a:t>
            </a:r>
            <a:endParaRPr lang="en-IN" b="1"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Deploy App</a:t>
            </a:r>
            <a:endParaRPr lang="en-IN" dirty="0"/>
          </a:p>
        </p:txBody>
      </p:sp>
      <p:sp>
        <p:nvSpPr>
          <p:cNvPr id="3" name="Content Placeholder 2"/>
          <p:cNvSpPr>
            <a:spLocks noGrp="1"/>
          </p:cNvSpPr>
          <p:nvPr>
            <p:ph sz="quarter" idx="1"/>
          </p:nvPr>
        </p:nvSpPr>
        <p:spPr/>
        <p:txBody>
          <a:bodyPr>
            <a:normAutofit fontScale="92500"/>
          </a:bodyPr>
          <a:lstStyle/>
          <a:p>
            <a:r>
              <a:rPr lang="en-US" dirty="0" smtClean="0"/>
              <a:t>Final Step is to deploy the App to the Cloud.</a:t>
            </a:r>
          </a:p>
          <a:p>
            <a:r>
              <a:rPr lang="en-US" dirty="0" smtClean="0"/>
              <a:t>Step 1 : Create an Application that will host your application. This is a unique Application Id. This is done from </a:t>
            </a:r>
            <a:r>
              <a:rPr lang="en-US" dirty="0" smtClean="0">
                <a:hlinkClick r:id="rId2"/>
              </a:rPr>
              <a:t>http://appengine.google.com</a:t>
            </a:r>
            <a:r>
              <a:rPr lang="en-US" dirty="0" smtClean="0"/>
              <a:t>. Login and go to My </a:t>
            </a:r>
            <a:r>
              <a:rPr lang="en-US" b="1" dirty="0" smtClean="0"/>
              <a:t>Applications</a:t>
            </a:r>
            <a:r>
              <a:rPr lang="en-US" dirty="0" smtClean="0"/>
              <a:t> and then </a:t>
            </a:r>
            <a:r>
              <a:rPr lang="en-US" b="1" dirty="0" smtClean="0"/>
              <a:t>Create Application</a:t>
            </a:r>
            <a:r>
              <a:rPr lang="en-US" dirty="0" smtClean="0"/>
              <a:t>.</a:t>
            </a:r>
          </a:p>
          <a:p>
            <a:r>
              <a:rPr lang="en-US" dirty="0" smtClean="0"/>
              <a:t>Step 2 : Use the Google one-click Deploy option in Eclipse to deploy your application directly under that Application Id.</a:t>
            </a:r>
            <a:endParaRPr lang="en-IN" dirty="0" smtClean="0"/>
          </a:p>
          <a:p>
            <a:r>
              <a:rPr lang="en-US" dirty="0" smtClean="0"/>
              <a:t>The app on successful deployment will be available at </a:t>
            </a:r>
            <a:r>
              <a:rPr lang="en-US" b="1" dirty="0" smtClean="0"/>
              <a:t>http://&lt;APPID&gt;.appspot.com</a:t>
            </a:r>
            <a:r>
              <a:rPr lang="en-US"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524000"/>
            <a:ext cx="8153400" cy="4495800"/>
          </a:xfrm>
        </p:spPr>
        <p:txBody>
          <a:bodyPr>
            <a:normAutofit/>
          </a:bodyPr>
          <a:lstStyle/>
          <a:p>
            <a:r>
              <a:rPr lang="en-US" dirty="0" smtClean="0"/>
              <a:t>Go to </a:t>
            </a:r>
            <a:r>
              <a:rPr lang="en-US" b="1" dirty="0" smtClean="0"/>
              <a:t>/hands-on-exercises/HelloWorld.docx</a:t>
            </a:r>
          </a:p>
          <a:p>
            <a:r>
              <a:rPr lang="en-US" dirty="0" smtClean="0"/>
              <a:t>Follow the document and deploy your First Google App Engine application.</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32</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543800" y="5562600"/>
            <a:ext cx="1600200" cy="112252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33</a:t>
            </a:fld>
            <a:endParaRPr lang="en-US" dirty="0"/>
          </a:p>
        </p:txBody>
      </p:sp>
      <p:sp>
        <p:nvSpPr>
          <p:cNvPr id="6" name="TextBox 5"/>
          <p:cNvSpPr txBox="1"/>
          <p:nvPr/>
        </p:nvSpPr>
        <p:spPr>
          <a:xfrm>
            <a:off x="838200" y="1600200"/>
            <a:ext cx="7905626" cy="769441"/>
          </a:xfrm>
          <a:prstGeom prst="rect">
            <a:avLst/>
          </a:prstGeom>
          <a:noFill/>
        </p:spPr>
        <p:txBody>
          <a:bodyPr wrap="none" rtlCol="0">
            <a:spAutoFit/>
          </a:bodyPr>
          <a:lstStyle/>
          <a:p>
            <a:pPr algn="ctr"/>
            <a:r>
              <a:rPr lang="en-US" sz="4400" dirty="0" smtClean="0"/>
              <a:t>Session 5 – Exam Results App</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4034"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828800" y="2743200"/>
            <a:ext cx="5715000" cy="2914650"/>
          </a:xfrm>
          <a:prstGeom prst="rect">
            <a:avLst/>
          </a:prstGeom>
          <a:noFill/>
        </p:spPr>
      </p:pic>
      <p:pic>
        <p:nvPicPr>
          <p:cNvPr id="44036" name="Picture 4" descr="http://ae-boilerplate.appspot.com/img/appengine-logo.png"/>
          <p:cNvPicPr>
            <a:picLocks noChangeAspect="1" noChangeArrowheads="1"/>
          </p:cNvPicPr>
          <p:nvPr/>
        </p:nvPicPr>
        <p:blipFill>
          <a:blip r:embed="rId4" cstate="print"/>
          <a:srcRect/>
          <a:stretch>
            <a:fillRect/>
          </a:stretch>
        </p:blipFill>
        <p:spPr bwMode="auto">
          <a:xfrm>
            <a:off x="228600" y="2971800"/>
            <a:ext cx="1162050" cy="1162050"/>
          </a:xfrm>
          <a:prstGeom prst="rect">
            <a:avLst/>
          </a:prstGeom>
          <a:noFill/>
        </p:spPr>
      </p:pic>
      <p:pic>
        <p:nvPicPr>
          <p:cNvPr id="44038" name="Picture 6" descr="http://androinica.com/wp-content/uploads/2010/03/Google-Talk.png"/>
          <p:cNvPicPr>
            <a:picLocks noChangeAspect="1" noChangeArrowheads="1"/>
          </p:cNvPicPr>
          <p:nvPr/>
        </p:nvPicPr>
        <p:blipFill>
          <a:blip r:embed="rId5" cstate="print"/>
          <a:srcRect/>
          <a:stretch>
            <a:fillRect/>
          </a:stretch>
        </p:blipFill>
        <p:spPr bwMode="auto">
          <a:xfrm>
            <a:off x="7620000" y="2667000"/>
            <a:ext cx="1333500" cy="1333500"/>
          </a:xfrm>
          <a:prstGeom prst="rect">
            <a:avLst/>
          </a:prstGeom>
          <a:noFill/>
        </p:spPr>
      </p:pic>
      <p:pic>
        <p:nvPicPr>
          <p:cNvPr id="44040" name="Picture 8" descr="https://encrypted-tbn2.gstatic.com/images?q=tbn:ANd9GcQHJ6yGC84uo8OvAKvxDgO52vjqkXLkEBd6x50sBRwhH4gUbdMx8xCpag"/>
          <p:cNvPicPr>
            <a:picLocks noChangeAspect="1" noChangeArrowheads="1"/>
          </p:cNvPicPr>
          <p:nvPr/>
        </p:nvPicPr>
        <p:blipFill>
          <a:blip r:embed="rId6" cstate="print"/>
          <a:srcRect/>
          <a:stretch>
            <a:fillRect/>
          </a:stretch>
        </p:blipFill>
        <p:spPr bwMode="auto">
          <a:xfrm>
            <a:off x="228600" y="4953000"/>
            <a:ext cx="1447799" cy="1447800"/>
          </a:xfrm>
          <a:prstGeom prst="rect">
            <a:avLst/>
          </a:prstGeom>
          <a:noFill/>
        </p:spPr>
      </p:pic>
      <p:pic>
        <p:nvPicPr>
          <p:cNvPr id="44042" name="Picture 10" descr="https://encrypted-tbn2.gstatic.com/images?q=tbn:ANd9GcRquvGOyFcbbVrVwhWCqBFUOslfly63MsS7e5POSiduawXzfyKkn7HzaG1q"/>
          <p:cNvPicPr>
            <a:picLocks noChangeAspect="1" noChangeArrowheads="1"/>
          </p:cNvPicPr>
          <p:nvPr/>
        </p:nvPicPr>
        <p:blipFill>
          <a:blip r:embed="rId7" cstate="print"/>
          <a:srcRect/>
          <a:stretch>
            <a:fillRect/>
          </a:stretch>
        </p:blipFill>
        <p:spPr bwMode="auto">
          <a:xfrm>
            <a:off x="7620000" y="5181600"/>
            <a:ext cx="1428750" cy="14287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ExamResults</a:t>
            </a:r>
            <a:r>
              <a:rPr lang="en-US" dirty="0" smtClean="0"/>
              <a:t> App</a:t>
            </a:r>
            <a:endParaRPr lang="en-IN" dirty="0"/>
          </a:p>
        </p:txBody>
      </p:sp>
      <p:sp>
        <p:nvSpPr>
          <p:cNvPr id="3" name="Content Placeholder 2"/>
          <p:cNvSpPr>
            <a:spLocks noGrp="1"/>
          </p:cNvSpPr>
          <p:nvPr>
            <p:ph sz="quarter" idx="1"/>
          </p:nvPr>
        </p:nvSpPr>
        <p:spPr/>
        <p:txBody>
          <a:bodyPr/>
          <a:lstStyle/>
          <a:p>
            <a:r>
              <a:rPr lang="en-US" dirty="0" smtClean="0"/>
              <a:t>Web Application</a:t>
            </a:r>
          </a:p>
          <a:p>
            <a:r>
              <a:rPr lang="en-US" dirty="0" smtClean="0"/>
              <a:t>Lookup Exam Results</a:t>
            </a:r>
          </a:p>
          <a:p>
            <a:r>
              <a:rPr lang="en-US" dirty="0" smtClean="0"/>
              <a:t>Web Interface to enter your Seat Number and it gives back results.</a:t>
            </a:r>
          </a:p>
          <a:p>
            <a:r>
              <a:rPr lang="en-US" dirty="0" smtClean="0"/>
              <a:t>Accepts request over Google Chat and responds with Chat message.</a:t>
            </a:r>
          </a:p>
          <a:p>
            <a:r>
              <a:rPr lang="en-US" dirty="0" smtClean="0"/>
              <a:t>Accepts request over Email and responds with Email.</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Demos</a:t>
            </a:r>
            <a:endParaRPr lang="en-IN" b="1" dirty="0"/>
          </a:p>
        </p:txBody>
      </p:sp>
      <p:sp>
        <p:nvSpPr>
          <p:cNvPr id="4" name="Content Placeholder 3"/>
          <p:cNvSpPr>
            <a:spLocks noGrp="1"/>
          </p:cNvSpPr>
          <p:nvPr>
            <p:ph sz="quarter" idx="1"/>
          </p:nvPr>
        </p:nvSpPr>
        <p:spPr>
          <a:xfrm>
            <a:off x="612648" y="1600200"/>
            <a:ext cx="8531352" cy="3124200"/>
          </a:xfrm>
        </p:spPr>
        <p:txBody>
          <a:bodyPr>
            <a:normAutofit/>
          </a:bodyPr>
          <a:lstStyle/>
          <a:p>
            <a:r>
              <a:rPr lang="en-US" sz="3600" b="1" dirty="0" smtClean="0"/>
              <a:t>Exam Results App – In Action</a:t>
            </a:r>
          </a:p>
          <a:p>
            <a:pPr>
              <a:buNone/>
            </a:pPr>
            <a:endParaRPr lang="en-US" sz="4400" b="1" dirty="0" smtClean="0"/>
          </a:p>
          <a:p>
            <a:pPr>
              <a:buNone/>
            </a:pPr>
            <a:r>
              <a:rPr lang="en-US" sz="4000" b="1" dirty="0" smtClean="0">
                <a:hlinkClick r:id="rId2"/>
              </a:rPr>
              <a:t>http://exam-results.appspot.com</a:t>
            </a:r>
            <a:r>
              <a:rPr lang="en-US" sz="4000" b="1"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35</a:t>
            </a:fld>
            <a:endParaRPr lang="en-US" dirty="0"/>
          </a:p>
        </p:txBody>
      </p:sp>
      <p:pic>
        <p:nvPicPr>
          <p:cNvPr id="6" name="Picture 6" descr="http://www.securevision-lb.com/images/stories/demo1.jpg"/>
          <p:cNvPicPr>
            <a:picLocks noChangeAspect="1" noChangeArrowheads="1"/>
          </p:cNvPicPr>
          <p:nvPr/>
        </p:nvPicPr>
        <p:blipFill>
          <a:blip r:embed="rId3" cstate="print"/>
          <a:srcRect/>
          <a:stretch>
            <a:fillRect/>
          </a:stretch>
        </p:blipFill>
        <p:spPr bwMode="auto">
          <a:xfrm>
            <a:off x="7158554" y="5426283"/>
            <a:ext cx="1985446" cy="1431717"/>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36</a:t>
            </a:fld>
            <a:endParaRPr lang="en-US" dirty="0"/>
          </a:p>
        </p:txBody>
      </p:sp>
      <p:sp>
        <p:nvSpPr>
          <p:cNvPr id="6" name="TextBox 5"/>
          <p:cNvSpPr txBox="1"/>
          <p:nvPr/>
        </p:nvSpPr>
        <p:spPr>
          <a:xfrm>
            <a:off x="1828800" y="1600200"/>
            <a:ext cx="5742278" cy="769441"/>
          </a:xfrm>
          <a:prstGeom prst="rect">
            <a:avLst/>
          </a:prstGeom>
          <a:noFill/>
        </p:spPr>
        <p:txBody>
          <a:bodyPr wrap="none" rtlCol="0">
            <a:spAutoFit/>
          </a:bodyPr>
          <a:lstStyle/>
          <a:p>
            <a:pPr algn="ctr"/>
            <a:r>
              <a:rPr lang="en-US" sz="4400" dirty="0" smtClean="0"/>
              <a:t>Session 6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1986" name="Picture 2" descr="http://www.indikiwi.com/images/3.gif"/>
          <p:cNvPicPr>
            <a:picLocks noChangeAspect="1" noChangeArrowheads="1"/>
          </p:cNvPicPr>
          <p:nvPr/>
        </p:nvPicPr>
        <p:blipFill>
          <a:blip r:embed="rId3" cstate="print"/>
          <a:srcRect/>
          <a:stretch>
            <a:fillRect/>
          </a:stretch>
        </p:blipFill>
        <p:spPr bwMode="auto">
          <a:xfrm>
            <a:off x="5029200" y="2971800"/>
            <a:ext cx="3619500" cy="3343275"/>
          </a:xfrm>
          <a:prstGeom prst="rect">
            <a:avLst/>
          </a:prstGeom>
          <a:noFill/>
        </p:spPr>
      </p:pic>
      <p:sp>
        <p:nvSpPr>
          <p:cNvPr id="7" name="TextBox 6"/>
          <p:cNvSpPr txBox="1"/>
          <p:nvPr/>
        </p:nvSpPr>
        <p:spPr>
          <a:xfrm>
            <a:off x="2865509" y="2811959"/>
            <a:ext cx="3430363" cy="769441"/>
          </a:xfrm>
          <a:prstGeom prst="rect">
            <a:avLst/>
          </a:prstGeom>
          <a:noFill/>
        </p:spPr>
        <p:txBody>
          <a:bodyPr wrap="none" rtlCol="0">
            <a:spAutoFit/>
          </a:bodyPr>
          <a:lstStyle/>
          <a:p>
            <a:pPr algn="ctr"/>
            <a:r>
              <a:rPr lang="en-US" sz="4400" dirty="0" smtClean="0"/>
              <a:t>Web Interface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752600" y="4038600"/>
            <a:ext cx="2819400" cy="1437894"/>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Web Interface</a:t>
            </a:r>
            <a:endParaRPr lang="en-IN" b="1" dirty="0"/>
          </a:p>
        </p:txBody>
      </p:sp>
      <p:sp>
        <p:nvSpPr>
          <p:cNvPr id="4" name="Content Placeholder 3"/>
          <p:cNvSpPr>
            <a:spLocks noGrp="1"/>
          </p:cNvSpPr>
          <p:nvPr>
            <p:ph sz="quarter" idx="1"/>
          </p:nvPr>
        </p:nvSpPr>
        <p:spPr>
          <a:xfrm>
            <a:off x="612648" y="1447800"/>
            <a:ext cx="8153400" cy="4495800"/>
          </a:xfrm>
        </p:spPr>
        <p:txBody>
          <a:bodyPr>
            <a:normAutofit/>
          </a:bodyPr>
          <a:lstStyle/>
          <a:p>
            <a:r>
              <a:rPr lang="en-US" dirty="0" smtClean="0"/>
              <a:t>We will start off with building a Web Interface as demonstrated in the demo</a:t>
            </a:r>
          </a:p>
          <a:p>
            <a:r>
              <a:rPr lang="en-US" dirty="0" smtClean="0"/>
              <a:t>Make use of </a:t>
            </a:r>
            <a:r>
              <a:rPr lang="en-US" dirty="0" err="1" smtClean="0"/>
              <a:t>Servlets</a:t>
            </a:r>
            <a:r>
              <a:rPr lang="en-US" dirty="0" smtClean="0"/>
              <a:t> and JSP</a:t>
            </a:r>
          </a:p>
          <a:p>
            <a:r>
              <a:rPr lang="en-US" dirty="0" smtClean="0"/>
              <a:t>App Engine supports Java </a:t>
            </a:r>
            <a:r>
              <a:rPr lang="en-US" dirty="0" err="1" smtClean="0"/>
              <a:t>Servlet</a:t>
            </a:r>
            <a:r>
              <a:rPr lang="en-US" dirty="0" smtClean="0"/>
              <a:t> 2.5 specification</a:t>
            </a:r>
          </a:p>
          <a:p>
            <a:r>
              <a:rPr lang="en-US" dirty="0" smtClean="0"/>
              <a:t>If you are familiar with developing basic Java </a:t>
            </a:r>
            <a:r>
              <a:rPr lang="en-US" dirty="0" err="1" smtClean="0"/>
              <a:t>Servlet</a:t>
            </a:r>
            <a:r>
              <a:rPr lang="en-US" dirty="0" smtClean="0"/>
              <a:t> / JSP applications, you are all set.</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Interface – The Flow</a:t>
            </a:r>
            <a:endParaRPr lang="en-IN" dirty="0"/>
          </a:p>
        </p:txBody>
      </p:sp>
      <p:sp>
        <p:nvSpPr>
          <p:cNvPr id="3" name="Content Placeholder 2"/>
          <p:cNvSpPr>
            <a:spLocks noGrp="1"/>
          </p:cNvSpPr>
          <p:nvPr>
            <p:ph sz="quarter" idx="1"/>
          </p:nvPr>
        </p:nvSpPr>
        <p:spPr/>
        <p:txBody>
          <a:bodyPr/>
          <a:lstStyle/>
          <a:p>
            <a:r>
              <a:rPr lang="en-US" dirty="0" smtClean="0"/>
              <a:t>The flow is simple:</a:t>
            </a:r>
          </a:p>
          <a:p>
            <a:pPr lvl="1"/>
            <a:r>
              <a:rPr lang="en-US" dirty="0" smtClean="0"/>
              <a:t>Home page (index.html) that has a form that accepts a Seat Number of the student who took the exam</a:t>
            </a:r>
          </a:p>
          <a:p>
            <a:pPr lvl="1"/>
            <a:r>
              <a:rPr lang="en-US" dirty="0" smtClean="0"/>
              <a:t>This is submitted to a </a:t>
            </a:r>
            <a:r>
              <a:rPr lang="en-US" dirty="0" err="1" smtClean="0"/>
              <a:t>Servlet</a:t>
            </a:r>
            <a:r>
              <a:rPr lang="en-US" dirty="0" smtClean="0"/>
              <a:t>, which builds a dummy result</a:t>
            </a:r>
            <a:endParaRPr lang="en-IN" dirty="0" smtClean="0"/>
          </a:p>
          <a:p>
            <a:pPr lvl="1"/>
            <a:r>
              <a:rPr lang="en-US" dirty="0" smtClean="0"/>
              <a:t>The </a:t>
            </a:r>
            <a:r>
              <a:rPr lang="en-US" dirty="0" err="1" smtClean="0"/>
              <a:t>Servlet</a:t>
            </a:r>
            <a:r>
              <a:rPr lang="en-US" dirty="0" smtClean="0"/>
              <a:t> forwards control to a JSP page that will display the Exam result</a:t>
            </a:r>
          </a:p>
          <a:p>
            <a:pPr lvl="1"/>
            <a:r>
              <a:rPr lang="en-US" dirty="0" smtClean="0"/>
              <a:t>If there are any errors, an error JSP page that is configured will display the error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Interface – Visual Flow</a:t>
            </a:r>
            <a:endParaRPr lang="en-IN" dirty="0"/>
          </a:p>
        </p:txBody>
      </p:sp>
      <p:pic>
        <p:nvPicPr>
          <p:cNvPr id="4" name="Picture 3"/>
          <p:cNvPicPr/>
          <p:nvPr/>
        </p:nvPicPr>
        <p:blipFill>
          <a:blip r:embed="rId2" cstate="print"/>
          <a:srcRect/>
          <a:stretch>
            <a:fillRect/>
          </a:stretch>
        </p:blipFill>
        <p:spPr bwMode="auto">
          <a:xfrm>
            <a:off x="533400" y="2209800"/>
            <a:ext cx="3105150" cy="2382429"/>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562600" y="3810000"/>
            <a:ext cx="3267075" cy="2352675"/>
          </a:xfrm>
          <a:prstGeom prst="rect">
            <a:avLst/>
          </a:prstGeom>
          <a:noFill/>
          <a:ln w="9525">
            <a:noFill/>
            <a:miter lim="800000"/>
            <a:headEnd/>
            <a:tailEnd/>
          </a:ln>
        </p:spPr>
      </p:pic>
      <p:sp>
        <p:nvSpPr>
          <p:cNvPr id="6" name="Rectangle 5"/>
          <p:cNvSpPr/>
          <p:nvPr/>
        </p:nvSpPr>
        <p:spPr>
          <a:xfrm>
            <a:off x="5105400" y="1828800"/>
            <a:ext cx="2819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t>
            </a:r>
            <a:r>
              <a:rPr lang="en-US" dirty="0" err="1" smtClean="0"/>
              <a:t>Servlet</a:t>
            </a:r>
            <a:endParaRPr lang="en-IN" dirty="0"/>
          </a:p>
        </p:txBody>
      </p:sp>
      <p:cxnSp>
        <p:nvCxnSpPr>
          <p:cNvPr id="8" name="Straight Arrow Connector 7"/>
          <p:cNvCxnSpPr>
            <a:endCxn id="6" idx="1"/>
          </p:cNvCxnSpPr>
          <p:nvPr/>
        </p:nvCxnSpPr>
        <p:spPr>
          <a:xfrm flipV="1">
            <a:off x="3657600" y="2514600"/>
            <a:ext cx="14478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5" idx="0"/>
          </p:cNvCxnSpPr>
          <p:nvPr/>
        </p:nvCxnSpPr>
        <p:spPr>
          <a:xfrm rot="16200000" flipH="1">
            <a:off x="6550819" y="3164681"/>
            <a:ext cx="609600" cy="68103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0853" y="4572000"/>
            <a:ext cx="1197957" cy="369332"/>
          </a:xfrm>
          <a:prstGeom prst="rect">
            <a:avLst/>
          </a:prstGeom>
          <a:noFill/>
        </p:spPr>
        <p:txBody>
          <a:bodyPr wrap="none" rtlCol="0">
            <a:spAutoFit/>
          </a:bodyPr>
          <a:lstStyle/>
          <a:p>
            <a:r>
              <a:rPr lang="en-US" b="1" dirty="0" smtClean="0"/>
              <a:t>index.html</a:t>
            </a:r>
            <a:endParaRPr lang="en-IN" b="1" dirty="0"/>
          </a:p>
        </p:txBody>
      </p:sp>
      <p:sp>
        <p:nvSpPr>
          <p:cNvPr id="13" name="TextBox 12"/>
          <p:cNvSpPr txBox="1"/>
          <p:nvPr/>
        </p:nvSpPr>
        <p:spPr>
          <a:xfrm>
            <a:off x="6798954" y="6107668"/>
            <a:ext cx="1141659" cy="369332"/>
          </a:xfrm>
          <a:prstGeom prst="rect">
            <a:avLst/>
          </a:prstGeom>
          <a:noFill/>
        </p:spPr>
        <p:txBody>
          <a:bodyPr wrap="none" rtlCol="0">
            <a:spAutoFit/>
          </a:bodyPr>
          <a:lstStyle/>
          <a:p>
            <a:r>
              <a:rPr lang="en-US" b="1" dirty="0" smtClean="0"/>
              <a:t>results.jsp</a:t>
            </a:r>
            <a:endParaRPr lang="en-IN" b="1" dirty="0"/>
          </a:p>
        </p:txBody>
      </p:sp>
      <p:sp>
        <p:nvSpPr>
          <p:cNvPr id="14" name="TextBox 13"/>
          <p:cNvSpPr txBox="1"/>
          <p:nvPr/>
        </p:nvSpPr>
        <p:spPr>
          <a:xfrm>
            <a:off x="5398673" y="1447800"/>
            <a:ext cx="2526974" cy="369332"/>
          </a:xfrm>
          <a:prstGeom prst="rect">
            <a:avLst/>
          </a:prstGeom>
          <a:noFill/>
        </p:spPr>
        <p:txBody>
          <a:bodyPr wrap="none" rtlCol="0">
            <a:spAutoFit/>
          </a:bodyPr>
          <a:lstStyle/>
          <a:p>
            <a:r>
              <a:rPr lang="en-US" b="1" dirty="0" smtClean="0"/>
              <a:t>ExamResultsServlet.java</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Requirements</a:t>
            </a:r>
            <a:endParaRPr lang="en-US" dirty="0"/>
          </a:p>
        </p:txBody>
      </p:sp>
      <p:sp>
        <p:nvSpPr>
          <p:cNvPr id="5" name="Content Placeholder 4"/>
          <p:cNvSpPr>
            <a:spLocks noGrp="1"/>
          </p:cNvSpPr>
          <p:nvPr>
            <p:ph sz="quarter" idx="1"/>
          </p:nvPr>
        </p:nvSpPr>
        <p:spPr/>
        <p:txBody>
          <a:bodyPr/>
          <a:lstStyle/>
          <a:p>
            <a:r>
              <a:rPr lang="en-US" dirty="0" smtClean="0"/>
              <a:t>Basic working knowledge of HTML, JavaScript and CSS</a:t>
            </a:r>
          </a:p>
          <a:p>
            <a:r>
              <a:rPr lang="en-US" dirty="0" smtClean="0"/>
              <a:t>Use a Text Editor or any other IDE of  your preference to write all code samples</a:t>
            </a:r>
          </a:p>
          <a:p>
            <a:r>
              <a:rPr lang="en-US" dirty="0" smtClean="0"/>
              <a:t>We shall run all examples on various browsers</a:t>
            </a:r>
          </a:p>
        </p:txBody>
      </p:sp>
      <p:sp>
        <p:nvSpPr>
          <p:cNvPr id="4" name="Slide Number Placeholder 3"/>
          <p:cNvSpPr>
            <a:spLocks noGrp="1"/>
          </p:cNvSpPr>
          <p:nvPr>
            <p:ph type="sldNum" sz="quarter" idx="12"/>
          </p:nvPr>
        </p:nvSpPr>
        <p:spPr/>
        <p:txBody>
          <a:bodyPr>
            <a:normAutofit fontScale="85000" lnSpcReduction="20000"/>
          </a:bodyPr>
          <a:lstStyle/>
          <a:p>
            <a:fld id="{F2BF1754-4D2F-46D8-A35A-EF7FA01DA8F5}" type="slidenum">
              <a:rPr lang="en-US" smtClean="0"/>
              <a:pPr/>
              <a:t>4</a:t>
            </a:fld>
            <a:endParaRPr lang="en-US" dirty="0"/>
          </a:p>
        </p:txBody>
      </p:sp>
      <p:sp>
        <p:nvSpPr>
          <p:cNvPr id="8194" name="AutoShape 2"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6" name="AutoShape 4"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8" name="AutoShape 6"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200" name="AutoShape 8" descr="data:image/jpg;base64,/9j/4AAQSkZJRgABAQAAAQABAAD/2wCEAAkGBhQSERUUExQVFRQUFxgXFBcWFxgXGBwUFxUYFxQYGBYXHCYeGB0kGRQVHy8gIycpLCwsGB4xNTAqNSYrLCkBCQoKDgwOGg8PGiwkHyUsKSwsLSwsLCwsLCwsKSwsKSkpKSwsLCwpLCwpLCwsLCwsLCksLCwsLCksKSwsLCwpKf/AABEIAQIAwwMBIgACEQEDEQH/xAAcAAABBAMBAAAAAAAAAAAAAAAFAAIEBgEDBwj/xABMEAACAQIDBAYFCAgFAgQHAAABAgMAEQQSIQUGMUETIlFhcYEHMkKRoRQjM1KSscHRFmJygqLS4fAVU3ODsiVDJKPC8Rc0NVRjs9P/xAAZAQACAwEAAAAAAAAAAAAAAAABAwACBAX/xAAsEQACAgEDAwQBAwUBAAAAAAAAAQIDERIhMQQUURMiMkFxYZGhM4Gx0fBS/9oADAMBAAIRAxEAPwDsUdDsTvLHG7Kyv1DYkKSOXCw76Ix1VNsi80g7/wAq5d9jgsobVFSe4YbfCIey/wBmmJvtESQEk6vHq6e++tA1TSsxpa9uZv51kXVTNaoiG5N94ltdJteHUv8AjWRvrEVzZJrD9Sx429Um9BMx0A5/376TUe7mW7eAbXfWI3+bm0/UH50v00j/AMub7I/moCeHwrKg0O8sJ28A6d84/wDKm429Uffmpjb7xj/sz/YX+agxJ7qy6X/9qPdzB28AwN+I/wDJn+ynZ+3SXfmK9jHMNbaqLX8c1AsvIVGxcVgpPJhy99Du7A9vWWr9MEvYRSnnoE+7Nenfpan+VL7l/moHFHYX51sZCaK6ux/YH08A7+kyf5cnuX+asfpSn1JPcv8ANQK2gpLeo+qs8kXTwDo3oT6knuX+asfpSn1JPcv81BCCOytJiYnivuP51O7s8k7eBY/0nT6j/wAP5079JE+o/wDD+dVlom7R9k/zU6ND3VO6t8h7eBY/0lT6knuX+anjeFPqv7l/Oq+qkU1r8qj6qwHbwLEd4U+q/uX86k4LaiyNYAjS+tuRtyPfVViPbRjYL3k/dP3ir1dTZKaTKTojGLaD96VKlXVMRBjqt7TPz0nj+FWWOq/tMfOv4/hXO6pe1DqOSHlvWBHa9PUU41zDchix04pTkWn5aKLEZoqWS3GsNPmJVNbaM3sg9n6zdw4cyOFbFwovc625n8uVXjU2BywMja/qi/fyp3RnmbeFa8Vj0QHW9DJttj2RfwFFuMduQpNhCWEA8z5k/Co+Jw0ZUkqCLE8O7vqAca54LbxP5Vpnaa3EW0+/41X1X9FtATjw6kC6Ad1bEhQHQEd6sw+F6gLC59rlWxUkHP3/APvQ9SQXFBOPW9na/fY/hW9cw+q3hofjQTppL8AfMj86wcZrqCD7/iKjs8oGkNtiV4HQ8r6fHgayAKCri76GtkcxXh7vwqqmHSFSKyF1rRh8WracG5ipCG5qyeSuDNOI0pvOnA1bJMCVKJ7BS0h/ZP3ih6tRHYh+d/dP3imUf1F+RdvxYdpVmlXbOYQUFAtpD51/H8KPpQLHj51/H8BWDqvihtHJFUU9RWDWRXN+zcYFaZAXbIuij6Rhx14Ip7SDcnkD2nTetZwS/NKTxIzG31m6x++nVRTeWGTwYkZY15AAaAcKr+K20ZCQnDn/AFrO2cWZWMa6249/j3VIwGxrePZy/rS7LHJ/oWjFLdgw4Jn46+FTsLsuxuewAd1EMbNDh06SeRYk7W4kjkq8WPcAapm1fTNh4yRh4jIR7Uhyr45FuT5lTVYU2T+KC7Ei4rs/uredlg26t/70+Ncik9K2MmNo3SMX5LHGoubas+YgfvVWdp7y4iZs8s7O3IXNx4W4Vqj0M3y8Cnej0SmzR2aUpNnAcBXn6PezFx3eLETI7at1uI7q3Q+lXaScMUzftpG3/JTR7Cx8NFH1CR3DEYfTzqI0d9a5lgvTdihYTQwSjnZTGx81Nh9mrnsL0k4LFlU1w0h0CSWyk8gsg0+1as9nSWw3a/YbC+EtibiUUHvpkU5FPx+HbOQBax5/eaZcAetc/wB8qQh5nFmxEi+sOznbW3uvVhhbMqsPaAPvANAierdjpqxt2Af1o1goiI0B5KPuq6AzdanAUwJatgWgwCC0U2KPnD4H7xUBBrRLZI658D94p/T/ANRCbn7WF6VKlXbwc0iJQPaH0reP4UcSge0PpX8fwFYep+KGU8kbJWxVpUq5+DajNqHzY3oY8jMAWciO/tBiWCjvANrdi0QatOKwqyKVdQyniCLimReAsApbPmB14kacanbW3ljwWFfEvZrWWNfrysDlXuGhJPIA0Jxm6kqPnw8uo0CSknTsz6n3gnvqg+kyfEZYYp0yAZ3SzAhmJUEm3YNBw41amnM0nwCyft2Kpt/b8+MlaWZyxY+AA+qo4Ko7B8TQ5Uvpe1bC/VA7G4eI/pRnZu42LxHWjhbL2nqj7TWB8r12VhLHBh5FuxgQ7Toq55TEyxaj18y3yqdWbIHAC663ANCpWbq9INMpyCwHVzMOI7GzcddKurejB0QGXEYeAr1jdizaC54kDyFQNpywyxxoi3WJfXihyFmPrvIzFnYk66mw5AVXWvyHSyv4aBgBIwPR3tcg5TxuB2+qeHC1DH4ns1/pRqCBZSFVj2AW5dgudbmpK7kSMTYkARySAshsRGLlbqT1iOXdUU4p77AcZNbFatTkJvpxqZPseRQTlJVct2APt3yXB11yn3VFCceVuNOzkS00dG3H3zaSI4acs5jUGE8WK3AKEnkLggngL9gqywbcjVsi/OSsbZYs0hAHgNfHQVz30cbJTEY0JJcp0bkgHLe1hYka21ruGz9mRQrliRUH6ot7zxPnXH6muCsOjRZJwRC2TsyRjmmUIoN1jvdieRkI0H7AuO0nhRw1gNWazNL6H7jacopKKeBVcBHqRRDZI658D94ocoojsk9c+B+8U6he9CbfiwtSpUq7BzyIlBcePnW8fwFGkoNjvpG8fwFYup4QyjkikU4VkDWshawJG0QFZC1sEVOyU1RBk1rF21zL0x7LeZ8IkalmYyqB32QgXOgJsa6kFqi+kjHvDJgnSES2mNhmylpCto1uNebNzGmtaq1pksCpbrcBbn7DwmFQGSOWebPaR+gkMcWUXYhinAai4BJI4AVbJd58OQWX5S8aevkwsjDhfKCVBGhB86E7W3vxKgL8gmhUG72Uy3HMrJBIhXnrrfnQb/4lxJKJBBOQFyus0shVrG6OB0RyuBcA34E8aZPW3wBJY5D8e04pUzNsqcwvezdFExy8iyE5jft4DlWzae3cWsSnD4Fuicet0kQlycujjBdeHaG8BVfn9KcbgkJKl/ZXESn/AJQaDwNC4PSBHGXIwysHt1M0lgRzOdLEkk6qB51XNnCj/IcR5bJm9ewMbiI0YYZ7rr15YjlDcSYkjRb8Lk3tagkO42MRyHmw6aH15hlOmo07QeI0qU2+0rqQMBE/E3MU5AHHgHsfHShQ9I2LiuIhDEG1ypBEFB4AqCCQdOZqy9aSxhFH6a3yyfhtiY8Ewq8LrJYMobpEIU3W9lNrHUUzF7gjopJZ5ocO665Q2cFrm4KjUcDwv4ULn362jP1flM2vrCNit+3RLWFuQsKzsnc4zxmVpRpyAudeZJ77+6r+6G8pJfhAWJ7JNhj0azxYfGICRK8zPCpUmygZCH6wBsbnS3KuzZK5Ruju8MPtPDKozZoXcltSDZhcaacvfXWrVi6mSlLK8GiqLUcMS1m9ZRKRrONMrTwtNSn276BDNENkjrHw/EUNojskdc+H4im0/NCrfiwtSpUq6xgIiUHxo+cbxowlCsX9I3j+FY+o4RenkjqKeErIFZItWSKNZmsGsgU4L7qcQbfv76pu8jfKMTgECsAMR0mtrFFjL8L6cOBq5Fbgjt0qrbA2aIyFseoCykm+rs+bXw1/eNGU9DTIo6jG+cLvAUjJBcgG3Zf+tV6P0b4WKEPjZcpPEvIEH8XE+FdBmBt1QL26t72vyvbW1+yqtFuIhlaeeRp5nRlcsFyjNb6NbHo8vAWNLhNecBkvrBz/AG/u5s0C+Ex1nHEHOyfaVOr461u9H4xE5aInMkXXJvckNcKub6twW0qw7N3XXDPIFS6yXXMWFrnTRRcniRyAudKtO6+7iYSLInPiTYnibAkAXtemTvi4uPJWMGnk5xvzLiomGEzjo8QVZeTAcDGX+rcZq1bIwGy8Kqtimee9xeOJmhzDjZzbPa3K40q/75bAjxGXOt7dmhF+OU9ta8RufE2GSGMLlU3QSFiNTduBHM3tyvpUjdHSo8fjYkq5N5AMuL2dImSAiN3uFVomizDgQCRlJ4jjyqPsnZLYdJ0I6r2MR4nq6lT7jRXaW6Yk6OOQRERghVQNYA8fWYm5tfMdb0WXdsrAyB3b2kzkErYermtc8+OutKlLZ4f7/wCxsVjkByY1cNNFi2sFTDKgOpJZ2vZVHrHlbTjrYC9XHYm1RiIhIOflfQEGx4aEaVTcXjYwsSMpzPG8KNYEKwZTr3EWFxw1qxbk4Ux4YA8c1jftVVDfxXpb4T+y5YkNZatYOvjW21AhhBT2pKKdlqNAGKvOiGyB1/3fxFRFFEdmpZvKmUr3oVa/awjSpUq6+DAQ0oXjPpG8aKx0Kxf0jeNY7+EWp5NamtgpiLanXrOkazGa5pwbSm6Uy/IUyKIPAoNBMRiWitYWkYeIdbfAiiBmYsUWwIsS1swAPK2nW566eNC8d0MLZpJcsttWLDPbS5CAWI0Hs2pd3BeHIWNNK0I3f3kXGRu6EXjkaNrcDlPVcdzLY0VV7jvrNxsy4z5Mt72F+37/AAreiACtbCqtNjp5cW95hDBBcJH1R0hA6xdmGgBYWt40Us/YA3tvFRgAZhnJ0APLnfsrcsfZw51xvaG8Uq4hZM9482UqRcG2htpfXje+mldX3ZxLTYZHYFcw0B42vbWpKuUcN/ZdNNbEwIB2d9acdjAim5/vsrbiXyKW7Kqu0MYWAJ5njQyFIG4rB9K8LHREnLN+yELn/hV92RBliQHjlBb9pus3xJqlwyZgByLqvkzqjfAsKv4q+cojRm9OBrXTqgDbanBaZTw1QGR4PKiOz+PlQ4aa0Q2c2vlTqfmhNvxYRrFKlXUyYCJHQrGD5xvGisdCMZ9I3jWS/hDKeRCkawDSNZ0ahpJqJtHaaQKzveyi5sL2HfyHnW7EYkJYEgFza50t33+A77VnGRjoiFsQbEd+vbzq0XsEqu9u2sTBAZYyiiV1TNqejDWUHtPK+g9Y24Xrjm2GkJZpJC2Y9a3VB8eZ866vv7A8mBYx5iYiXZRzUlSTbtUoD4Zq5bi9lxNZ1zFXsR1rkXFPqksJlZJvZFq9De11E0sHDPGrDvdCcx8w/wDCK6picQsSNI5sqC7Hhw8a8/bsz/JsdHroTluOIzWysO8Gxqz72bdlnxDiV8sEBASNTYM54ae0xNzc6KB4Um+rXZlfaLVy9u4V296TGZsidROJHO3LM3Ltt+dU+HbLFiT1hq7dmlzw72A8hULFoojDuwzMTZByHJj3WOnadTUBdogZgFvcW4nst/fiabDp4pbAlbgM7Xxl+xhlUnhY6cQOfte+pe6e/EuCcC5aI8U4g38fVP5VUlntxudNP60kktw1HMcu8GnegnHSxXrPOUehX2zHioQ8JBB9YXFxpwNAdoxkW8z7q5TsXeCbDPnja3cdQR2MPxrp+z9tJjMP0qnrqFWRBxDs1zp2GubdRKp5e6NldkZ8G7YGyZndCCBCrKZO0spDADzA99Xm1qHbs4bLh1uNWJY+Zt9wooy1T6C3uYFPFYUVtWOhkhhTW4UxUp4FTJUxmojs4a+VQFj7an7OOvl+NaKPkhNvxCFKs0q6hiIcdCcX9I3jRaOhGM+kbxrHfwi9PJrBrMjWF+PZ4k2A95FRsXjkgUvIbWFwB6x7Ao51W8DtfEbRkMkNoYcOxChhfpJrEG57EB+0R2Vmim9ka/1D+2MKnQkSWYMQH4i/dpqB3d57aZFMrABbaDQC2g8PKp08QcFGF+fwvVQ21sGQFZYT89E9wL2V4zYMp7L5V15ZQeVCazLCYY8Ezb+kbWNri3neuM7WUwvpot9V5BjzH6rW8jcV17a+LEmHV7EXOoIsQw4gjlYgiqhjt2vlQfKBmCmwOgI+rftPG/IgUaJ6ZYkSccrKOd4qfrqVOoII7je/30b2/OGytmzgqhFhxlCgTX782lV/E4NkkCE8bEEDWx7uRGtx2giug7mbuSojSSxgxEs8anruG0A0GgNgO29hW+zEUpeDPBuTaAOxtzpsW3SOCF424sRy04CrBidzOhjJWAknRb3LEnuWun7Gij6JTGQwPEjTXnccjflRLoxWCXUSb8I0KtJHnSfdfFXJMMlhoBbl561Fx2wJlteIrfhbgfMc69IOgI0/sUM2tsxJI2VlGWxvp/ZpserZR0I83MhU2Isan7J2o0D9IhIbQaG1x2G3EVaNtbL6hDgADVTYDnwtx86k7lbnw4mXrKSosePIcTpyJsPOtPrxnHdC1VKMtmFdg+k/EhFiXDdK/Ijj7lHDyq/bInxDqHxACMR6i6+bHt7hwqXgdlxQJaKNEH6otrwrZasF2nhI0Rb+zaoraK1xjStoNILiSthNYWnVADhUzZvE+H41ADG5HhbXnreiGzhr5Voo+SE2cMIWrFKlXVMRESqNtzeRnxkmFw1w6azzWBEa2BsAdC5uALg/Crytc53inTDSYgLpJPMWJ5mwA1PYBYDxrJc0lljKFmRXN7NoiCGVlJLaszsczFmOVASeJ1PcLaWq97tYdIMFAq8OiQ37WZQzE95Zia4rvRjzMUw66tJKt+0m2VPi5Ndj2flOEREa4itESO2O6a+OUHzpEfZXq+2bH7pY8Gna+3BDionbMIirxEgDLd7EZj7JBjFu3N40WmGaxFiOPiKG4nCLIhVwGVhYjuoJu/i3wk/ySUkxPrhpDwvziJPA21HgaS3rRfTgm7xTRgosgKiVrZ+WY9vZr/yNANq7cGEBC2Vhpc6nyHbVs3k2dHNh3SU5UIJLn2GGqsL8TflXE9pSvMoYtmKXUnU3ym2a3gRVoV+o8tg1YWEE92NnJisTJiZRmSGxysdHla+QMfqgI7t3LRjFbelIb557kMUCkogAv6qA2AGn9armxdqhcLPh1sJHdZEPDNlVlZB3lToOetCMTtGVyON9QNORHC3nWycHN4+kJi1FNl43D2/MYyEeNSSMwkYKGcXtlYkXYoVv+zRDbW8+0I7hoZMl+KE5ffbUedclxUpsFJvluT+0bX9wVR5UsPtCRPUkdf2WI+40JdFGUtW34KrqcbHTcN6R8Qq2MEgta546eAtb3UpvShKQQsRzHhmk110GmUfCud/49Pzldv2jm+BrK7fnHquF71VFP2lW9BdDHwv3Ye5DzSTTtZxa54cL+Z8R767FuXuyMJD1rGV7FyOVuCjuFcB2ROzYqEszMelj1JJ9te2vTeajOOjCJCevcxK/KtamsE61kCsM3mRoSNyCtl+yo+atkb+6qBJC09WrVWVNQBsYa1N2cdT4UPMtTNknrHw/Km0P3oVYvaFKVKlXVyYiItcS9Ie1MuMmXNc5yANNLgXrtqV569ICAY/FEjXpJGB8MoH30iyKklkZQ8NgXdJDLtTDWsT0gfrcOpduX7Iq57Pw8zR5xw6/zsYZWV1ka17HrAg2NwQMoqn+jhf+qwd2f/8AS5q77u7f6I43BliJEZ3gOg0c2bjxysQ1uYJ7KF0cvH6GiuX3+pP2BtxpW6J3VZVGqlT1xyZDmsR4cK27xYhFjPSkHmoGjZvZK8ba86ruA25DM3RYnLDODfksea3rRMT82xIvlBGp0vwrTvTs/gWktYWuV1IPPOxIHiBrWHRieODTnKAu929M2KyJ0jZAB82BY5h7RN7NcWN9PDmQEaSIpUsFDcbmwv8AifC9FJ9twQraIB2txGtz2sx/Cq1NiXma5JY8uweA4CujVFtYxhGWySi+dwpg9kB3VY5FZ7M5yk9VUUuxLMABYKaGybTPs6frHVj58vKp2zJxFBiWB1ZBCpHMyMM9u7o1kHnQOtEY+TPKWODNOApoFOtTBOR4WllptKoQm7HNp4iOUiH3MD+FemIsRm1sR3EV5p2L/wDMQ2/zE/5ivTSdtYup5Rro4ZpNy1bb0zojfz404NXOa3NmUPI8qePfWAPGtqJ3VUjFa/nWyM9xrIFOD9tQqaylT9lr1j4fiKi3qZs31vL8qZUkppirPiwjSpUq6hiIq1599II/6hih/qfFxXoJa8++kD/6liP1jIvuN/vFLkXp5YF3AlC7VgvoCxXzeJlHxIqR6Q5Gw21JHTQugI0vow1494oFs7FGHEpIOKZZB3mNle3mEI86t3piiU4qCUerJCbHtsbr8HFWaWtZ+0xm6jt5KXisaJbZgPI6d9hTMNjUikDhA4AtlYqRft6ysB7vdUFrUbwW7oSPp8VdI/YT237NPZHxPhrTHpgv+/gmpy4BE5Lsz2CqTy4a8hc3NMEtlIGl+J527PDt7a243E5zpog9Vez+taIxz7Pv5UxcCXzsXv0V4GQyPMMM+IjQ5CoKgBnUkuc+hsFy/v1fMX6L8NjEWV8M+FlcZmVSAVJ4ggdU+6qfgN3HwuAwuMhVziSxbo8kkiOjg6si8MqnMDp2a6VMxuyWwwnQfKekVITs5lE92lKjpW6vVVywFw9rAWtYVlk25Zi8DVjGGiLtT0G4hSehlVxyDgqe7UAg/CqttL0d4+D18M5HalnH8Ovwq2bLwkgYxTidZExMzyH5/KMN8naxDKbEdJlsBcmpu4RlMuGDCeH5txKX6dxO+trgrkiyW4k63FiaZrnFNvDKaIvg5Y+zZQbGKQEcijflWyHY07+rBK3hG5/Cuo7TxOIy4lnOJ+XrKwgVRNkXD6AGLIOj+jL6trfvtUfO4xavmxR2cJsoYtiD1Wguwy+uV6W2pHG9M9R44KaBno+9Fc4mjxGKQxrGwZIz65YeqWHsgHW3HSuxLhtDxriMq4pI2eGXEM0UMfTws8+vSIekZSToyMYzYcLdgIozioWTF4SIYrFos8Raa003UZox0Q42HWHA+dZLIyk85Rog1FYSOpthSKRgtXHNmbVkZhH0uMBfFujTdLMYzhToqAAk59QVaw8eNWHcTpZpnSXEyOMGWRLPMOmBkZhLJmazAXyge+4tSZ0NLLYyNmdjo3QaUuhNcq3oxmLGNxbYTESOsCKXw/SSWKspWbowDoUIU9WxFxbsrTFtKZcQ6yYmcD5PCYlMmKMjyvhuMYS6m8ts2YacrWods2s5J6u519Y6csdcZXbco2cJDjcQZy0AcrLiLKpa0isX0Eli11U2sl7Cpe0NuzhHdcdJ0EUkowvSdNH8piyqQOmjAJdWJClvW77UO2l5J6h1vLUjZy9Y+H40M2XiC8ETsrqWjRir6uCVBIY2Fz26CiuA9Y+FLr+aRJ/En0qVKumYyMteet/XHy7EN9TFOp/Zb+zXoUV593zhvtDHof8AuOzKT9ZTe3uvVJF6eSkbQGUqw4qT99x+NGtpbXXFYPBxE/OYd3QljlHQsF6Nix0AFgp8KgS2MeZtARYn9ZeB/vtoQ79YlbqL6dopkfd/YvLZ/ks0fyXBANf5RPxDWtGp/UVxdjf2mHLRedA9p7VkxL55CTa9hyF+Nu0ntqCxub8azm0tVo14ep7so55WFwMJvTo0uyjtI++nww5mCjiTb8zVq9HuyFm2gL+rEC9u3LYLfzINWlNRTbKxi2yQ3pP2lBaMSKFAGWyQkZeA1yciCO63dUvZ/pJ2nNmtMtkXMbpDcjMF0AiJY3dRYDnUv0nbvZH6ULcSEuLfWCfPKfFFEg70k7apWyMQIplLax+0OF4nGWQDxUnzt2UjRW45SQ1as4Z2uLamKGAklsxxC9J0ZaLKxVZCEYwhRrk1tbyqvYvfbFRBmOJbIpUH5mFWGfNk6rxAm4jc3A9k1dN2sf0kHzjAvATHK3I5ACsvg8ZST96uR727QbHY0IDlDtmObQIpUZc3ZkgRWPYTJ21mqipNrA2Twsh3Db/4xgjviFjjcko0iYcEgHKWVSASLgi9uINWjD78qmHDMwmmzOC1uijAEjrG0jKvVLIqsEUFiDcCxvUDDyLhMGJFAjkxH0OYAmHCwpcOVPNIhntzkltzrnhkOKl4lIkDta5YrGFLyMSfXkIRmZjqzd1gL6IsiZc8b6Q572WbL+xBGqjwMrOx8TbwFSNm7+zg3M0U45rLH0bdnVkhFvehqVsPciPokaUyBmUNlSR0VLi4AyEFiObNck34cKA7w7F+TzZC2YFekjYgZiuYI6yEABiGaOzcw2vCkYi8pf4GbfaL1HvUkuGmlhHz0MTOYn1YMFJXRTZ0JFsymx4aHQUyXf8A2jmPRtHItiw6JIHuo1zFVLMNNe7nQ/Z+0WSVXjPXjN0B9oH14j3OOr45Tyq076dCsGHnhRB0khKuqqpKyYScjUC/MG1XrUfBWyLK8vpTxpGsii/ALFEaJ7O3/wAW0yJIUF5Y42R0jR+vIqMLK2YEAseGltRXO9ireeJeI6RRbxkUCuz7r4GNoVl6NCzSTOHyLm1xEhU3tfharT0wW6AlkZt/eiWKdoojEFVI2s6ZiS5kuReVNB0Y4A8agR74Y1mKqImIsSpwzaA6qdJu8a1bMVseGXWSKOQgaF0Vj4XIrn27eDVzCkiqyMuBDKwBBHRLbQ6cSKz7NZL45yiy4HaWOxTizrF0LOkqqmUMHgzIckhY3VyttQNb+Nv3UjmWGMYhg0wT5xhwLX7tL2sLjmKjbP2bFAMsUaRre9kUKCeFyAOOlF9nnXy/KjXJOawLn8WTiD20qdSrpGQjLXn70jAjGzkc5JLX+sp1tXoJa85ekudhjMUjpqZXMbdq5rHL36eWvdS2stFqpaclQxU4c9W4Ua69ttTaojL2cKV+VO6FjwBPgDWhLBVyyMEJpuQ9lTcJgpZNEjke3JAePkCasOydx8dIbrAIv15Rr/GCfcKEpKPLCo5+gHgME2jW1IJW40CgdZz+qPjXSfQ7sbLFJOw+kOVCRxRdSfNv+NSNnei4Eh8VM8zaZlvlQgcAeZHuq9YbDLGoVFAVRYACwAHAAVhuvTWEzXXXh5ZB3i2T8ogZBYOLNETwEi6pfuJ0I7Ca4LtLDFGKWIC3Kg8QpYhk8VYMv7pr0YG7RXMfSdu3Z+mQaPdv90D5xf30XMP1ozzap0tqftBdHG6IO7W3JPkUpHqLGsOLN7ERISYXHaWj6TD+PR1D3J2W2JlaR+M7lT/pi0mKbzUxxf757KqyYkqHVW6rqAwHAgEMB5EA11z0cbOCRgnikUaj/cBnkPmZFH+2KfY1BNi4rUwb6S9pZTKo5JBAvd0rSYiX3iGEeFU/d05/lF+cJX7UsUX3SmjnpPuZJewTw/HCafc1AN0bn5QOfRx/HGYajFezJNXuwd3Ua6cKqu/WGv0TcyuIj+1h2lX+KBatrDU1Xt8h1ID2Tj4wTg/AmudU/caprY5mpKXbvBB87irVtmfNs/DjgExM6j9n5PiXj/gdR5VVnkJhB8PgKP7UiJwaAf8A3MgHiuzCG/iVq01rcraVTdVAcbh17cREP/MU12vdA/8AgoLfU/8AU1cV3Lb/AKhhf9ZT8a7Vuif/AAGF/wBCP/gKp1OyRWt5DsQ4VzDduWzw/s4E+XSwr/6q6dGeHjXLNgLaeAA6Wwot4YmMj4LSYcFvs6yam4Dj5UPzVP2eesfD8aFPzRSzgIUqVKuoYzQlVna+y4pXYSRo4zE2ZQde3UceGtWVKDYsddvE1mveEsDKFuwFJu1hyPoY/sitS7t4ZeGHhv8A6a3+6juWmGOsmuXk2JIoeO3gxeFleJRGygllK4diQpXOq5EIBAF1ve5NTNkb14iTEdDMiKCtwVjkXUgMFJJIDZSCR48DpVsMdDsDspIFKx5rF2c5mLHM5u2rHhflRcouPG4UnknLwpy00cKV7UrYYPJoLvcvzCE8BiMOT4dOg/GiGJxojjeRr5Y1Z2tqcqgk277Cqntze+KdFw4V4mMkL5pHhyhUlSRicspa9lOgHGmVfJMVNZWDl2zsANMwHq3HuvwrsG5afS/s4c/+URr2erXJoXfXha9tT3WuKv8AuzvJHhjcgzCSKFfmniJWRHmBVld1PCRe2tVuWgLCWxp9KWyycxA+kiDD/UwzFrecMsx/cqibpThTiOXzBI/2popT/DGx8q7PjY0x2GV4yVzWkiZh1lcXsStyD7SkcCCRzrjuIwUmCxFymUqSSlswCm4IsfpIiCRfsNjY02qeqGn7QmcMSyd+aHXu4iqt6SJMkMXIjppPJMO8YP254/fVc2P6U1ijCdR0UWRZGcMgHBRKiMZFHLOoa1gS3Ggm8e9zY6QDVjooVFIXLmDZI1N3YllUszWvkACgcctdUlLLHSnlEHDMHChjZeL25KRd/MKG87Vd9vYIphsGr6M88pkHZJPBObeTPl8qGbjbrF5Az6rGwMh0K51IKQqeDZWAZyNLqq8mq474bMklgDRDNLBIk8an2jG1yvmCwpmpRmolZe6OTj+6l1x+G7BNH7i4191du3ON8DAOaJ0bdzRExsPelchxWylSTpoWzRg3HJ4zfRJV4oynSx7Li4qz7L30kgzMhjHSMWkjkVjGZD60iFDmjZvaFmUnWwqt617EgmuDqgsBc6Aak8rDU/CuVbvuPlMK+1bB37i2WUj7Kt7jW3am/wBNiYzGejVW0MUHSM0hPBGkcAqh5qgLEaXF6nbmbFZpukk1aNneVhbXEMpRUBGh6NGkzW0DSAeyaXGGmLyFs6Apons46+VCUNFdmr1vL8qpT80Vs+IRpUqVdQxmiOguNNmY6nU8KNR01sAhNyup7z+dZra3NYReqSi9wGFuKy9HBgU+qKX+Hp9UUhdLNrk0+vHwV1jWhqtH+HR/UFY/wuP6g+P50e0s8kXUR8FYL24Vqd9ath2XH9QfH86b/g0X1B8fzodnZ5Qe5j4KZisOJEdGvldWVradVhY/A1WpPR5GxuZpCeFysJ04D/ta6V1g7Gh+oPefzrH+DRfU+LfnV49NbHhoq74PlHJG9HajhMx/2oP/AOdNf0cIwAMrWBB0jhGo7bRi9dbOwofqfFvzpw2NEPY+LfnV/Rv/APQPVr8FK2Vs4QRJEpJVFsL2udb8h3nhT9obDixAyyoGt6p4MverDVT4Grm+x4jxT4t+Bpi7DiHst9t/5qUuluTypFn1EMYwcrxXomw7NmV5Af1hG/8AyS58yak4L0cQJ6zO45r1Y1PiIlXMO4munf4RH2N9pvzrJ2VH9X4n86a6b3zIorKl9FawuCWNAqKFVRZVUAAAcgOArYU10qwnZUf1fifzpR7KjXgtvM/nSl0c/KL9xHwUjH7mwTOZGUpKdDJGxRiP1iNG/eBoTP6NieEqMP8A8mGjY+ZjKX91dQ+QJ9X4ms/Ik7Pia0RqtXLF+rDwc32d6OxGdZSoPEQRpBcdhkF5LdwcVZsNs5YkVI1CoosqqLACrEcEvZ8TSGCTs++hKiUuSK6K4AAiNFdmPcnu/pUo4BOz76fFhlU3AtyoQ6dxkmCVqksGylWaVa8CDRHW2sUqWgIdWaVKmR4CKlSpVYAqVKlRAKsilSqEFWKVKoyCpUqVQhmsUqVRkFSpUqhBUqVKoQVKlSqEFSpUqARUqVKoQ//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8201" name="Picture 9"/>
          <p:cNvPicPr>
            <a:picLocks noChangeAspect="1" noChangeArrowheads="1"/>
          </p:cNvPicPr>
          <p:nvPr/>
        </p:nvPicPr>
        <p:blipFill>
          <a:blip r:embed="rId3" cstate="print"/>
          <a:srcRect/>
          <a:stretch>
            <a:fillRect/>
          </a:stretch>
        </p:blipFill>
        <p:spPr bwMode="auto">
          <a:xfrm>
            <a:off x="7239000" y="4451252"/>
            <a:ext cx="1600200" cy="2117188"/>
          </a:xfrm>
          <a:prstGeom prst="rect">
            <a:avLst/>
          </a:prstGeom>
          <a:noFill/>
          <a:ln w="9525">
            <a:noFill/>
            <a:miter lim="800000"/>
            <a:headEnd/>
            <a:tailEnd/>
          </a:ln>
        </p:spPr>
      </p:pic>
      <p:pic>
        <p:nvPicPr>
          <p:cNvPr id="11" name="Content Placeholder 4" descr="blue-screen-of-death1.jpg"/>
          <p:cNvPicPr>
            <a:picLocks noChangeAspect="1"/>
          </p:cNvPicPr>
          <p:nvPr/>
        </p:nvPicPr>
        <p:blipFill>
          <a:blip r:embed="rId4"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a:bodyPr>
          <a:lstStyle/>
          <a:p>
            <a:r>
              <a:rPr lang="en-US" dirty="0" smtClean="0"/>
              <a:t>Step by Step instructions to create the Exam Results Application and the Web Interface. It contains:</a:t>
            </a:r>
          </a:p>
          <a:p>
            <a:pPr lvl="1"/>
            <a:r>
              <a:rPr lang="en-US" dirty="0" smtClean="0"/>
              <a:t>Go to </a:t>
            </a:r>
            <a:r>
              <a:rPr lang="en-US" b="1" dirty="0" smtClean="0"/>
              <a:t>/hands-on-exercises/ExamResults-Step2-WebInterface.docx</a:t>
            </a:r>
          </a:p>
          <a:p>
            <a:pPr lvl="1"/>
            <a:endParaRPr lang="en-US" b="1" dirty="0" smtClean="0"/>
          </a:p>
          <a:p>
            <a:pPr lvl="1"/>
            <a:r>
              <a:rPr lang="en-US" b="1" dirty="0" smtClean="0"/>
              <a:t>Step 1</a:t>
            </a:r>
            <a:r>
              <a:rPr lang="en-US" dirty="0" smtClean="0"/>
              <a:t> just contains an empty template app so do not use that but you can use that as a starter project for any App Engine app.</a:t>
            </a:r>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40</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638800"/>
            <a:ext cx="1600200" cy="1122529"/>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41</a:t>
            </a:fld>
            <a:endParaRPr lang="en-US" dirty="0"/>
          </a:p>
        </p:txBody>
      </p:sp>
      <p:sp>
        <p:nvSpPr>
          <p:cNvPr id="6" name="TextBox 5"/>
          <p:cNvSpPr txBox="1"/>
          <p:nvPr/>
        </p:nvSpPr>
        <p:spPr>
          <a:xfrm>
            <a:off x="1752600" y="1600200"/>
            <a:ext cx="5742278" cy="769441"/>
          </a:xfrm>
          <a:prstGeom prst="rect">
            <a:avLst/>
          </a:prstGeom>
          <a:noFill/>
        </p:spPr>
        <p:txBody>
          <a:bodyPr wrap="none" rtlCol="0">
            <a:spAutoFit/>
          </a:bodyPr>
          <a:lstStyle/>
          <a:p>
            <a:pPr algn="ctr"/>
            <a:r>
              <a:rPr lang="en-US" sz="4400" dirty="0" smtClean="0"/>
              <a:t>Session 7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485344" y="2811959"/>
            <a:ext cx="4190699" cy="769441"/>
          </a:xfrm>
          <a:prstGeom prst="rect">
            <a:avLst/>
          </a:prstGeom>
          <a:noFill/>
        </p:spPr>
        <p:txBody>
          <a:bodyPr wrap="none" rtlCol="0">
            <a:spAutoFit/>
          </a:bodyPr>
          <a:lstStyle/>
          <a:p>
            <a:pPr algn="ctr"/>
            <a:r>
              <a:rPr lang="en-US" sz="4400" dirty="0" err="1" smtClean="0"/>
              <a:t>Datastore</a:t>
            </a:r>
            <a:r>
              <a:rPr lang="en-US" sz="4400" dirty="0" smtClean="0"/>
              <a:t> Service</a:t>
            </a:r>
            <a:endParaRPr lang="en-IN" sz="4400" dirty="0"/>
          </a:p>
        </p:txBody>
      </p:sp>
      <p:pic>
        <p:nvPicPr>
          <p:cNvPr id="39938" name="Picture 2" descr="http://www.hull.ac.uk/incofish/images/datastore.jpg"/>
          <p:cNvPicPr>
            <a:picLocks noChangeAspect="1" noChangeArrowheads="1"/>
          </p:cNvPicPr>
          <p:nvPr/>
        </p:nvPicPr>
        <p:blipFill>
          <a:blip r:embed="rId3" cstate="print"/>
          <a:srcRect/>
          <a:stretch>
            <a:fillRect/>
          </a:stretch>
        </p:blipFill>
        <p:spPr bwMode="auto">
          <a:xfrm>
            <a:off x="5943600" y="3733800"/>
            <a:ext cx="1504950" cy="2250647"/>
          </a:xfrm>
          <a:prstGeom prst="rect">
            <a:avLst/>
          </a:prstGeom>
          <a:noFill/>
        </p:spPr>
      </p:pic>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828800" y="4191000"/>
            <a:ext cx="2819400" cy="1437894"/>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t>
            </a:r>
            <a:r>
              <a:rPr lang="en-US" dirty="0" err="1" smtClean="0"/>
              <a:t>Datastore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App Engine provides a highly scalable option for persisting your data</a:t>
            </a:r>
          </a:p>
          <a:p>
            <a:r>
              <a:rPr lang="en-US" dirty="0" smtClean="0"/>
              <a:t>It is called the </a:t>
            </a:r>
            <a:r>
              <a:rPr lang="en-US" dirty="0" err="1" smtClean="0"/>
              <a:t>Datastore</a:t>
            </a:r>
            <a:r>
              <a:rPr lang="en-US" dirty="0" smtClean="0"/>
              <a:t>. </a:t>
            </a:r>
            <a:r>
              <a:rPr lang="en-IN" dirty="0" smtClean="0"/>
              <a:t>The </a:t>
            </a:r>
            <a:r>
              <a:rPr lang="en-IN" dirty="0" err="1" smtClean="0"/>
              <a:t>Datastore</a:t>
            </a:r>
            <a:r>
              <a:rPr lang="en-IN" dirty="0" smtClean="0"/>
              <a:t> API is used to persist and retrieve data.</a:t>
            </a:r>
          </a:p>
          <a:p>
            <a:r>
              <a:rPr lang="en-US" dirty="0" smtClean="0"/>
              <a:t>The </a:t>
            </a:r>
            <a:r>
              <a:rPr lang="en-US" dirty="0" err="1" smtClean="0"/>
              <a:t>Datastore</a:t>
            </a:r>
            <a:r>
              <a:rPr lang="en-US" dirty="0" smtClean="0"/>
              <a:t> API uses Google </a:t>
            </a:r>
            <a:r>
              <a:rPr lang="en-US" dirty="0" err="1" smtClean="0"/>
              <a:t>BigTable</a:t>
            </a:r>
            <a:r>
              <a:rPr lang="en-US" dirty="0" smtClean="0"/>
              <a:t>.</a:t>
            </a:r>
          </a:p>
          <a:p>
            <a:r>
              <a:rPr lang="en-IN" dirty="0" smtClean="0"/>
              <a:t>The </a:t>
            </a:r>
            <a:r>
              <a:rPr lang="en-IN" dirty="0" err="1" smtClean="0"/>
              <a:t>datastore</a:t>
            </a:r>
            <a:r>
              <a:rPr lang="en-IN" dirty="0" smtClean="0"/>
              <a:t> supports two standard Java interfaces: </a:t>
            </a:r>
            <a:r>
              <a:rPr lang="en-IN" u="sng" dirty="0" smtClean="0">
                <a:hlinkClick r:id="rId2"/>
              </a:rPr>
              <a:t>Java Data Objects</a:t>
            </a:r>
            <a:r>
              <a:rPr lang="en-IN" dirty="0" smtClean="0"/>
              <a:t> (JDO) 2.3 and </a:t>
            </a:r>
            <a:r>
              <a:rPr lang="en-IN" u="sng" dirty="0" smtClean="0">
                <a:hlinkClick r:id="rId3"/>
              </a:rPr>
              <a:t>Java Persistence API</a:t>
            </a:r>
            <a:r>
              <a:rPr lang="en-IN" dirty="0" smtClean="0"/>
              <a:t> (JPA) 1.0</a:t>
            </a:r>
          </a:p>
          <a:p>
            <a:r>
              <a:rPr lang="en-US" dirty="0" smtClean="0"/>
              <a:t>Various 3</a:t>
            </a:r>
            <a:r>
              <a:rPr lang="en-US" baseline="30000" dirty="0" smtClean="0"/>
              <a:t>rd</a:t>
            </a:r>
            <a:r>
              <a:rPr lang="en-US" dirty="0" smtClean="0"/>
              <a:t> party libraries also exist to make life easier. E.g. Objectify</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t>
            </a:r>
            <a:r>
              <a:rPr lang="en-US" dirty="0" err="1" smtClean="0"/>
              <a:t>Datastore</a:t>
            </a:r>
            <a:endParaRPr lang="en-IN" dirty="0"/>
          </a:p>
        </p:txBody>
      </p:sp>
      <p:sp>
        <p:nvSpPr>
          <p:cNvPr id="3" name="Content Placeholder 2"/>
          <p:cNvSpPr>
            <a:spLocks noGrp="1"/>
          </p:cNvSpPr>
          <p:nvPr>
            <p:ph sz="quarter" idx="1"/>
          </p:nvPr>
        </p:nvSpPr>
        <p:spPr>
          <a:xfrm>
            <a:off x="612648" y="1600200"/>
            <a:ext cx="8153400" cy="990600"/>
          </a:xfrm>
        </p:spPr>
        <p:txBody>
          <a:bodyPr/>
          <a:lstStyle/>
          <a:p>
            <a:r>
              <a:rPr lang="en-US" dirty="0" smtClean="0"/>
              <a:t>We shall use JDO Annotations to setup an Entity class to be persistent ready</a:t>
            </a:r>
          </a:p>
          <a:p>
            <a:endParaRPr lang="en-IN" dirty="0"/>
          </a:p>
        </p:txBody>
      </p:sp>
      <p:sp>
        <p:nvSpPr>
          <p:cNvPr id="108545" name="Rectangle 1"/>
          <p:cNvSpPr>
            <a:spLocks noChangeArrowheads="1"/>
          </p:cNvSpPr>
          <p:nvPr/>
        </p:nvSpPr>
        <p:spPr bwMode="auto">
          <a:xfrm>
            <a:off x="1066800" y="2908281"/>
            <a:ext cx="7315200" cy="3046988"/>
          </a:xfrm>
          <a:prstGeom prst="rect">
            <a:avLst/>
          </a:prstGeom>
          <a:solidFill>
            <a:srgbClr val="EEECE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rgbClr val="646464"/>
                </a:solidFill>
                <a:effectLst/>
                <a:latin typeface="Consolas" pitchFamily="49" charset="0"/>
                <a:ea typeface="Calibri" pitchFamily="34" charset="0"/>
                <a:cs typeface="Consolas" pitchFamily="49" charset="0"/>
              </a:rPr>
              <a:t>PersistenceCapable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sng" strike="noStrike" cap="none" normalizeH="0" baseline="0" dirty="0" err="1" smtClean="0">
                <a:ln>
                  <a:noFill/>
                </a:ln>
                <a:solidFill>
                  <a:srgbClr val="000000"/>
                </a:solidFill>
                <a:effectLst/>
                <a:latin typeface="Consolas" pitchFamily="49" charset="0"/>
                <a:ea typeface="Calibri" pitchFamily="34" charset="0"/>
                <a:cs typeface="Consolas" pitchFamily="49" charset="0"/>
              </a:rPr>
              <a:t>ExamResult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implements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Serializable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46464"/>
                </a:solidFill>
                <a:effectLst/>
                <a:latin typeface="Consolas" pitchFamily="49" charset="0"/>
                <a:ea typeface="Calibri" pitchFamily="34" charset="0"/>
                <a:cs typeface="Consolas" pitchFamily="49" charset="0"/>
              </a:rPr>
              <a:t>PrimaryKey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@Persistent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valueStrategy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IdGeneratorStrategy.</a:t>
            </a:r>
            <a:r>
              <a:rPr kumimoji="0" lang="en-US" sz="1600" b="0" i="1"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IDENTITY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Key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seatNumber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lang="en-US" sz="1600" dirty="0" smtClean="0">
                <a:solidFill>
                  <a:srgbClr val="646464"/>
                </a:solidFill>
                <a:latin typeface="Consolas" pitchFamily="49" charset="0"/>
                <a:ea typeface="Calibri" pitchFamily="34" charset="0"/>
                <a:cs typeface="Consolas" pitchFamily="49" charset="0"/>
              </a:rPr>
              <a:t>@Persistent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String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studentName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lang="en-US" sz="1600" dirty="0" smtClean="0">
                <a:solidFill>
                  <a:srgbClr val="646464"/>
                </a:solidFill>
                <a:latin typeface="Consolas" pitchFamily="49" charset="0"/>
                <a:ea typeface="Calibri" pitchFamily="34" charset="0"/>
                <a:cs typeface="Consolas" pitchFamily="49" charset="0"/>
              </a:rPr>
              <a:t>@Persistent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String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marks_Math</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fontScale="92500"/>
          </a:bodyPr>
          <a:lstStyle/>
          <a:p>
            <a:r>
              <a:rPr lang="en-US" dirty="0" smtClean="0"/>
              <a:t>Step by Step instructions to create the </a:t>
            </a:r>
            <a:r>
              <a:rPr lang="en-US" dirty="0" err="1" smtClean="0"/>
              <a:t>Datastore</a:t>
            </a:r>
            <a:r>
              <a:rPr lang="en-US" dirty="0" smtClean="0"/>
              <a:t> Layer for the application.</a:t>
            </a:r>
          </a:p>
          <a:p>
            <a:r>
              <a:rPr lang="en-US" dirty="0" smtClean="0"/>
              <a:t>We will build a </a:t>
            </a:r>
            <a:r>
              <a:rPr lang="en-US" dirty="0" err="1" smtClean="0"/>
              <a:t>persistable</a:t>
            </a:r>
            <a:r>
              <a:rPr lang="en-US" dirty="0" smtClean="0"/>
              <a:t> Entity named </a:t>
            </a:r>
            <a:r>
              <a:rPr lang="en-US" dirty="0" err="1" smtClean="0"/>
              <a:t>ExamResult</a:t>
            </a:r>
            <a:r>
              <a:rPr lang="en-US" dirty="0" smtClean="0"/>
              <a:t> and use the JDO API to write and search for the records. It will our Data </a:t>
            </a:r>
            <a:r>
              <a:rPr lang="en-US" smtClean="0"/>
              <a:t>Access Object (DAO).</a:t>
            </a:r>
            <a:endParaRPr lang="en-US" dirty="0" smtClean="0"/>
          </a:p>
          <a:p>
            <a:r>
              <a:rPr lang="en-US" dirty="0" smtClean="0"/>
              <a:t>Additionally, we will integrate it with the </a:t>
            </a:r>
            <a:r>
              <a:rPr lang="en-US" dirty="0" err="1" smtClean="0"/>
              <a:t>ExamResultsServlet</a:t>
            </a:r>
            <a:r>
              <a:rPr lang="en-US" dirty="0" smtClean="0"/>
              <a:t> code so that actual data is returned.</a:t>
            </a:r>
          </a:p>
          <a:p>
            <a:r>
              <a:rPr lang="en-US" dirty="0" smtClean="0"/>
              <a:t>Go to </a:t>
            </a:r>
            <a:r>
              <a:rPr lang="en-US" b="1" dirty="0" smtClean="0"/>
              <a:t>/hands-on-exercises/ ExamResults-Step3-Datastore.docx</a:t>
            </a:r>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44</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638800"/>
            <a:ext cx="1600200" cy="1122529"/>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45</a:t>
            </a:fld>
            <a:endParaRPr lang="en-US" dirty="0"/>
          </a:p>
        </p:txBody>
      </p:sp>
      <p:sp>
        <p:nvSpPr>
          <p:cNvPr id="6" name="TextBox 5"/>
          <p:cNvSpPr txBox="1"/>
          <p:nvPr/>
        </p:nvSpPr>
        <p:spPr>
          <a:xfrm>
            <a:off x="1752600" y="1600200"/>
            <a:ext cx="5742278" cy="769441"/>
          </a:xfrm>
          <a:prstGeom prst="rect">
            <a:avLst/>
          </a:prstGeom>
          <a:noFill/>
        </p:spPr>
        <p:txBody>
          <a:bodyPr wrap="none" rtlCol="0">
            <a:spAutoFit/>
          </a:bodyPr>
          <a:lstStyle/>
          <a:p>
            <a:pPr algn="ctr"/>
            <a:r>
              <a:rPr lang="en-US" sz="4400" dirty="0" smtClean="0"/>
              <a:t>Session 8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934187" y="2811959"/>
            <a:ext cx="3293017" cy="769441"/>
          </a:xfrm>
          <a:prstGeom prst="rect">
            <a:avLst/>
          </a:prstGeom>
          <a:noFill/>
        </p:spPr>
        <p:txBody>
          <a:bodyPr wrap="none" rtlCol="0">
            <a:spAutoFit/>
          </a:bodyPr>
          <a:lstStyle/>
          <a:p>
            <a:pPr algn="ctr"/>
            <a:r>
              <a:rPr lang="en-US" sz="4400" dirty="0" smtClean="0"/>
              <a:t>XMPP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304800" y="3962400"/>
            <a:ext cx="2819400" cy="1437894"/>
          </a:xfrm>
          <a:prstGeom prst="rect">
            <a:avLst/>
          </a:prstGeom>
          <a:noFill/>
        </p:spPr>
      </p:pic>
      <p:pic>
        <p:nvPicPr>
          <p:cNvPr id="9" name="Picture 6" descr="http://androinica.com/wp-content/uploads/2010/03/Google-Talk.png"/>
          <p:cNvPicPr>
            <a:picLocks noChangeAspect="1" noChangeArrowheads="1"/>
          </p:cNvPicPr>
          <p:nvPr/>
        </p:nvPicPr>
        <p:blipFill>
          <a:blip r:embed="rId4" cstate="print"/>
          <a:srcRect/>
          <a:stretch>
            <a:fillRect/>
          </a:stretch>
        </p:blipFill>
        <p:spPr bwMode="auto">
          <a:xfrm>
            <a:off x="3429000" y="4038600"/>
            <a:ext cx="1333500" cy="1333500"/>
          </a:xfrm>
          <a:prstGeom prst="rect">
            <a:avLst/>
          </a:prstGeom>
          <a:noFill/>
        </p:spPr>
      </p:pic>
      <p:pic>
        <p:nvPicPr>
          <p:cNvPr id="10" name="Picture 9"/>
          <p:cNvPicPr/>
          <p:nvPr/>
        </p:nvPicPr>
        <p:blipFill>
          <a:blip r:embed="rId5" cstate="print"/>
          <a:srcRect/>
          <a:stretch>
            <a:fillRect/>
          </a:stretch>
        </p:blipFill>
        <p:spPr bwMode="auto">
          <a:xfrm>
            <a:off x="4876800" y="3505200"/>
            <a:ext cx="4090987"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normAutofit/>
          </a:bodyPr>
          <a:lstStyle/>
          <a:p>
            <a:r>
              <a:rPr lang="en-US" dirty="0" smtClean="0"/>
              <a:t>Instant Messages or Chat.</a:t>
            </a:r>
          </a:p>
          <a:p>
            <a:r>
              <a:rPr lang="en-US" dirty="0" smtClean="0"/>
              <a:t>App Engine Application can talk to any XMPP-compatible Chat Service such as Google Talk or Jabber.</a:t>
            </a:r>
          </a:p>
          <a:p>
            <a:r>
              <a:rPr lang="en-US" dirty="0" smtClean="0"/>
              <a:t>Useful for creating interactive Chat based applications that a user can add to Google Talk and communicate via a subset of commands.</a:t>
            </a:r>
          </a:p>
          <a:p>
            <a:r>
              <a:rPr lang="en-US" dirty="0" smtClean="0"/>
              <a:t>For e.g. A Weather XMPP </a:t>
            </a:r>
            <a:r>
              <a:rPr lang="en-US" dirty="0" err="1" smtClean="0"/>
              <a:t>Bot</a:t>
            </a:r>
            <a:r>
              <a:rPr lang="en-US" dirty="0" smtClean="0"/>
              <a:t> which when provided a city name, gives its current weather conditions.</a:t>
            </a:r>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lstStyle/>
          <a:p>
            <a:r>
              <a:rPr lang="en-US" dirty="0" smtClean="0"/>
              <a:t>XMPP Service support includes</a:t>
            </a:r>
          </a:p>
          <a:p>
            <a:pPr lvl="1"/>
            <a:r>
              <a:rPr lang="en-US" dirty="0" smtClean="0"/>
              <a:t>Sending XMPP Messages</a:t>
            </a:r>
          </a:p>
          <a:p>
            <a:pPr lvl="1"/>
            <a:r>
              <a:rPr lang="en-US" dirty="0" smtClean="0"/>
              <a:t>Receiving XMPP Messages</a:t>
            </a:r>
          </a:p>
          <a:p>
            <a:pPr lvl="1"/>
            <a:r>
              <a:rPr lang="en-US" dirty="0" smtClean="0"/>
              <a:t>Sending Invitations</a:t>
            </a:r>
          </a:p>
          <a:p>
            <a:pPr lvl="1"/>
            <a:r>
              <a:rPr lang="en-US" dirty="0" smtClean="0"/>
              <a:t>Managing Presence</a:t>
            </a:r>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47</a:t>
            </a:fld>
            <a:endParaRPr lang="en-US" dirty="0"/>
          </a:p>
        </p:txBody>
      </p:sp>
      <p:sp>
        <p:nvSpPr>
          <p:cNvPr id="6" name="Rectangle 5"/>
          <p:cNvSpPr/>
          <p:nvPr/>
        </p:nvSpPr>
        <p:spPr>
          <a:xfrm>
            <a:off x="838200" y="4763869"/>
            <a:ext cx="7315200" cy="400110"/>
          </a:xfrm>
          <a:prstGeom prst="rect">
            <a:avLst/>
          </a:prstGeom>
        </p:spPr>
        <p:txBody>
          <a:bodyPr wrap="square">
            <a:spAutoFit/>
          </a:bodyPr>
          <a:lstStyle/>
          <a:p>
            <a:pPr algn="ctr"/>
            <a:r>
              <a:rPr lang="en-IN" sz="2000" b="1" dirty="0" smtClean="0">
                <a:hlinkClick r:id="rId2"/>
              </a:rPr>
              <a:t>https://developers.google.com/appengine/docs/java/xmpp/</a:t>
            </a:r>
            <a:r>
              <a:rPr lang="en-IN" sz="2000" b="1" dirty="0" smtClean="0"/>
              <a:t> </a:t>
            </a:r>
            <a:endParaRPr lang="en-IN" sz="20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normAutofit lnSpcReduction="10000"/>
          </a:bodyPr>
          <a:lstStyle/>
          <a:p>
            <a:r>
              <a:rPr lang="en-US" dirty="0" smtClean="0"/>
              <a:t>Sending XMPP message is as simple as invoking the similar to invoking any HTTP request, simply invoke the XMPP API to send the message. Optionally, you can monitor for errors.</a:t>
            </a:r>
          </a:p>
          <a:p>
            <a:r>
              <a:rPr lang="en-US" dirty="0" smtClean="0"/>
              <a:t>Receiving XMPP is similar to receiving HTTP requests. App Engine wraps the message and invokes standard Request Handlers for XMPP in your application.</a:t>
            </a:r>
          </a:p>
          <a:p>
            <a:r>
              <a:rPr lang="en-US" dirty="0" smtClean="0"/>
              <a:t>The message is put in the HTTP Request payload and you can parse it out.</a:t>
            </a:r>
          </a:p>
          <a:p>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JID</a:t>
            </a:r>
            <a:endParaRPr lang="en-IN" sz="4000" dirty="0"/>
          </a:p>
        </p:txBody>
      </p:sp>
      <p:sp>
        <p:nvSpPr>
          <p:cNvPr id="3" name="Content Placeholder 2"/>
          <p:cNvSpPr>
            <a:spLocks noGrp="1"/>
          </p:cNvSpPr>
          <p:nvPr>
            <p:ph sz="quarter" idx="1"/>
          </p:nvPr>
        </p:nvSpPr>
        <p:spPr/>
        <p:txBody>
          <a:bodyPr>
            <a:normAutofit lnSpcReduction="10000"/>
          </a:bodyPr>
          <a:lstStyle/>
          <a:p>
            <a:r>
              <a:rPr lang="en-IN" dirty="0" smtClean="0"/>
              <a:t>Each participant in an XMPP Application is identified by a Jabber ID (JID)</a:t>
            </a:r>
          </a:p>
          <a:p>
            <a:r>
              <a:rPr lang="en-IN" dirty="0" smtClean="0"/>
              <a:t>Jabber ID : username @ domain / resource</a:t>
            </a:r>
          </a:p>
          <a:p>
            <a:r>
              <a:rPr lang="en-US" dirty="0" smtClean="0"/>
              <a:t>To send a XMPP Message, you send the message to your own server, which delivers it to the other server and if the user is online, the message is delivered to the client application e.g. Google Talk.</a:t>
            </a:r>
          </a:p>
          <a:p>
            <a:r>
              <a:rPr lang="en-US" dirty="0" smtClean="0"/>
              <a:t>For XMPP Chat, your App Engine application can receive messages at </a:t>
            </a:r>
            <a:r>
              <a:rPr lang="en-US" dirty="0" smtClean="0">
                <a:hlinkClick r:id="rId2"/>
              </a:rPr>
              <a:t>app-id@appspot.com</a:t>
            </a:r>
            <a:r>
              <a:rPr lang="en-US" dirty="0" smtClean="0"/>
              <a:t> or </a:t>
            </a:r>
            <a:r>
              <a:rPr lang="en-US" dirty="0" smtClean="0">
                <a:hlinkClick r:id="rId3"/>
              </a:rPr>
              <a:t>anything@app-id.appspotchat.com</a:t>
            </a:r>
            <a:r>
              <a:rPr lang="en-US" dirty="0" smtClean="0"/>
              <a:t> </a:t>
            </a:r>
            <a:endParaRPr lang="en-IN" dirty="0" smtClean="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a:t>
            </a:fld>
            <a:endParaRPr lang="en-US" dirty="0"/>
          </a:p>
        </p:txBody>
      </p:sp>
      <p:sp>
        <p:nvSpPr>
          <p:cNvPr id="6" name="TextBox 5"/>
          <p:cNvSpPr txBox="1"/>
          <p:nvPr/>
        </p:nvSpPr>
        <p:spPr>
          <a:xfrm>
            <a:off x="304800" y="1600200"/>
            <a:ext cx="8839200" cy="646331"/>
          </a:xfrm>
          <a:prstGeom prst="rect">
            <a:avLst/>
          </a:prstGeom>
          <a:noFill/>
        </p:spPr>
        <p:txBody>
          <a:bodyPr wrap="square" rtlCol="0">
            <a:spAutoFit/>
          </a:bodyPr>
          <a:lstStyle/>
          <a:p>
            <a:r>
              <a:rPr lang="en-US" sz="3600" dirty="0" smtClean="0"/>
              <a:t>Session 1 – Cloud Computing Overview</a:t>
            </a:r>
            <a:endParaRPr lang="en-IN" sz="36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2290" name="Picture 2" descr="http://www.contrib.andrew.cmu.edu/~aishah/ccc.jpg"/>
          <p:cNvPicPr>
            <a:picLocks noChangeAspect="1" noChangeArrowheads="1"/>
          </p:cNvPicPr>
          <p:nvPr/>
        </p:nvPicPr>
        <p:blipFill>
          <a:blip r:embed="rId3"/>
          <a:srcRect/>
          <a:stretch>
            <a:fillRect/>
          </a:stretch>
        </p:blipFill>
        <p:spPr bwMode="auto">
          <a:xfrm>
            <a:off x="2209800" y="2590800"/>
            <a:ext cx="4286250" cy="2847976"/>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pic>
        <p:nvPicPr>
          <p:cNvPr id="84994" name="Picture 2"/>
          <p:cNvPicPr>
            <a:picLocks noChangeAspect="1" noChangeArrowheads="1"/>
          </p:cNvPicPr>
          <p:nvPr/>
        </p:nvPicPr>
        <p:blipFill>
          <a:blip r:embed="rId2" cstate="print"/>
          <a:srcRect/>
          <a:stretch>
            <a:fillRect/>
          </a:stretch>
        </p:blipFill>
        <p:spPr bwMode="auto">
          <a:xfrm>
            <a:off x="2262187" y="1633917"/>
            <a:ext cx="4367213" cy="4676396"/>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App Engine – Receiving XMPP Messages</a:t>
            </a:r>
            <a:endParaRPr lang="en-IN" sz="2800" dirty="0"/>
          </a:p>
        </p:txBody>
      </p:sp>
      <p:sp>
        <p:nvSpPr>
          <p:cNvPr id="3" name="Content Placeholder 2"/>
          <p:cNvSpPr>
            <a:spLocks noGrp="1"/>
          </p:cNvSpPr>
          <p:nvPr>
            <p:ph sz="quarter" idx="1"/>
          </p:nvPr>
        </p:nvSpPr>
        <p:spPr>
          <a:xfrm>
            <a:off x="612648" y="1600200"/>
            <a:ext cx="8153400" cy="1905000"/>
          </a:xfrm>
        </p:spPr>
        <p:txBody>
          <a:bodyPr>
            <a:normAutofit lnSpcReduction="10000"/>
          </a:bodyPr>
          <a:lstStyle/>
          <a:p>
            <a:r>
              <a:rPr lang="en-US" dirty="0" smtClean="0"/>
              <a:t>To receive XMPP Message in your application, first enable the feature in the application configuration.</a:t>
            </a:r>
          </a:p>
          <a:p>
            <a:r>
              <a:rPr lang="en-US" dirty="0" smtClean="0"/>
              <a:t>Go to </a:t>
            </a:r>
            <a:r>
              <a:rPr lang="en-US" b="1" dirty="0" smtClean="0"/>
              <a:t>appengine-web.xml</a:t>
            </a:r>
            <a:r>
              <a:rPr lang="en-US" dirty="0" smtClean="0"/>
              <a:t> in </a:t>
            </a:r>
            <a:r>
              <a:rPr lang="en-US" b="1" dirty="0" smtClean="0"/>
              <a:t>/WEB-INF</a:t>
            </a:r>
            <a:r>
              <a:rPr lang="en-US" dirty="0" smtClean="0"/>
              <a:t> folder and add the following entry:</a:t>
            </a:r>
          </a:p>
          <a:p>
            <a:pPr>
              <a:buNone/>
            </a:pPr>
            <a:endParaRPr lang="en-US" dirty="0" smtClean="0"/>
          </a:p>
        </p:txBody>
      </p:sp>
      <p:sp>
        <p:nvSpPr>
          <p:cNvPr id="5" name="Rectangle 4"/>
          <p:cNvSpPr/>
          <p:nvPr/>
        </p:nvSpPr>
        <p:spPr>
          <a:xfrm>
            <a:off x="762000" y="3953470"/>
            <a:ext cx="7543800" cy="1384995"/>
          </a:xfrm>
          <a:prstGeom prst="rect">
            <a:avLst/>
          </a:prstGeom>
          <a:solidFill>
            <a:schemeClr val="bg2"/>
          </a:solidFill>
        </p:spPr>
        <p:txBody>
          <a:bodyPr wrap="square">
            <a:spAutoFit/>
          </a:bodyPr>
          <a:lstStyle/>
          <a:p>
            <a:r>
              <a:rPr lang="en-IN" sz="2800" dirty="0" smtClean="0"/>
              <a:t>&lt;inbound-services&gt;</a:t>
            </a:r>
          </a:p>
          <a:p>
            <a:r>
              <a:rPr lang="en-IN" sz="2800" dirty="0" smtClean="0"/>
              <a:t>	&lt;service&gt; </a:t>
            </a:r>
            <a:r>
              <a:rPr lang="en-IN" sz="2800" dirty="0" err="1" smtClean="0"/>
              <a:t>xmpp_message</a:t>
            </a:r>
            <a:r>
              <a:rPr lang="en-IN" sz="2800" dirty="0" smtClean="0"/>
              <a:t> &lt;/service&gt;</a:t>
            </a:r>
          </a:p>
          <a:p>
            <a:r>
              <a:rPr lang="en-IN" sz="2800" dirty="0" smtClean="0"/>
              <a:t>&lt;/inbound-services&gt;</a:t>
            </a:r>
            <a:endParaRPr lang="en-IN" sz="2800" dirty="0"/>
          </a:p>
        </p:txBody>
      </p:sp>
      <p:sp>
        <p:nvSpPr>
          <p:cNvPr id="10"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App Engine – Receiving XMPP Messages</a:t>
            </a:r>
            <a:endParaRPr lang="en-IN" sz="3200" dirty="0"/>
          </a:p>
        </p:txBody>
      </p:sp>
      <p:sp>
        <p:nvSpPr>
          <p:cNvPr id="3" name="Content Placeholder 2"/>
          <p:cNvSpPr>
            <a:spLocks noGrp="1"/>
          </p:cNvSpPr>
          <p:nvPr>
            <p:ph sz="quarter" idx="1"/>
          </p:nvPr>
        </p:nvSpPr>
        <p:spPr/>
        <p:txBody>
          <a:bodyPr>
            <a:normAutofit fontScale="92500"/>
          </a:bodyPr>
          <a:lstStyle/>
          <a:p>
            <a:r>
              <a:rPr lang="en-US" dirty="0" smtClean="0"/>
              <a:t>Add the incoming XMPP Message URL Path to a </a:t>
            </a:r>
            <a:r>
              <a:rPr lang="en-US" dirty="0" err="1" smtClean="0"/>
              <a:t>Servlet</a:t>
            </a:r>
            <a:endParaRPr lang="en-US" dirty="0" smtClean="0"/>
          </a:p>
          <a:p>
            <a:r>
              <a:rPr lang="en-US" b="1" dirty="0" smtClean="0"/>
              <a:t>web.xml</a:t>
            </a:r>
            <a:r>
              <a:rPr lang="en-US" dirty="0" smtClean="0"/>
              <a:t> description</a:t>
            </a:r>
          </a:p>
          <a:p>
            <a:endParaRPr lang="en-US" dirty="0" smtClean="0"/>
          </a:p>
          <a:p>
            <a:endParaRPr lang="en-US" dirty="0" smtClean="0"/>
          </a:p>
          <a:p>
            <a:pPr>
              <a:buNone/>
            </a:pPr>
            <a:endParaRPr lang="en-US" dirty="0" smtClean="0"/>
          </a:p>
          <a:p>
            <a:endParaRPr lang="en-US" dirty="0" smtClean="0"/>
          </a:p>
          <a:p>
            <a:endParaRPr lang="en-US" dirty="0" smtClean="0"/>
          </a:p>
          <a:p>
            <a:r>
              <a:rPr lang="en-US" dirty="0" smtClean="0"/>
              <a:t>In the </a:t>
            </a:r>
            <a:r>
              <a:rPr lang="en-US" dirty="0" err="1" smtClean="0"/>
              <a:t>Servlet</a:t>
            </a:r>
            <a:r>
              <a:rPr lang="en-US" dirty="0" smtClean="0"/>
              <a:t>, handle the POST method to extract out the XMPP message payload</a:t>
            </a:r>
            <a:endParaRPr lang="en-IN" dirty="0"/>
          </a:p>
        </p:txBody>
      </p:sp>
      <p:pic>
        <p:nvPicPr>
          <p:cNvPr id="86018" name="Picture 2"/>
          <p:cNvPicPr>
            <a:picLocks noChangeAspect="1" noChangeArrowheads="1"/>
          </p:cNvPicPr>
          <p:nvPr/>
        </p:nvPicPr>
        <p:blipFill>
          <a:blip r:embed="rId2" cstate="print"/>
          <a:srcRect/>
          <a:stretch>
            <a:fillRect/>
          </a:stretch>
        </p:blipFill>
        <p:spPr bwMode="auto">
          <a:xfrm>
            <a:off x="1066800" y="2819400"/>
            <a:ext cx="6934200" cy="2276475"/>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a:bodyPr>
          <a:lstStyle/>
          <a:p>
            <a:pPr algn="ctr"/>
            <a:r>
              <a:rPr lang="en-US" sz="2800" dirty="0" smtClean="0"/>
              <a:t>App Engine – Receiving XMPP Message</a:t>
            </a:r>
            <a:endParaRPr lang="en-IN" sz="4000" dirty="0"/>
          </a:p>
        </p:txBody>
      </p:sp>
      <p:sp>
        <p:nvSpPr>
          <p:cNvPr id="5" name="Rectangle 4"/>
          <p:cNvSpPr/>
          <p:nvPr/>
        </p:nvSpPr>
        <p:spPr>
          <a:xfrm>
            <a:off x="76200" y="1600200"/>
            <a:ext cx="9067800" cy="4093428"/>
          </a:xfrm>
          <a:prstGeom prst="rect">
            <a:avLst/>
          </a:prstGeom>
          <a:solidFill>
            <a:schemeClr val="bg2"/>
          </a:solidFill>
        </p:spPr>
        <p:txBody>
          <a:bodyPr wrap="square">
            <a:spAutoFit/>
          </a:bodyPr>
          <a:lstStyle/>
          <a:p>
            <a:r>
              <a:rPr lang="en-IN" sz="2000" dirty="0" smtClean="0"/>
              <a:t>public class </a:t>
            </a:r>
            <a:r>
              <a:rPr lang="en-IN" sz="2000" dirty="0" err="1" smtClean="0"/>
              <a:t>XMPPReceiverServlet</a:t>
            </a:r>
            <a:r>
              <a:rPr lang="en-IN" sz="2000" dirty="0" smtClean="0"/>
              <a:t> extends </a:t>
            </a:r>
            <a:r>
              <a:rPr lang="en-IN" sz="2000" dirty="0" err="1" smtClean="0"/>
              <a:t>HttpServlet</a:t>
            </a:r>
            <a:r>
              <a:rPr lang="en-IN" sz="2000" dirty="0" smtClean="0"/>
              <a:t> {</a:t>
            </a:r>
          </a:p>
          <a:p>
            <a:r>
              <a:rPr lang="en-IN" sz="2000" dirty="0" smtClean="0"/>
              <a:t>public void </a:t>
            </a:r>
            <a:r>
              <a:rPr lang="en-IN" sz="2000" dirty="0" err="1" smtClean="0"/>
              <a:t>doPost</a:t>
            </a:r>
            <a:r>
              <a:rPr lang="en-IN" sz="2000" dirty="0" smtClean="0"/>
              <a:t>(</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a:t>
            </a:r>
          </a:p>
          <a:p>
            <a:r>
              <a:rPr lang="en-IN" sz="2000" dirty="0" smtClean="0"/>
              <a:t>throws </a:t>
            </a:r>
            <a:r>
              <a:rPr lang="en-IN" sz="2000" dirty="0" err="1" smtClean="0"/>
              <a:t>IOException</a:t>
            </a:r>
            <a:r>
              <a:rPr lang="en-IN" sz="2000" dirty="0" smtClean="0"/>
              <a:t> {</a:t>
            </a:r>
          </a:p>
          <a:p>
            <a:endParaRPr lang="en-IN" sz="2000" dirty="0" smtClean="0"/>
          </a:p>
          <a:p>
            <a:r>
              <a:rPr lang="en-IN" sz="2000" dirty="0" err="1" smtClean="0"/>
              <a:t>XMPPService</a:t>
            </a:r>
            <a:r>
              <a:rPr lang="en-IN" sz="2000" dirty="0" smtClean="0"/>
              <a:t> </a:t>
            </a:r>
            <a:r>
              <a:rPr lang="en-IN" sz="2000" dirty="0" err="1" smtClean="0"/>
              <a:t>xmpp</a:t>
            </a:r>
            <a:r>
              <a:rPr lang="en-IN" sz="2000" dirty="0" smtClean="0"/>
              <a:t> = </a:t>
            </a:r>
            <a:r>
              <a:rPr lang="en-IN" sz="2000" dirty="0" err="1" smtClean="0"/>
              <a:t>XMPPServiceFactory.getXMPPService</a:t>
            </a:r>
            <a:r>
              <a:rPr lang="en-IN" sz="2000" dirty="0" smtClean="0"/>
              <a:t>();</a:t>
            </a:r>
          </a:p>
          <a:p>
            <a:r>
              <a:rPr lang="en-IN" sz="2000" dirty="0" smtClean="0"/>
              <a:t>Message </a:t>
            </a:r>
            <a:r>
              <a:rPr lang="en-IN" sz="2000" dirty="0" err="1" smtClean="0"/>
              <a:t>message</a:t>
            </a:r>
            <a:r>
              <a:rPr lang="en-IN" sz="2000" dirty="0" smtClean="0"/>
              <a:t> = </a:t>
            </a:r>
            <a:r>
              <a:rPr lang="en-IN" sz="2000" dirty="0" err="1" smtClean="0"/>
              <a:t>xmpp.parseMessage</a:t>
            </a:r>
            <a:r>
              <a:rPr lang="en-IN" sz="2000" dirty="0" smtClean="0"/>
              <a:t>(</a:t>
            </a:r>
            <a:r>
              <a:rPr lang="en-IN" sz="2000" dirty="0" err="1" smtClean="0"/>
              <a:t>req</a:t>
            </a:r>
            <a:r>
              <a:rPr lang="en-IN" sz="2000" dirty="0" smtClean="0"/>
              <a:t>);</a:t>
            </a:r>
          </a:p>
          <a:p>
            <a:r>
              <a:rPr lang="en-IN" sz="2000" dirty="0" smtClean="0"/>
              <a:t>// ... Use methods like</a:t>
            </a:r>
          </a:p>
          <a:p>
            <a:r>
              <a:rPr lang="en-US" sz="2000" dirty="0" smtClean="0"/>
              <a:t>// </a:t>
            </a:r>
            <a:r>
              <a:rPr lang="en-US" sz="2000" dirty="0" err="1" smtClean="0"/>
              <a:t>message.getFromJid</a:t>
            </a:r>
            <a:r>
              <a:rPr lang="en-US" sz="2000" dirty="0" smtClean="0"/>
              <a:t>();</a:t>
            </a:r>
          </a:p>
          <a:p>
            <a:r>
              <a:rPr lang="en-US" sz="2000" dirty="0" smtClean="0"/>
              <a:t>// </a:t>
            </a:r>
            <a:r>
              <a:rPr lang="en-US" sz="2000" dirty="0" err="1" smtClean="0"/>
              <a:t>message.getBody</a:t>
            </a:r>
            <a:r>
              <a:rPr lang="en-US" sz="2000" dirty="0" smtClean="0"/>
              <a:t>();</a:t>
            </a:r>
            <a:endParaRPr lang="en-IN" sz="2000" dirty="0" smtClean="0"/>
          </a:p>
          <a:p>
            <a:endParaRPr lang="en-IN" sz="2000" dirty="0" smtClean="0"/>
          </a:p>
          <a:p>
            <a:r>
              <a:rPr lang="en-IN" sz="2000" dirty="0" smtClean="0"/>
              <a:t>}</a:t>
            </a:r>
          </a:p>
          <a:p>
            <a:endParaRPr lang="en-IN" sz="2000" dirty="0" smtClean="0"/>
          </a:p>
          <a:p>
            <a:r>
              <a:rPr lang="en-IN" sz="2000" dirty="0" smtClean="0"/>
              <a:t>}</a:t>
            </a:r>
            <a:endParaRPr lang="en-IN" sz="20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App Engine – Sending XMPP Message</a:t>
            </a:r>
            <a:endParaRPr lang="en-IN" sz="2800" dirty="0"/>
          </a:p>
        </p:txBody>
      </p:sp>
      <p:sp>
        <p:nvSpPr>
          <p:cNvPr id="4" name="Rectangle 3"/>
          <p:cNvSpPr/>
          <p:nvPr/>
        </p:nvSpPr>
        <p:spPr>
          <a:xfrm>
            <a:off x="0" y="1600200"/>
            <a:ext cx="9601200" cy="4893647"/>
          </a:xfrm>
          <a:prstGeom prst="rect">
            <a:avLst/>
          </a:prstGeom>
          <a:solidFill>
            <a:schemeClr val="bg2"/>
          </a:solidFill>
        </p:spPr>
        <p:txBody>
          <a:bodyPr wrap="square">
            <a:spAutoFit/>
          </a:bodyPr>
          <a:lstStyle/>
          <a:p>
            <a:r>
              <a:rPr lang="en-IN" sz="2400" dirty="0" err="1" smtClean="0"/>
              <a:t>XMPPService</a:t>
            </a:r>
            <a:r>
              <a:rPr lang="en-IN" sz="2400" dirty="0" smtClean="0"/>
              <a:t> </a:t>
            </a:r>
            <a:r>
              <a:rPr lang="en-IN" sz="2400" dirty="0" err="1" smtClean="0"/>
              <a:t>xmpp</a:t>
            </a:r>
            <a:r>
              <a:rPr lang="en-IN" sz="2400" dirty="0" smtClean="0"/>
              <a:t> = </a:t>
            </a:r>
            <a:r>
              <a:rPr lang="en-IN" sz="2400" dirty="0" err="1" smtClean="0"/>
              <a:t>XMPPServiceFactory.getXMPPService</a:t>
            </a:r>
            <a:r>
              <a:rPr lang="en-IN" sz="2400" dirty="0" smtClean="0"/>
              <a:t>();</a:t>
            </a:r>
          </a:p>
          <a:p>
            <a:r>
              <a:rPr lang="en-IN" sz="2400" dirty="0" smtClean="0"/>
              <a:t/>
            </a:r>
            <a:br>
              <a:rPr lang="en-IN" sz="2400" dirty="0" smtClean="0"/>
            </a:br>
            <a:r>
              <a:rPr lang="en-IN" sz="2400" dirty="0" smtClean="0"/>
              <a:t>JID recipient = new JID(“romin.k.irani@gmail.com");</a:t>
            </a:r>
          </a:p>
          <a:p>
            <a:endParaRPr lang="en-IN" sz="2400" dirty="0" smtClean="0"/>
          </a:p>
          <a:p>
            <a:r>
              <a:rPr lang="en-IN" sz="2400" dirty="0" smtClean="0"/>
              <a:t>Message </a:t>
            </a:r>
            <a:r>
              <a:rPr lang="en-IN" sz="2400" dirty="0" err="1" smtClean="0"/>
              <a:t>message</a:t>
            </a:r>
            <a:r>
              <a:rPr lang="en-IN" sz="2400" dirty="0" smtClean="0"/>
              <a:t> = new </a:t>
            </a:r>
            <a:r>
              <a:rPr lang="en-IN" sz="2400" dirty="0" err="1" smtClean="0"/>
              <a:t>MessageBuilder</a:t>
            </a:r>
            <a:r>
              <a:rPr lang="en-IN" sz="2400" dirty="0" smtClean="0"/>
              <a:t>()</a:t>
            </a:r>
          </a:p>
          <a:p>
            <a:r>
              <a:rPr lang="en-IN" sz="2400" dirty="0" smtClean="0"/>
              <a:t>.</a:t>
            </a:r>
            <a:r>
              <a:rPr lang="en-IN" sz="2400" dirty="0" err="1" smtClean="0"/>
              <a:t>withRecipientJids</a:t>
            </a:r>
            <a:r>
              <a:rPr lang="en-IN" sz="2400" dirty="0" smtClean="0"/>
              <a:t>(recipient)</a:t>
            </a:r>
          </a:p>
          <a:p>
            <a:r>
              <a:rPr lang="en-IN" sz="2400" dirty="0" smtClean="0"/>
              <a:t>.</a:t>
            </a:r>
            <a:r>
              <a:rPr lang="en-IN" sz="2400" dirty="0" err="1" smtClean="0"/>
              <a:t>withBody</a:t>
            </a:r>
            <a:r>
              <a:rPr lang="en-IN" sz="2400" dirty="0" smtClean="0"/>
              <a:t>(“Welcome to App Engine!")</a:t>
            </a:r>
          </a:p>
          <a:p>
            <a:r>
              <a:rPr lang="en-IN" sz="2400" dirty="0" smtClean="0"/>
              <a:t>.build();</a:t>
            </a:r>
          </a:p>
          <a:p>
            <a:endParaRPr lang="en-IN" sz="2400" dirty="0" smtClean="0"/>
          </a:p>
          <a:p>
            <a:r>
              <a:rPr lang="en-IN" sz="2400" dirty="0" err="1" smtClean="0"/>
              <a:t>SendResponse</a:t>
            </a:r>
            <a:r>
              <a:rPr lang="en-IN" sz="2400" dirty="0" smtClean="0"/>
              <a:t> success = </a:t>
            </a:r>
            <a:r>
              <a:rPr lang="en-IN" sz="2400" dirty="0" err="1" smtClean="0"/>
              <a:t>xmpp.sendMessage</a:t>
            </a:r>
            <a:r>
              <a:rPr lang="en-IN" sz="2400" dirty="0" smtClean="0"/>
              <a:t>(message);</a:t>
            </a:r>
          </a:p>
          <a:p>
            <a:r>
              <a:rPr lang="en-IN" sz="2400" dirty="0" smtClean="0"/>
              <a:t>if (</a:t>
            </a:r>
            <a:r>
              <a:rPr lang="en-IN" sz="2400" dirty="0" err="1" smtClean="0"/>
              <a:t>success.getStatusMap</a:t>
            </a:r>
            <a:r>
              <a:rPr lang="en-IN" sz="2400" dirty="0" smtClean="0"/>
              <a:t>().get(recipient) !=</a:t>
            </a:r>
            <a:r>
              <a:rPr lang="en-IN" sz="2400" dirty="0" err="1" smtClean="0"/>
              <a:t>endResponse.Status.SUCCESS</a:t>
            </a:r>
            <a:r>
              <a:rPr lang="en-IN" sz="2400" dirty="0" smtClean="0"/>
              <a:t>) {</a:t>
            </a:r>
          </a:p>
          <a:p>
            <a:r>
              <a:rPr lang="en-IN" sz="2400" dirty="0" smtClean="0"/>
              <a:t>// ...</a:t>
            </a:r>
          </a:p>
          <a:p>
            <a:r>
              <a:rPr lang="en-IN" sz="2400" dirty="0" smtClean="0"/>
              <a:t>}</a:t>
            </a:r>
            <a:endParaRPr lang="en-IN" sz="2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524000"/>
            <a:ext cx="8153400" cy="4495800"/>
          </a:xfrm>
        </p:spPr>
        <p:txBody>
          <a:bodyPr>
            <a:normAutofit lnSpcReduction="10000"/>
          </a:bodyPr>
          <a:lstStyle/>
          <a:p>
            <a:r>
              <a:rPr lang="en-US" dirty="0" smtClean="0"/>
              <a:t>Allow for anyone to request their exam result via XMPP Chat</a:t>
            </a:r>
          </a:p>
          <a:p>
            <a:r>
              <a:rPr lang="en-US" dirty="0" smtClean="0"/>
              <a:t>Write incoming XMPP handler to receive and parse request</a:t>
            </a:r>
          </a:p>
          <a:p>
            <a:r>
              <a:rPr lang="en-US" dirty="0" smtClean="0"/>
              <a:t>Send out the response via XMPP itself</a:t>
            </a:r>
          </a:p>
          <a:p>
            <a:r>
              <a:rPr lang="en-US" dirty="0" smtClean="0"/>
              <a:t>Flow is: User logs to Google Talk, adds the Application Chat Id to his/her friends list and interacts with the XMPP Chat Application</a:t>
            </a:r>
          </a:p>
          <a:p>
            <a:r>
              <a:rPr lang="en-US" dirty="0" smtClean="0"/>
              <a:t>Go to </a:t>
            </a:r>
            <a:r>
              <a:rPr lang="en-US" b="1" dirty="0" smtClean="0"/>
              <a:t>/hands-on-exercises/ExamResults-Step4-XMPP.docx</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55</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srcRect/>
          <a:stretch>
            <a:fillRect/>
          </a:stretch>
        </p:blipFill>
        <p:spPr bwMode="auto">
          <a:xfrm>
            <a:off x="3200400" y="3581400"/>
            <a:ext cx="3833812" cy="21288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56</a:t>
            </a:fld>
            <a:endParaRPr lang="en-US" dirty="0"/>
          </a:p>
        </p:txBody>
      </p:sp>
      <p:sp>
        <p:nvSpPr>
          <p:cNvPr id="6" name="TextBox 5"/>
          <p:cNvSpPr txBox="1"/>
          <p:nvPr/>
        </p:nvSpPr>
        <p:spPr>
          <a:xfrm>
            <a:off x="1676400" y="1600200"/>
            <a:ext cx="5742278" cy="769441"/>
          </a:xfrm>
          <a:prstGeom prst="rect">
            <a:avLst/>
          </a:prstGeom>
          <a:noFill/>
        </p:spPr>
        <p:txBody>
          <a:bodyPr wrap="none" rtlCol="0">
            <a:spAutoFit/>
          </a:bodyPr>
          <a:lstStyle/>
          <a:p>
            <a:pPr algn="ctr"/>
            <a:r>
              <a:rPr lang="en-US" sz="4400" dirty="0" smtClean="0"/>
              <a:t>Session 9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998304" y="2811959"/>
            <a:ext cx="3164777" cy="769441"/>
          </a:xfrm>
          <a:prstGeom prst="rect">
            <a:avLst/>
          </a:prstGeom>
          <a:noFill/>
        </p:spPr>
        <p:txBody>
          <a:bodyPr wrap="none" rtlCol="0">
            <a:spAutoFit/>
          </a:bodyPr>
          <a:lstStyle/>
          <a:p>
            <a:pPr algn="ctr"/>
            <a:r>
              <a:rPr lang="en-US" sz="4400" dirty="0" smtClean="0"/>
              <a:t>Email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52400" y="3581400"/>
            <a:ext cx="2819400" cy="1437894"/>
          </a:xfrm>
          <a:prstGeom prst="rect">
            <a:avLst/>
          </a:prstGeom>
          <a:noFill/>
        </p:spPr>
      </p:pic>
      <p:pic>
        <p:nvPicPr>
          <p:cNvPr id="9" name="Picture 8"/>
          <p:cNvPicPr/>
          <p:nvPr/>
        </p:nvPicPr>
        <p:blipFill>
          <a:blip r:embed="rId5" cstate="print"/>
          <a:srcRect/>
          <a:stretch>
            <a:fillRect/>
          </a:stretch>
        </p:blipFill>
        <p:spPr bwMode="auto">
          <a:xfrm>
            <a:off x="6096000" y="4495800"/>
            <a:ext cx="2790825" cy="1628775"/>
          </a:xfrm>
          <a:prstGeom prst="rect">
            <a:avLst/>
          </a:prstGeom>
          <a:noFill/>
          <a:ln w="9525">
            <a:noFill/>
            <a:miter lim="800000"/>
            <a:headEnd/>
            <a:tailEnd/>
          </a:ln>
        </p:spPr>
      </p:pic>
      <p:pic>
        <p:nvPicPr>
          <p:cNvPr id="11" name="Picture 10" descr="https://encrypted-tbn2.gstatic.com/images?q=tbn:ANd9GcRquvGOyFcbbVrVwhWCqBFUOslfly63MsS7e5POSiduawXzfyKkn7HzaG1q"/>
          <p:cNvPicPr>
            <a:picLocks noChangeAspect="1" noChangeArrowheads="1"/>
          </p:cNvPicPr>
          <p:nvPr/>
        </p:nvPicPr>
        <p:blipFill>
          <a:blip r:embed="rId6" cstate="print"/>
          <a:srcRect/>
          <a:stretch>
            <a:fillRect/>
          </a:stretch>
        </p:blipFill>
        <p:spPr bwMode="auto">
          <a:xfrm>
            <a:off x="990600" y="5105400"/>
            <a:ext cx="971550" cy="97155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a:t>
            </a:r>
            <a:r>
              <a:rPr lang="en-US" sz="4000" dirty="0" smtClean="0"/>
              <a:t>Engine</a:t>
            </a:r>
            <a:r>
              <a:rPr lang="en-US" dirty="0" smtClean="0"/>
              <a:t> – Mail Service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App Engine provides the Mail Service API</a:t>
            </a:r>
          </a:p>
          <a:p>
            <a:r>
              <a:rPr lang="en-US" dirty="0" smtClean="0"/>
              <a:t>Used for sending and receiving email</a:t>
            </a:r>
          </a:p>
          <a:p>
            <a:r>
              <a:rPr lang="en-US" dirty="0" smtClean="0"/>
              <a:t>Sending Email is similar to invoking any HTTP request, simply invoke the Mail API to send email.</a:t>
            </a:r>
          </a:p>
          <a:p>
            <a:r>
              <a:rPr lang="en-US" dirty="0" smtClean="0"/>
              <a:t>Receiving Email is similar to receiving HTTP requests. App Engine wraps the message and invokes standard Request Handlers for Mail in your application</a:t>
            </a:r>
          </a:p>
          <a:p>
            <a:r>
              <a:rPr lang="en-US" dirty="0" smtClean="0"/>
              <a:t>The message is put in the HTTP Request payload</a:t>
            </a:r>
          </a:p>
          <a:p>
            <a:r>
              <a:rPr lang="en-US" dirty="0" smtClean="0">
                <a:hlinkClick r:id="rId2"/>
              </a:rPr>
              <a:t>https://developers.google.com/appengine/docs/java/mail/</a:t>
            </a:r>
            <a:r>
              <a:rPr lang="en-US" dirty="0" smtClean="0"/>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Mail Service</a:t>
            </a:r>
            <a:endParaRPr lang="en-IN" sz="4000" dirty="0"/>
          </a:p>
        </p:txBody>
      </p:sp>
      <p:sp>
        <p:nvSpPr>
          <p:cNvPr id="3" name="Content Placeholder 2"/>
          <p:cNvSpPr>
            <a:spLocks noGrp="1"/>
          </p:cNvSpPr>
          <p:nvPr>
            <p:ph sz="quarter" idx="1"/>
          </p:nvPr>
        </p:nvSpPr>
        <p:spPr/>
        <p:txBody>
          <a:bodyPr>
            <a:normAutofit/>
          </a:bodyPr>
          <a:lstStyle/>
          <a:p>
            <a:r>
              <a:rPr lang="en-IN" dirty="0" smtClean="0"/>
              <a:t>Each app has its own set of incoming email addresses, based on its application ID. </a:t>
            </a:r>
          </a:p>
          <a:p>
            <a:r>
              <a:rPr lang="en-IN" dirty="0" smtClean="0"/>
              <a:t>For email, the app can receive messages at following address:</a:t>
            </a:r>
          </a:p>
          <a:p>
            <a:pPr lvl="1"/>
            <a:r>
              <a:rPr lang="en-IN" i="1" dirty="0" smtClean="0">
                <a:hlinkClick r:id="rId2"/>
              </a:rPr>
              <a:t>anything@app-id.appspotmail.com</a:t>
            </a:r>
            <a:endParaRPr lang="en-IN" i="1" dirty="0" smtClean="0"/>
          </a:p>
          <a:p>
            <a:r>
              <a:rPr lang="en-US" dirty="0" smtClean="0"/>
              <a:t>Free Quota : 100 per day external, 5000 per day (Administrator)</a:t>
            </a:r>
          </a:p>
          <a:p>
            <a:r>
              <a:rPr lang="en-US" dirty="0" smtClean="0"/>
              <a:t>Dev Server supports API but does not send out actual email. It just shows it in the Log.</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Mail Service</a:t>
            </a:r>
            <a:endParaRPr lang="en-IN" sz="4000" dirty="0"/>
          </a:p>
        </p:txBody>
      </p:sp>
      <p:pic>
        <p:nvPicPr>
          <p:cNvPr id="2050" name="Picture 2"/>
          <p:cNvPicPr>
            <a:picLocks noChangeAspect="1" noChangeArrowheads="1"/>
          </p:cNvPicPr>
          <p:nvPr/>
        </p:nvPicPr>
        <p:blipFill>
          <a:blip r:embed="rId2" cstate="print"/>
          <a:srcRect/>
          <a:stretch>
            <a:fillRect/>
          </a:stretch>
        </p:blipFill>
        <p:spPr bwMode="auto">
          <a:xfrm>
            <a:off x="2133600" y="1524000"/>
            <a:ext cx="5053012" cy="4593647"/>
          </a:xfrm>
          <a:prstGeom prst="rect">
            <a:avLst/>
          </a:prstGeom>
          <a:noFill/>
          <a:ln w="9525">
            <a:noFill/>
            <a:miter lim="800000"/>
            <a:headEnd/>
            <a:tailEnd/>
          </a:ln>
        </p:spPr>
      </p:pic>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Cloud Computing</a:t>
            </a:r>
            <a:endParaRPr lang="en-IN" dirty="0"/>
          </a:p>
        </p:txBody>
      </p:sp>
      <p:sp>
        <p:nvSpPr>
          <p:cNvPr id="3" name="Content Placeholder 2"/>
          <p:cNvSpPr>
            <a:spLocks noGrp="1"/>
          </p:cNvSpPr>
          <p:nvPr>
            <p:ph sz="quarter" idx="1"/>
          </p:nvPr>
        </p:nvSpPr>
        <p:spPr>
          <a:xfrm>
            <a:off x="612648" y="1600200"/>
            <a:ext cx="8153400" cy="4953000"/>
          </a:xfrm>
        </p:spPr>
        <p:txBody>
          <a:bodyPr>
            <a:normAutofit/>
          </a:bodyPr>
          <a:lstStyle/>
          <a:p>
            <a:pPr algn="just"/>
            <a:r>
              <a:rPr lang="en-US" sz="2800" dirty="0" smtClean="0"/>
              <a:t>Cloud Computing is a </a:t>
            </a:r>
            <a:r>
              <a:rPr lang="en-US" sz="2800" b="1" dirty="0" smtClean="0">
                <a:solidFill>
                  <a:srgbClr val="FF0000"/>
                </a:solidFill>
              </a:rPr>
              <a:t>pay-per-use</a:t>
            </a:r>
            <a:r>
              <a:rPr lang="en-US" sz="2800" dirty="0" smtClean="0"/>
              <a:t> model for enabling </a:t>
            </a:r>
            <a:r>
              <a:rPr lang="en-US" sz="2800" b="1" dirty="0" smtClean="0">
                <a:solidFill>
                  <a:schemeClr val="bg2">
                    <a:lumMod val="50000"/>
                  </a:schemeClr>
                </a:solidFill>
              </a:rPr>
              <a:t>available</a:t>
            </a:r>
            <a:r>
              <a:rPr lang="en-US" sz="2800" dirty="0" smtClean="0"/>
              <a:t>, </a:t>
            </a:r>
            <a:r>
              <a:rPr lang="en-US" sz="2800" b="1" dirty="0" smtClean="0">
                <a:solidFill>
                  <a:schemeClr val="accent5">
                    <a:lumMod val="50000"/>
                  </a:schemeClr>
                </a:solidFill>
              </a:rPr>
              <a:t>convenient</a:t>
            </a:r>
            <a:r>
              <a:rPr lang="en-US" sz="2800" dirty="0" smtClean="0"/>
              <a:t>, </a:t>
            </a:r>
            <a:r>
              <a:rPr lang="en-US" sz="2800" b="1" dirty="0" smtClean="0">
                <a:solidFill>
                  <a:srgbClr val="00B0F0"/>
                </a:solidFill>
              </a:rPr>
              <a:t>on-demand</a:t>
            </a:r>
            <a:r>
              <a:rPr lang="en-US" sz="2800" b="1" dirty="0" smtClean="0"/>
              <a:t> </a:t>
            </a:r>
            <a:r>
              <a:rPr lang="en-US" sz="2800" b="1" dirty="0" smtClean="0">
                <a:solidFill>
                  <a:srgbClr val="7030A0"/>
                </a:solidFill>
              </a:rPr>
              <a:t>network access</a:t>
            </a:r>
            <a:r>
              <a:rPr lang="en-US" sz="2800" dirty="0" smtClean="0">
                <a:solidFill>
                  <a:srgbClr val="7030A0"/>
                </a:solidFill>
              </a:rPr>
              <a:t> </a:t>
            </a:r>
            <a:r>
              <a:rPr lang="en-US" sz="2800" dirty="0" smtClean="0"/>
              <a:t>to a shared pool of </a:t>
            </a:r>
            <a:r>
              <a:rPr lang="en-US" sz="2800" b="1" dirty="0" smtClean="0">
                <a:solidFill>
                  <a:schemeClr val="accent1">
                    <a:lumMod val="75000"/>
                  </a:schemeClr>
                </a:solidFill>
              </a:rPr>
              <a:t>configurable computing resources</a:t>
            </a:r>
            <a:r>
              <a:rPr lang="en-US" sz="2800" dirty="0" smtClean="0"/>
              <a:t> (e.g., networks, servers, storage, applications, services) that can be </a:t>
            </a:r>
            <a:r>
              <a:rPr lang="en-US" sz="2800" b="1" dirty="0" smtClean="0">
                <a:solidFill>
                  <a:srgbClr val="0070C0"/>
                </a:solidFill>
              </a:rPr>
              <a:t>rapidly provisioned</a:t>
            </a:r>
            <a:r>
              <a:rPr lang="en-US" sz="2800" dirty="0" smtClean="0">
                <a:solidFill>
                  <a:srgbClr val="0070C0"/>
                </a:solidFill>
              </a:rPr>
              <a:t> </a:t>
            </a:r>
            <a:r>
              <a:rPr lang="en-US" sz="2800" dirty="0" smtClean="0"/>
              <a:t>and released with </a:t>
            </a:r>
            <a:r>
              <a:rPr lang="en-US" sz="2800" b="1" dirty="0" smtClean="0">
                <a:solidFill>
                  <a:srgbClr val="C00000"/>
                </a:solidFill>
              </a:rPr>
              <a:t>minimal management effort</a:t>
            </a:r>
            <a:r>
              <a:rPr lang="en-US" sz="2800" dirty="0" smtClean="0"/>
              <a:t> or service provider interaction. </a:t>
            </a:r>
          </a:p>
        </p:txBody>
      </p:sp>
      <p:sp>
        <p:nvSpPr>
          <p:cNvPr id="5"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6" name="Rectangle 5"/>
          <p:cNvSpPr/>
          <p:nvPr/>
        </p:nvSpPr>
        <p:spPr>
          <a:xfrm>
            <a:off x="0" y="6553200"/>
            <a:ext cx="8610600" cy="253916"/>
          </a:xfrm>
          <a:prstGeom prst="rect">
            <a:avLst/>
          </a:prstGeom>
        </p:spPr>
        <p:txBody>
          <a:bodyPr wrap="square">
            <a:spAutoFit/>
          </a:bodyPr>
          <a:lstStyle/>
          <a:p>
            <a:r>
              <a:rPr lang="en-US" sz="1050" dirty="0" smtClean="0"/>
              <a:t>Credit : </a:t>
            </a:r>
            <a:r>
              <a:rPr lang="en-US" sz="1050" dirty="0" smtClean="0">
                <a:hlinkClick r:id="rId2"/>
              </a:rPr>
              <a:t>http://csrc.nist.gov/publications/nistpubs/800-145/SP800-145.pdf</a:t>
            </a:r>
            <a:endParaRPr lang="en-US" sz="105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App Engine – Receiving Email</a:t>
            </a:r>
            <a:endParaRPr lang="en-IN" sz="3600" dirty="0"/>
          </a:p>
        </p:txBody>
      </p:sp>
      <p:sp>
        <p:nvSpPr>
          <p:cNvPr id="3" name="Content Placeholder 2"/>
          <p:cNvSpPr>
            <a:spLocks noGrp="1"/>
          </p:cNvSpPr>
          <p:nvPr>
            <p:ph sz="quarter" idx="1"/>
          </p:nvPr>
        </p:nvSpPr>
        <p:spPr>
          <a:xfrm>
            <a:off x="612648" y="1600200"/>
            <a:ext cx="8153400" cy="1905000"/>
          </a:xfrm>
        </p:spPr>
        <p:txBody>
          <a:bodyPr>
            <a:normAutofit lnSpcReduction="10000"/>
          </a:bodyPr>
          <a:lstStyle/>
          <a:p>
            <a:r>
              <a:rPr lang="en-US" dirty="0" smtClean="0"/>
              <a:t>To receive email in your application, first enabled the feature in the application configuration</a:t>
            </a:r>
          </a:p>
          <a:p>
            <a:r>
              <a:rPr lang="en-US" dirty="0" smtClean="0"/>
              <a:t>Go to </a:t>
            </a:r>
            <a:r>
              <a:rPr lang="en-US" b="1" dirty="0" smtClean="0"/>
              <a:t>appengine-web.xml</a:t>
            </a:r>
            <a:r>
              <a:rPr lang="en-US" dirty="0" smtClean="0"/>
              <a:t> in </a:t>
            </a:r>
            <a:r>
              <a:rPr lang="en-US" b="1" dirty="0" smtClean="0"/>
              <a:t>/WEB-INF</a:t>
            </a:r>
            <a:r>
              <a:rPr lang="en-US" dirty="0" smtClean="0"/>
              <a:t> folder and add the following entry:</a:t>
            </a:r>
          </a:p>
          <a:p>
            <a:endParaRPr lang="en-US" dirty="0" smtClean="0"/>
          </a:p>
        </p:txBody>
      </p:sp>
      <p:sp>
        <p:nvSpPr>
          <p:cNvPr id="5" name="Rectangle 4"/>
          <p:cNvSpPr/>
          <p:nvPr/>
        </p:nvSpPr>
        <p:spPr>
          <a:xfrm>
            <a:off x="1371600" y="3953470"/>
            <a:ext cx="6400800" cy="1569660"/>
          </a:xfrm>
          <a:prstGeom prst="rect">
            <a:avLst/>
          </a:prstGeom>
          <a:solidFill>
            <a:schemeClr val="bg2"/>
          </a:solidFill>
        </p:spPr>
        <p:txBody>
          <a:bodyPr wrap="square">
            <a:spAutoFit/>
          </a:bodyPr>
          <a:lstStyle/>
          <a:p>
            <a:r>
              <a:rPr lang="en-IN" sz="3200" dirty="0" smtClean="0"/>
              <a:t>&lt;inbound-services&gt;</a:t>
            </a:r>
          </a:p>
          <a:p>
            <a:r>
              <a:rPr lang="en-IN" sz="3200" dirty="0" smtClean="0"/>
              <a:t>	&lt;service&gt;mail&lt;/service&gt;</a:t>
            </a:r>
          </a:p>
          <a:p>
            <a:r>
              <a:rPr lang="en-IN" sz="3200" dirty="0" smtClean="0"/>
              <a:t>&lt;/inbound-services&gt;</a:t>
            </a:r>
            <a:endParaRPr lang="en-IN" sz="3200" dirty="0"/>
          </a:p>
        </p:txBody>
      </p:sp>
      <p:sp>
        <p:nvSpPr>
          <p:cNvPr id="6"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App Engine – Receiving Email</a:t>
            </a:r>
            <a:endParaRPr lang="en-IN" sz="3600" dirty="0"/>
          </a:p>
        </p:txBody>
      </p:sp>
      <p:sp>
        <p:nvSpPr>
          <p:cNvPr id="3" name="Content Placeholder 2"/>
          <p:cNvSpPr>
            <a:spLocks noGrp="1"/>
          </p:cNvSpPr>
          <p:nvPr>
            <p:ph sz="quarter" idx="1"/>
          </p:nvPr>
        </p:nvSpPr>
        <p:spPr/>
        <p:txBody>
          <a:bodyPr>
            <a:normAutofit lnSpcReduction="10000"/>
          </a:bodyPr>
          <a:lstStyle/>
          <a:p>
            <a:r>
              <a:rPr lang="en-US" dirty="0" smtClean="0"/>
              <a:t>Add the incoming email URL Path to a </a:t>
            </a:r>
            <a:r>
              <a:rPr lang="en-US" dirty="0" err="1" smtClean="0"/>
              <a:t>Servlet</a:t>
            </a:r>
            <a:endParaRPr lang="en-US" dirty="0" smtClean="0"/>
          </a:p>
          <a:p>
            <a:r>
              <a:rPr lang="en-US" b="1" dirty="0" smtClean="0"/>
              <a:t>web.xml</a:t>
            </a:r>
            <a:r>
              <a:rPr lang="en-US" dirty="0" smtClean="0"/>
              <a:t> description</a:t>
            </a:r>
          </a:p>
          <a:p>
            <a:endParaRPr lang="en-US" dirty="0" smtClean="0"/>
          </a:p>
          <a:p>
            <a:endParaRPr lang="en-US" dirty="0" smtClean="0"/>
          </a:p>
          <a:p>
            <a:endParaRPr lang="en-US" dirty="0" smtClean="0"/>
          </a:p>
          <a:p>
            <a:endParaRPr lang="en-US" dirty="0" smtClean="0"/>
          </a:p>
          <a:p>
            <a:endParaRPr lang="en-US" dirty="0" smtClean="0"/>
          </a:p>
          <a:p>
            <a:r>
              <a:rPr lang="en-US" dirty="0" smtClean="0"/>
              <a:t>In the </a:t>
            </a:r>
            <a:r>
              <a:rPr lang="en-US" dirty="0" err="1" smtClean="0"/>
              <a:t>Servlet</a:t>
            </a:r>
            <a:r>
              <a:rPr lang="en-US" dirty="0" smtClean="0"/>
              <a:t>, handle the POST method to extract out the Email message payload</a:t>
            </a:r>
            <a:endParaRPr lang="en-IN" dirty="0"/>
          </a:p>
        </p:txBody>
      </p:sp>
      <p:pic>
        <p:nvPicPr>
          <p:cNvPr id="3075" name="Picture 3"/>
          <p:cNvPicPr>
            <a:picLocks noChangeAspect="1" noChangeArrowheads="1"/>
          </p:cNvPicPr>
          <p:nvPr/>
        </p:nvPicPr>
        <p:blipFill>
          <a:blip r:embed="rId2" cstate="print"/>
          <a:srcRect/>
          <a:stretch>
            <a:fillRect/>
          </a:stretch>
        </p:blipFill>
        <p:spPr bwMode="auto">
          <a:xfrm>
            <a:off x="1138238" y="2533650"/>
            <a:ext cx="7560049" cy="2495550"/>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a:bodyPr>
          <a:lstStyle/>
          <a:p>
            <a:pPr algn="ctr"/>
            <a:r>
              <a:rPr lang="en-US" sz="3600" dirty="0" smtClean="0"/>
              <a:t>App Engine – Receiving Email</a:t>
            </a:r>
            <a:endParaRPr lang="en-IN" sz="3600" dirty="0"/>
          </a:p>
        </p:txBody>
      </p:sp>
      <p:sp>
        <p:nvSpPr>
          <p:cNvPr id="5" name="Rectangle 4"/>
          <p:cNvSpPr/>
          <p:nvPr/>
        </p:nvSpPr>
        <p:spPr>
          <a:xfrm>
            <a:off x="76200" y="1600200"/>
            <a:ext cx="9067800" cy="5293757"/>
          </a:xfrm>
          <a:prstGeom prst="rect">
            <a:avLst/>
          </a:prstGeom>
          <a:solidFill>
            <a:schemeClr val="bg2"/>
          </a:solidFill>
        </p:spPr>
        <p:txBody>
          <a:bodyPr wrap="square">
            <a:spAutoFit/>
          </a:bodyPr>
          <a:lstStyle/>
          <a:p>
            <a:r>
              <a:rPr lang="en-IN" sz="2000" dirty="0" smtClean="0"/>
              <a:t>public void </a:t>
            </a:r>
            <a:r>
              <a:rPr lang="en-IN" sz="2000" dirty="0" err="1" smtClean="0"/>
              <a:t>doPost</a:t>
            </a:r>
            <a:r>
              <a:rPr lang="en-IN" sz="2000" dirty="0" smtClean="0"/>
              <a:t>(</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 throws </a:t>
            </a:r>
            <a:r>
              <a:rPr lang="en-IN" sz="2000" dirty="0" err="1" smtClean="0"/>
              <a:t>IOException</a:t>
            </a:r>
            <a:r>
              <a:rPr lang="en-IN" sz="2000" dirty="0" smtClean="0"/>
              <a:t> {</a:t>
            </a:r>
          </a:p>
          <a:p>
            <a:pPr lvl="1"/>
            <a:r>
              <a:rPr lang="en-IN" sz="2000" dirty="0" smtClean="0"/>
              <a:t>Properties props = new Properties();</a:t>
            </a:r>
          </a:p>
          <a:p>
            <a:pPr lvl="1"/>
            <a:r>
              <a:rPr lang="en-IN" sz="2000" dirty="0" smtClean="0"/>
              <a:t>Session </a:t>
            </a:r>
            <a:r>
              <a:rPr lang="en-IN" sz="2000" dirty="0" err="1" smtClean="0"/>
              <a:t>session</a:t>
            </a:r>
            <a:r>
              <a:rPr lang="en-IN" sz="2000" dirty="0" smtClean="0"/>
              <a:t> = </a:t>
            </a:r>
            <a:r>
              <a:rPr lang="en-IN" sz="2000" dirty="0" err="1" smtClean="0"/>
              <a:t>Session.getDefaultInstance</a:t>
            </a:r>
            <a:r>
              <a:rPr lang="en-IN" sz="2000" dirty="0" smtClean="0"/>
              <a:t>(props, null);</a:t>
            </a:r>
          </a:p>
          <a:p>
            <a:pPr lvl="1"/>
            <a:r>
              <a:rPr lang="en-IN" sz="2000" dirty="0" smtClean="0"/>
              <a:t>try {</a:t>
            </a:r>
          </a:p>
          <a:p>
            <a:pPr lvl="2"/>
            <a:r>
              <a:rPr lang="en-IN" sz="2000" dirty="0" err="1" smtClean="0"/>
              <a:t>MimeMessage</a:t>
            </a:r>
            <a:r>
              <a:rPr lang="en-IN" sz="2000" dirty="0" smtClean="0"/>
              <a:t> message = new </a:t>
            </a:r>
            <a:r>
              <a:rPr lang="en-IN" sz="2000" dirty="0" err="1" smtClean="0"/>
              <a:t>MimeMessage</a:t>
            </a:r>
            <a:r>
              <a:rPr lang="en-IN" sz="2000" dirty="0" smtClean="0"/>
              <a:t>(session, </a:t>
            </a:r>
            <a:r>
              <a:rPr lang="en-IN" sz="2000" dirty="0" err="1" smtClean="0"/>
              <a:t>req.getInputStream</a:t>
            </a:r>
            <a:r>
              <a:rPr lang="en-IN" sz="2000" dirty="0" smtClean="0"/>
              <a:t>());</a:t>
            </a:r>
          </a:p>
          <a:p>
            <a:pPr lvl="2"/>
            <a:r>
              <a:rPr lang="en-IN" sz="2000" dirty="0" smtClean="0"/>
              <a:t>String </a:t>
            </a:r>
            <a:r>
              <a:rPr lang="en-IN" sz="2000" dirty="0" err="1" smtClean="0"/>
              <a:t>contentType</a:t>
            </a:r>
            <a:r>
              <a:rPr lang="en-IN" sz="2000" dirty="0" smtClean="0"/>
              <a:t> = </a:t>
            </a:r>
            <a:r>
              <a:rPr lang="en-IN" sz="2000" dirty="0" err="1" smtClean="0"/>
              <a:t>message.getContentType</a:t>
            </a:r>
            <a:r>
              <a:rPr lang="en-IN" sz="2000" dirty="0" smtClean="0"/>
              <a:t>();</a:t>
            </a:r>
          </a:p>
          <a:p>
            <a:pPr lvl="2"/>
            <a:r>
              <a:rPr lang="en-IN" sz="2000" dirty="0" smtClean="0"/>
              <a:t>Object content = </a:t>
            </a:r>
            <a:r>
              <a:rPr lang="en-IN" sz="2000" dirty="0" err="1" smtClean="0"/>
              <a:t>message.getContent</a:t>
            </a:r>
            <a:r>
              <a:rPr lang="en-IN" sz="2000" dirty="0" smtClean="0"/>
              <a:t>();</a:t>
            </a:r>
          </a:p>
          <a:p>
            <a:pPr lvl="2"/>
            <a:r>
              <a:rPr lang="en-IN" sz="2000" dirty="0" smtClean="0"/>
              <a:t>if (content </a:t>
            </a:r>
            <a:r>
              <a:rPr lang="en-IN" sz="2000" dirty="0" err="1" smtClean="0"/>
              <a:t>instanceof</a:t>
            </a:r>
            <a:r>
              <a:rPr lang="en-IN" sz="2000" dirty="0" smtClean="0"/>
              <a:t> String) {</a:t>
            </a:r>
          </a:p>
          <a:p>
            <a:pPr lvl="2"/>
            <a:r>
              <a:rPr lang="en-IN" sz="2000" dirty="0" smtClean="0"/>
              <a:t>// A plain text body.</a:t>
            </a:r>
          </a:p>
          <a:p>
            <a:pPr lvl="2"/>
            <a:r>
              <a:rPr lang="en-IN" sz="2000" dirty="0" smtClean="0"/>
              <a:t>} </a:t>
            </a:r>
          </a:p>
          <a:p>
            <a:pPr lvl="2"/>
            <a:r>
              <a:rPr lang="en-IN" sz="2000" dirty="0" smtClean="0"/>
              <a:t>else if (content </a:t>
            </a:r>
            <a:r>
              <a:rPr lang="en-IN" sz="2000" dirty="0" err="1" smtClean="0"/>
              <a:t>instanceof</a:t>
            </a:r>
            <a:r>
              <a:rPr lang="en-IN" sz="2000" dirty="0" smtClean="0"/>
              <a:t> Multipart) {}</a:t>
            </a:r>
          </a:p>
          <a:p>
            <a:pPr lvl="1"/>
            <a:r>
              <a:rPr lang="en-IN" sz="2000" dirty="0" smtClean="0"/>
              <a:t>} </a:t>
            </a:r>
          </a:p>
          <a:p>
            <a:pPr lvl="1"/>
            <a:r>
              <a:rPr lang="en-IN" sz="2000" dirty="0" smtClean="0"/>
              <a:t>catch (</a:t>
            </a:r>
            <a:r>
              <a:rPr lang="en-IN" sz="2000" dirty="0" err="1" smtClean="0"/>
              <a:t>MessagingException</a:t>
            </a:r>
            <a:r>
              <a:rPr lang="en-IN" sz="2000" dirty="0" smtClean="0"/>
              <a:t> e) { </a:t>
            </a:r>
          </a:p>
          <a:p>
            <a:pPr lvl="1"/>
            <a:r>
              <a:rPr lang="en-IN" sz="2000" dirty="0" smtClean="0"/>
              <a:t>//.. </a:t>
            </a:r>
          </a:p>
          <a:p>
            <a:pPr lvl="1"/>
            <a:r>
              <a:rPr lang="en-IN" sz="2000" dirty="0" smtClean="0"/>
              <a:t>}</a:t>
            </a:r>
          </a:p>
          <a:p>
            <a:r>
              <a:rPr lang="en-IN" sz="2000" dirty="0" smtClean="0"/>
              <a:t>}</a:t>
            </a:r>
            <a:endParaRPr lang="en-IN" sz="20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Sending Email</a:t>
            </a:r>
            <a:endParaRPr lang="en-IN" sz="4000" dirty="0"/>
          </a:p>
        </p:txBody>
      </p:sp>
      <p:sp>
        <p:nvSpPr>
          <p:cNvPr id="3" name="Content Placeholder 2"/>
          <p:cNvSpPr>
            <a:spLocks noGrp="1"/>
          </p:cNvSpPr>
          <p:nvPr>
            <p:ph sz="quarter" idx="1"/>
          </p:nvPr>
        </p:nvSpPr>
        <p:spPr/>
        <p:txBody>
          <a:bodyPr>
            <a:normAutofit/>
          </a:bodyPr>
          <a:lstStyle/>
          <a:p>
            <a:r>
              <a:rPr lang="en-US" dirty="0" smtClean="0"/>
              <a:t>To send Email, call the API of the Mail Service</a:t>
            </a:r>
          </a:p>
          <a:p>
            <a:r>
              <a:rPr lang="en-US" dirty="0" smtClean="0"/>
              <a:t>Fill out From, To, CC, BCC, Subject, Message, Attachments.</a:t>
            </a:r>
          </a:p>
          <a:p>
            <a:r>
              <a:rPr lang="en-US" dirty="0" smtClean="0"/>
              <a:t>Valid From Address</a:t>
            </a:r>
          </a:p>
          <a:p>
            <a:pPr lvl="1"/>
            <a:r>
              <a:rPr lang="en-IN" sz="2800" dirty="0" smtClean="0"/>
              <a:t>The Google Account address of one of the application administrators</a:t>
            </a:r>
          </a:p>
          <a:p>
            <a:pPr lvl="1"/>
            <a:r>
              <a:rPr lang="en-IN" sz="2800" dirty="0" smtClean="0"/>
              <a:t>The address of the user currently signed in to the app</a:t>
            </a:r>
          </a:p>
          <a:p>
            <a:pPr lvl="1"/>
            <a:r>
              <a:rPr lang="en-IN" sz="2800" dirty="0" smtClean="0"/>
              <a:t>A valid incoming email address for the application</a:t>
            </a:r>
            <a:endParaRPr lang="en-IN" sz="28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Sending Email</a:t>
            </a:r>
            <a:endParaRPr lang="en-IN" sz="4000" dirty="0"/>
          </a:p>
        </p:txBody>
      </p:sp>
      <p:sp>
        <p:nvSpPr>
          <p:cNvPr id="4" name="Rectangle 3"/>
          <p:cNvSpPr/>
          <p:nvPr/>
        </p:nvSpPr>
        <p:spPr>
          <a:xfrm>
            <a:off x="152400" y="1600200"/>
            <a:ext cx="8915400" cy="5170646"/>
          </a:xfrm>
          <a:prstGeom prst="rect">
            <a:avLst/>
          </a:prstGeom>
          <a:solidFill>
            <a:schemeClr val="bg2"/>
          </a:solidFill>
        </p:spPr>
        <p:txBody>
          <a:bodyPr wrap="square">
            <a:spAutoFit/>
          </a:bodyPr>
          <a:lstStyle/>
          <a:p>
            <a:r>
              <a:rPr lang="en-IN" sz="2200" dirty="0" smtClean="0"/>
              <a:t>String </a:t>
            </a:r>
            <a:r>
              <a:rPr lang="en-IN" sz="2200" dirty="0" err="1" smtClean="0"/>
              <a:t>recipientAddress</a:t>
            </a:r>
            <a:r>
              <a:rPr lang="en-IN" sz="2200" dirty="0" smtClean="0"/>
              <a:t> = &lt;email address&gt;;</a:t>
            </a:r>
          </a:p>
          <a:p>
            <a:r>
              <a:rPr lang="en-IN" sz="2200" dirty="0" smtClean="0"/>
              <a:t>Properties props = new Properties();</a:t>
            </a:r>
          </a:p>
          <a:p>
            <a:r>
              <a:rPr lang="en-IN" sz="2200" dirty="0" smtClean="0"/>
              <a:t>Session </a:t>
            </a:r>
            <a:r>
              <a:rPr lang="en-IN" sz="2200" dirty="0" err="1" smtClean="0"/>
              <a:t>session</a:t>
            </a:r>
            <a:r>
              <a:rPr lang="en-IN" sz="2200" dirty="0" smtClean="0"/>
              <a:t> = </a:t>
            </a:r>
            <a:r>
              <a:rPr lang="en-IN" sz="2200" dirty="0" err="1" smtClean="0"/>
              <a:t>Session.getDefaultInstance</a:t>
            </a:r>
            <a:r>
              <a:rPr lang="en-IN" sz="2200" dirty="0" smtClean="0"/>
              <a:t>(props, null);</a:t>
            </a:r>
          </a:p>
          <a:p>
            <a:r>
              <a:rPr lang="en-IN" sz="2200" dirty="0" smtClean="0"/>
              <a:t>String </a:t>
            </a:r>
            <a:r>
              <a:rPr lang="en-IN" sz="2200" dirty="0" err="1" smtClean="0"/>
              <a:t>messageBody</a:t>
            </a:r>
            <a:r>
              <a:rPr lang="en-IN" sz="2200" dirty="0" smtClean="0"/>
              <a:t> =“Hi”;</a:t>
            </a:r>
          </a:p>
          <a:p>
            <a:r>
              <a:rPr lang="en-IN" sz="2200" dirty="0" smtClean="0"/>
              <a:t>try {</a:t>
            </a:r>
          </a:p>
          <a:p>
            <a:pPr lvl="1"/>
            <a:r>
              <a:rPr lang="en-IN" sz="2200" dirty="0" smtClean="0"/>
              <a:t>Message </a:t>
            </a:r>
            <a:r>
              <a:rPr lang="en-IN" sz="2200" dirty="0" err="1" smtClean="0"/>
              <a:t>message</a:t>
            </a:r>
            <a:r>
              <a:rPr lang="en-IN" sz="2200" dirty="0" smtClean="0"/>
              <a:t> = new </a:t>
            </a:r>
            <a:r>
              <a:rPr lang="en-IN" sz="2200" dirty="0" err="1" smtClean="0"/>
              <a:t>MimeMessage</a:t>
            </a:r>
            <a:r>
              <a:rPr lang="en-IN" sz="2200" dirty="0" smtClean="0"/>
              <a:t>(session);</a:t>
            </a:r>
          </a:p>
          <a:p>
            <a:pPr lvl="1"/>
            <a:r>
              <a:rPr lang="en-IN" sz="2200" dirty="0" err="1" smtClean="0"/>
              <a:t>message.setFrom</a:t>
            </a:r>
            <a:r>
              <a:rPr lang="en-IN" sz="2200" dirty="0" smtClean="0"/>
              <a:t>(new </a:t>
            </a:r>
            <a:r>
              <a:rPr lang="en-IN" sz="2200" dirty="0" err="1" smtClean="0"/>
              <a:t>InternetAddress</a:t>
            </a:r>
            <a:r>
              <a:rPr lang="en-IN" sz="2200" dirty="0" smtClean="0"/>
              <a:t>(“test@test.com"));</a:t>
            </a:r>
          </a:p>
          <a:p>
            <a:pPr lvl="1"/>
            <a:r>
              <a:rPr lang="en-IN" sz="2200" dirty="0" err="1" smtClean="0"/>
              <a:t>message.addRecipient</a:t>
            </a:r>
            <a:r>
              <a:rPr lang="en-IN" sz="2200" dirty="0" smtClean="0"/>
              <a:t>(Message.RecipientType.TO, new </a:t>
            </a:r>
            <a:r>
              <a:rPr lang="en-IN" sz="2200" dirty="0" err="1" smtClean="0"/>
              <a:t>InternetAddress</a:t>
            </a:r>
            <a:r>
              <a:rPr lang="en-IN" sz="2200" dirty="0" smtClean="0"/>
              <a:t>(</a:t>
            </a:r>
            <a:r>
              <a:rPr lang="en-IN" sz="2200" dirty="0" err="1" smtClean="0"/>
              <a:t>recipientAddress</a:t>
            </a:r>
            <a:r>
              <a:rPr lang="en-IN" sz="2200" dirty="0" smtClean="0"/>
              <a:t>));</a:t>
            </a:r>
          </a:p>
          <a:p>
            <a:pPr lvl="1"/>
            <a:r>
              <a:rPr lang="en-IN" sz="2200" dirty="0" err="1" smtClean="0"/>
              <a:t>message.setSubject</a:t>
            </a:r>
            <a:r>
              <a:rPr lang="en-IN" sz="2200" dirty="0" smtClean="0"/>
              <a:t>("Welcome to App Engine Workshop!");</a:t>
            </a:r>
          </a:p>
          <a:p>
            <a:pPr lvl="1"/>
            <a:r>
              <a:rPr lang="en-IN" sz="2200" dirty="0" err="1" smtClean="0"/>
              <a:t>message.setText</a:t>
            </a:r>
            <a:r>
              <a:rPr lang="en-IN" sz="2200" dirty="0" smtClean="0"/>
              <a:t>(</a:t>
            </a:r>
            <a:r>
              <a:rPr lang="en-IN" sz="2200" dirty="0" err="1" smtClean="0"/>
              <a:t>messageBody</a:t>
            </a:r>
            <a:r>
              <a:rPr lang="en-IN" sz="2200" dirty="0" smtClean="0"/>
              <a:t>);</a:t>
            </a:r>
          </a:p>
          <a:p>
            <a:pPr lvl="1"/>
            <a:r>
              <a:rPr lang="en-IN" sz="2200" dirty="0" err="1" smtClean="0"/>
              <a:t>Transport.send</a:t>
            </a:r>
            <a:r>
              <a:rPr lang="en-IN" sz="2200" dirty="0" smtClean="0"/>
              <a:t>(message);</a:t>
            </a:r>
          </a:p>
          <a:p>
            <a:r>
              <a:rPr lang="en-IN" sz="2200" dirty="0" smtClean="0"/>
              <a:t>} </a:t>
            </a:r>
            <a:br>
              <a:rPr lang="en-IN" sz="2200" dirty="0" smtClean="0"/>
            </a:br>
            <a:r>
              <a:rPr lang="en-IN" sz="2200" dirty="0" smtClean="0"/>
              <a:t>catch (Exception e) {</a:t>
            </a:r>
          </a:p>
          <a:p>
            <a:r>
              <a:rPr lang="en-IN" sz="2200" dirty="0" smtClean="0"/>
              <a:t>}</a:t>
            </a:r>
            <a:endParaRPr lang="en-IN" sz="2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normAutofit/>
          </a:bodyPr>
          <a:lstStyle/>
          <a:p>
            <a:r>
              <a:rPr lang="en-US" dirty="0" smtClean="0"/>
              <a:t>Allow for anyone to request their exam result via Email</a:t>
            </a:r>
          </a:p>
          <a:p>
            <a:r>
              <a:rPr lang="en-US" dirty="0" smtClean="0"/>
              <a:t>Write incoming email handler to receive and parse request</a:t>
            </a:r>
          </a:p>
          <a:p>
            <a:r>
              <a:rPr lang="en-US" dirty="0" smtClean="0"/>
              <a:t>Send out the response via email  (Ideally this should be send out asynchronously via Task Queue API)</a:t>
            </a:r>
          </a:p>
          <a:p>
            <a:r>
              <a:rPr lang="en-US" dirty="0" smtClean="0"/>
              <a:t>Go to </a:t>
            </a:r>
            <a:r>
              <a:rPr lang="en-US" b="1" dirty="0" smtClean="0"/>
              <a:t>/hands-on-exercises/ExamResults-Step5-Email.docx</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65</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162800" y="5486400"/>
            <a:ext cx="1676400" cy="1175983"/>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66</a:t>
            </a:fld>
            <a:endParaRPr lang="en-US" dirty="0"/>
          </a:p>
        </p:txBody>
      </p:sp>
      <p:sp>
        <p:nvSpPr>
          <p:cNvPr id="6" name="TextBox 5"/>
          <p:cNvSpPr txBox="1"/>
          <p:nvPr/>
        </p:nvSpPr>
        <p:spPr>
          <a:xfrm>
            <a:off x="1752600" y="1600200"/>
            <a:ext cx="6056466" cy="769441"/>
          </a:xfrm>
          <a:prstGeom prst="rect">
            <a:avLst/>
          </a:prstGeom>
          <a:noFill/>
        </p:spPr>
        <p:txBody>
          <a:bodyPr wrap="none" rtlCol="0">
            <a:spAutoFit/>
          </a:bodyPr>
          <a:lstStyle/>
          <a:p>
            <a:pPr algn="ctr"/>
            <a:r>
              <a:rPr lang="en-US" sz="4400" dirty="0" smtClean="0"/>
              <a:t>Session 10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3065664" y="2811959"/>
            <a:ext cx="3030060" cy="769441"/>
          </a:xfrm>
          <a:prstGeom prst="rect">
            <a:avLst/>
          </a:prstGeom>
          <a:noFill/>
        </p:spPr>
        <p:txBody>
          <a:bodyPr wrap="none" rtlCol="0">
            <a:spAutoFit/>
          </a:bodyPr>
          <a:lstStyle/>
          <a:p>
            <a:pPr algn="ctr"/>
            <a:r>
              <a:rPr lang="en-US" sz="4400" dirty="0" err="1" smtClean="0"/>
              <a:t>Cron</a:t>
            </a:r>
            <a:r>
              <a:rPr lang="en-US" sz="4400" dirty="0" smtClean="0"/>
              <a:t>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143000" y="4038600"/>
            <a:ext cx="2819400" cy="1437894"/>
          </a:xfrm>
          <a:prstGeom prst="rect">
            <a:avLst/>
          </a:prstGeom>
          <a:noFill/>
        </p:spPr>
      </p:pic>
      <p:pic>
        <p:nvPicPr>
          <p:cNvPr id="33794" name="Picture 2" descr="http://www.faceyspacey.com/images/article-images/cronjob.gif"/>
          <p:cNvPicPr>
            <a:picLocks noChangeAspect="1" noChangeArrowheads="1"/>
          </p:cNvPicPr>
          <p:nvPr/>
        </p:nvPicPr>
        <p:blipFill>
          <a:blip r:embed="rId4" cstate="print"/>
          <a:srcRect/>
          <a:stretch>
            <a:fillRect/>
          </a:stretch>
        </p:blipFill>
        <p:spPr bwMode="auto">
          <a:xfrm>
            <a:off x="5334000" y="3886200"/>
            <a:ext cx="2343150" cy="1828800"/>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p:txBody>
          <a:bodyPr>
            <a:normAutofit fontScale="92500" lnSpcReduction="10000"/>
          </a:bodyPr>
          <a:lstStyle/>
          <a:p>
            <a:r>
              <a:rPr lang="en-US" dirty="0" smtClean="0"/>
              <a:t>Ability to run tasks at regular intervals</a:t>
            </a:r>
          </a:p>
          <a:p>
            <a:r>
              <a:rPr lang="en-US" dirty="0" smtClean="0"/>
              <a:t>Schedule one or more repetitive tasks to run at different intervals</a:t>
            </a:r>
          </a:p>
          <a:p>
            <a:r>
              <a:rPr lang="en-US" dirty="0" smtClean="0"/>
              <a:t>Ability to specify Time Zones also</a:t>
            </a:r>
          </a:p>
          <a:p>
            <a:r>
              <a:rPr lang="en-US" dirty="0" smtClean="0"/>
              <a:t>Examples</a:t>
            </a:r>
          </a:p>
          <a:p>
            <a:pPr lvl="1"/>
            <a:r>
              <a:rPr lang="en-US" dirty="0" smtClean="0"/>
              <a:t>Fetch the latest news every 1 hour</a:t>
            </a:r>
          </a:p>
          <a:p>
            <a:pPr lvl="1"/>
            <a:r>
              <a:rPr lang="en-US" dirty="0" smtClean="0"/>
              <a:t>Update App statistics every 6 hours</a:t>
            </a:r>
          </a:p>
          <a:p>
            <a:pPr lvl="1"/>
            <a:r>
              <a:rPr lang="en-US" dirty="0" smtClean="0"/>
              <a:t>Check system to send any email reminders every 12 hours</a:t>
            </a:r>
          </a:p>
          <a:p>
            <a:pPr lvl="1"/>
            <a:r>
              <a:rPr lang="en-US" dirty="0" smtClean="0"/>
              <a:t>Take a backup every week on Wednesday at 12:00 AM</a:t>
            </a:r>
          </a:p>
          <a:p>
            <a:r>
              <a:rPr lang="en-IN" sz="2200" dirty="0" smtClean="0">
                <a:hlinkClick r:id="rId2"/>
              </a:rPr>
              <a:t>https://developers.google.com/appengine/docs/java/config/cron</a:t>
            </a:r>
            <a:r>
              <a:rPr lang="en-IN" sz="2200" dirty="0" smtClean="0"/>
              <a:t> </a:t>
            </a:r>
            <a:endParaRPr lang="en-IN" sz="22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a:xfrm>
            <a:off x="612648" y="1600200"/>
            <a:ext cx="8153400" cy="990600"/>
          </a:xfrm>
        </p:spPr>
        <p:txBody>
          <a:bodyPr/>
          <a:lstStyle/>
          <a:p>
            <a:r>
              <a:rPr lang="en-US" dirty="0" err="1" smtClean="0"/>
              <a:t>Cron</a:t>
            </a:r>
            <a:r>
              <a:rPr lang="en-US" dirty="0" smtClean="0"/>
              <a:t> Schedules are specified in a </a:t>
            </a:r>
            <a:r>
              <a:rPr lang="en-US" b="1" dirty="0" smtClean="0"/>
              <a:t>cron.xml </a:t>
            </a:r>
            <a:r>
              <a:rPr lang="en-US" dirty="0" smtClean="0"/>
              <a:t>file that is placed in the </a:t>
            </a:r>
            <a:r>
              <a:rPr lang="en-US" b="1" dirty="0" smtClean="0"/>
              <a:t>/WEB-INF </a:t>
            </a:r>
            <a:r>
              <a:rPr lang="en-US" dirty="0" smtClean="0"/>
              <a:t>directory</a:t>
            </a:r>
          </a:p>
          <a:p>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1295400" y="2590800"/>
            <a:ext cx="6285394" cy="3733800"/>
          </a:xfrm>
          <a:prstGeom prst="rect">
            <a:avLst/>
          </a:prstGeom>
          <a:solidFill>
            <a:schemeClr val="bg2"/>
          </a:solid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p:txBody>
          <a:bodyPr>
            <a:normAutofit lnSpcReduction="10000"/>
          </a:bodyPr>
          <a:lstStyle/>
          <a:p>
            <a:r>
              <a:rPr lang="en-US" dirty="0" smtClean="0"/>
              <a:t>Each </a:t>
            </a:r>
            <a:r>
              <a:rPr lang="en-US" dirty="0" err="1" smtClean="0"/>
              <a:t>Cron</a:t>
            </a:r>
            <a:r>
              <a:rPr lang="en-US" dirty="0" smtClean="0"/>
              <a:t> Entry specifies the following:</a:t>
            </a:r>
          </a:p>
          <a:p>
            <a:pPr lvl="1"/>
            <a:r>
              <a:rPr lang="en-US" b="1" dirty="0" smtClean="0"/>
              <a:t>description</a:t>
            </a:r>
            <a:r>
              <a:rPr lang="en-US" dirty="0" smtClean="0"/>
              <a:t> : A description of the task</a:t>
            </a:r>
          </a:p>
          <a:p>
            <a:pPr lvl="1"/>
            <a:r>
              <a:rPr lang="en-US" b="1" dirty="0" err="1" smtClean="0"/>
              <a:t>url</a:t>
            </a:r>
            <a:r>
              <a:rPr lang="en-US" dirty="0" smtClean="0"/>
              <a:t> : the URL path of the Request handler to invoke. This will map to the </a:t>
            </a:r>
            <a:r>
              <a:rPr lang="en-US" dirty="0" err="1" smtClean="0"/>
              <a:t>Servlet</a:t>
            </a:r>
            <a:r>
              <a:rPr lang="en-US" dirty="0" smtClean="0"/>
              <a:t> that you will configure in the </a:t>
            </a:r>
            <a:r>
              <a:rPr lang="en-US" b="1" dirty="0" smtClean="0"/>
              <a:t>web.xml </a:t>
            </a:r>
            <a:r>
              <a:rPr lang="en-US" dirty="0" smtClean="0"/>
              <a:t>file</a:t>
            </a:r>
          </a:p>
          <a:p>
            <a:pPr lvl="1"/>
            <a:r>
              <a:rPr lang="en-US" b="1" dirty="0" smtClean="0"/>
              <a:t>schedule</a:t>
            </a:r>
            <a:r>
              <a:rPr lang="en-US" dirty="0" smtClean="0"/>
              <a:t>: the </a:t>
            </a:r>
            <a:r>
              <a:rPr lang="en-US" dirty="0" err="1" smtClean="0"/>
              <a:t>Cron</a:t>
            </a:r>
            <a:r>
              <a:rPr lang="en-US" dirty="0" smtClean="0"/>
              <a:t> expression that specifies the schedule on which to execute the task</a:t>
            </a:r>
          </a:p>
          <a:p>
            <a:pPr lvl="1"/>
            <a:r>
              <a:rPr lang="en-US" b="1" dirty="0" err="1" smtClean="0"/>
              <a:t>timezone</a:t>
            </a:r>
            <a:r>
              <a:rPr lang="en-US" dirty="0" smtClean="0"/>
              <a:t>: Optional. The Zone Info descriptor for the </a:t>
            </a:r>
            <a:r>
              <a:rPr lang="en-US" dirty="0" err="1" smtClean="0"/>
              <a:t>timezone</a:t>
            </a:r>
            <a:r>
              <a:rPr lang="en-US" dirty="0" smtClean="0"/>
              <a:t> e.g. America/Los Angeles. If omitted it is UTC</a:t>
            </a:r>
          </a:p>
          <a:p>
            <a:pPr lvl="1"/>
            <a:r>
              <a:rPr lang="en-US" b="1" dirty="0" smtClean="0"/>
              <a:t>target</a:t>
            </a:r>
            <a:r>
              <a:rPr lang="en-US" dirty="0" smtClean="0"/>
              <a:t>: Optional. ID of the App version to use for the task. </a:t>
            </a:r>
          </a:p>
          <a:p>
            <a:pPr lvl="1"/>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a:t>The 5-3-4 formula</a:t>
            </a:r>
          </a:p>
        </p:txBody>
      </p:sp>
      <p:sp>
        <p:nvSpPr>
          <p:cNvPr id="10243" name="Rectangle 3"/>
          <p:cNvSpPr>
            <a:spLocks noGrp="1" noChangeArrowheads="1"/>
          </p:cNvSpPr>
          <p:nvPr>
            <p:ph type="body" idx="1"/>
          </p:nvPr>
        </p:nvSpPr>
        <p:spPr>
          <a:xfrm>
            <a:off x="612648" y="1600200"/>
            <a:ext cx="8153400" cy="3429000"/>
          </a:xfrm>
        </p:spPr>
        <p:txBody>
          <a:bodyPr>
            <a:normAutofit/>
          </a:bodyPr>
          <a:lstStyle/>
          <a:p>
            <a:pPr>
              <a:buFont typeface="Wingdings" pitchFamily="2" charset="2"/>
              <a:buNone/>
            </a:pPr>
            <a:r>
              <a:rPr lang="en-US" sz="4800" dirty="0"/>
              <a:t>Cloud Computing comprises of</a:t>
            </a:r>
          </a:p>
          <a:p>
            <a:r>
              <a:rPr lang="en-US" sz="4800" dirty="0" smtClean="0">
                <a:solidFill>
                  <a:schemeClr val="accent1"/>
                </a:solidFill>
              </a:rPr>
              <a:t> </a:t>
            </a:r>
            <a:r>
              <a:rPr lang="en-US" sz="4800" b="1" dirty="0" smtClean="0">
                <a:solidFill>
                  <a:schemeClr val="accent1"/>
                </a:solidFill>
              </a:rPr>
              <a:t>5</a:t>
            </a:r>
            <a:r>
              <a:rPr lang="en-US" sz="3600" dirty="0" smtClean="0"/>
              <a:t> </a:t>
            </a:r>
            <a:r>
              <a:rPr lang="en-US" sz="3600" dirty="0"/>
              <a:t>key characteristics</a:t>
            </a:r>
          </a:p>
          <a:p>
            <a:r>
              <a:rPr lang="en-US" sz="4800" dirty="0" smtClean="0">
                <a:solidFill>
                  <a:schemeClr val="accent1"/>
                </a:solidFill>
              </a:rPr>
              <a:t> </a:t>
            </a:r>
            <a:r>
              <a:rPr lang="en-US" sz="4800" b="1" dirty="0" smtClean="0">
                <a:solidFill>
                  <a:schemeClr val="accent1"/>
                </a:solidFill>
              </a:rPr>
              <a:t>3</a:t>
            </a:r>
            <a:r>
              <a:rPr lang="en-US" sz="3600" dirty="0" smtClean="0"/>
              <a:t> </a:t>
            </a:r>
            <a:r>
              <a:rPr lang="en-US" sz="3600" dirty="0"/>
              <a:t>delivery models</a:t>
            </a:r>
          </a:p>
          <a:p>
            <a:r>
              <a:rPr lang="en-US" sz="4800" dirty="0" smtClean="0">
                <a:solidFill>
                  <a:schemeClr val="accent1"/>
                </a:solidFill>
              </a:rPr>
              <a:t> </a:t>
            </a:r>
            <a:r>
              <a:rPr lang="en-US" sz="4800" b="1" dirty="0" smtClean="0">
                <a:solidFill>
                  <a:schemeClr val="accent1"/>
                </a:solidFill>
              </a:rPr>
              <a:t>4</a:t>
            </a:r>
            <a:r>
              <a:rPr lang="en-US" sz="3600" dirty="0" smtClean="0"/>
              <a:t> </a:t>
            </a:r>
            <a:r>
              <a:rPr lang="en-US" sz="3600" dirty="0"/>
              <a:t>deployment models. </a:t>
            </a:r>
          </a:p>
        </p:txBody>
      </p:sp>
      <p:sp>
        <p:nvSpPr>
          <p:cNvPr id="4"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pic>
        <p:nvPicPr>
          <p:cNvPr id="20484" name="Picture 4" descr="https://encrypted-tbn2.google.com/images?q=tbn:ANd9GcTJxO0AtSNUkLjkJkKDxFu_vUkgUdAneJsgIf6kjeLEzrHnNMkZ"/>
          <p:cNvPicPr>
            <a:picLocks noChangeAspect="1" noChangeArrowheads="1"/>
          </p:cNvPicPr>
          <p:nvPr/>
        </p:nvPicPr>
        <p:blipFill>
          <a:blip r:embed="rId3" cstate="print"/>
          <a:srcRect/>
          <a:stretch>
            <a:fillRect/>
          </a:stretch>
        </p:blipFill>
        <p:spPr bwMode="auto">
          <a:xfrm>
            <a:off x="5715000" y="3429000"/>
            <a:ext cx="3200400" cy="2873829"/>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Cron</a:t>
            </a:r>
            <a:r>
              <a:rPr lang="en-US" dirty="0" smtClean="0"/>
              <a:t> Service - Schedules</a:t>
            </a:r>
            <a:endParaRPr lang="en-IN" dirty="0"/>
          </a:p>
        </p:txBody>
      </p:sp>
      <p:sp>
        <p:nvSpPr>
          <p:cNvPr id="3" name="Content Placeholder 2"/>
          <p:cNvSpPr>
            <a:spLocks noGrp="1"/>
          </p:cNvSpPr>
          <p:nvPr>
            <p:ph sz="quarter" idx="1"/>
          </p:nvPr>
        </p:nvSpPr>
        <p:spPr/>
        <p:txBody>
          <a:bodyPr>
            <a:normAutofit/>
          </a:bodyPr>
          <a:lstStyle/>
          <a:p>
            <a:pPr lvl="1"/>
            <a:r>
              <a:rPr lang="en-US" dirty="0" smtClean="0"/>
              <a:t>A </a:t>
            </a:r>
            <a:r>
              <a:rPr lang="en-US" dirty="0" err="1" smtClean="0"/>
              <a:t>Cron</a:t>
            </a:r>
            <a:r>
              <a:rPr lang="en-US" dirty="0" smtClean="0"/>
              <a:t> Expression for the schedule is a simplified English-like format</a:t>
            </a:r>
            <a:r>
              <a:rPr lang="en-IN" dirty="0" smtClean="0"/>
              <a:t> that describes the recurrence of the task</a:t>
            </a:r>
          </a:p>
          <a:p>
            <a:pPr lvl="1"/>
            <a:r>
              <a:rPr lang="en-US" dirty="0" smtClean="0"/>
              <a:t>every 1 minutes</a:t>
            </a:r>
          </a:p>
          <a:p>
            <a:pPr lvl="1"/>
            <a:r>
              <a:rPr lang="en-US" dirty="0" smtClean="0"/>
              <a:t>every 10 hours</a:t>
            </a:r>
          </a:p>
          <a:p>
            <a:pPr lvl="1"/>
            <a:r>
              <a:rPr lang="en-US" dirty="0" smtClean="0"/>
              <a:t>every day 11:00</a:t>
            </a:r>
          </a:p>
          <a:p>
            <a:pPr lvl="1"/>
            <a:r>
              <a:rPr lang="en-US" dirty="0" smtClean="0"/>
              <a:t>every </a:t>
            </a:r>
            <a:r>
              <a:rPr lang="en-US" dirty="0" err="1" smtClean="0"/>
              <a:t>wednesday</a:t>
            </a:r>
            <a:r>
              <a:rPr lang="en-US" dirty="0" smtClean="0"/>
              <a:t> 15:00</a:t>
            </a:r>
          </a:p>
          <a:p>
            <a:pPr lvl="1"/>
            <a:r>
              <a:rPr lang="en-US" dirty="0" smtClean="0"/>
              <a:t>2</a:t>
            </a:r>
            <a:r>
              <a:rPr lang="en-US" baseline="30000" dirty="0" smtClean="0"/>
              <a:t>nd</a:t>
            </a:r>
            <a:r>
              <a:rPr lang="en-US" dirty="0" smtClean="0"/>
              <a:t> </a:t>
            </a:r>
            <a:r>
              <a:rPr lang="en-US" dirty="0" err="1" smtClean="0"/>
              <a:t>sunday</a:t>
            </a:r>
            <a:endParaRPr lang="en-US" dirty="0" smtClean="0"/>
          </a:p>
          <a:p>
            <a:pPr lvl="1"/>
            <a:r>
              <a:rPr lang="en-US" dirty="0" smtClean="0"/>
              <a:t>every 30 </a:t>
            </a:r>
            <a:r>
              <a:rPr lang="en-US" dirty="0" err="1" smtClean="0"/>
              <a:t>mins</a:t>
            </a:r>
            <a:r>
              <a:rPr lang="en-US" dirty="0" smtClean="0"/>
              <a:t> from 9:00 to 12:00</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lnSpcReduction="10000"/>
          </a:bodyPr>
          <a:lstStyle/>
          <a:p>
            <a:r>
              <a:rPr lang="en-US" dirty="0" smtClean="0"/>
              <a:t>Write out a </a:t>
            </a:r>
            <a:r>
              <a:rPr lang="en-US" dirty="0" err="1" smtClean="0"/>
              <a:t>Cron</a:t>
            </a:r>
            <a:r>
              <a:rPr lang="en-US" dirty="0" smtClean="0"/>
              <a:t> Job that executes every 2 or 1 hour and prints out a dummy string.</a:t>
            </a:r>
          </a:p>
          <a:p>
            <a:r>
              <a:rPr lang="en-US" dirty="0" smtClean="0"/>
              <a:t>First configure your cron.xml file with the </a:t>
            </a:r>
            <a:r>
              <a:rPr lang="en-US" dirty="0" err="1" smtClean="0"/>
              <a:t>cron</a:t>
            </a:r>
            <a:r>
              <a:rPr lang="en-US" dirty="0" smtClean="0"/>
              <a:t> entry and place it in </a:t>
            </a:r>
            <a:r>
              <a:rPr lang="en-US" b="1" dirty="0" smtClean="0"/>
              <a:t>/WEB-INF</a:t>
            </a:r>
            <a:r>
              <a:rPr lang="en-US" dirty="0" smtClean="0"/>
              <a:t> folder</a:t>
            </a:r>
          </a:p>
          <a:p>
            <a:r>
              <a:rPr lang="en-US" dirty="0" smtClean="0"/>
              <a:t>Map the </a:t>
            </a:r>
            <a:r>
              <a:rPr lang="en-US" dirty="0" err="1" smtClean="0"/>
              <a:t>Cron</a:t>
            </a:r>
            <a:r>
              <a:rPr lang="en-US" dirty="0" smtClean="0"/>
              <a:t> Job Request Handler to </a:t>
            </a:r>
            <a:r>
              <a:rPr lang="en-US" dirty="0" err="1" smtClean="0"/>
              <a:t>Servlet</a:t>
            </a:r>
            <a:r>
              <a:rPr lang="en-US" dirty="0" smtClean="0"/>
              <a:t> and code the </a:t>
            </a:r>
            <a:r>
              <a:rPr lang="en-US" dirty="0" err="1" smtClean="0"/>
              <a:t>Servlet</a:t>
            </a:r>
            <a:endParaRPr lang="en-US" dirty="0" smtClean="0"/>
          </a:p>
          <a:p>
            <a:r>
              <a:rPr lang="en-US" dirty="0" smtClean="0"/>
              <a:t>Deploy the application on App Engine and observe the results</a:t>
            </a:r>
          </a:p>
          <a:p>
            <a:r>
              <a:rPr lang="en-US" dirty="0" smtClean="0"/>
              <a:t>Go to </a:t>
            </a:r>
            <a:r>
              <a:rPr lang="en-US" b="1" dirty="0" smtClean="0"/>
              <a:t>/hands-on-exercises/ExamResults-Step6-CronJob.docx</a:t>
            </a:r>
          </a:p>
          <a:p>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71</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72</a:t>
            </a:fld>
            <a:endParaRPr lang="en-US" dirty="0"/>
          </a:p>
        </p:txBody>
      </p:sp>
      <p:sp>
        <p:nvSpPr>
          <p:cNvPr id="6" name="TextBox 5"/>
          <p:cNvSpPr txBox="1"/>
          <p:nvPr/>
        </p:nvSpPr>
        <p:spPr>
          <a:xfrm>
            <a:off x="1676400" y="1600200"/>
            <a:ext cx="6014596" cy="769441"/>
          </a:xfrm>
          <a:prstGeom prst="rect">
            <a:avLst/>
          </a:prstGeom>
          <a:noFill/>
        </p:spPr>
        <p:txBody>
          <a:bodyPr wrap="none" rtlCol="0">
            <a:spAutoFit/>
          </a:bodyPr>
          <a:lstStyle/>
          <a:p>
            <a:pPr algn="ctr"/>
            <a:r>
              <a:rPr lang="en-US" sz="4400" dirty="0" smtClean="0"/>
              <a:t>Session 11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1963218" y="2811959"/>
            <a:ext cx="5234959" cy="769441"/>
          </a:xfrm>
          <a:prstGeom prst="rect">
            <a:avLst/>
          </a:prstGeom>
          <a:noFill/>
        </p:spPr>
        <p:txBody>
          <a:bodyPr wrap="none" rtlCol="0">
            <a:spAutoFit/>
          </a:bodyPr>
          <a:lstStyle/>
          <a:p>
            <a:pPr algn="ctr"/>
            <a:r>
              <a:rPr lang="en-US" sz="4400" dirty="0" smtClean="0"/>
              <a:t>Administrative Console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143000" y="4038600"/>
            <a:ext cx="2819400" cy="1437894"/>
          </a:xfrm>
          <a:prstGeom prst="rect">
            <a:avLst/>
          </a:prstGeom>
          <a:noFill/>
        </p:spPr>
      </p:pic>
      <p:pic>
        <p:nvPicPr>
          <p:cNvPr id="31746" name="Picture 2" descr="https://developers.google.com/academy/apis/cloud/appengine/intro/images/image02.png"/>
          <p:cNvPicPr>
            <a:picLocks noChangeAspect="1" noChangeArrowheads="1"/>
          </p:cNvPicPr>
          <p:nvPr/>
        </p:nvPicPr>
        <p:blipFill>
          <a:blip r:embed="rId4" cstate="print"/>
          <a:srcRect/>
          <a:stretch>
            <a:fillRect/>
          </a:stretch>
        </p:blipFill>
        <p:spPr bwMode="auto">
          <a:xfrm>
            <a:off x="4572000" y="3731407"/>
            <a:ext cx="4095750" cy="2516993"/>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Administrative Console</a:t>
            </a:r>
            <a:endParaRPr lang="en-IN" dirty="0"/>
          </a:p>
        </p:txBody>
      </p:sp>
      <p:sp>
        <p:nvSpPr>
          <p:cNvPr id="3" name="Content Placeholder 2"/>
          <p:cNvSpPr>
            <a:spLocks noGrp="1"/>
          </p:cNvSpPr>
          <p:nvPr>
            <p:ph sz="quarter" idx="1"/>
          </p:nvPr>
        </p:nvSpPr>
        <p:spPr/>
        <p:txBody>
          <a:bodyPr/>
          <a:lstStyle/>
          <a:p>
            <a:r>
              <a:rPr lang="en-US" dirty="0" smtClean="0"/>
              <a:t>Login at </a:t>
            </a:r>
            <a:r>
              <a:rPr lang="en-US" dirty="0" smtClean="0">
                <a:hlinkClick r:id="rId2"/>
              </a:rPr>
              <a:t>http://appengine.google.com</a:t>
            </a:r>
            <a:endParaRPr lang="en-US" dirty="0" smtClean="0"/>
          </a:p>
          <a:p>
            <a:r>
              <a:rPr lang="en-US" dirty="0" smtClean="0"/>
              <a:t>Visit your list of applications</a:t>
            </a:r>
          </a:p>
          <a:p>
            <a:r>
              <a:rPr lang="en-US" dirty="0" smtClean="0"/>
              <a:t>Click on a particular application to view the Administrative Console</a:t>
            </a:r>
          </a:p>
          <a:p>
            <a:pPr>
              <a:buNone/>
            </a:pPr>
            <a:endParaRPr lang="en-US" dirty="0" smtClean="0"/>
          </a:p>
        </p:txBody>
      </p:sp>
      <p:pic>
        <p:nvPicPr>
          <p:cNvPr id="4" name="Picture 2" descr="https://developers.google.com/academy/apis/cloud/appengine/intro/images/image02.png"/>
          <p:cNvPicPr>
            <a:picLocks noChangeAspect="1" noChangeArrowheads="1"/>
          </p:cNvPicPr>
          <p:nvPr/>
        </p:nvPicPr>
        <p:blipFill>
          <a:blip r:embed="rId3" cstate="print"/>
          <a:srcRect/>
          <a:stretch>
            <a:fillRect/>
          </a:stretch>
        </p:blipFill>
        <p:spPr bwMode="auto">
          <a:xfrm>
            <a:off x="2590800" y="3657600"/>
            <a:ext cx="4095750" cy="2516993"/>
          </a:xfrm>
          <a:prstGeom prst="rect">
            <a:avLst/>
          </a:prstGeom>
          <a:noFill/>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Administrative Console</a:t>
            </a:r>
            <a:endParaRPr lang="en-IN" dirty="0"/>
          </a:p>
        </p:txBody>
      </p:sp>
      <p:sp>
        <p:nvSpPr>
          <p:cNvPr id="3" name="Content Placeholder 2"/>
          <p:cNvSpPr>
            <a:spLocks noGrp="1"/>
          </p:cNvSpPr>
          <p:nvPr>
            <p:ph sz="quarter" idx="1"/>
          </p:nvPr>
        </p:nvSpPr>
        <p:spPr/>
        <p:txBody>
          <a:bodyPr/>
          <a:lstStyle/>
          <a:p>
            <a:r>
              <a:rPr lang="en-US" dirty="0" smtClean="0"/>
              <a:t>Dashboard shows current usage / quota limits</a:t>
            </a:r>
          </a:p>
          <a:p>
            <a:r>
              <a:rPr lang="en-US" dirty="0" smtClean="0"/>
              <a:t>View Logs</a:t>
            </a:r>
          </a:p>
          <a:p>
            <a:r>
              <a:rPr lang="en-US" dirty="0" smtClean="0"/>
              <a:t>View </a:t>
            </a:r>
            <a:r>
              <a:rPr lang="en-US" dirty="0" err="1" smtClean="0"/>
              <a:t>Datastore</a:t>
            </a:r>
            <a:endParaRPr lang="en-US" dirty="0" smtClean="0"/>
          </a:p>
          <a:p>
            <a:r>
              <a:rPr lang="en-US" dirty="0" smtClean="0"/>
              <a:t>Versions</a:t>
            </a:r>
          </a:p>
          <a:p>
            <a:r>
              <a:rPr lang="en-US" dirty="0" smtClean="0"/>
              <a:t>Enable/Disable Application</a:t>
            </a:r>
          </a:p>
          <a:p>
            <a:r>
              <a:rPr lang="en-US" dirty="0" smtClean="0"/>
              <a:t>and more …  </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lstStyle/>
          <a:p>
            <a:r>
              <a:rPr lang="en-US" dirty="0" smtClean="0"/>
              <a:t>For one of your App Engine applications, login with your account credentials at </a:t>
            </a:r>
            <a:r>
              <a:rPr lang="en-US" dirty="0" smtClean="0">
                <a:hlinkClick r:id="rId2"/>
              </a:rPr>
              <a:t>http://appengine.google.com</a:t>
            </a:r>
            <a:endParaRPr lang="en-US" dirty="0" smtClean="0"/>
          </a:p>
          <a:p>
            <a:r>
              <a:rPr lang="en-US" dirty="0" smtClean="0"/>
              <a:t>Visit the Dashboard and visit the different links</a:t>
            </a:r>
          </a:p>
          <a:p>
            <a:r>
              <a:rPr lang="en-US" dirty="0" smtClean="0"/>
              <a:t>Most important ones:</a:t>
            </a:r>
          </a:p>
          <a:p>
            <a:pPr lvl="1"/>
            <a:r>
              <a:rPr lang="en-US" dirty="0" smtClean="0"/>
              <a:t>Current usage</a:t>
            </a:r>
          </a:p>
          <a:p>
            <a:pPr lvl="1"/>
            <a:r>
              <a:rPr lang="en-US" dirty="0" smtClean="0"/>
              <a:t>Logs</a:t>
            </a:r>
          </a:p>
          <a:p>
            <a:pPr lvl="1"/>
            <a:r>
              <a:rPr lang="en-US" dirty="0" err="1" smtClean="0"/>
              <a:t>Datastore</a:t>
            </a:r>
            <a:r>
              <a:rPr lang="en-US" dirty="0" smtClean="0"/>
              <a:t> viewer</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75</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3" cstate="print"/>
          <a:srcRect/>
          <a:stretch>
            <a:fillRect/>
          </a:stretch>
        </p:blipFill>
        <p:spPr bwMode="auto">
          <a:xfrm>
            <a:off x="6786665" y="5181600"/>
            <a:ext cx="2281135" cy="1600200"/>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Services</a:t>
            </a:r>
            <a:endParaRPr lang="en-IN" dirty="0"/>
          </a:p>
        </p:txBody>
      </p:sp>
      <p:sp>
        <p:nvSpPr>
          <p:cNvPr id="3" name="Content Placeholder 2"/>
          <p:cNvSpPr>
            <a:spLocks noGrp="1"/>
          </p:cNvSpPr>
          <p:nvPr>
            <p:ph sz="quarter" idx="1"/>
          </p:nvPr>
        </p:nvSpPr>
        <p:spPr>
          <a:xfrm>
            <a:off x="228600" y="1600200"/>
            <a:ext cx="8686800" cy="4495800"/>
          </a:xfrm>
        </p:spPr>
        <p:txBody>
          <a:bodyPr>
            <a:normAutofit/>
          </a:bodyPr>
          <a:lstStyle/>
          <a:p>
            <a:r>
              <a:rPr lang="en-US" dirty="0" smtClean="0"/>
              <a:t>We have only seen a few of the App Engine Services</a:t>
            </a:r>
          </a:p>
          <a:p>
            <a:r>
              <a:rPr lang="en-US" dirty="0" smtClean="0"/>
              <a:t>Investigate and learn about these additional ones</a:t>
            </a:r>
          </a:p>
          <a:p>
            <a:pPr lvl="1"/>
            <a:r>
              <a:rPr lang="en-US" dirty="0" err="1" smtClean="0"/>
              <a:t>Blobstore</a:t>
            </a:r>
            <a:r>
              <a:rPr lang="en-US" dirty="0" smtClean="0"/>
              <a:t> – for storing large amounts of data</a:t>
            </a:r>
          </a:p>
          <a:p>
            <a:pPr lvl="1"/>
            <a:r>
              <a:rPr lang="en-US" dirty="0" smtClean="0"/>
              <a:t>Memory Cache – store and retrieve data from memory</a:t>
            </a:r>
          </a:p>
          <a:p>
            <a:pPr lvl="1"/>
            <a:r>
              <a:rPr lang="en-US" dirty="0" smtClean="0"/>
              <a:t>Task Queues – Create asynchronous tasks that are executed by App Engine automatically</a:t>
            </a:r>
          </a:p>
          <a:p>
            <a:pPr lvl="1"/>
            <a:r>
              <a:rPr lang="en-US" dirty="0" smtClean="0"/>
              <a:t>And more … </a:t>
            </a:r>
          </a:p>
          <a:p>
            <a:pPr lvl="1"/>
            <a:r>
              <a:rPr lang="en-US" dirty="0" smtClean="0"/>
              <a:t>Visit : </a:t>
            </a:r>
            <a:r>
              <a:rPr lang="en-US" dirty="0" smtClean="0">
                <a:hlinkClick r:id="rId2"/>
              </a:rPr>
              <a:t>https://developers.google.com/appengine/docs/java/</a:t>
            </a:r>
            <a:r>
              <a:rPr lang="en-US" dirty="0" smtClean="0"/>
              <a:t> </a:t>
            </a:r>
          </a:p>
          <a:p>
            <a:pPr lvl="1"/>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Important URLs</a:t>
            </a:r>
            <a:endParaRPr lang="en-IN" dirty="0"/>
          </a:p>
        </p:txBody>
      </p:sp>
      <p:sp>
        <p:nvSpPr>
          <p:cNvPr id="3" name="Content Placeholder 2"/>
          <p:cNvSpPr>
            <a:spLocks noGrp="1"/>
          </p:cNvSpPr>
          <p:nvPr>
            <p:ph sz="quarter" idx="1"/>
          </p:nvPr>
        </p:nvSpPr>
        <p:spPr/>
        <p:txBody>
          <a:bodyPr/>
          <a:lstStyle/>
          <a:p>
            <a:r>
              <a:rPr lang="en-US" dirty="0" smtClean="0"/>
              <a:t>Official Site : </a:t>
            </a:r>
            <a:r>
              <a:rPr lang="en-US" dirty="0" smtClean="0">
                <a:hlinkClick r:id="rId2"/>
              </a:rPr>
              <a:t>https://cloud.google.com/products/</a:t>
            </a:r>
            <a:endParaRPr lang="en-US" dirty="0" smtClean="0"/>
          </a:p>
          <a:p>
            <a:r>
              <a:rPr lang="en-US" dirty="0" err="1" smtClean="0"/>
              <a:t>AppEngine</a:t>
            </a:r>
            <a:r>
              <a:rPr lang="en-US" dirty="0" smtClean="0"/>
              <a:t> Console: </a:t>
            </a:r>
            <a:r>
              <a:rPr lang="en-US" dirty="0" smtClean="0">
                <a:hlinkClick r:id="rId3"/>
              </a:rPr>
              <a:t>http://appengine.google.com</a:t>
            </a:r>
            <a:r>
              <a:rPr lang="en-US" dirty="0" smtClean="0"/>
              <a:t> </a:t>
            </a:r>
          </a:p>
          <a:p>
            <a:r>
              <a:rPr lang="en-US" dirty="0" smtClean="0"/>
              <a:t>Java Documentation: </a:t>
            </a:r>
            <a:r>
              <a:rPr lang="en-US" dirty="0" smtClean="0">
                <a:hlinkClick r:id="rId4"/>
              </a:rPr>
              <a:t>https://developers.google.com/appengine/docs/java/overview</a:t>
            </a:r>
            <a:r>
              <a:rPr lang="en-US" dirty="0" smtClean="0"/>
              <a:t> </a:t>
            </a:r>
          </a:p>
          <a:p>
            <a:r>
              <a:rPr lang="en-US" dirty="0" err="1" smtClean="0"/>
              <a:t>AppEngine</a:t>
            </a:r>
            <a:r>
              <a:rPr lang="en-US" dirty="0" smtClean="0"/>
              <a:t> Code Lab: </a:t>
            </a:r>
            <a:r>
              <a:rPr lang="en-US" sz="2400" dirty="0" smtClean="0">
                <a:sym typeface="Wingdings" pitchFamily="2" charset="2"/>
                <a:hlinkClick r:id="rId5"/>
              </a:rPr>
              <a:t>http://googcloudlabs.appspot.com</a:t>
            </a:r>
            <a:r>
              <a:rPr lang="en-US" sz="2400" dirty="0" smtClean="0">
                <a:sym typeface="Wingdings" pitchFamily="2" charset="2"/>
              </a:rPr>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Books</a:t>
            </a:r>
            <a:endParaRPr lang="en-IN" dirty="0"/>
          </a:p>
        </p:txBody>
      </p:sp>
      <p:sp>
        <p:nvSpPr>
          <p:cNvPr id="3" name="Content Placeholder 2"/>
          <p:cNvSpPr>
            <a:spLocks noGrp="1"/>
          </p:cNvSpPr>
          <p:nvPr>
            <p:ph sz="quarter" idx="1"/>
          </p:nvPr>
        </p:nvSpPr>
        <p:spPr>
          <a:xfrm>
            <a:off x="612648" y="1600200"/>
            <a:ext cx="8153400" cy="1905000"/>
          </a:xfrm>
        </p:spPr>
        <p:txBody>
          <a:bodyPr>
            <a:normAutofit lnSpcReduction="10000"/>
          </a:bodyPr>
          <a:lstStyle/>
          <a:p>
            <a:r>
              <a:rPr lang="en-US" dirty="0" smtClean="0"/>
              <a:t>Excellent in-depth book on Google App Engine covering both Python and Java</a:t>
            </a:r>
          </a:p>
          <a:p>
            <a:r>
              <a:rPr lang="en-US" dirty="0" smtClean="0"/>
              <a:t>Code snippets in this presentation taken from book for demonstration purpose only</a:t>
            </a:r>
            <a:endParaRPr lang="en-IN" dirty="0"/>
          </a:p>
        </p:txBody>
      </p:sp>
      <p:pic>
        <p:nvPicPr>
          <p:cNvPr id="1026" name="Picture 2" descr="Build &amp; Run Scalable Web Applications on Google's Infrastructure"/>
          <p:cNvPicPr>
            <a:picLocks noChangeAspect="1" noChangeArrowheads="1"/>
          </p:cNvPicPr>
          <p:nvPr/>
        </p:nvPicPr>
        <p:blipFill>
          <a:blip r:embed="rId2" cstate="print"/>
          <a:srcRect/>
          <a:stretch>
            <a:fillRect/>
          </a:stretch>
        </p:blipFill>
        <p:spPr bwMode="auto">
          <a:xfrm>
            <a:off x="990600" y="3505200"/>
            <a:ext cx="1981200" cy="2597574"/>
          </a:xfrm>
          <a:prstGeom prst="rect">
            <a:avLst/>
          </a:prstGeom>
          <a:noFill/>
        </p:spPr>
      </p:pic>
      <p:sp>
        <p:nvSpPr>
          <p:cNvPr id="5" name="Rectangle 4"/>
          <p:cNvSpPr/>
          <p:nvPr/>
        </p:nvSpPr>
        <p:spPr>
          <a:xfrm>
            <a:off x="3048000" y="3516868"/>
            <a:ext cx="5830570" cy="400110"/>
          </a:xfrm>
          <a:prstGeom prst="rect">
            <a:avLst/>
          </a:prstGeom>
        </p:spPr>
        <p:txBody>
          <a:bodyPr wrap="none">
            <a:spAutoFit/>
          </a:bodyPr>
          <a:lstStyle/>
          <a:p>
            <a:r>
              <a:rPr lang="en-IN" sz="2000" b="1" dirty="0" smtClean="0"/>
              <a:t>Programming Google App Engine, 2nd Edition</a:t>
            </a:r>
            <a:endParaRPr lang="en-IN" sz="2000" dirty="0"/>
          </a:p>
        </p:txBody>
      </p:sp>
      <p:sp>
        <p:nvSpPr>
          <p:cNvPr id="6" name="Rectangle 5"/>
          <p:cNvSpPr/>
          <p:nvPr/>
        </p:nvSpPr>
        <p:spPr>
          <a:xfrm>
            <a:off x="3048000" y="4057471"/>
            <a:ext cx="4572000" cy="1200329"/>
          </a:xfrm>
          <a:prstGeom prst="rect">
            <a:avLst/>
          </a:prstGeom>
        </p:spPr>
        <p:txBody>
          <a:bodyPr>
            <a:spAutoFit/>
          </a:bodyPr>
          <a:lstStyle/>
          <a:p>
            <a:r>
              <a:rPr lang="en-IN" dirty="0" smtClean="0"/>
              <a:t>By </a:t>
            </a:r>
            <a:r>
              <a:rPr lang="en-IN" dirty="0" smtClean="0">
                <a:hlinkClick r:id="rId3"/>
              </a:rPr>
              <a:t>Dan Sanderson</a:t>
            </a:r>
            <a:endParaRPr lang="en-IN" dirty="0" smtClean="0"/>
          </a:p>
          <a:p>
            <a:r>
              <a:rPr lang="en-IN" dirty="0" smtClean="0"/>
              <a:t>Publisher: O'Reilly Media</a:t>
            </a:r>
          </a:p>
          <a:p>
            <a:r>
              <a:rPr lang="en-IN" dirty="0" smtClean="0"/>
              <a:t>Released: October 2012</a:t>
            </a:r>
          </a:p>
          <a:p>
            <a:r>
              <a:rPr lang="en-IN" dirty="0" smtClean="0"/>
              <a:t>Pages: 538</a:t>
            </a:r>
            <a:endParaRPr lang="en-IN" dirty="0"/>
          </a:p>
        </p:txBody>
      </p:sp>
      <p:sp>
        <p:nvSpPr>
          <p:cNvPr id="7" name="Rectangle 6"/>
          <p:cNvSpPr/>
          <p:nvPr/>
        </p:nvSpPr>
        <p:spPr>
          <a:xfrm>
            <a:off x="3048000" y="5574268"/>
            <a:ext cx="5181600" cy="338554"/>
          </a:xfrm>
          <a:prstGeom prst="rect">
            <a:avLst/>
          </a:prstGeom>
        </p:spPr>
        <p:txBody>
          <a:bodyPr wrap="square">
            <a:spAutoFit/>
          </a:bodyPr>
          <a:lstStyle/>
          <a:p>
            <a:r>
              <a:rPr lang="en-IN" sz="1600" dirty="0" smtClean="0">
                <a:hlinkClick r:id="rId3"/>
              </a:rPr>
              <a:t>http://shop.oreilly.com/product/0636920017547.do</a:t>
            </a:r>
            <a:r>
              <a:rPr lang="en-IN" sz="1600" dirty="0" smtClean="0"/>
              <a:t> </a:t>
            </a:r>
            <a:endParaRPr lang="en-IN" sz="16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612648" y="1752600"/>
            <a:ext cx="8153400" cy="2286000"/>
          </a:xfrm>
        </p:spPr>
        <p:txBody>
          <a:bodyPr/>
          <a:lstStyle/>
          <a:p>
            <a:r>
              <a:rPr lang="en-US" dirty="0" smtClean="0"/>
              <a:t>Q &amp; A</a:t>
            </a:r>
          </a:p>
          <a:p>
            <a:r>
              <a:rPr lang="en-US" dirty="0" smtClean="0"/>
              <a:t>Website : </a:t>
            </a:r>
            <a:r>
              <a:rPr lang="en-US" dirty="0" smtClean="0">
                <a:hlinkClick r:id="rId2"/>
              </a:rPr>
              <a:t>http://www.mindstormsoftware.com</a:t>
            </a:r>
            <a:r>
              <a:rPr lang="en-US" dirty="0" smtClean="0"/>
              <a:t> </a:t>
            </a:r>
          </a:p>
          <a:p>
            <a:r>
              <a:rPr lang="en-US" dirty="0" smtClean="0"/>
              <a:t>Email : </a:t>
            </a:r>
            <a:r>
              <a:rPr lang="en-US" dirty="0" smtClean="0">
                <a:hlinkClick r:id="rId3"/>
              </a:rPr>
              <a:t>romin.irani@mindstormsoftware.com</a:t>
            </a:r>
            <a:endParaRPr lang="en-US" dirty="0" smtClean="0"/>
          </a:p>
          <a:p>
            <a:r>
              <a:rPr lang="en-US" dirty="0" smtClean="0"/>
              <a:t>Twitter : @</a:t>
            </a:r>
            <a:r>
              <a:rPr lang="en-US" dirty="0" err="1" smtClean="0"/>
              <a:t>iRomin</a:t>
            </a:r>
            <a:r>
              <a:rPr lang="en-US"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79</a:t>
            </a:fld>
            <a:endParaRPr lang="en-US" dirty="0"/>
          </a:p>
        </p:txBody>
      </p:sp>
      <p:sp>
        <p:nvSpPr>
          <p:cNvPr id="6" name="Title 1"/>
          <p:cNvSpPr>
            <a:spLocks noGrp="1"/>
          </p:cNvSpPr>
          <p:nvPr>
            <p:ph type="title"/>
          </p:nvPr>
        </p:nvSpPr>
        <p:spPr>
          <a:xfrm>
            <a:off x="612648" y="228600"/>
            <a:ext cx="8153400" cy="990600"/>
          </a:xfrm>
        </p:spPr>
        <p:txBody>
          <a:bodyPr/>
          <a:lstStyle/>
          <a:p>
            <a:pPr algn="ctr"/>
            <a:r>
              <a:rPr lang="en-US" dirty="0" smtClean="0"/>
              <a:t>Thank You</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dirty="0"/>
              <a:t>5 Key Characteristics</a:t>
            </a:r>
          </a:p>
        </p:txBody>
      </p:sp>
      <p:sp>
        <p:nvSpPr>
          <p:cNvPr id="12291" name="Rectangle 3"/>
          <p:cNvSpPr>
            <a:spLocks noGrp="1" noChangeArrowheads="1"/>
          </p:cNvSpPr>
          <p:nvPr>
            <p:ph type="body" idx="1"/>
          </p:nvPr>
        </p:nvSpPr>
        <p:spPr>
          <a:xfrm>
            <a:off x="228600" y="1676400"/>
            <a:ext cx="8915400" cy="4495800"/>
          </a:xfrm>
        </p:spPr>
        <p:txBody>
          <a:bodyPr>
            <a:normAutofit/>
          </a:bodyPr>
          <a:lstStyle/>
          <a:p>
            <a:pPr>
              <a:lnSpc>
                <a:spcPct val="80000"/>
              </a:lnSpc>
            </a:pPr>
            <a:r>
              <a:rPr lang="en-US" sz="3600" dirty="0"/>
              <a:t>On Demand Self </a:t>
            </a:r>
            <a:r>
              <a:rPr lang="en-US" sz="3600" dirty="0" smtClean="0"/>
              <a:t>Service</a:t>
            </a:r>
            <a:br>
              <a:rPr lang="en-US" sz="3600" dirty="0" smtClean="0"/>
            </a:br>
            <a:endParaRPr lang="en-US" sz="3600" dirty="0"/>
          </a:p>
          <a:p>
            <a:pPr>
              <a:lnSpc>
                <a:spcPct val="80000"/>
              </a:lnSpc>
            </a:pPr>
            <a:r>
              <a:rPr lang="en-US" sz="3600" dirty="0"/>
              <a:t>Ubiquitous network access </a:t>
            </a:r>
            <a:r>
              <a:rPr lang="en-US" sz="3600" dirty="0" smtClean="0"/>
              <a:t/>
            </a:r>
            <a:br>
              <a:rPr lang="en-US" sz="3600" dirty="0" smtClean="0"/>
            </a:br>
            <a:endParaRPr lang="en-US" sz="3600" dirty="0"/>
          </a:p>
          <a:p>
            <a:pPr>
              <a:lnSpc>
                <a:spcPct val="80000"/>
              </a:lnSpc>
            </a:pPr>
            <a:r>
              <a:rPr lang="en-US" sz="3600" dirty="0"/>
              <a:t>Location independent Resource </a:t>
            </a:r>
            <a:r>
              <a:rPr lang="en-US" sz="3600" dirty="0" smtClean="0"/>
              <a:t>Pooling</a:t>
            </a:r>
            <a:br>
              <a:rPr lang="en-US" sz="3600" dirty="0" smtClean="0"/>
            </a:br>
            <a:endParaRPr lang="en-US" sz="3600" dirty="0" smtClean="0"/>
          </a:p>
          <a:p>
            <a:pPr>
              <a:lnSpc>
                <a:spcPct val="80000"/>
              </a:lnSpc>
            </a:pPr>
            <a:r>
              <a:rPr lang="en-US" sz="3600" dirty="0" smtClean="0"/>
              <a:t>Rapid Elasticity</a:t>
            </a:r>
            <a:br>
              <a:rPr lang="en-US" sz="3600" dirty="0" smtClean="0"/>
            </a:br>
            <a:endParaRPr lang="en-US" sz="3600" dirty="0"/>
          </a:p>
          <a:p>
            <a:pPr>
              <a:lnSpc>
                <a:spcPct val="80000"/>
              </a:lnSpc>
            </a:pPr>
            <a:r>
              <a:rPr lang="en-US" sz="3600" dirty="0"/>
              <a:t>Pay Per </a:t>
            </a:r>
            <a:r>
              <a:rPr lang="en-US" sz="3600" dirty="0" smtClean="0"/>
              <a:t>Use</a:t>
            </a:r>
            <a:endParaRPr lang="en-US" sz="3600" dirty="0"/>
          </a:p>
        </p:txBody>
      </p:sp>
      <p:pic>
        <p:nvPicPr>
          <p:cNvPr id="2050" name="Picture 2" descr="https://encrypted-tbn2.google.com/images?q=tbn:ANd9GcSfBcb0fd7eEPzR5bLB10qhlLLPStrxK-9KaFM91TcvzgneSDFYSg"/>
          <p:cNvPicPr>
            <a:picLocks noChangeAspect="1" noChangeArrowheads="1"/>
          </p:cNvPicPr>
          <p:nvPr/>
        </p:nvPicPr>
        <p:blipFill>
          <a:blip r:embed="rId3" cstate="print"/>
          <a:srcRect/>
          <a:stretch>
            <a:fillRect/>
          </a:stretch>
        </p:blipFill>
        <p:spPr bwMode="auto">
          <a:xfrm>
            <a:off x="6477000" y="4267200"/>
            <a:ext cx="2095500" cy="20764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US" dirty="0"/>
              <a:t>3 Delivery Models</a:t>
            </a:r>
          </a:p>
        </p:txBody>
      </p:sp>
      <p:sp>
        <p:nvSpPr>
          <p:cNvPr id="14339" name="Rectangle 3"/>
          <p:cNvSpPr>
            <a:spLocks noGrp="1" noChangeArrowheads="1"/>
          </p:cNvSpPr>
          <p:nvPr>
            <p:ph type="body" idx="1"/>
          </p:nvPr>
        </p:nvSpPr>
        <p:spPr>
          <a:xfrm>
            <a:off x="457200" y="1524000"/>
            <a:ext cx="8229600" cy="4267200"/>
          </a:xfrm>
        </p:spPr>
        <p:txBody>
          <a:bodyPr>
            <a:noAutofit/>
          </a:bodyPr>
          <a:lstStyle/>
          <a:p>
            <a:pPr>
              <a:lnSpc>
                <a:spcPct val="80000"/>
              </a:lnSpc>
            </a:pPr>
            <a:r>
              <a:rPr lang="en-US" sz="3200" dirty="0" smtClean="0"/>
              <a:t>Software </a:t>
            </a:r>
            <a:r>
              <a:rPr lang="en-US" sz="3200" dirty="0"/>
              <a:t>as a Service (</a:t>
            </a:r>
            <a:r>
              <a:rPr lang="en-US" sz="3200" dirty="0" err="1" smtClean="0"/>
              <a:t>SaaS</a:t>
            </a:r>
            <a:r>
              <a:rPr lang="en-US" sz="3200" dirty="0" smtClean="0"/>
              <a:t>)</a:t>
            </a:r>
          </a:p>
          <a:p>
            <a:pPr lvl="1">
              <a:lnSpc>
                <a:spcPct val="80000"/>
              </a:lnSpc>
            </a:pPr>
            <a:r>
              <a:rPr lang="en-US" sz="3200" dirty="0" smtClean="0"/>
              <a:t> </a:t>
            </a:r>
            <a:r>
              <a:rPr lang="en-US" sz="2400" dirty="0" smtClean="0"/>
              <a:t>Gmail, SalesForce.com, Google Apps, Office Live</a:t>
            </a:r>
            <a:r>
              <a:rPr lang="en-US" sz="3200" dirty="0"/>
              <a:t/>
            </a:r>
            <a:br>
              <a:rPr lang="en-US" sz="3200" dirty="0"/>
            </a:br>
            <a:endParaRPr lang="en-US" sz="2400" dirty="0"/>
          </a:p>
          <a:p>
            <a:pPr>
              <a:lnSpc>
                <a:spcPct val="80000"/>
              </a:lnSpc>
            </a:pPr>
            <a:r>
              <a:rPr lang="en-US" sz="3200" dirty="0" smtClean="0"/>
              <a:t>Platform </a:t>
            </a:r>
            <a:r>
              <a:rPr lang="en-US" sz="3200" dirty="0"/>
              <a:t>as a Service (</a:t>
            </a:r>
            <a:r>
              <a:rPr lang="en-US" sz="3200" dirty="0" err="1"/>
              <a:t>PaaS</a:t>
            </a:r>
            <a:r>
              <a:rPr lang="en-US" sz="3200" dirty="0" smtClean="0"/>
              <a:t>)</a:t>
            </a:r>
          </a:p>
          <a:p>
            <a:pPr lvl="1">
              <a:lnSpc>
                <a:spcPct val="80000"/>
              </a:lnSpc>
            </a:pPr>
            <a:r>
              <a:rPr lang="en-US" sz="2400" dirty="0" smtClean="0"/>
              <a:t>Google App Engine</a:t>
            </a:r>
          </a:p>
          <a:p>
            <a:pPr lvl="1">
              <a:lnSpc>
                <a:spcPct val="80000"/>
              </a:lnSpc>
            </a:pPr>
            <a:r>
              <a:rPr lang="en-US" sz="2400" dirty="0" smtClean="0"/>
              <a:t>Windows Azure</a:t>
            </a:r>
          </a:p>
          <a:p>
            <a:pPr lvl="1">
              <a:lnSpc>
                <a:spcPct val="80000"/>
              </a:lnSpc>
            </a:pPr>
            <a:r>
              <a:rPr lang="en-US" sz="2400" dirty="0" err="1" smtClean="0"/>
              <a:t>Heroku</a:t>
            </a:r>
            <a:endParaRPr lang="en-US" sz="2400" dirty="0" smtClean="0"/>
          </a:p>
          <a:p>
            <a:pPr lvl="1">
              <a:lnSpc>
                <a:spcPct val="80000"/>
              </a:lnSpc>
            </a:pPr>
            <a:r>
              <a:rPr lang="en-US" sz="2400" dirty="0" err="1" smtClean="0"/>
              <a:t>CloudFoundry</a:t>
            </a:r>
            <a:endParaRPr lang="en-US" sz="2400" dirty="0" smtClean="0"/>
          </a:p>
          <a:p>
            <a:pPr lvl="1">
              <a:lnSpc>
                <a:spcPct val="80000"/>
              </a:lnSpc>
            </a:pPr>
            <a:r>
              <a:rPr lang="en-US" sz="2400" dirty="0" smtClean="0"/>
              <a:t>Force.com</a:t>
            </a:r>
            <a:r>
              <a:rPr lang="en-US" sz="3200" dirty="0"/>
              <a:t/>
            </a:r>
            <a:br>
              <a:rPr lang="en-US" sz="3200" dirty="0"/>
            </a:br>
            <a:r>
              <a:rPr lang="en-US" sz="2400" dirty="0" smtClean="0"/>
              <a:t> </a:t>
            </a:r>
            <a:endParaRPr lang="en-US" sz="2400" dirty="0"/>
          </a:p>
          <a:p>
            <a:pPr>
              <a:lnSpc>
                <a:spcPct val="80000"/>
              </a:lnSpc>
            </a:pPr>
            <a:r>
              <a:rPr lang="en-US" sz="3200" dirty="0" smtClean="0"/>
              <a:t>Infrastructure </a:t>
            </a:r>
            <a:r>
              <a:rPr lang="en-US" sz="3200" dirty="0"/>
              <a:t>as a Service (</a:t>
            </a:r>
            <a:r>
              <a:rPr lang="en-US" sz="3200" dirty="0" err="1"/>
              <a:t>IaaS</a:t>
            </a:r>
            <a:r>
              <a:rPr lang="en-US" sz="3200" dirty="0" smtClean="0"/>
              <a:t>)</a:t>
            </a:r>
          </a:p>
          <a:p>
            <a:pPr lvl="1">
              <a:lnSpc>
                <a:spcPct val="80000"/>
              </a:lnSpc>
            </a:pPr>
            <a:r>
              <a:rPr lang="en-US" sz="3200" dirty="0" smtClean="0"/>
              <a:t> </a:t>
            </a:r>
            <a:r>
              <a:rPr lang="en-US" sz="2400" dirty="0" smtClean="0"/>
              <a:t>Amazon Web Services (AWS), Google, Microsoft, IBM, EMC</a:t>
            </a:r>
            <a:r>
              <a:rPr lang="en-US" sz="3300" b="1" dirty="0"/>
              <a:t/>
            </a:r>
            <a:br>
              <a:rPr lang="en-US" sz="3300" b="1" dirty="0"/>
            </a:br>
            <a:endParaRPr lang="en-US" dirty="0"/>
          </a:p>
        </p:txBody>
      </p:sp>
      <p:sp>
        <p:nvSpPr>
          <p:cNvPr id="4"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S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MSTheme</Template>
  <TotalTime>13432</TotalTime>
  <Words>2901</Words>
  <Application>Microsoft Office PowerPoint</Application>
  <PresentationFormat>On-screen Show (4:3)</PresentationFormat>
  <Paragraphs>564</Paragraphs>
  <Slides>79</Slides>
  <Notes>18</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MSTheme</vt:lpstr>
      <vt:lpstr>Slide 1</vt:lpstr>
      <vt:lpstr>Workshop Goals</vt:lpstr>
      <vt:lpstr>Prerequisites</vt:lpstr>
      <vt:lpstr>Course Requirements</vt:lpstr>
      <vt:lpstr>Slide 5</vt:lpstr>
      <vt:lpstr>Cloud Computing</vt:lpstr>
      <vt:lpstr>The 5-3-4 formula</vt:lpstr>
      <vt:lpstr>5 Key Characteristics</vt:lpstr>
      <vt:lpstr>3 Delivery Models</vt:lpstr>
      <vt:lpstr>4 Deployment Models</vt:lpstr>
      <vt:lpstr>Target Customers</vt:lpstr>
      <vt:lpstr>Slide 12</vt:lpstr>
      <vt:lpstr>What is common between these companies?</vt:lpstr>
      <vt:lpstr>What is Google App Engine?</vt:lpstr>
      <vt:lpstr>App Engine – History</vt:lpstr>
      <vt:lpstr>What does it provide? </vt:lpstr>
      <vt:lpstr>App Engine Advantages</vt:lpstr>
      <vt:lpstr>App Engine Services</vt:lpstr>
      <vt:lpstr>App Engine Services</vt:lpstr>
      <vt:lpstr>Usage Quotas</vt:lpstr>
      <vt:lpstr>Usage – Free Quota</vt:lpstr>
      <vt:lpstr>App Engine - Competition</vt:lpstr>
      <vt:lpstr>Slide 23</vt:lpstr>
      <vt:lpstr>App Engine - Setup</vt:lpstr>
      <vt:lpstr>App Engine - Setup</vt:lpstr>
      <vt:lpstr>Hands On Exercise</vt:lpstr>
      <vt:lpstr>Slide 27</vt:lpstr>
      <vt:lpstr>App Engine – Hello World</vt:lpstr>
      <vt:lpstr>App Engine – Account Setup</vt:lpstr>
      <vt:lpstr>App Engine – Create App</vt:lpstr>
      <vt:lpstr>App Engine – Deploy App</vt:lpstr>
      <vt:lpstr>Hands On Exercise</vt:lpstr>
      <vt:lpstr>Slide 33</vt:lpstr>
      <vt:lpstr>ExamResults App</vt:lpstr>
      <vt:lpstr>Demos</vt:lpstr>
      <vt:lpstr>Slide 36</vt:lpstr>
      <vt:lpstr>Web Interface</vt:lpstr>
      <vt:lpstr>Web Interface – The Flow</vt:lpstr>
      <vt:lpstr>Web Interface – Visual Flow</vt:lpstr>
      <vt:lpstr>Hands On Exercise</vt:lpstr>
      <vt:lpstr>Slide 41</vt:lpstr>
      <vt:lpstr>App Engine Datastore</vt:lpstr>
      <vt:lpstr>App Engine Datastore</vt:lpstr>
      <vt:lpstr>Hands On Exercise</vt:lpstr>
      <vt:lpstr>Slide 45</vt:lpstr>
      <vt:lpstr>App Engine – XMPP Service</vt:lpstr>
      <vt:lpstr>App Engine – XMPP Service</vt:lpstr>
      <vt:lpstr>App Engine – XMPP Service</vt:lpstr>
      <vt:lpstr>App Engine – XMPP JID</vt:lpstr>
      <vt:lpstr>App Engine – XMPP Service</vt:lpstr>
      <vt:lpstr>App Engine – Receiving XMPP Messages</vt:lpstr>
      <vt:lpstr>App Engine – Receiving XMPP Messages</vt:lpstr>
      <vt:lpstr>App Engine – Receiving XMPP Message</vt:lpstr>
      <vt:lpstr>App Engine – Sending XMPP Message</vt:lpstr>
      <vt:lpstr>Hands On Exercise</vt:lpstr>
      <vt:lpstr>Slide 56</vt:lpstr>
      <vt:lpstr>App Engine – Mail Service</vt:lpstr>
      <vt:lpstr>App Engine – Mail Service</vt:lpstr>
      <vt:lpstr>App Engine – Mail Service</vt:lpstr>
      <vt:lpstr>App Engine – Receiving Email</vt:lpstr>
      <vt:lpstr>App Engine – Receiving Email</vt:lpstr>
      <vt:lpstr>App Engine – Receiving Email</vt:lpstr>
      <vt:lpstr>App Engine – Sending Email</vt:lpstr>
      <vt:lpstr>App Engine – Sending Email</vt:lpstr>
      <vt:lpstr>Hands On Exercise</vt:lpstr>
      <vt:lpstr>Slide 66</vt:lpstr>
      <vt:lpstr>App Engine – Cron Service</vt:lpstr>
      <vt:lpstr>App Engine – Cron Service</vt:lpstr>
      <vt:lpstr>App Engine – Cron Service</vt:lpstr>
      <vt:lpstr>Cron Service - Schedules</vt:lpstr>
      <vt:lpstr>Hands On Exercise</vt:lpstr>
      <vt:lpstr>Slide 72</vt:lpstr>
      <vt:lpstr>Administrative Console</vt:lpstr>
      <vt:lpstr>Administrative Console</vt:lpstr>
      <vt:lpstr>Hands On Exercise</vt:lpstr>
      <vt:lpstr>More Services</vt:lpstr>
      <vt:lpstr>Important URLs</vt:lpstr>
      <vt:lpstr>Books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Intents</dc:title>
  <dc:creator>Romin Irani</dc:creator>
  <cp:lastModifiedBy>Paresh Mayani</cp:lastModifiedBy>
  <cp:revision>553</cp:revision>
  <dcterms:created xsi:type="dcterms:W3CDTF">2012-06-03T09:44:02Z</dcterms:created>
  <dcterms:modified xsi:type="dcterms:W3CDTF">2013-04-17T10:41:20Z</dcterms:modified>
</cp:coreProperties>
</file>