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handoutMasterIdLst>
    <p:handoutMasterId r:id="rId82"/>
  </p:handoutMasterIdLst>
  <p:sldIdLst>
    <p:sldId id="309" r:id="rId2"/>
    <p:sldId id="311" r:id="rId3"/>
    <p:sldId id="593" r:id="rId4"/>
    <p:sldId id="312" r:id="rId5"/>
    <p:sldId id="607" r:id="rId6"/>
    <p:sldId id="608" r:id="rId7"/>
    <p:sldId id="609" r:id="rId8"/>
    <p:sldId id="610" r:id="rId9"/>
    <p:sldId id="611" r:id="rId10"/>
    <p:sldId id="612" r:id="rId11"/>
    <p:sldId id="613" r:id="rId12"/>
    <p:sldId id="313" r:id="rId13"/>
    <p:sldId id="614" r:id="rId14"/>
    <p:sldId id="520" r:id="rId15"/>
    <p:sldId id="326" r:id="rId16"/>
    <p:sldId id="521" r:id="rId17"/>
    <p:sldId id="522" r:id="rId18"/>
    <p:sldId id="524" r:id="rId19"/>
    <p:sldId id="523" r:id="rId20"/>
    <p:sldId id="565" r:id="rId21"/>
    <p:sldId id="566" r:id="rId22"/>
    <p:sldId id="567" r:id="rId23"/>
    <p:sldId id="530" r:id="rId24"/>
    <p:sldId id="562" r:id="rId25"/>
    <p:sldId id="570" r:id="rId26"/>
    <p:sldId id="572" r:id="rId27"/>
    <p:sldId id="531" r:id="rId28"/>
    <p:sldId id="571" r:id="rId29"/>
    <p:sldId id="586" r:id="rId30"/>
    <p:sldId id="587" r:id="rId31"/>
    <p:sldId id="588" r:id="rId32"/>
    <p:sldId id="590" r:id="rId33"/>
    <p:sldId id="532" r:id="rId34"/>
    <p:sldId id="591" r:id="rId35"/>
    <p:sldId id="592" r:id="rId36"/>
    <p:sldId id="533" r:id="rId37"/>
    <p:sldId id="601" r:id="rId38"/>
    <p:sldId id="602" r:id="rId39"/>
    <p:sldId id="603" r:id="rId40"/>
    <p:sldId id="600" r:id="rId41"/>
    <p:sldId id="534" r:id="rId42"/>
    <p:sldId id="605" r:id="rId43"/>
    <p:sldId id="606" r:id="rId44"/>
    <p:sldId id="604" r:id="rId45"/>
    <p:sldId id="535" r:id="rId46"/>
    <p:sldId id="573" r:id="rId47"/>
    <p:sldId id="546" r:id="rId48"/>
    <p:sldId id="574" r:id="rId49"/>
    <p:sldId id="577" r:id="rId50"/>
    <p:sldId id="578" r:id="rId51"/>
    <p:sldId id="579" r:id="rId52"/>
    <p:sldId id="580" r:id="rId53"/>
    <p:sldId id="581" r:id="rId54"/>
    <p:sldId id="583" r:id="rId55"/>
    <p:sldId id="584" r:id="rId56"/>
    <p:sldId id="536" r:id="rId57"/>
    <p:sldId id="539" r:id="rId58"/>
    <p:sldId id="540" r:id="rId59"/>
    <p:sldId id="544" r:id="rId60"/>
    <p:sldId id="560" r:id="rId61"/>
    <p:sldId id="542" r:id="rId62"/>
    <p:sldId id="545" r:id="rId63"/>
    <p:sldId id="543" r:id="rId64"/>
    <p:sldId id="547" r:id="rId65"/>
    <p:sldId id="552" r:id="rId66"/>
    <p:sldId id="537" r:id="rId67"/>
    <p:sldId id="553" r:id="rId68"/>
    <p:sldId id="554" r:id="rId69"/>
    <p:sldId id="555" r:id="rId70"/>
    <p:sldId id="556" r:id="rId71"/>
    <p:sldId id="557" r:id="rId72"/>
    <p:sldId id="538" r:id="rId73"/>
    <p:sldId id="548" r:id="rId74"/>
    <p:sldId id="549" r:id="rId75"/>
    <p:sldId id="550" r:id="rId76"/>
    <p:sldId id="551" r:id="rId77"/>
    <p:sldId id="561" r:id="rId78"/>
    <p:sldId id="599" r:id="rId79"/>
    <p:sldId id="316"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9853" autoAdjust="0"/>
    <p:restoredTop sz="86444" autoAdjust="0"/>
  </p:normalViewPr>
  <p:slideViewPr>
    <p:cSldViewPr>
      <p:cViewPr varScale="1">
        <p:scale>
          <a:sx n="63" d="100"/>
          <a:sy n="63" d="100"/>
        </p:scale>
        <p:origin x="-1350" y="-96"/>
      </p:cViewPr>
      <p:guideLst>
        <p:guide orient="horz" pos="2160"/>
        <p:guide pos="2880"/>
      </p:guideLst>
    </p:cSldViewPr>
  </p:slideViewPr>
  <p:outlineViewPr>
    <p:cViewPr>
      <p:scale>
        <a:sx n="33" d="100"/>
        <a:sy n="33" d="100"/>
      </p:scale>
      <p:origin x="0" y="64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13B2C5-06B6-4731-B86D-C789820112D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5E7239D-DE8B-4D1F-AC26-5236ED90C158}">
      <dgm:prSet phldrT="[Text]"/>
      <dgm:spPr/>
      <dgm:t>
        <a:bodyPr/>
        <a:lstStyle/>
        <a:p>
          <a:r>
            <a:rPr lang="en-US" dirty="0" smtClean="0"/>
            <a:t>Leading </a:t>
          </a:r>
          <a:r>
            <a:rPr lang="en-US" dirty="0" err="1" smtClean="0"/>
            <a:t>PaaS</a:t>
          </a:r>
          <a:r>
            <a:rPr lang="en-US" dirty="0" smtClean="0"/>
            <a:t> </a:t>
          </a:r>
          <a:endParaRPr lang="en-US" dirty="0"/>
        </a:p>
      </dgm:t>
    </dgm:pt>
    <dgm:pt modelId="{8074F29B-6283-404D-BBBA-694FEF4EC5E9}" type="parTrans" cxnId="{C0B20157-2D76-4F09-86E6-151DC27F1FB1}">
      <dgm:prSet/>
      <dgm:spPr/>
      <dgm:t>
        <a:bodyPr/>
        <a:lstStyle/>
        <a:p>
          <a:endParaRPr lang="en-US"/>
        </a:p>
      </dgm:t>
    </dgm:pt>
    <dgm:pt modelId="{53EF245A-44D2-4147-A9E1-DB9B26756CD0}" type="sibTrans" cxnId="{C0B20157-2D76-4F09-86E6-151DC27F1FB1}">
      <dgm:prSet/>
      <dgm:spPr/>
      <dgm:t>
        <a:bodyPr/>
        <a:lstStyle/>
        <a:p>
          <a:endParaRPr lang="en-US"/>
        </a:p>
      </dgm:t>
    </dgm:pt>
    <dgm:pt modelId="{70F8B889-5DAD-4E10-B752-2D7FFC04906C}">
      <dgm:prSet/>
      <dgm:spPr/>
      <dgm:t>
        <a:bodyPr/>
        <a:lstStyle/>
        <a:p>
          <a:r>
            <a:rPr lang="en-US" dirty="0" smtClean="0"/>
            <a:t>Google Infrastructure</a:t>
          </a:r>
          <a:endParaRPr lang="en-US" dirty="0" smtClean="0"/>
        </a:p>
      </dgm:t>
    </dgm:pt>
    <dgm:pt modelId="{96798929-BE0C-45C9-A6D1-2410FB2628C5}" type="parTrans" cxnId="{45165DAF-214B-4CCF-A1D5-F50385BE6C60}">
      <dgm:prSet/>
      <dgm:spPr/>
      <dgm:t>
        <a:bodyPr/>
        <a:lstStyle/>
        <a:p>
          <a:endParaRPr lang="en-US"/>
        </a:p>
      </dgm:t>
    </dgm:pt>
    <dgm:pt modelId="{64D29B9C-4276-4E6F-BC67-3749C8C01D0A}" type="sibTrans" cxnId="{45165DAF-214B-4CCF-A1D5-F50385BE6C60}">
      <dgm:prSet/>
      <dgm:spPr/>
      <dgm:t>
        <a:bodyPr/>
        <a:lstStyle/>
        <a:p>
          <a:endParaRPr lang="en-US"/>
        </a:p>
      </dgm:t>
    </dgm:pt>
    <dgm:pt modelId="{6227630B-F21D-460A-A52A-B8EFEFDB5C0F}">
      <dgm:prSet/>
      <dgm:spPr/>
      <dgm:t>
        <a:bodyPr/>
        <a:lstStyle/>
        <a:p>
          <a:r>
            <a:rPr lang="en-US" dirty="0" smtClean="0"/>
            <a:t>Generous Free Quota</a:t>
          </a:r>
          <a:endParaRPr lang="en-US" dirty="0" smtClean="0"/>
        </a:p>
      </dgm:t>
    </dgm:pt>
    <dgm:pt modelId="{359C934B-1C79-41C8-A8DF-E6EB517209E5}" type="parTrans" cxnId="{D45FF813-80CA-4B8C-B0D6-3B0753F24FAC}">
      <dgm:prSet/>
      <dgm:spPr/>
      <dgm:t>
        <a:bodyPr/>
        <a:lstStyle/>
        <a:p>
          <a:endParaRPr lang="en-US"/>
        </a:p>
      </dgm:t>
    </dgm:pt>
    <dgm:pt modelId="{904AD0B2-4101-4F22-90C9-66DB34FCA071}" type="sibTrans" cxnId="{D45FF813-80CA-4B8C-B0D6-3B0753F24FAC}">
      <dgm:prSet/>
      <dgm:spPr/>
      <dgm:t>
        <a:bodyPr/>
        <a:lstStyle/>
        <a:p>
          <a:endParaRPr lang="en-US"/>
        </a:p>
      </dgm:t>
    </dgm:pt>
    <dgm:pt modelId="{A7D5D3E2-92C4-486D-B8FE-E88079D34392}">
      <dgm:prSet/>
      <dgm:spPr/>
      <dgm:t>
        <a:bodyPr/>
        <a:lstStyle/>
        <a:p>
          <a:r>
            <a:rPr lang="en-US" dirty="0" smtClean="0"/>
            <a:t>Pay per use</a:t>
          </a:r>
          <a:endParaRPr lang="en-US" dirty="0" smtClean="0"/>
        </a:p>
      </dgm:t>
    </dgm:pt>
    <dgm:pt modelId="{D13BCE59-E3B5-4061-90F3-8FEC3DF6F3E0}" type="parTrans" cxnId="{2A95D78B-9A4C-4798-8BFE-DCE1D9FB725E}">
      <dgm:prSet/>
      <dgm:spPr/>
      <dgm:t>
        <a:bodyPr/>
        <a:lstStyle/>
        <a:p>
          <a:endParaRPr lang="en-US"/>
        </a:p>
      </dgm:t>
    </dgm:pt>
    <dgm:pt modelId="{9853444B-69CF-4EFE-AE44-E83D07DED1DF}" type="sibTrans" cxnId="{2A95D78B-9A4C-4798-8BFE-DCE1D9FB725E}">
      <dgm:prSet/>
      <dgm:spPr/>
      <dgm:t>
        <a:bodyPr/>
        <a:lstStyle/>
        <a:p>
          <a:endParaRPr lang="en-US"/>
        </a:p>
      </dgm:t>
    </dgm:pt>
    <dgm:pt modelId="{8A377082-189C-4207-982C-BEBA07B3E1C1}">
      <dgm:prSet/>
      <dgm:spPr/>
      <dgm:t>
        <a:bodyPr/>
        <a:lstStyle/>
        <a:p>
          <a:r>
            <a:rPr lang="en-US" dirty="0" smtClean="0"/>
            <a:t>Quick to start </a:t>
          </a:r>
          <a:endParaRPr lang="en-US" dirty="0" smtClean="0"/>
        </a:p>
      </dgm:t>
    </dgm:pt>
    <dgm:pt modelId="{E46627D0-8BAB-4C50-B113-D18D57316326}" type="parTrans" cxnId="{BD8B4E7E-29B8-4533-A215-DD49881A1CE4}">
      <dgm:prSet/>
      <dgm:spPr/>
      <dgm:t>
        <a:bodyPr/>
        <a:lstStyle/>
        <a:p>
          <a:endParaRPr lang="en-US"/>
        </a:p>
      </dgm:t>
    </dgm:pt>
    <dgm:pt modelId="{8F8B72AE-0A6D-453C-9248-BA97DF62A212}" type="sibTrans" cxnId="{BD8B4E7E-29B8-4533-A215-DD49881A1CE4}">
      <dgm:prSet/>
      <dgm:spPr/>
      <dgm:t>
        <a:bodyPr/>
        <a:lstStyle/>
        <a:p>
          <a:endParaRPr lang="en-US"/>
        </a:p>
      </dgm:t>
    </dgm:pt>
    <dgm:pt modelId="{DD6A9BAE-E872-4A70-A135-607C46771FF8}">
      <dgm:prSet/>
      <dgm:spPr/>
      <dgm:t>
        <a:bodyPr/>
        <a:lstStyle/>
        <a:p>
          <a:r>
            <a:rPr lang="en-US" dirty="0" smtClean="0"/>
            <a:t>99.95 SLA</a:t>
          </a:r>
          <a:endParaRPr lang="en-US" dirty="0" smtClean="0"/>
        </a:p>
      </dgm:t>
    </dgm:pt>
    <dgm:pt modelId="{AD0C3167-EAAD-43F5-9159-6DFEB1D0EEF9}" type="parTrans" cxnId="{23FC5E1E-0EA1-4D74-A6EF-68BB84E9B995}">
      <dgm:prSet/>
      <dgm:spPr/>
      <dgm:t>
        <a:bodyPr/>
        <a:lstStyle/>
        <a:p>
          <a:endParaRPr lang="en-US"/>
        </a:p>
      </dgm:t>
    </dgm:pt>
    <dgm:pt modelId="{D0C5F9DF-48A6-418B-9078-4A4E7C7DD005}" type="sibTrans" cxnId="{23FC5E1E-0EA1-4D74-A6EF-68BB84E9B995}">
      <dgm:prSet/>
      <dgm:spPr/>
      <dgm:t>
        <a:bodyPr/>
        <a:lstStyle/>
        <a:p>
          <a:endParaRPr lang="en-US"/>
        </a:p>
      </dgm:t>
    </dgm:pt>
    <dgm:pt modelId="{9F75BB4D-E8A3-4778-84AF-5569EC295218}">
      <dgm:prSet/>
      <dgm:spPr/>
      <dgm:t>
        <a:bodyPr/>
        <a:lstStyle/>
        <a:p>
          <a:r>
            <a:rPr lang="en-US" dirty="0" smtClean="0"/>
            <a:t>Paid support offered as part of Premier Accounts</a:t>
          </a:r>
          <a:endParaRPr lang="en-IN" dirty="0"/>
        </a:p>
      </dgm:t>
    </dgm:pt>
    <dgm:pt modelId="{0A80231F-BB5C-4393-8EE6-1753DAAA30C5}" type="parTrans" cxnId="{AEA0BAE2-75FD-413A-A2ED-7E9A0EF7D271}">
      <dgm:prSet/>
      <dgm:spPr/>
      <dgm:t>
        <a:bodyPr/>
        <a:lstStyle/>
        <a:p>
          <a:endParaRPr lang="en-US"/>
        </a:p>
      </dgm:t>
    </dgm:pt>
    <dgm:pt modelId="{883DBC09-2E3F-48FC-952E-126F614813BA}" type="sibTrans" cxnId="{AEA0BAE2-75FD-413A-A2ED-7E9A0EF7D271}">
      <dgm:prSet/>
      <dgm:spPr/>
      <dgm:t>
        <a:bodyPr/>
        <a:lstStyle/>
        <a:p>
          <a:endParaRPr lang="en-US"/>
        </a:p>
      </dgm:t>
    </dgm:pt>
    <dgm:pt modelId="{FCFC12C2-F4BD-42E5-A59F-023A0661B35B}">
      <dgm:prSet/>
      <dgm:spPr/>
      <dgm:t>
        <a:bodyPr/>
        <a:lstStyle/>
        <a:p>
          <a:r>
            <a:rPr lang="en-US" dirty="0" smtClean="0"/>
            <a:t>Global Data Locations</a:t>
          </a:r>
          <a:endParaRPr lang="en-US" dirty="0" smtClean="0"/>
        </a:p>
      </dgm:t>
    </dgm:pt>
    <dgm:pt modelId="{0AAD8BC0-7897-4D70-A683-72750EE29DEC}" type="sibTrans" cxnId="{6D9A71B2-3ACC-418A-9566-85C63F7E8B72}">
      <dgm:prSet/>
      <dgm:spPr/>
      <dgm:t>
        <a:bodyPr/>
        <a:lstStyle/>
        <a:p>
          <a:endParaRPr lang="en-US"/>
        </a:p>
      </dgm:t>
    </dgm:pt>
    <dgm:pt modelId="{835508CD-B74B-4482-8789-D1C3DEC5B0C3}" type="parTrans" cxnId="{6D9A71B2-3ACC-418A-9566-85C63F7E8B72}">
      <dgm:prSet/>
      <dgm:spPr/>
      <dgm:t>
        <a:bodyPr/>
        <a:lstStyle/>
        <a:p>
          <a:endParaRPr lang="en-US"/>
        </a:p>
      </dgm:t>
    </dgm:pt>
    <dgm:pt modelId="{519A246B-25F1-474E-9B8D-483B3047920E}">
      <dgm:prSet/>
      <dgm:spPr/>
      <dgm:t>
        <a:bodyPr/>
        <a:lstStyle/>
        <a:p>
          <a:r>
            <a:rPr lang="en-IN" dirty="0" smtClean="0"/>
            <a:t>Easy to Manage / Run</a:t>
          </a:r>
          <a:endParaRPr lang="en-IN" dirty="0"/>
        </a:p>
      </dgm:t>
    </dgm:pt>
    <dgm:pt modelId="{E100B885-1327-4CDF-A041-4E1E55CC9FBE}" type="parTrans" cxnId="{B5E01B8A-E8FE-41D5-9A65-83E733ECE771}">
      <dgm:prSet/>
      <dgm:spPr/>
    </dgm:pt>
    <dgm:pt modelId="{1D636F90-E37B-47D8-B6AE-44E154AE4FFD}" type="sibTrans" cxnId="{B5E01B8A-E8FE-41D5-9A65-83E733ECE771}">
      <dgm:prSet/>
      <dgm:spPr/>
    </dgm:pt>
    <dgm:pt modelId="{CAF580F3-3E66-4B6A-9C9F-BD5AE5DFCEC6}" type="pres">
      <dgm:prSet presAssocID="{E513B2C5-06B6-4731-B86D-C789820112DD}" presName="diagram" presStyleCnt="0">
        <dgm:presLayoutVars>
          <dgm:dir/>
          <dgm:resizeHandles val="exact"/>
        </dgm:presLayoutVars>
      </dgm:prSet>
      <dgm:spPr/>
    </dgm:pt>
    <dgm:pt modelId="{96DEBCD8-BDBE-45AB-B70C-436E173613AA}" type="pres">
      <dgm:prSet presAssocID="{95E7239D-DE8B-4D1F-AC26-5236ED90C158}" presName="node" presStyleLbl="node1" presStyleIdx="0" presStyleCnt="9">
        <dgm:presLayoutVars>
          <dgm:bulletEnabled val="1"/>
        </dgm:presLayoutVars>
      </dgm:prSet>
      <dgm:spPr/>
      <dgm:t>
        <a:bodyPr/>
        <a:lstStyle/>
        <a:p>
          <a:endParaRPr lang="en-US"/>
        </a:p>
      </dgm:t>
    </dgm:pt>
    <dgm:pt modelId="{ECCBCEBB-8449-49DD-B287-7BF4D8C9E19D}" type="pres">
      <dgm:prSet presAssocID="{53EF245A-44D2-4147-A9E1-DB9B26756CD0}" presName="sibTrans" presStyleCnt="0"/>
      <dgm:spPr/>
    </dgm:pt>
    <dgm:pt modelId="{4D3DDC0E-03D9-4284-A223-1191DD089603}" type="pres">
      <dgm:prSet presAssocID="{70F8B889-5DAD-4E10-B752-2D7FFC04906C}" presName="node" presStyleLbl="node1" presStyleIdx="1" presStyleCnt="9">
        <dgm:presLayoutVars>
          <dgm:bulletEnabled val="1"/>
        </dgm:presLayoutVars>
      </dgm:prSet>
      <dgm:spPr/>
    </dgm:pt>
    <dgm:pt modelId="{F4416DC4-71F2-48DC-BD61-CEA8A20FD486}" type="pres">
      <dgm:prSet presAssocID="{64D29B9C-4276-4E6F-BC67-3749C8C01D0A}" presName="sibTrans" presStyleCnt="0"/>
      <dgm:spPr/>
    </dgm:pt>
    <dgm:pt modelId="{3EEE70F2-02B4-4A71-9123-6F3E649E04D7}" type="pres">
      <dgm:prSet presAssocID="{6227630B-F21D-460A-A52A-B8EFEFDB5C0F}" presName="node" presStyleLbl="node1" presStyleIdx="2" presStyleCnt="9">
        <dgm:presLayoutVars>
          <dgm:bulletEnabled val="1"/>
        </dgm:presLayoutVars>
      </dgm:prSet>
      <dgm:spPr/>
    </dgm:pt>
    <dgm:pt modelId="{02F29E8D-B128-4DDC-9B39-E96739A0C287}" type="pres">
      <dgm:prSet presAssocID="{904AD0B2-4101-4F22-90C9-66DB34FCA071}" presName="sibTrans" presStyleCnt="0"/>
      <dgm:spPr/>
    </dgm:pt>
    <dgm:pt modelId="{378D77AE-1643-45FB-9EF1-8D138A44EBFC}" type="pres">
      <dgm:prSet presAssocID="{A7D5D3E2-92C4-486D-B8FE-E88079D34392}" presName="node" presStyleLbl="node1" presStyleIdx="3" presStyleCnt="9">
        <dgm:presLayoutVars>
          <dgm:bulletEnabled val="1"/>
        </dgm:presLayoutVars>
      </dgm:prSet>
      <dgm:spPr/>
    </dgm:pt>
    <dgm:pt modelId="{4374218B-F657-4522-B550-44266BCE8F54}" type="pres">
      <dgm:prSet presAssocID="{9853444B-69CF-4EFE-AE44-E83D07DED1DF}" presName="sibTrans" presStyleCnt="0"/>
      <dgm:spPr/>
    </dgm:pt>
    <dgm:pt modelId="{0C23813D-1DA8-45AB-91ED-105921A27C98}" type="pres">
      <dgm:prSet presAssocID="{8A377082-189C-4207-982C-BEBA07B3E1C1}" presName="node" presStyleLbl="node1" presStyleIdx="4" presStyleCnt="9">
        <dgm:presLayoutVars>
          <dgm:bulletEnabled val="1"/>
        </dgm:presLayoutVars>
      </dgm:prSet>
      <dgm:spPr/>
      <dgm:t>
        <a:bodyPr/>
        <a:lstStyle/>
        <a:p>
          <a:endParaRPr lang="en-US"/>
        </a:p>
      </dgm:t>
    </dgm:pt>
    <dgm:pt modelId="{B6F90292-586F-4525-B1DF-14F7FF2A115E}" type="pres">
      <dgm:prSet presAssocID="{8F8B72AE-0A6D-453C-9248-BA97DF62A212}" presName="sibTrans" presStyleCnt="0"/>
      <dgm:spPr/>
    </dgm:pt>
    <dgm:pt modelId="{8C44E47B-6D07-4CC6-BDE1-639157D8309B}" type="pres">
      <dgm:prSet presAssocID="{FCFC12C2-F4BD-42E5-A59F-023A0661B35B}" presName="node" presStyleLbl="node1" presStyleIdx="5" presStyleCnt="9">
        <dgm:presLayoutVars>
          <dgm:bulletEnabled val="1"/>
        </dgm:presLayoutVars>
      </dgm:prSet>
      <dgm:spPr/>
    </dgm:pt>
    <dgm:pt modelId="{4CBDAE43-85C8-48C4-9EFB-5AB1A5DB87A8}" type="pres">
      <dgm:prSet presAssocID="{0AAD8BC0-7897-4D70-A683-72750EE29DEC}" presName="sibTrans" presStyleCnt="0"/>
      <dgm:spPr/>
    </dgm:pt>
    <dgm:pt modelId="{5AAC201E-84B1-4BCF-8FBB-6D923DC77269}" type="pres">
      <dgm:prSet presAssocID="{DD6A9BAE-E872-4A70-A135-607C46771FF8}" presName="node" presStyleLbl="node1" presStyleIdx="6" presStyleCnt="9">
        <dgm:presLayoutVars>
          <dgm:bulletEnabled val="1"/>
        </dgm:presLayoutVars>
      </dgm:prSet>
      <dgm:spPr/>
    </dgm:pt>
    <dgm:pt modelId="{87FC511A-DDD2-44E0-BBCB-BCD6497440EB}" type="pres">
      <dgm:prSet presAssocID="{D0C5F9DF-48A6-418B-9078-4A4E7C7DD005}" presName="sibTrans" presStyleCnt="0"/>
      <dgm:spPr/>
    </dgm:pt>
    <dgm:pt modelId="{D4EDB921-29BB-49D7-9B4A-5452E2427E64}" type="pres">
      <dgm:prSet presAssocID="{9F75BB4D-E8A3-4778-84AF-5569EC295218}" presName="node" presStyleLbl="node1" presStyleIdx="7" presStyleCnt="9">
        <dgm:presLayoutVars>
          <dgm:bulletEnabled val="1"/>
        </dgm:presLayoutVars>
      </dgm:prSet>
      <dgm:spPr/>
    </dgm:pt>
    <dgm:pt modelId="{C4CDBB6B-2386-4113-BFAA-104A09A1D4AD}" type="pres">
      <dgm:prSet presAssocID="{883DBC09-2E3F-48FC-952E-126F614813BA}" presName="sibTrans" presStyleCnt="0"/>
      <dgm:spPr/>
    </dgm:pt>
    <dgm:pt modelId="{D80DD0DD-774D-471B-995B-B74FAE814BBF}" type="pres">
      <dgm:prSet presAssocID="{519A246B-25F1-474E-9B8D-483B3047920E}" presName="node" presStyleLbl="node1" presStyleIdx="8" presStyleCnt="9">
        <dgm:presLayoutVars>
          <dgm:bulletEnabled val="1"/>
        </dgm:presLayoutVars>
      </dgm:prSet>
      <dgm:spPr/>
      <dgm:t>
        <a:bodyPr/>
        <a:lstStyle/>
        <a:p>
          <a:endParaRPr lang="en-US"/>
        </a:p>
      </dgm:t>
    </dgm:pt>
  </dgm:ptLst>
  <dgm:cxnLst>
    <dgm:cxn modelId="{D04B76E4-7442-4DE3-B156-7BEAFF0BDF0F}" type="presOf" srcId="{70F8B889-5DAD-4E10-B752-2D7FFC04906C}" destId="{4D3DDC0E-03D9-4284-A223-1191DD089603}" srcOrd="0" destOrd="0" presId="urn:microsoft.com/office/officeart/2005/8/layout/default"/>
    <dgm:cxn modelId="{DE8CFB7C-9FC3-433D-AC93-547E1419F5D4}" type="presOf" srcId="{FCFC12C2-F4BD-42E5-A59F-023A0661B35B}" destId="{8C44E47B-6D07-4CC6-BDE1-639157D8309B}" srcOrd="0" destOrd="0" presId="urn:microsoft.com/office/officeart/2005/8/layout/default"/>
    <dgm:cxn modelId="{5066CD9E-63B9-4B32-AD8B-D2CDBD0F5D97}" type="presOf" srcId="{9F75BB4D-E8A3-4778-84AF-5569EC295218}" destId="{D4EDB921-29BB-49D7-9B4A-5452E2427E64}" srcOrd="0" destOrd="0" presId="urn:microsoft.com/office/officeart/2005/8/layout/default"/>
    <dgm:cxn modelId="{B6CE7FBC-31D5-4FFC-BCDA-FCEC5D396E6D}" type="presOf" srcId="{519A246B-25F1-474E-9B8D-483B3047920E}" destId="{D80DD0DD-774D-471B-995B-B74FAE814BBF}" srcOrd="0" destOrd="0" presId="urn:microsoft.com/office/officeart/2005/8/layout/default"/>
    <dgm:cxn modelId="{13A4BDA5-204E-4FB0-9A2D-04D2C140EE33}" type="presOf" srcId="{A7D5D3E2-92C4-486D-B8FE-E88079D34392}" destId="{378D77AE-1643-45FB-9EF1-8D138A44EBFC}" srcOrd="0" destOrd="0" presId="urn:microsoft.com/office/officeart/2005/8/layout/default"/>
    <dgm:cxn modelId="{45165DAF-214B-4CCF-A1D5-F50385BE6C60}" srcId="{E513B2C5-06B6-4731-B86D-C789820112DD}" destId="{70F8B889-5DAD-4E10-B752-2D7FFC04906C}" srcOrd="1" destOrd="0" parTransId="{96798929-BE0C-45C9-A6D1-2410FB2628C5}" sibTransId="{64D29B9C-4276-4E6F-BC67-3749C8C01D0A}"/>
    <dgm:cxn modelId="{AA1CEE46-EA0E-41CC-A6AC-8E4D272A9FA2}" type="presOf" srcId="{8A377082-189C-4207-982C-BEBA07B3E1C1}" destId="{0C23813D-1DA8-45AB-91ED-105921A27C98}" srcOrd="0" destOrd="0" presId="urn:microsoft.com/office/officeart/2005/8/layout/default"/>
    <dgm:cxn modelId="{C207C42C-5787-4964-9CB3-7042DDFB884C}" type="presOf" srcId="{6227630B-F21D-460A-A52A-B8EFEFDB5C0F}" destId="{3EEE70F2-02B4-4A71-9123-6F3E649E04D7}" srcOrd="0" destOrd="0" presId="urn:microsoft.com/office/officeart/2005/8/layout/default"/>
    <dgm:cxn modelId="{C0B20157-2D76-4F09-86E6-151DC27F1FB1}" srcId="{E513B2C5-06B6-4731-B86D-C789820112DD}" destId="{95E7239D-DE8B-4D1F-AC26-5236ED90C158}" srcOrd="0" destOrd="0" parTransId="{8074F29B-6283-404D-BBBA-694FEF4EC5E9}" sibTransId="{53EF245A-44D2-4147-A9E1-DB9B26756CD0}"/>
    <dgm:cxn modelId="{A2832B0D-8D33-493B-B8C5-28B6C5871CD9}" type="presOf" srcId="{95E7239D-DE8B-4D1F-AC26-5236ED90C158}" destId="{96DEBCD8-BDBE-45AB-B70C-436E173613AA}" srcOrd="0" destOrd="0" presId="urn:microsoft.com/office/officeart/2005/8/layout/default"/>
    <dgm:cxn modelId="{E423BD8B-F589-4483-AFF0-014EC05AF17A}" type="presOf" srcId="{DD6A9BAE-E872-4A70-A135-607C46771FF8}" destId="{5AAC201E-84B1-4BCF-8FBB-6D923DC77269}" srcOrd="0" destOrd="0" presId="urn:microsoft.com/office/officeart/2005/8/layout/default"/>
    <dgm:cxn modelId="{6D9A71B2-3ACC-418A-9566-85C63F7E8B72}" srcId="{E513B2C5-06B6-4731-B86D-C789820112DD}" destId="{FCFC12C2-F4BD-42E5-A59F-023A0661B35B}" srcOrd="5" destOrd="0" parTransId="{835508CD-B74B-4482-8789-D1C3DEC5B0C3}" sibTransId="{0AAD8BC0-7897-4D70-A683-72750EE29DEC}"/>
    <dgm:cxn modelId="{D45FF813-80CA-4B8C-B0D6-3B0753F24FAC}" srcId="{E513B2C5-06B6-4731-B86D-C789820112DD}" destId="{6227630B-F21D-460A-A52A-B8EFEFDB5C0F}" srcOrd="2" destOrd="0" parTransId="{359C934B-1C79-41C8-A8DF-E6EB517209E5}" sibTransId="{904AD0B2-4101-4F22-90C9-66DB34FCA071}"/>
    <dgm:cxn modelId="{2A95D78B-9A4C-4798-8BFE-DCE1D9FB725E}" srcId="{E513B2C5-06B6-4731-B86D-C789820112DD}" destId="{A7D5D3E2-92C4-486D-B8FE-E88079D34392}" srcOrd="3" destOrd="0" parTransId="{D13BCE59-E3B5-4061-90F3-8FEC3DF6F3E0}" sibTransId="{9853444B-69CF-4EFE-AE44-E83D07DED1DF}"/>
    <dgm:cxn modelId="{23FC5E1E-0EA1-4D74-A6EF-68BB84E9B995}" srcId="{E513B2C5-06B6-4731-B86D-C789820112DD}" destId="{DD6A9BAE-E872-4A70-A135-607C46771FF8}" srcOrd="6" destOrd="0" parTransId="{AD0C3167-EAAD-43F5-9159-6DFEB1D0EEF9}" sibTransId="{D0C5F9DF-48A6-418B-9078-4A4E7C7DD005}"/>
    <dgm:cxn modelId="{B5E01B8A-E8FE-41D5-9A65-83E733ECE771}" srcId="{E513B2C5-06B6-4731-B86D-C789820112DD}" destId="{519A246B-25F1-474E-9B8D-483B3047920E}" srcOrd="8" destOrd="0" parTransId="{E100B885-1327-4CDF-A041-4E1E55CC9FBE}" sibTransId="{1D636F90-E37B-47D8-B6AE-44E154AE4FFD}"/>
    <dgm:cxn modelId="{BD8B4E7E-29B8-4533-A215-DD49881A1CE4}" srcId="{E513B2C5-06B6-4731-B86D-C789820112DD}" destId="{8A377082-189C-4207-982C-BEBA07B3E1C1}" srcOrd="4" destOrd="0" parTransId="{E46627D0-8BAB-4C50-B113-D18D57316326}" sibTransId="{8F8B72AE-0A6D-453C-9248-BA97DF62A212}"/>
    <dgm:cxn modelId="{2C95941F-0F10-43D3-8376-57147D6C96F3}" type="presOf" srcId="{E513B2C5-06B6-4731-B86D-C789820112DD}" destId="{CAF580F3-3E66-4B6A-9C9F-BD5AE5DFCEC6}" srcOrd="0" destOrd="0" presId="urn:microsoft.com/office/officeart/2005/8/layout/default"/>
    <dgm:cxn modelId="{AEA0BAE2-75FD-413A-A2ED-7E9A0EF7D271}" srcId="{E513B2C5-06B6-4731-B86D-C789820112DD}" destId="{9F75BB4D-E8A3-4778-84AF-5569EC295218}" srcOrd="7" destOrd="0" parTransId="{0A80231F-BB5C-4393-8EE6-1753DAAA30C5}" sibTransId="{883DBC09-2E3F-48FC-952E-126F614813BA}"/>
    <dgm:cxn modelId="{076D269C-9986-49B4-B630-8CDF60BE147B}" type="presParOf" srcId="{CAF580F3-3E66-4B6A-9C9F-BD5AE5DFCEC6}" destId="{96DEBCD8-BDBE-45AB-B70C-436E173613AA}" srcOrd="0" destOrd="0" presId="urn:microsoft.com/office/officeart/2005/8/layout/default"/>
    <dgm:cxn modelId="{12CF16F3-CEC1-4945-8DAF-E39E71CEF091}" type="presParOf" srcId="{CAF580F3-3E66-4B6A-9C9F-BD5AE5DFCEC6}" destId="{ECCBCEBB-8449-49DD-B287-7BF4D8C9E19D}" srcOrd="1" destOrd="0" presId="urn:microsoft.com/office/officeart/2005/8/layout/default"/>
    <dgm:cxn modelId="{4C83DE2F-E0DC-45D9-B438-98F0A0B73C02}" type="presParOf" srcId="{CAF580F3-3E66-4B6A-9C9F-BD5AE5DFCEC6}" destId="{4D3DDC0E-03D9-4284-A223-1191DD089603}" srcOrd="2" destOrd="0" presId="urn:microsoft.com/office/officeart/2005/8/layout/default"/>
    <dgm:cxn modelId="{C4A86A6F-547B-4C04-9061-05F4FF09172E}" type="presParOf" srcId="{CAF580F3-3E66-4B6A-9C9F-BD5AE5DFCEC6}" destId="{F4416DC4-71F2-48DC-BD61-CEA8A20FD486}" srcOrd="3" destOrd="0" presId="urn:microsoft.com/office/officeart/2005/8/layout/default"/>
    <dgm:cxn modelId="{138F9CEA-27C4-4521-A4B6-B61EADCCBB4D}" type="presParOf" srcId="{CAF580F3-3E66-4B6A-9C9F-BD5AE5DFCEC6}" destId="{3EEE70F2-02B4-4A71-9123-6F3E649E04D7}" srcOrd="4" destOrd="0" presId="urn:microsoft.com/office/officeart/2005/8/layout/default"/>
    <dgm:cxn modelId="{B3FA69E9-FDAE-4005-B006-152BE3424353}" type="presParOf" srcId="{CAF580F3-3E66-4B6A-9C9F-BD5AE5DFCEC6}" destId="{02F29E8D-B128-4DDC-9B39-E96739A0C287}" srcOrd="5" destOrd="0" presId="urn:microsoft.com/office/officeart/2005/8/layout/default"/>
    <dgm:cxn modelId="{3F0DB512-1F06-4550-BF0B-F3D4BD2A788C}" type="presParOf" srcId="{CAF580F3-3E66-4B6A-9C9F-BD5AE5DFCEC6}" destId="{378D77AE-1643-45FB-9EF1-8D138A44EBFC}" srcOrd="6" destOrd="0" presId="urn:microsoft.com/office/officeart/2005/8/layout/default"/>
    <dgm:cxn modelId="{1E114228-5CB3-459B-A04E-BF1F390ADDCA}" type="presParOf" srcId="{CAF580F3-3E66-4B6A-9C9F-BD5AE5DFCEC6}" destId="{4374218B-F657-4522-B550-44266BCE8F54}" srcOrd="7" destOrd="0" presId="urn:microsoft.com/office/officeart/2005/8/layout/default"/>
    <dgm:cxn modelId="{627C2D64-74E3-4844-983B-188B486416C5}" type="presParOf" srcId="{CAF580F3-3E66-4B6A-9C9F-BD5AE5DFCEC6}" destId="{0C23813D-1DA8-45AB-91ED-105921A27C98}" srcOrd="8" destOrd="0" presId="urn:microsoft.com/office/officeart/2005/8/layout/default"/>
    <dgm:cxn modelId="{C215C2FA-5167-4448-A3FE-CA8713FB3E49}" type="presParOf" srcId="{CAF580F3-3E66-4B6A-9C9F-BD5AE5DFCEC6}" destId="{B6F90292-586F-4525-B1DF-14F7FF2A115E}" srcOrd="9" destOrd="0" presId="urn:microsoft.com/office/officeart/2005/8/layout/default"/>
    <dgm:cxn modelId="{99504F56-2950-49FA-8D6A-2E45F53544F3}" type="presParOf" srcId="{CAF580F3-3E66-4B6A-9C9F-BD5AE5DFCEC6}" destId="{8C44E47B-6D07-4CC6-BDE1-639157D8309B}" srcOrd="10" destOrd="0" presId="urn:microsoft.com/office/officeart/2005/8/layout/default"/>
    <dgm:cxn modelId="{C3271AFE-8EC7-4508-BE4F-DEE0B6A66F9C}" type="presParOf" srcId="{CAF580F3-3E66-4B6A-9C9F-BD5AE5DFCEC6}" destId="{4CBDAE43-85C8-48C4-9EFB-5AB1A5DB87A8}" srcOrd="11" destOrd="0" presId="urn:microsoft.com/office/officeart/2005/8/layout/default"/>
    <dgm:cxn modelId="{3069DC99-4838-4FB2-94AB-F748300ADECD}" type="presParOf" srcId="{CAF580F3-3E66-4B6A-9C9F-BD5AE5DFCEC6}" destId="{5AAC201E-84B1-4BCF-8FBB-6D923DC77269}" srcOrd="12" destOrd="0" presId="urn:microsoft.com/office/officeart/2005/8/layout/default"/>
    <dgm:cxn modelId="{F0ADB39A-8C27-4844-AD75-7C37FDFC111A}" type="presParOf" srcId="{CAF580F3-3E66-4B6A-9C9F-BD5AE5DFCEC6}" destId="{87FC511A-DDD2-44E0-BBCB-BCD6497440EB}" srcOrd="13" destOrd="0" presId="urn:microsoft.com/office/officeart/2005/8/layout/default"/>
    <dgm:cxn modelId="{FA24EC90-A338-4B92-B05E-B9C57837BCE6}" type="presParOf" srcId="{CAF580F3-3E66-4B6A-9C9F-BD5AE5DFCEC6}" destId="{D4EDB921-29BB-49D7-9B4A-5452E2427E64}" srcOrd="14" destOrd="0" presId="urn:microsoft.com/office/officeart/2005/8/layout/default"/>
    <dgm:cxn modelId="{9D38AE75-6197-4B99-92CA-EF6B4375D168}" type="presParOf" srcId="{CAF580F3-3E66-4B6A-9C9F-BD5AE5DFCEC6}" destId="{C4CDBB6B-2386-4113-BFAA-104A09A1D4AD}" srcOrd="15" destOrd="0" presId="urn:microsoft.com/office/officeart/2005/8/layout/default"/>
    <dgm:cxn modelId="{3DCA6065-8841-425B-B0FA-E8F2D42C7E02}" type="presParOf" srcId="{CAF580F3-3E66-4B6A-9C9F-BD5AE5DFCEC6}" destId="{D80DD0DD-774D-471B-995B-B74FAE814BBF}" srcOrd="16" destOrd="0" presId="urn:microsoft.com/office/officeart/2005/8/layout/default"/>
  </dgm:cxnLst>
  <dgm:bg/>
  <dgm:whole/>
</dgm:dataModel>
</file>

<file path=ppt/diagrams/data2.xml><?xml version="1.0" encoding="utf-8"?>
<dgm:dataModel xmlns:dgm="http://schemas.openxmlformats.org/drawingml/2006/diagram" xmlns:a="http://schemas.openxmlformats.org/drawingml/2006/main">
  <dgm:ptLst>
    <dgm:pt modelId="{39021EB8-2489-44B2-8FE2-88DAB987AE4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45CC75B1-051F-4923-86FE-E942DC385111}">
      <dgm:prSet/>
      <dgm:spPr/>
      <dgm:t>
        <a:bodyPr/>
        <a:lstStyle/>
        <a:p>
          <a:r>
            <a:rPr lang="en-US" dirty="0" smtClean="0"/>
            <a:t>Amazon Web Services</a:t>
          </a:r>
          <a:endParaRPr lang="en-US" dirty="0"/>
        </a:p>
      </dgm:t>
    </dgm:pt>
    <dgm:pt modelId="{6660C5FA-4B35-4EEF-AB0E-6FE8F97F1BBB}" type="parTrans" cxnId="{0F59E6FD-C6FF-486C-A53D-C90954C4C76F}">
      <dgm:prSet/>
      <dgm:spPr/>
      <dgm:t>
        <a:bodyPr/>
        <a:lstStyle/>
        <a:p>
          <a:endParaRPr lang="en-US"/>
        </a:p>
      </dgm:t>
    </dgm:pt>
    <dgm:pt modelId="{C06DB88B-0916-444C-9035-85DB486093D3}" type="sibTrans" cxnId="{0F59E6FD-C6FF-486C-A53D-C90954C4C76F}">
      <dgm:prSet/>
      <dgm:spPr/>
      <dgm:t>
        <a:bodyPr/>
        <a:lstStyle/>
        <a:p>
          <a:endParaRPr lang="en-US"/>
        </a:p>
      </dgm:t>
    </dgm:pt>
    <dgm:pt modelId="{7ECE9FA6-0DEF-4EBB-B39F-AA9743A5E149}">
      <dgm:prSet/>
      <dgm:spPr/>
      <dgm:t>
        <a:bodyPr/>
        <a:lstStyle/>
        <a:p>
          <a:r>
            <a:rPr lang="en-US" dirty="0" err="1" smtClean="0"/>
            <a:t>VMWare</a:t>
          </a:r>
          <a:endParaRPr lang="en-US" dirty="0"/>
        </a:p>
      </dgm:t>
    </dgm:pt>
    <dgm:pt modelId="{76BBBB5E-B8CE-49E1-981D-4000E980A89C}" type="parTrans" cxnId="{E93C89BC-4C73-4D50-AADB-1026407F4DF7}">
      <dgm:prSet/>
      <dgm:spPr/>
      <dgm:t>
        <a:bodyPr/>
        <a:lstStyle/>
        <a:p>
          <a:endParaRPr lang="en-US"/>
        </a:p>
      </dgm:t>
    </dgm:pt>
    <dgm:pt modelId="{A8D29AE5-CAEF-4A27-919B-89A0CF79B9B1}" type="sibTrans" cxnId="{E93C89BC-4C73-4D50-AADB-1026407F4DF7}">
      <dgm:prSet/>
      <dgm:spPr/>
      <dgm:t>
        <a:bodyPr/>
        <a:lstStyle/>
        <a:p>
          <a:endParaRPr lang="en-US"/>
        </a:p>
      </dgm:t>
    </dgm:pt>
    <dgm:pt modelId="{CE8F0992-960B-4D40-87C5-308532EC8C82}">
      <dgm:prSet/>
      <dgm:spPr/>
      <dgm:t>
        <a:bodyPr/>
        <a:lstStyle/>
        <a:p>
          <a:r>
            <a:rPr lang="en-US" dirty="0" err="1" smtClean="0"/>
            <a:t>Heroku</a:t>
          </a:r>
          <a:endParaRPr lang="en-US" dirty="0"/>
        </a:p>
      </dgm:t>
    </dgm:pt>
    <dgm:pt modelId="{05973E7D-83BB-4346-AFA5-65865ECE1A41}" type="parTrans" cxnId="{3961C73A-CBC5-45C0-89FF-885167A4487B}">
      <dgm:prSet/>
      <dgm:spPr/>
      <dgm:t>
        <a:bodyPr/>
        <a:lstStyle/>
        <a:p>
          <a:endParaRPr lang="en-US"/>
        </a:p>
      </dgm:t>
    </dgm:pt>
    <dgm:pt modelId="{77A0097E-64E8-481B-A88E-6C7D4A400684}" type="sibTrans" cxnId="{3961C73A-CBC5-45C0-89FF-885167A4487B}">
      <dgm:prSet/>
      <dgm:spPr/>
      <dgm:t>
        <a:bodyPr/>
        <a:lstStyle/>
        <a:p>
          <a:endParaRPr lang="en-US"/>
        </a:p>
      </dgm:t>
    </dgm:pt>
    <dgm:pt modelId="{E160CFFF-84C6-42C3-BFF7-380611DFA742}">
      <dgm:prSet/>
      <dgm:spPr/>
      <dgm:t>
        <a:bodyPr/>
        <a:lstStyle/>
        <a:p>
          <a:r>
            <a:rPr lang="en-US" dirty="0" err="1" smtClean="0"/>
            <a:t>CloudFoundry</a:t>
          </a:r>
          <a:endParaRPr lang="en-US" dirty="0"/>
        </a:p>
      </dgm:t>
    </dgm:pt>
    <dgm:pt modelId="{132CED2A-6DE9-4913-832E-60AA8682B704}" type="parTrans" cxnId="{89BEDC8D-68FB-4C71-8869-ED39B332CC65}">
      <dgm:prSet/>
      <dgm:spPr/>
      <dgm:t>
        <a:bodyPr/>
        <a:lstStyle/>
        <a:p>
          <a:endParaRPr lang="en-US"/>
        </a:p>
      </dgm:t>
    </dgm:pt>
    <dgm:pt modelId="{24301587-6C79-47CC-889B-09A6E338CF14}" type="sibTrans" cxnId="{89BEDC8D-68FB-4C71-8869-ED39B332CC65}">
      <dgm:prSet/>
      <dgm:spPr/>
      <dgm:t>
        <a:bodyPr/>
        <a:lstStyle/>
        <a:p>
          <a:endParaRPr lang="en-US"/>
        </a:p>
      </dgm:t>
    </dgm:pt>
    <dgm:pt modelId="{AA758EF8-076E-4BC9-9396-5AFC50192816}">
      <dgm:prSet/>
      <dgm:spPr/>
      <dgm:t>
        <a:bodyPr/>
        <a:lstStyle/>
        <a:p>
          <a:r>
            <a:rPr lang="en-US" dirty="0" err="1" smtClean="0"/>
            <a:t>OpenShift</a:t>
          </a:r>
          <a:endParaRPr lang="en-US" dirty="0"/>
        </a:p>
      </dgm:t>
    </dgm:pt>
    <dgm:pt modelId="{4709B308-379F-4CAB-BC28-E820B10FF738}" type="parTrans" cxnId="{D24C8086-6E0C-42A5-82D7-66D5DFC85BCD}">
      <dgm:prSet/>
      <dgm:spPr/>
      <dgm:t>
        <a:bodyPr/>
        <a:lstStyle/>
        <a:p>
          <a:endParaRPr lang="en-US"/>
        </a:p>
      </dgm:t>
    </dgm:pt>
    <dgm:pt modelId="{F7EFE61F-77DA-48BC-9BD6-D765B9565DE9}" type="sibTrans" cxnId="{D24C8086-6E0C-42A5-82D7-66D5DFC85BCD}">
      <dgm:prSet/>
      <dgm:spPr/>
      <dgm:t>
        <a:bodyPr/>
        <a:lstStyle/>
        <a:p>
          <a:endParaRPr lang="en-US"/>
        </a:p>
      </dgm:t>
    </dgm:pt>
    <dgm:pt modelId="{4F712E1B-D78B-4291-866B-2A1C48AFD47D}">
      <dgm:prSet/>
      <dgm:spPr/>
      <dgm:t>
        <a:bodyPr/>
        <a:lstStyle/>
        <a:p>
          <a:r>
            <a:rPr lang="en-US" dirty="0" smtClean="0"/>
            <a:t>Force.com</a:t>
          </a:r>
          <a:endParaRPr lang="en-US" dirty="0"/>
        </a:p>
      </dgm:t>
    </dgm:pt>
    <dgm:pt modelId="{C64355B1-28CA-4778-9EB3-0E120E49846E}" type="parTrans" cxnId="{66108206-BCC1-4C19-B05B-C49F9BF51C12}">
      <dgm:prSet/>
      <dgm:spPr/>
      <dgm:t>
        <a:bodyPr/>
        <a:lstStyle/>
        <a:p>
          <a:endParaRPr lang="en-US"/>
        </a:p>
      </dgm:t>
    </dgm:pt>
    <dgm:pt modelId="{83A720CB-F46B-405C-834F-CA3E0F3EAD64}" type="sibTrans" cxnId="{66108206-BCC1-4C19-B05B-C49F9BF51C12}">
      <dgm:prSet/>
      <dgm:spPr/>
      <dgm:t>
        <a:bodyPr/>
        <a:lstStyle/>
        <a:p>
          <a:endParaRPr lang="en-US"/>
        </a:p>
      </dgm:t>
    </dgm:pt>
    <dgm:pt modelId="{5B8000F6-CF51-4E4C-A9D8-E2EAB1DAF4C8}">
      <dgm:prSet/>
      <dgm:spPr/>
      <dgm:t>
        <a:bodyPr/>
        <a:lstStyle/>
        <a:p>
          <a:r>
            <a:rPr lang="en-US" dirty="0" err="1" smtClean="0"/>
            <a:t>Rackspace</a:t>
          </a:r>
          <a:endParaRPr lang="en-US" dirty="0"/>
        </a:p>
      </dgm:t>
    </dgm:pt>
    <dgm:pt modelId="{DACD93BC-29FB-4CA7-9E62-9010308B0D5F}" type="parTrans" cxnId="{02E9095E-6353-4447-9CA2-51743292AD2C}">
      <dgm:prSet/>
      <dgm:spPr/>
      <dgm:t>
        <a:bodyPr/>
        <a:lstStyle/>
        <a:p>
          <a:endParaRPr lang="en-US"/>
        </a:p>
      </dgm:t>
    </dgm:pt>
    <dgm:pt modelId="{17941095-BF30-43FF-956A-CC9B1BBABB00}" type="sibTrans" cxnId="{02E9095E-6353-4447-9CA2-51743292AD2C}">
      <dgm:prSet/>
      <dgm:spPr/>
      <dgm:t>
        <a:bodyPr/>
        <a:lstStyle/>
        <a:p>
          <a:endParaRPr lang="en-US"/>
        </a:p>
      </dgm:t>
    </dgm:pt>
    <dgm:pt modelId="{63D1D216-C75C-4F01-9409-17EAA8D7E9BB}">
      <dgm:prSet/>
      <dgm:spPr/>
      <dgm:t>
        <a:bodyPr/>
        <a:lstStyle/>
        <a:p>
          <a:r>
            <a:rPr lang="en-US" dirty="0" smtClean="0"/>
            <a:t>Windows Azure</a:t>
          </a:r>
        </a:p>
      </dgm:t>
    </dgm:pt>
    <dgm:pt modelId="{76E9E770-7205-47E2-8BE6-496F5D8E4825}" type="parTrans" cxnId="{23D5F7C8-5103-46A5-8B95-1E60B267CED6}">
      <dgm:prSet/>
      <dgm:spPr/>
      <dgm:t>
        <a:bodyPr/>
        <a:lstStyle/>
        <a:p>
          <a:endParaRPr lang="en-US"/>
        </a:p>
      </dgm:t>
    </dgm:pt>
    <dgm:pt modelId="{025AEFC5-23D4-4496-BB38-11B9D5BB0D8F}" type="sibTrans" cxnId="{23D5F7C8-5103-46A5-8B95-1E60B267CED6}">
      <dgm:prSet/>
      <dgm:spPr/>
      <dgm:t>
        <a:bodyPr/>
        <a:lstStyle/>
        <a:p>
          <a:endParaRPr lang="en-US"/>
        </a:p>
      </dgm:t>
    </dgm:pt>
    <dgm:pt modelId="{06761268-D5E6-4526-BD83-98AC55A97C3F}">
      <dgm:prSet/>
      <dgm:spPr/>
      <dgm:t>
        <a:bodyPr/>
        <a:lstStyle/>
        <a:p>
          <a:r>
            <a:rPr lang="en-US" dirty="0" err="1" smtClean="0"/>
            <a:t>GoGrid</a:t>
          </a:r>
          <a:endParaRPr lang="en-US" dirty="0" smtClean="0"/>
        </a:p>
      </dgm:t>
    </dgm:pt>
    <dgm:pt modelId="{78D88DB8-9D53-410B-8136-AAF98D4B71A7}" type="parTrans" cxnId="{53D3DE3B-9D81-44BD-B367-377136279214}">
      <dgm:prSet/>
      <dgm:spPr/>
      <dgm:t>
        <a:bodyPr/>
        <a:lstStyle/>
        <a:p>
          <a:endParaRPr lang="en-US"/>
        </a:p>
      </dgm:t>
    </dgm:pt>
    <dgm:pt modelId="{EE2B3ACA-607B-4A85-A50D-B2AC1778B7C4}" type="sibTrans" cxnId="{53D3DE3B-9D81-44BD-B367-377136279214}">
      <dgm:prSet/>
      <dgm:spPr/>
      <dgm:t>
        <a:bodyPr/>
        <a:lstStyle/>
        <a:p>
          <a:endParaRPr lang="en-US"/>
        </a:p>
      </dgm:t>
    </dgm:pt>
    <dgm:pt modelId="{7AFAA7D8-CA54-46C6-962D-C2B67686E44C}" type="pres">
      <dgm:prSet presAssocID="{39021EB8-2489-44B2-8FE2-88DAB987AE43}" presName="diagram" presStyleCnt="0">
        <dgm:presLayoutVars>
          <dgm:dir/>
          <dgm:resizeHandles val="exact"/>
        </dgm:presLayoutVars>
      </dgm:prSet>
      <dgm:spPr/>
    </dgm:pt>
    <dgm:pt modelId="{C84A8602-F915-4B43-9163-6C98755544E3}" type="pres">
      <dgm:prSet presAssocID="{45CC75B1-051F-4923-86FE-E942DC385111}" presName="node" presStyleLbl="node1" presStyleIdx="0" presStyleCnt="9">
        <dgm:presLayoutVars>
          <dgm:bulletEnabled val="1"/>
        </dgm:presLayoutVars>
      </dgm:prSet>
      <dgm:spPr/>
    </dgm:pt>
    <dgm:pt modelId="{79A8F401-B962-42B6-A309-99CF59896CC7}" type="pres">
      <dgm:prSet presAssocID="{C06DB88B-0916-444C-9035-85DB486093D3}" presName="sibTrans" presStyleCnt="0"/>
      <dgm:spPr/>
    </dgm:pt>
    <dgm:pt modelId="{551E75B7-BE5D-4C13-BB46-2F9954CD2302}" type="pres">
      <dgm:prSet presAssocID="{7ECE9FA6-0DEF-4EBB-B39F-AA9743A5E149}" presName="node" presStyleLbl="node1" presStyleIdx="1" presStyleCnt="9">
        <dgm:presLayoutVars>
          <dgm:bulletEnabled val="1"/>
        </dgm:presLayoutVars>
      </dgm:prSet>
      <dgm:spPr/>
    </dgm:pt>
    <dgm:pt modelId="{634CE46D-4583-4C99-9319-CF581AF0768F}" type="pres">
      <dgm:prSet presAssocID="{A8D29AE5-CAEF-4A27-919B-89A0CF79B9B1}" presName="sibTrans" presStyleCnt="0"/>
      <dgm:spPr/>
    </dgm:pt>
    <dgm:pt modelId="{9C7270C8-0760-4E10-8A45-FB5DB4CC3CBC}" type="pres">
      <dgm:prSet presAssocID="{CE8F0992-960B-4D40-87C5-308532EC8C82}" presName="node" presStyleLbl="node1" presStyleIdx="2" presStyleCnt="9">
        <dgm:presLayoutVars>
          <dgm:bulletEnabled val="1"/>
        </dgm:presLayoutVars>
      </dgm:prSet>
      <dgm:spPr/>
    </dgm:pt>
    <dgm:pt modelId="{84C2AE51-E4E0-4BC0-805D-0800922427E3}" type="pres">
      <dgm:prSet presAssocID="{77A0097E-64E8-481B-A88E-6C7D4A400684}" presName="sibTrans" presStyleCnt="0"/>
      <dgm:spPr/>
    </dgm:pt>
    <dgm:pt modelId="{E3BD266C-44B0-44B1-8231-27F4541FDD6E}" type="pres">
      <dgm:prSet presAssocID="{E160CFFF-84C6-42C3-BFF7-380611DFA742}" presName="node" presStyleLbl="node1" presStyleIdx="3" presStyleCnt="9">
        <dgm:presLayoutVars>
          <dgm:bulletEnabled val="1"/>
        </dgm:presLayoutVars>
      </dgm:prSet>
      <dgm:spPr/>
      <dgm:t>
        <a:bodyPr/>
        <a:lstStyle/>
        <a:p>
          <a:endParaRPr lang="en-US"/>
        </a:p>
      </dgm:t>
    </dgm:pt>
    <dgm:pt modelId="{6634BDE1-F109-46E2-A9A2-7F5D24A24A8E}" type="pres">
      <dgm:prSet presAssocID="{24301587-6C79-47CC-889B-09A6E338CF14}" presName="sibTrans" presStyleCnt="0"/>
      <dgm:spPr/>
    </dgm:pt>
    <dgm:pt modelId="{2B228D1D-3884-461A-A5E7-10B3F8FA5636}" type="pres">
      <dgm:prSet presAssocID="{AA758EF8-076E-4BC9-9396-5AFC50192816}" presName="node" presStyleLbl="node1" presStyleIdx="4" presStyleCnt="9">
        <dgm:presLayoutVars>
          <dgm:bulletEnabled val="1"/>
        </dgm:presLayoutVars>
      </dgm:prSet>
      <dgm:spPr/>
    </dgm:pt>
    <dgm:pt modelId="{D175644D-B668-4282-B054-B12D94064415}" type="pres">
      <dgm:prSet presAssocID="{F7EFE61F-77DA-48BC-9BD6-D765B9565DE9}" presName="sibTrans" presStyleCnt="0"/>
      <dgm:spPr/>
    </dgm:pt>
    <dgm:pt modelId="{AD96EDA4-9386-4AFF-9F7A-3953EECCE5E7}" type="pres">
      <dgm:prSet presAssocID="{4F712E1B-D78B-4291-866B-2A1C48AFD47D}" presName="node" presStyleLbl="node1" presStyleIdx="5" presStyleCnt="9">
        <dgm:presLayoutVars>
          <dgm:bulletEnabled val="1"/>
        </dgm:presLayoutVars>
      </dgm:prSet>
      <dgm:spPr/>
      <dgm:t>
        <a:bodyPr/>
        <a:lstStyle/>
        <a:p>
          <a:endParaRPr lang="en-US"/>
        </a:p>
      </dgm:t>
    </dgm:pt>
    <dgm:pt modelId="{446E4FE1-8BD3-4E70-AC66-55BE0A3C5805}" type="pres">
      <dgm:prSet presAssocID="{83A720CB-F46B-405C-834F-CA3E0F3EAD64}" presName="sibTrans" presStyleCnt="0"/>
      <dgm:spPr/>
    </dgm:pt>
    <dgm:pt modelId="{A2C5AEF9-E52B-44DE-A730-7D83689287C4}" type="pres">
      <dgm:prSet presAssocID="{5B8000F6-CF51-4E4C-A9D8-E2EAB1DAF4C8}" presName="node" presStyleLbl="node1" presStyleIdx="6" presStyleCnt="9">
        <dgm:presLayoutVars>
          <dgm:bulletEnabled val="1"/>
        </dgm:presLayoutVars>
      </dgm:prSet>
      <dgm:spPr/>
      <dgm:t>
        <a:bodyPr/>
        <a:lstStyle/>
        <a:p>
          <a:endParaRPr lang="en-US"/>
        </a:p>
      </dgm:t>
    </dgm:pt>
    <dgm:pt modelId="{B658DBB0-0820-47FF-854F-A0263E1A8D2F}" type="pres">
      <dgm:prSet presAssocID="{17941095-BF30-43FF-956A-CC9B1BBABB00}" presName="sibTrans" presStyleCnt="0"/>
      <dgm:spPr/>
    </dgm:pt>
    <dgm:pt modelId="{7637041C-F3D7-47AD-B794-BFABE7216958}" type="pres">
      <dgm:prSet presAssocID="{63D1D216-C75C-4F01-9409-17EAA8D7E9BB}" presName="node" presStyleLbl="node1" presStyleIdx="7" presStyleCnt="9">
        <dgm:presLayoutVars>
          <dgm:bulletEnabled val="1"/>
        </dgm:presLayoutVars>
      </dgm:prSet>
      <dgm:spPr/>
      <dgm:t>
        <a:bodyPr/>
        <a:lstStyle/>
        <a:p>
          <a:endParaRPr lang="en-US"/>
        </a:p>
      </dgm:t>
    </dgm:pt>
    <dgm:pt modelId="{0834FFF6-CCFA-40B1-BE6F-52F0D4B66D60}" type="pres">
      <dgm:prSet presAssocID="{025AEFC5-23D4-4496-BB38-11B9D5BB0D8F}" presName="sibTrans" presStyleCnt="0"/>
      <dgm:spPr/>
    </dgm:pt>
    <dgm:pt modelId="{F87BB16C-08F3-406A-A416-88512D757FC7}" type="pres">
      <dgm:prSet presAssocID="{06761268-D5E6-4526-BD83-98AC55A97C3F}" presName="node" presStyleLbl="node1" presStyleIdx="8" presStyleCnt="9">
        <dgm:presLayoutVars>
          <dgm:bulletEnabled val="1"/>
        </dgm:presLayoutVars>
      </dgm:prSet>
      <dgm:spPr/>
    </dgm:pt>
  </dgm:ptLst>
  <dgm:cxnLst>
    <dgm:cxn modelId="{90B5B58A-9F51-416E-906C-7A5251327240}" type="presOf" srcId="{45CC75B1-051F-4923-86FE-E942DC385111}" destId="{C84A8602-F915-4B43-9163-6C98755544E3}" srcOrd="0" destOrd="0" presId="urn:microsoft.com/office/officeart/2005/8/layout/default"/>
    <dgm:cxn modelId="{C770C1F6-3593-4148-A178-1F04968A9E5D}" type="presOf" srcId="{E160CFFF-84C6-42C3-BFF7-380611DFA742}" destId="{E3BD266C-44B0-44B1-8231-27F4541FDD6E}" srcOrd="0" destOrd="0" presId="urn:microsoft.com/office/officeart/2005/8/layout/default"/>
    <dgm:cxn modelId="{02E9095E-6353-4447-9CA2-51743292AD2C}" srcId="{39021EB8-2489-44B2-8FE2-88DAB987AE43}" destId="{5B8000F6-CF51-4E4C-A9D8-E2EAB1DAF4C8}" srcOrd="6" destOrd="0" parTransId="{DACD93BC-29FB-4CA7-9E62-9010308B0D5F}" sibTransId="{17941095-BF30-43FF-956A-CC9B1BBABB00}"/>
    <dgm:cxn modelId="{66108206-BCC1-4C19-B05B-C49F9BF51C12}" srcId="{39021EB8-2489-44B2-8FE2-88DAB987AE43}" destId="{4F712E1B-D78B-4291-866B-2A1C48AFD47D}" srcOrd="5" destOrd="0" parTransId="{C64355B1-28CA-4778-9EB3-0E120E49846E}" sibTransId="{83A720CB-F46B-405C-834F-CA3E0F3EAD64}"/>
    <dgm:cxn modelId="{49732026-CF9F-4CCF-A935-1CAD10B6427D}" type="presOf" srcId="{63D1D216-C75C-4F01-9409-17EAA8D7E9BB}" destId="{7637041C-F3D7-47AD-B794-BFABE7216958}" srcOrd="0" destOrd="0" presId="urn:microsoft.com/office/officeart/2005/8/layout/default"/>
    <dgm:cxn modelId="{89BEDC8D-68FB-4C71-8869-ED39B332CC65}" srcId="{39021EB8-2489-44B2-8FE2-88DAB987AE43}" destId="{E160CFFF-84C6-42C3-BFF7-380611DFA742}" srcOrd="3" destOrd="0" parTransId="{132CED2A-6DE9-4913-832E-60AA8682B704}" sibTransId="{24301587-6C79-47CC-889B-09A6E338CF14}"/>
    <dgm:cxn modelId="{6041A1F6-9E95-4400-9147-5E65E9D483A2}" type="presOf" srcId="{4F712E1B-D78B-4291-866B-2A1C48AFD47D}" destId="{AD96EDA4-9386-4AFF-9F7A-3953EECCE5E7}" srcOrd="0" destOrd="0" presId="urn:microsoft.com/office/officeart/2005/8/layout/default"/>
    <dgm:cxn modelId="{53D3DE3B-9D81-44BD-B367-377136279214}" srcId="{39021EB8-2489-44B2-8FE2-88DAB987AE43}" destId="{06761268-D5E6-4526-BD83-98AC55A97C3F}" srcOrd="8" destOrd="0" parTransId="{78D88DB8-9D53-410B-8136-AAF98D4B71A7}" sibTransId="{EE2B3ACA-607B-4A85-A50D-B2AC1778B7C4}"/>
    <dgm:cxn modelId="{325DC9A9-26A3-4FFB-9BA2-2F529149DF18}" type="presOf" srcId="{06761268-D5E6-4526-BD83-98AC55A97C3F}" destId="{F87BB16C-08F3-406A-A416-88512D757FC7}" srcOrd="0" destOrd="0" presId="urn:microsoft.com/office/officeart/2005/8/layout/default"/>
    <dgm:cxn modelId="{3961C73A-CBC5-45C0-89FF-885167A4487B}" srcId="{39021EB8-2489-44B2-8FE2-88DAB987AE43}" destId="{CE8F0992-960B-4D40-87C5-308532EC8C82}" srcOrd="2" destOrd="0" parTransId="{05973E7D-83BB-4346-AFA5-65865ECE1A41}" sibTransId="{77A0097E-64E8-481B-A88E-6C7D4A400684}"/>
    <dgm:cxn modelId="{D24C8086-6E0C-42A5-82D7-66D5DFC85BCD}" srcId="{39021EB8-2489-44B2-8FE2-88DAB987AE43}" destId="{AA758EF8-076E-4BC9-9396-5AFC50192816}" srcOrd="4" destOrd="0" parTransId="{4709B308-379F-4CAB-BC28-E820B10FF738}" sibTransId="{F7EFE61F-77DA-48BC-9BD6-D765B9565DE9}"/>
    <dgm:cxn modelId="{E93C89BC-4C73-4D50-AADB-1026407F4DF7}" srcId="{39021EB8-2489-44B2-8FE2-88DAB987AE43}" destId="{7ECE9FA6-0DEF-4EBB-B39F-AA9743A5E149}" srcOrd="1" destOrd="0" parTransId="{76BBBB5E-B8CE-49E1-981D-4000E980A89C}" sibTransId="{A8D29AE5-CAEF-4A27-919B-89A0CF79B9B1}"/>
    <dgm:cxn modelId="{48CA4E9E-0CF4-4828-9BD6-303633E4C256}" type="presOf" srcId="{7ECE9FA6-0DEF-4EBB-B39F-AA9743A5E149}" destId="{551E75B7-BE5D-4C13-BB46-2F9954CD2302}" srcOrd="0" destOrd="0" presId="urn:microsoft.com/office/officeart/2005/8/layout/default"/>
    <dgm:cxn modelId="{7072ADF7-3068-4A4E-B89B-13F0CD0E719F}" type="presOf" srcId="{5B8000F6-CF51-4E4C-A9D8-E2EAB1DAF4C8}" destId="{A2C5AEF9-E52B-44DE-A730-7D83689287C4}" srcOrd="0" destOrd="0" presId="urn:microsoft.com/office/officeart/2005/8/layout/default"/>
    <dgm:cxn modelId="{23D5F7C8-5103-46A5-8B95-1E60B267CED6}" srcId="{39021EB8-2489-44B2-8FE2-88DAB987AE43}" destId="{63D1D216-C75C-4F01-9409-17EAA8D7E9BB}" srcOrd="7" destOrd="0" parTransId="{76E9E770-7205-47E2-8BE6-496F5D8E4825}" sibTransId="{025AEFC5-23D4-4496-BB38-11B9D5BB0D8F}"/>
    <dgm:cxn modelId="{8B6BF876-34A5-40DF-929F-CA8DA060D7E2}" type="presOf" srcId="{CE8F0992-960B-4D40-87C5-308532EC8C82}" destId="{9C7270C8-0760-4E10-8A45-FB5DB4CC3CBC}" srcOrd="0" destOrd="0" presId="urn:microsoft.com/office/officeart/2005/8/layout/default"/>
    <dgm:cxn modelId="{A4BDAF3B-93F4-425E-A9D7-7AFCAA087891}" type="presOf" srcId="{39021EB8-2489-44B2-8FE2-88DAB987AE43}" destId="{7AFAA7D8-CA54-46C6-962D-C2B67686E44C}" srcOrd="0" destOrd="0" presId="urn:microsoft.com/office/officeart/2005/8/layout/default"/>
    <dgm:cxn modelId="{2A7CC01F-2070-4132-8C72-EE7538FA1583}" type="presOf" srcId="{AA758EF8-076E-4BC9-9396-5AFC50192816}" destId="{2B228D1D-3884-461A-A5E7-10B3F8FA5636}" srcOrd="0" destOrd="0" presId="urn:microsoft.com/office/officeart/2005/8/layout/default"/>
    <dgm:cxn modelId="{0F59E6FD-C6FF-486C-A53D-C90954C4C76F}" srcId="{39021EB8-2489-44B2-8FE2-88DAB987AE43}" destId="{45CC75B1-051F-4923-86FE-E942DC385111}" srcOrd="0" destOrd="0" parTransId="{6660C5FA-4B35-4EEF-AB0E-6FE8F97F1BBB}" sibTransId="{C06DB88B-0916-444C-9035-85DB486093D3}"/>
    <dgm:cxn modelId="{34EB961A-B0D3-4296-A14F-E655B0F29956}" type="presParOf" srcId="{7AFAA7D8-CA54-46C6-962D-C2B67686E44C}" destId="{C84A8602-F915-4B43-9163-6C98755544E3}" srcOrd="0" destOrd="0" presId="urn:microsoft.com/office/officeart/2005/8/layout/default"/>
    <dgm:cxn modelId="{8315C09E-364D-440A-BB39-51793371916B}" type="presParOf" srcId="{7AFAA7D8-CA54-46C6-962D-C2B67686E44C}" destId="{79A8F401-B962-42B6-A309-99CF59896CC7}" srcOrd="1" destOrd="0" presId="urn:microsoft.com/office/officeart/2005/8/layout/default"/>
    <dgm:cxn modelId="{010FBD84-B47F-46AF-905D-519C6F3E2C7A}" type="presParOf" srcId="{7AFAA7D8-CA54-46C6-962D-C2B67686E44C}" destId="{551E75B7-BE5D-4C13-BB46-2F9954CD2302}" srcOrd="2" destOrd="0" presId="urn:microsoft.com/office/officeart/2005/8/layout/default"/>
    <dgm:cxn modelId="{CE0F2B25-8FAD-4AA0-A67A-D8CBF9B7D397}" type="presParOf" srcId="{7AFAA7D8-CA54-46C6-962D-C2B67686E44C}" destId="{634CE46D-4583-4C99-9319-CF581AF0768F}" srcOrd="3" destOrd="0" presId="urn:microsoft.com/office/officeart/2005/8/layout/default"/>
    <dgm:cxn modelId="{13C0F8BA-02E0-4E7E-8810-D0355264A426}" type="presParOf" srcId="{7AFAA7D8-CA54-46C6-962D-C2B67686E44C}" destId="{9C7270C8-0760-4E10-8A45-FB5DB4CC3CBC}" srcOrd="4" destOrd="0" presId="urn:microsoft.com/office/officeart/2005/8/layout/default"/>
    <dgm:cxn modelId="{A8A4168D-C6B6-4155-BFF2-A0B3E1193E42}" type="presParOf" srcId="{7AFAA7D8-CA54-46C6-962D-C2B67686E44C}" destId="{84C2AE51-E4E0-4BC0-805D-0800922427E3}" srcOrd="5" destOrd="0" presId="urn:microsoft.com/office/officeart/2005/8/layout/default"/>
    <dgm:cxn modelId="{B32A4728-BF98-423C-A970-564E14186A9B}" type="presParOf" srcId="{7AFAA7D8-CA54-46C6-962D-C2B67686E44C}" destId="{E3BD266C-44B0-44B1-8231-27F4541FDD6E}" srcOrd="6" destOrd="0" presId="urn:microsoft.com/office/officeart/2005/8/layout/default"/>
    <dgm:cxn modelId="{EBC50E93-2020-44A4-81DF-01570C8627BC}" type="presParOf" srcId="{7AFAA7D8-CA54-46C6-962D-C2B67686E44C}" destId="{6634BDE1-F109-46E2-A9A2-7F5D24A24A8E}" srcOrd="7" destOrd="0" presId="urn:microsoft.com/office/officeart/2005/8/layout/default"/>
    <dgm:cxn modelId="{1F0B0307-53A2-4DFB-8A43-AC34558AE892}" type="presParOf" srcId="{7AFAA7D8-CA54-46C6-962D-C2B67686E44C}" destId="{2B228D1D-3884-461A-A5E7-10B3F8FA5636}" srcOrd="8" destOrd="0" presId="urn:microsoft.com/office/officeart/2005/8/layout/default"/>
    <dgm:cxn modelId="{376CCFEF-1D10-478E-8E94-DC49BC9799E6}" type="presParOf" srcId="{7AFAA7D8-CA54-46C6-962D-C2B67686E44C}" destId="{D175644D-B668-4282-B054-B12D94064415}" srcOrd="9" destOrd="0" presId="urn:microsoft.com/office/officeart/2005/8/layout/default"/>
    <dgm:cxn modelId="{9EF7A57E-C1F4-4191-964C-F58949CE037E}" type="presParOf" srcId="{7AFAA7D8-CA54-46C6-962D-C2B67686E44C}" destId="{AD96EDA4-9386-4AFF-9F7A-3953EECCE5E7}" srcOrd="10" destOrd="0" presId="urn:microsoft.com/office/officeart/2005/8/layout/default"/>
    <dgm:cxn modelId="{DACD47AE-CCD0-4B38-934C-058EF14D4904}" type="presParOf" srcId="{7AFAA7D8-CA54-46C6-962D-C2B67686E44C}" destId="{446E4FE1-8BD3-4E70-AC66-55BE0A3C5805}" srcOrd="11" destOrd="0" presId="urn:microsoft.com/office/officeart/2005/8/layout/default"/>
    <dgm:cxn modelId="{ECFA3940-2B0F-4DF6-92D4-AD23708D94A0}" type="presParOf" srcId="{7AFAA7D8-CA54-46C6-962D-C2B67686E44C}" destId="{A2C5AEF9-E52B-44DE-A730-7D83689287C4}" srcOrd="12" destOrd="0" presId="urn:microsoft.com/office/officeart/2005/8/layout/default"/>
    <dgm:cxn modelId="{6E8E49D8-24E2-43CA-BB8D-1C22F5989730}" type="presParOf" srcId="{7AFAA7D8-CA54-46C6-962D-C2B67686E44C}" destId="{B658DBB0-0820-47FF-854F-A0263E1A8D2F}" srcOrd="13" destOrd="0" presId="urn:microsoft.com/office/officeart/2005/8/layout/default"/>
    <dgm:cxn modelId="{02EC9751-232F-458F-BFBA-43290A6208A5}" type="presParOf" srcId="{7AFAA7D8-CA54-46C6-962D-C2B67686E44C}" destId="{7637041C-F3D7-47AD-B794-BFABE7216958}" srcOrd="14" destOrd="0" presId="urn:microsoft.com/office/officeart/2005/8/layout/default"/>
    <dgm:cxn modelId="{2BD561A3-61B2-4E3F-8A65-66F189D15A9F}" type="presParOf" srcId="{7AFAA7D8-CA54-46C6-962D-C2B67686E44C}" destId="{0834FFF6-CCFA-40B1-BE6F-52F0D4B66D60}" srcOrd="15" destOrd="0" presId="urn:microsoft.com/office/officeart/2005/8/layout/default"/>
    <dgm:cxn modelId="{58A1BE03-6386-4C0E-AC89-DE5A4D049925}" type="presParOf" srcId="{7AFAA7D8-CA54-46C6-962D-C2B67686E44C}" destId="{F87BB16C-08F3-406A-A416-88512D757FC7}" srcOrd="16"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A51D97-022B-4480-9EC8-BE185C2D8528}" type="datetimeFigureOut">
              <a:rPr lang="en-IN" smtClean="0"/>
              <a:pPr/>
              <a:t>17-04-2013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39E19-3A3B-46C4-B065-6588A37161AF}"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47785-F4B1-4B4B-8734-A11976B5384E}" type="datetimeFigureOut">
              <a:rPr lang="en-IN" smtClean="0"/>
              <a:pPr/>
              <a:t>17-04-2013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A3C8B-2E76-438B-9290-7C8DAEE03DE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23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27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33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36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41</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45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56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66</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72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B9AB0A-0061-452B-8A3C-3C5ADA89C9BD}" type="slidenum">
              <a:rPr lang="en-US"/>
              <a:pPr/>
              <a:t>7</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129871-E9FB-4929-9F2D-B4577663B2E8}" type="slidenum">
              <a:rPr lang="en-US"/>
              <a:pPr/>
              <a:t>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21F37-80AD-4CE4-95CD-E3AC90487A47}" type="slidenum">
              <a:rPr lang="en-US"/>
              <a:pPr/>
              <a:t>9</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3D7F65-0BB6-417E-98C7-D687A0BB3D37}" type="slidenum">
              <a:rPr lang="en-US"/>
              <a:pPr/>
              <a:t>10</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DBC080-8F06-40DC-9FC5-55CC87FC9076}"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6563E86-4730-4A25-9F15-F3F8C9FA149B}" type="datetimeFigureOut">
              <a:rPr lang="en-IN" smtClean="0"/>
              <a:pPr/>
              <a:t>17-04-2013</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endParaRPr lang="en-IN" dirty="0"/>
          </a:p>
        </p:txBody>
      </p:sp>
      <p:sp>
        <p:nvSpPr>
          <p:cNvPr id="12" name="Rectangle 11"/>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6" name="Picture 15" descr="Logo1.bmp"/>
          <p:cNvPicPr>
            <a:picLocks noChangeAspect="1"/>
          </p:cNvPicPr>
          <p:nvPr/>
        </p:nvPicPr>
        <p:blipFill>
          <a:blip r:embed="rId2" cstate="print"/>
          <a:stretch>
            <a:fillRect/>
          </a:stretch>
        </p:blipFill>
        <p:spPr>
          <a:xfrm>
            <a:off x="228600" y="228600"/>
            <a:ext cx="1014413" cy="686445"/>
          </a:xfrm>
          <a:prstGeom prst="rect">
            <a:avLst/>
          </a:prstGeom>
        </p:spPr>
      </p:pic>
      <p:pic>
        <p:nvPicPr>
          <p:cNvPr id="18" name="Picture 17" descr="copyright.bmp"/>
          <p:cNvPicPr>
            <a:picLocks noChangeAspect="1"/>
          </p:cNvPicPr>
          <p:nvPr/>
        </p:nvPicPr>
        <p:blipFill>
          <a:blip r:embed="rId3" cstate="print"/>
          <a:stretch>
            <a:fillRect/>
          </a:stretch>
        </p:blipFill>
        <p:spPr>
          <a:xfrm>
            <a:off x="2895600" y="6324600"/>
            <a:ext cx="3200400" cy="207313"/>
          </a:xfrm>
          <a:prstGeom prst="rect">
            <a:avLst/>
          </a:prstGeom>
        </p:spPr>
      </p:pic>
      <p:pic>
        <p:nvPicPr>
          <p:cNvPr id="20" name="Picture 2"/>
          <p:cNvPicPr>
            <a:picLocks noChangeAspect="1" noChangeArrowheads="1"/>
          </p:cNvPicPr>
          <p:nvPr userDrawn="1"/>
        </p:nvPicPr>
        <p:blipFill>
          <a:blip r:embed="rId4" cstate="print"/>
          <a:srcRect/>
          <a:stretch>
            <a:fillRect/>
          </a:stretch>
        </p:blipFill>
        <p:spPr bwMode="auto">
          <a:xfrm>
            <a:off x="8001000" y="152400"/>
            <a:ext cx="904875" cy="7239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563E86-4730-4A25-9F15-F3F8C9FA149B}" type="datetimeFigureOut">
              <a:rPr lang="en-IN" smtClean="0"/>
              <a:pPr/>
              <a:t>17-04-2013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396C02-6E90-4EF9-B69D-B43CAEAAB9C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6563E86-4730-4A25-9F15-F3F8C9FA149B}" type="datetimeFigureOut">
              <a:rPr lang="en-IN" smtClean="0"/>
              <a:pPr/>
              <a:t>17-04-2013</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396C02-6E90-4EF9-B69D-B43CAEAAB9C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6563E86-4730-4A25-9F15-F3F8C9FA149B}" type="datetimeFigureOut">
              <a:rPr lang="en-IN" smtClean="0"/>
              <a:pPr/>
              <a:t>17-04-2013</a:t>
            </a:fld>
            <a:endParaRPr lang="en-IN"/>
          </a:p>
        </p:txBody>
      </p:sp>
      <p:sp>
        <p:nvSpPr>
          <p:cNvPr id="5" name="Footer Placeholder 4"/>
          <p:cNvSpPr>
            <a:spLocks noGrp="1"/>
          </p:cNvSpPr>
          <p:nvPr>
            <p:ph type="ftr" sz="quarter" idx="11"/>
          </p:nvPr>
        </p:nvSpPr>
        <p:spPr>
          <a:xfrm>
            <a:off x="609601" y="6248206"/>
            <a:ext cx="1600200" cy="365125"/>
          </a:xfrm>
        </p:spPr>
        <p:txBody>
          <a:bodyPr/>
          <a:lstStyle/>
          <a:p>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Slide Number Placeholder 5"/>
          <p:cNvSpPr>
            <a:spLocks noGrp="1"/>
          </p:cNvSpPr>
          <p:nvPr>
            <p:ph type="sldNum" sz="quarter" idx="12"/>
          </p:nvPr>
        </p:nvSpPr>
        <p:spPr>
          <a:xfrm>
            <a:off x="0" y="1279524"/>
            <a:ext cx="533400" cy="244476"/>
          </a:xfrm>
        </p:spPr>
        <p:txBody>
          <a:bodyPr/>
          <a:lstStyle>
            <a:lvl1pPr>
              <a:defRPr>
                <a:solidFill>
                  <a:srgbClr val="FFFFFF"/>
                </a:solidFill>
              </a:defRPr>
            </a:lvl1pPr>
          </a:lstStyle>
          <a:p>
            <a:fld id="{F0396C02-6E90-4EF9-B69D-B43CAEAAB9C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6563E86-4730-4A25-9F15-F3F8C9FA149B}" type="datetimeFigureOut">
              <a:rPr lang="en-IN" smtClean="0"/>
              <a:pPr/>
              <a:t>17-04-2013</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0396C02-6E90-4EF9-B69D-B43CAEAAB9CC}"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6563E86-4730-4A25-9F15-F3F8C9FA149B}" type="datetimeFigureOut">
              <a:rPr lang="en-IN" smtClean="0"/>
              <a:pPr/>
              <a:t>17-04-2013</a:t>
            </a:fld>
            <a:endParaRPr lang="en-IN"/>
          </a:p>
        </p:txBody>
      </p:sp>
      <p:sp>
        <p:nvSpPr>
          <p:cNvPr id="10" name="Slide Number Placeholder 9"/>
          <p:cNvSpPr>
            <a:spLocks noGrp="1"/>
          </p:cNvSpPr>
          <p:nvPr>
            <p:ph type="sldNum" sz="quarter" idx="16"/>
          </p:nvPr>
        </p:nvSpPr>
        <p:spPr/>
        <p:txBody>
          <a:bodyPr rtlCol="0"/>
          <a:lstStyle/>
          <a:p>
            <a:fld id="{F0396C02-6E90-4EF9-B69D-B43CAEAAB9CC}"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6563E86-4730-4A25-9F15-F3F8C9FA149B}" type="datetimeFigureOut">
              <a:rPr lang="en-IN" smtClean="0"/>
              <a:pPr/>
              <a:t>17-04-2013</a:t>
            </a:fld>
            <a:endParaRPr lang="en-IN"/>
          </a:p>
        </p:txBody>
      </p:sp>
      <p:sp>
        <p:nvSpPr>
          <p:cNvPr id="12" name="Slide Number Placeholder 11"/>
          <p:cNvSpPr>
            <a:spLocks noGrp="1"/>
          </p:cNvSpPr>
          <p:nvPr>
            <p:ph type="sldNum" sz="quarter" idx="16"/>
          </p:nvPr>
        </p:nvSpPr>
        <p:spPr/>
        <p:txBody>
          <a:bodyPr rtlCol="0"/>
          <a:lstStyle/>
          <a:p>
            <a:fld id="{F0396C02-6E90-4EF9-B69D-B43CAEAAB9CC}"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563E86-4730-4A25-9F15-F3F8C9FA149B}" type="datetimeFigureOut">
              <a:rPr lang="en-IN" smtClean="0"/>
              <a:pPr/>
              <a:t>17-04-2013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396C02-6E90-4EF9-B69D-B43CAEAAB9C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563E86-4730-4A25-9F15-F3F8C9FA149B}" type="datetimeFigureOut">
              <a:rPr lang="en-IN" smtClean="0"/>
              <a:pPr/>
              <a:t>17-04-2013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396C02-6E90-4EF9-B69D-B43CAEAAB9C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563E86-4730-4A25-9F15-F3F8C9FA149B}" type="datetimeFigureOut">
              <a:rPr lang="en-IN" smtClean="0"/>
              <a:pPr/>
              <a:t>17-04-2013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396C02-6E90-4EF9-B69D-B43CAEAAB9CC}"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6563E86-4730-4A25-9F15-F3F8C9FA149B}" type="datetimeFigureOut">
              <a:rPr lang="en-IN" smtClean="0"/>
              <a:pPr/>
              <a:t>17-04-2013</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0396C02-6E90-4EF9-B69D-B43CAEAAB9CC}"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5.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6563E86-4730-4A25-9F15-F3F8C9FA149B}" type="datetimeFigureOut">
              <a:rPr lang="en-IN" smtClean="0"/>
              <a:pPr/>
              <a:t>17-04-2013</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0396C02-6E90-4EF9-B69D-B43CAEAAB9CC}" type="slidenum">
              <a:rPr lang="en-IN" smtClean="0"/>
              <a:pPr/>
              <a:t>‹#›</a:t>
            </a:fld>
            <a:endParaRPr lang="en-IN"/>
          </a:p>
        </p:txBody>
      </p:sp>
      <p:pic>
        <p:nvPicPr>
          <p:cNvPr id="11" name="Picture 10" descr="Logo1.bmp"/>
          <p:cNvPicPr>
            <a:picLocks noChangeAspect="1"/>
          </p:cNvPicPr>
          <p:nvPr/>
        </p:nvPicPr>
        <p:blipFill>
          <a:blip r:embed="rId13" cstate="print"/>
          <a:stretch>
            <a:fillRect/>
          </a:stretch>
        </p:blipFill>
        <p:spPr>
          <a:xfrm>
            <a:off x="228600" y="228600"/>
            <a:ext cx="1014413" cy="686445"/>
          </a:xfrm>
          <a:prstGeom prst="rect">
            <a:avLst/>
          </a:prstGeom>
        </p:spPr>
      </p:pic>
      <p:pic>
        <p:nvPicPr>
          <p:cNvPr id="12" name="Picture 11" descr="copyright.bmp"/>
          <p:cNvPicPr>
            <a:picLocks noChangeAspect="1"/>
          </p:cNvPicPr>
          <p:nvPr/>
        </p:nvPicPr>
        <p:blipFill>
          <a:blip r:embed="rId14" cstate="print"/>
          <a:stretch>
            <a:fillRect/>
          </a:stretch>
        </p:blipFill>
        <p:spPr>
          <a:xfrm>
            <a:off x="2895600" y="6324600"/>
            <a:ext cx="3200400" cy="207313"/>
          </a:xfrm>
          <a:prstGeom prst="rect">
            <a:avLst/>
          </a:prstGeom>
        </p:spPr>
      </p:pic>
      <p:pic>
        <p:nvPicPr>
          <p:cNvPr id="1026" name="Picture 2"/>
          <p:cNvPicPr>
            <a:picLocks noChangeAspect="1" noChangeArrowheads="1"/>
          </p:cNvPicPr>
          <p:nvPr userDrawn="1"/>
        </p:nvPicPr>
        <p:blipFill>
          <a:blip r:embed="rId15" cstate="print"/>
          <a:srcRect/>
          <a:stretch>
            <a:fillRect/>
          </a:stretch>
        </p:blipFill>
        <p:spPr bwMode="auto">
          <a:xfrm>
            <a:off x="7953375" y="152400"/>
            <a:ext cx="1190625" cy="9525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aasblogs.com/saas/demystifying-the-cloud-where-do-saas-paas-and-other-acronyms-fit-in/" TargetMode="External"/><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hyperlink" Target="http://cloud.google.com/appengin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s.google.com/appengine/docs/quota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n.wikipedia.org/wiki/XMP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exam-results.appspot.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42.xml.rels><?xml version="1.0" encoding="UTF-8" standalone="yes"?>
<Relationships xmlns="http://schemas.openxmlformats.org/package/2006/relationships"><Relationship Id="rId3" Type="http://schemas.openxmlformats.org/officeDocument/2006/relationships/hyperlink" Target="http://java.sun.com/developer/technicalArticles/J2EE/jpa/" TargetMode="External"/><Relationship Id="rId2" Type="http://schemas.openxmlformats.org/officeDocument/2006/relationships/hyperlink" Target="http://java.sun.com/jdo/index.jsp"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developers.google.com/appengine/docs/java/xmpp/"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mailto:anything@app-id.appspot.com" TargetMode="External"/><Relationship Id="rId2" Type="http://schemas.openxmlformats.org/officeDocument/2006/relationships/hyperlink" Target="mailto:app-id@appspo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39.png"/><Relationship Id="rId4" Type="http://schemas.openxmlformats.org/officeDocument/2006/relationships/image" Target="../media/image25.jpeg"/></Relationships>
</file>

<file path=ppt/slides/_rels/slide57.xml.rels><?xml version="1.0" encoding="UTF-8" standalone="yes"?>
<Relationships xmlns="http://schemas.openxmlformats.org/package/2006/relationships"><Relationship Id="rId2" Type="http://schemas.openxmlformats.org/officeDocument/2006/relationships/hyperlink" Target="https://developers.google.com/appengine/docs/java/mai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mailto:anything@app-id.appspotmail.co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src.nist.gov/publications/nistpubs/800-145/SP800-145.pdf"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2.gif"/></Relationships>
</file>

<file path=ppt/slides/_rels/slide67.xml.rels><?xml version="1.0" encoding="UTF-8" standalone="yes"?>
<Relationships xmlns="http://schemas.openxmlformats.org/package/2006/relationships"><Relationship Id="rId2" Type="http://schemas.openxmlformats.org/officeDocument/2006/relationships/hyperlink" Target="https://developers.google.com/appengine/docs/java/config/cron"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appengine.google.com/"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developers.google.com/appengine/docs/java/"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appengine.google.com/" TargetMode="External"/><Relationship Id="rId2" Type="http://schemas.openxmlformats.org/officeDocument/2006/relationships/hyperlink" Target="https://cloud.google.com/products/" TargetMode="External"/><Relationship Id="rId1" Type="http://schemas.openxmlformats.org/officeDocument/2006/relationships/slideLayout" Target="../slideLayouts/slideLayout2.xml"/><Relationship Id="rId5" Type="http://schemas.openxmlformats.org/officeDocument/2006/relationships/hyperlink" Target="http://googcloudlabs.appspot.com/" TargetMode="External"/><Relationship Id="rId4" Type="http://schemas.openxmlformats.org/officeDocument/2006/relationships/hyperlink" Target="https://developers.google.com/appengine/docs/java/overview"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hop.oreilly.com/product/0636920017547.do" TargetMode="External"/><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mailto:romin.irani@mindstormsoftware.com" TargetMode="External"/><Relationship Id="rId2" Type="http://schemas.openxmlformats.org/officeDocument/2006/relationships/hyperlink" Target="http://www.mindstormsoftwar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77046" y="1668959"/>
            <a:ext cx="4942059" cy="1446550"/>
          </a:xfrm>
          <a:prstGeom prst="rect">
            <a:avLst/>
          </a:prstGeom>
          <a:noFill/>
        </p:spPr>
        <p:txBody>
          <a:bodyPr wrap="none" rtlCol="0">
            <a:spAutoFit/>
          </a:bodyPr>
          <a:lstStyle/>
          <a:p>
            <a:pPr algn="ctr"/>
            <a:r>
              <a:rPr lang="en-US" sz="4400" dirty="0" smtClean="0"/>
              <a:t>Google App Engine </a:t>
            </a:r>
            <a:br>
              <a:rPr lang="en-US" sz="4400" dirty="0" smtClean="0"/>
            </a:br>
            <a:r>
              <a:rPr lang="en-US" sz="4400" dirty="0" smtClean="0"/>
              <a:t>Developer Workshop</a:t>
            </a:r>
            <a:endParaRPr lang="en-IN" sz="4400" dirty="0"/>
          </a:p>
        </p:txBody>
      </p:sp>
      <p:sp>
        <p:nvSpPr>
          <p:cNvPr id="8" name="TextBox 7"/>
          <p:cNvSpPr txBox="1"/>
          <p:nvPr/>
        </p:nvSpPr>
        <p:spPr>
          <a:xfrm>
            <a:off x="5105400" y="5021759"/>
            <a:ext cx="3669594" cy="769441"/>
          </a:xfrm>
          <a:prstGeom prst="rect">
            <a:avLst/>
          </a:prstGeom>
          <a:noFill/>
        </p:spPr>
        <p:txBody>
          <a:bodyPr wrap="none" rtlCol="0">
            <a:spAutoFit/>
          </a:bodyPr>
          <a:lstStyle/>
          <a:p>
            <a:pPr algn="ctr"/>
            <a:r>
              <a:rPr lang="en-US" sz="4400" dirty="0" smtClean="0"/>
              <a:t>April 21, </a:t>
            </a:r>
            <a:r>
              <a:rPr lang="en-US" sz="4400" dirty="0" smtClean="0"/>
              <a:t>2013</a:t>
            </a:r>
            <a:endParaRPr lang="en-IN" sz="4400" dirty="0"/>
          </a:p>
        </p:txBody>
      </p:sp>
      <p:sp>
        <p:nvSpPr>
          <p:cNvPr id="1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a:t>
            </a:fld>
            <a:endParaRPr lang="en-US" dirty="0"/>
          </a:p>
        </p:txBody>
      </p:sp>
      <p:pic>
        <p:nvPicPr>
          <p:cNvPr id="15" name="Picture 2" descr="http://res.sys-con.com/story/apr10/1370793/Google%20AppEngine%20for%20Java.png"/>
          <p:cNvPicPr>
            <a:picLocks noChangeAspect="1" noChangeArrowheads="1"/>
          </p:cNvPicPr>
          <p:nvPr/>
        </p:nvPicPr>
        <p:blipFill>
          <a:blip r:embed="rId2" cstate="print"/>
          <a:srcRect/>
          <a:stretch>
            <a:fillRect/>
          </a:stretch>
        </p:blipFill>
        <p:spPr bwMode="auto">
          <a:xfrm>
            <a:off x="3352800" y="3124200"/>
            <a:ext cx="2581836" cy="1995055"/>
          </a:xfrm>
          <a:prstGeom prst="rect">
            <a:avLst/>
          </a:prstGeom>
          <a:noFill/>
        </p:spPr>
      </p:pic>
      <p:pic>
        <p:nvPicPr>
          <p:cNvPr id="9" name="Picture 2"/>
          <p:cNvPicPr>
            <a:picLocks noChangeAspect="1" noChangeArrowheads="1"/>
          </p:cNvPicPr>
          <p:nvPr/>
        </p:nvPicPr>
        <p:blipFill>
          <a:blip r:embed="rId3"/>
          <a:srcRect/>
          <a:stretch>
            <a:fillRect/>
          </a:stretch>
        </p:blipFill>
        <p:spPr bwMode="auto">
          <a:xfrm>
            <a:off x="304800" y="5105400"/>
            <a:ext cx="4314825" cy="733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http://blog.visma.com/wp-content/uploads/2012/03/Deployment-models.png"/>
          <p:cNvPicPr>
            <a:picLocks noChangeAspect="1" noChangeArrowheads="1"/>
          </p:cNvPicPr>
          <p:nvPr/>
        </p:nvPicPr>
        <p:blipFill>
          <a:blip r:embed="rId3" cstate="print"/>
          <a:srcRect/>
          <a:stretch>
            <a:fillRect/>
          </a:stretch>
        </p:blipFill>
        <p:spPr bwMode="auto">
          <a:xfrm>
            <a:off x="304800" y="1524000"/>
            <a:ext cx="8458200" cy="4800600"/>
          </a:xfrm>
          <a:prstGeom prst="rect">
            <a:avLst/>
          </a:prstGeom>
          <a:noFill/>
        </p:spPr>
      </p:pic>
      <p:sp>
        <p:nvSpPr>
          <p:cNvPr id="16386" name="Rectangle 2"/>
          <p:cNvSpPr>
            <a:spLocks noGrp="1" noChangeArrowheads="1"/>
          </p:cNvSpPr>
          <p:nvPr>
            <p:ph type="title"/>
          </p:nvPr>
        </p:nvSpPr>
        <p:spPr/>
        <p:txBody>
          <a:bodyPr/>
          <a:lstStyle/>
          <a:p>
            <a:pPr algn="ctr"/>
            <a:r>
              <a:rPr lang="en-US" dirty="0"/>
              <a:t>4 Deployment Models</a:t>
            </a:r>
          </a:p>
        </p:txBody>
      </p:sp>
      <p:sp>
        <p:nvSpPr>
          <p:cNvPr id="7"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Target Customers</a:t>
            </a:r>
            <a:endParaRPr lang="en-US" dirty="0"/>
          </a:p>
        </p:txBody>
      </p:sp>
      <p:pic>
        <p:nvPicPr>
          <p:cNvPr id="118786" name="Picture 2" descr="http://www.saasblogs.com/images/uploads/2008/12/cloud_stack.gif"/>
          <p:cNvPicPr>
            <a:picLocks noChangeAspect="1" noChangeArrowheads="1"/>
          </p:cNvPicPr>
          <p:nvPr/>
        </p:nvPicPr>
        <p:blipFill>
          <a:blip r:embed="rId2"/>
          <a:srcRect/>
          <a:stretch>
            <a:fillRect/>
          </a:stretch>
        </p:blipFill>
        <p:spPr bwMode="auto">
          <a:xfrm>
            <a:off x="1524000" y="1600200"/>
            <a:ext cx="6270833" cy="4705007"/>
          </a:xfrm>
          <a:prstGeom prst="rect">
            <a:avLst/>
          </a:prstGeom>
          <a:noFill/>
        </p:spPr>
      </p:pic>
      <p:sp>
        <p:nvSpPr>
          <p:cNvPr id="5" name="Rectangle 4"/>
          <p:cNvSpPr/>
          <p:nvPr/>
        </p:nvSpPr>
        <p:spPr>
          <a:xfrm>
            <a:off x="0" y="6553200"/>
            <a:ext cx="8610600" cy="253916"/>
          </a:xfrm>
          <a:prstGeom prst="rect">
            <a:avLst/>
          </a:prstGeom>
        </p:spPr>
        <p:txBody>
          <a:bodyPr wrap="square">
            <a:spAutoFit/>
          </a:bodyPr>
          <a:lstStyle/>
          <a:p>
            <a:r>
              <a:rPr lang="en-US" sz="1050" dirty="0" smtClean="0"/>
              <a:t>Image Credit: </a:t>
            </a:r>
            <a:r>
              <a:rPr lang="en-US" sz="1050" dirty="0" smtClean="0">
                <a:hlinkClick r:id="rId3"/>
              </a:rPr>
              <a:t>http://www.saasblogs.com/saas/demystifying-the-cloud-where-do-saas-paas-and-other-acronyms-fit-in/</a:t>
            </a:r>
            <a:endParaRPr lang="en-US" sz="1050" dirty="0" smtClean="0"/>
          </a:p>
        </p:txBody>
      </p:sp>
      <p:sp>
        <p:nvSpPr>
          <p:cNvPr id="6"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12</a:t>
            </a:fld>
            <a:endParaRPr lang="en-US" dirty="0"/>
          </a:p>
        </p:txBody>
      </p:sp>
      <p:sp>
        <p:nvSpPr>
          <p:cNvPr id="6" name="TextBox 5"/>
          <p:cNvSpPr txBox="1"/>
          <p:nvPr/>
        </p:nvSpPr>
        <p:spPr>
          <a:xfrm>
            <a:off x="304800" y="1600200"/>
            <a:ext cx="8691098" cy="769441"/>
          </a:xfrm>
          <a:prstGeom prst="rect">
            <a:avLst/>
          </a:prstGeom>
          <a:noFill/>
        </p:spPr>
        <p:txBody>
          <a:bodyPr wrap="none" rtlCol="0">
            <a:spAutoFit/>
          </a:bodyPr>
          <a:lstStyle/>
          <a:p>
            <a:pPr algn="ctr"/>
            <a:r>
              <a:rPr lang="en-US" sz="4400" dirty="0" smtClean="0"/>
              <a:t>Session </a:t>
            </a:r>
            <a:r>
              <a:rPr lang="en-US" sz="4400" dirty="0" smtClean="0"/>
              <a:t>2 </a:t>
            </a:r>
            <a:r>
              <a:rPr lang="en-US" sz="4400" dirty="0" smtClean="0"/>
              <a:t>– App Engine Overview</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7" name="Picture 2" descr="http://res.sys-con.com/story/apr10/1370793/Google%20AppEngine%20for%20Java.png"/>
          <p:cNvPicPr>
            <a:picLocks noChangeAspect="1" noChangeArrowheads="1"/>
          </p:cNvPicPr>
          <p:nvPr/>
        </p:nvPicPr>
        <p:blipFill>
          <a:blip r:embed="rId3" cstate="print"/>
          <a:srcRect/>
          <a:stretch>
            <a:fillRect/>
          </a:stretch>
        </p:blipFill>
        <p:spPr bwMode="auto">
          <a:xfrm>
            <a:off x="914400" y="2362200"/>
            <a:ext cx="4486836" cy="3467101"/>
          </a:xfrm>
          <a:prstGeom prst="rect">
            <a:avLst/>
          </a:prstGeom>
          <a:noFill/>
        </p:spPr>
      </p:pic>
      <p:pic>
        <p:nvPicPr>
          <p:cNvPr id="66564" name="Picture 4" descr="http://www.exploratorium.edu/ti/leadership/images/icon-pictures/overview-icon.jpg"/>
          <p:cNvPicPr>
            <a:picLocks noChangeAspect="1" noChangeArrowheads="1"/>
          </p:cNvPicPr>
          <p:nvPr/>
        </p:nvPicPr>
        <p:blipFill>
          <a:blip r:embed="rId4" cstate="print"/>
          <a:srcRect/>
          <a:stretch>
            <a:fillRect/>
          </a:stretch>
        </p:blipFill>
        <p:spPr bwMode="auto">
          <a:xfrm>
            <a:off x="5562600" y="2667000"/>
            <a:ext cx="2143125" cy="274320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t>What is common between these companies?</a:t>
            </a:r>
            <a:endParaRPr lang="en-US" sz="3600" dirty="0"/>
          </a:p>
        </p:txBody>
      </p:sp>
      <p:pic>
        <p:nvPicPr>
          <p:cNvPr id="119810" name="Picture 2" descr="http://trikeapps.com/assets/60/screenshot-large-khan.png"/>
          <p:cNvPicPr>
            <a:picLocks noChangeAspect="1" noChangeArrowheads="1"/>
          </p:cNvPicPr>
          <p:nvPr/>
        </p:nvPicPr>
        <p:blipFill>
          <a:blip r:embed="rId2" cstate="print"/>
          <a:srcRect/>
          <a:stretch>
            <a:fillRect/>
          </a:stretch>
        </p:blipFill>
        <p:spPr bwMode="auto">
          <a:xfrm>
            <a:off x="609600" y="1828800"/>
            <a:ext cx="2362200" cy="2016418"/>
          </a:xfrm>
          <a:prstGeom prst="rect">
            <a:avLst/>
          </a:prstGeom>
          <a:noFill/>
        </p:spPr>
      </p:pic>
      <p:pic>
        <p:nvPicPr>
          <p:cNvPr id="119812" name="Picture 4" descr="http://www.heavydiscounts.in/wp-content/uploads/2012/03/RedBus-ticket-booking-online.jpg"/>
          <p:cNvPicPr>
            <a:picLocks noChangeAspect="1" noChangeArrowheads="1"/>
          </p:cNvPicPr>
          <p:nvPr/>
        </p:nvPicPr>
        <p:blipFill>
          <a:blip r:embed="rId3"/>
          <a:srcRect/>
          <a:stretch>
            <a:fillRect/>
          </a:stretch>
        </p:blipFill>
        <p:spPr bwMode="auto">
          <a:xfrm>
            <a:off x="3124200" y="1981200"/>
            <a:ext cx="2752592" cy="1657351"/>
          </a:xfrm>
          <a:prstGeom prst="rect">
            <a:avLst/>
          </a:prstGeom>
          <a:noFill/>
        </p:spPr>
      </p:pic>
      <p:pic>
        <p:nvPicPr>
          <p:cNvPr id="119814" name="Picture 6" descr="http://web-assets.angrybirds.com/abcom/img/games/223/Icon_download_ab_223x223.png"/>
          <p:cNvPicPr>
            <a:picLocks noChangeAspect="1" noChangeArrowheads="1"/>
          </p:cNvPicPr>
          <p:nvPr/>
        </p:nvPicPr>
        <p:blipFill>
          <a:blip r:embed="rId4"/>
          <a:srcRect/>
          <a:stretch>
            <a:fillRect/>
          </a:stretch>
        </p:blipFill>
        <p:spPr bwMode="auto">
          <a:xfrm>
            <a:off x="6553200" y="1828800"/>
            <a:ext cx="2124075" cy="212407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What is Google App Engine?</a:t>
            </a:r>
            <a:endParaRPr lang="en-IN" sz="4000" dirty="0"/>
          </a:p>
        </p:txBody>
      </p:sp>
      <p:sp>
        <p:nvSpPr>
          <p:cNvPr id="3" name="Content Placeholder 2"/>
          <p:cNvSpPr>
            <a:spLocks noGrp="1"/>
          </p:cNvSpPr>
          <p:nvPr>
            <p:ph sz="quarter" idx="1"/>
          </p:nvPr>
        </p:nvSpPr>
        <p:spPr/>
        <p:txBody>
          <a:bodyPr>
            <a:normAutofit lnSpcReduction="10000"/>
          </a:bodyPr>
          <a:lstStyle/>
          <a:p>
            <a:r>
              <a:rPr lang="en-US" dirty="0" smtClean="0"/>
              <a:t>Application Hosting and Development Platform</a:t>
            </a:r>
          </a:p>
          <a:p>
            <a:r>
              <a:rPr lang="en-US" dirty="0" smtClean="0"/>
              <a:t>Host your application on Google’s infrastructure</a:t>
            </a:r>
          </a:p>
          <a:p>
            <a:r>
              <a:rPr lang="en-US" dirty="0" smtClean="0"/>
              <a:t>3 runtimes supported : Java, Python and Go</a:t>
            </a:r>
          </a:p>
          <a:p>
            <a:r>
              <a:rPr lang="en-US" dirty="0" smtClean="0"/>
              <a:t>Variety of Services to boost developer productivity</a:t>
            </a:r>
          </a:p>
          <a:p>
            <a:r>
              <a:rPr lang="en-US" dirty="0" smtClean="0"/>
              <a:t>Free Quota and then Pay per use</a:t>
            </a:r>
            <a:br>
              <a:rPr lang="en-US" dirty="0" smtClean="0"/>
            </a:br>
            <a:endParaRPr lang="en-US" dirty="0" smtClean="0"/>
          </a:p>
          <a:p>
            <a:pPr algn="ctr">
              <a:buNone/>
            </a:pPr>
            <a:r>
              <a:rPr lang="en-US" sz="4000" dirty="0" smtClean="0">
                <a:hlinkClick r:id="rId2"/>
              </a:rPr>
              <a:t>http://cloud.google.com/appengine</a:t>
            </a:r>
            <a:r>
              <a:rPr lang="en-US" sz="4000" dirty="0" smtClean="0"/>
              <a:t>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History</a:t>
            </a:r>
            <a:endParaRPr lang="en-IN" dirty="0"/>
          </a:p>
        </p:txBody>
      </p:sp>
      <p:sp>
        <p:nvSpPr>
          <p:cNvPr id="3" name="Content Placeholder 2"/>
          <p:cNvSpPr>
            <a:spLocks noGrp="1"/>
          </p:cNvSpPr>
          <p:nvPr>
            <p:ph sz="quarter" idx="1"/>
          </p:nvPr>
        </p:nvSpPr>
        <p:spPr>
          <a:xfrm>
            <a:off x="228600" y="1600200"/>
            <a:ext cx="8763000" cy="4191000"/>
          </a:xfrm>
        </p:spPr>
        <p:txBody>
          <a:bodyPr>
            <a:normAutofit fontScale="92500"/>
          </a:bodyPr>
          <a:lstStyle/>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April 7, 2008 : First Release (Python) </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2009 : Support for Java</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2011 : Go Language support</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4000" dirty="0" smtClean="0"/>
              <a:t> Current Version : </a:t>
            </a:r>
            <a:r>
              <a:rPr lang="en-GB" sz="4000" dirty="0" smtClean="0"/>
              <a:t>1.7.7 </a:t>
            </a:r>
            <a:r>
              <a:rPr lang="en-GB" sz="4000" dirty="0" smtClean="0"/>
              <a:t>– </a:t>
            </a:r>
            <a:r>
              <a:rPr lang="en-GB" sz="4000" dirty="0" smtClean="0"/>
              <a:t>April 9, 2013</a:t>
            </a:r>
            <a:endParaRPr lang="en-GB" sz="4000" dirty="0" smtClean="0"/>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4000" dirty="0" smtClean="0"/>
              <a:t> Since 2012 - monthly release cycle</a:t>
            </a:r>
            <a:endParaRPr lang="en-GB" sz="4000" dirty="0" smtClean="0"/>
          </a:p>
          <a:p>
            <a:pPr>
              <a:buNone/>
            </a:pPr>
            <a:endParaRPr lang="en-IN" dirty="0"/>
          </a:p>
        </p:txBody>
      </p:sp>
      <p:sp>
        <p:nvSpPr>
          <p:cNvPr id="11"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does it provide? </a:t>
            </a:r>
            <a:endParaRPr lang="en-IN" dirty="0"/>
          </a:p>
        </p:txBody>
      </p:sp>
      <p:sp>
        <p:nvSpPr>
          <p:cNvPr id="3" name="Content Placeholder 2"/>
          <p:cNvSpPr>
            <a:spLocks noGrp="1"/>
          </p:cNvSpPr>
          <p:nvPr>
            <p:ph sz="quarter" idx="1"/>
          </p:nvPr>
        </p:nvSpPr>
        <p:spPr/>
        <p:txBody>
          <a:bodyPr>
            <a:normAutofit fontScale="92500" lnSpcReduction="10000"/>
          </a:bodyPr>
          <a:lstStyle/>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Run time infrastructure</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Use Google Infrastructure</a:t>
            </a:r>
            <a:endParaRPr lang="en-GB" dirty="0" smtClean="0"/>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Python</a:t>
            </a:r>
            <a:r>
              <a:rPr lang="en-GB" dirty="0" smtClean="0"/>
              <a:t>, Java or </a:t>
            </a:r>
            <a:r>
              <a:rPr lang="en-GB" dirty="0" smtClean="0"/>
              <a:t>Go Applications</a:t>
            </a:r>
            <a:endParaRPr lang="en-GB" dirty="0" smtClean="0"/>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One Google Account – 10 Applications with Free Quota</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Administrative Console</a:t>
            </a:r>
          </a:p>
          <a:p>
            <a:pPr marL="431800"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Developer Tools</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App Engine </a:t>
            </a:r>
            <a:r>
              <a:rPr lang="en-GB" dirty="0" smtClean="0"/>
              <a:t>SDK (Java, Python, Go)</a:t>
            </a:r>
            <a:endParaRPr lang="en-GB" dirty="0" smtClean="0"/>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Local Development Server</a:t>
            </a:r>
          </a:p>
          <a:p>
            <a:pPr marL="751840" lvl="1" indent="-323850">
              <a:buSzPct val="75000"/>
              <a:buFont typeface="Wingdings" pitchFamily="2" charset="2"/>
              <a:buChar char="q"/>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Eclipse Plug-in to develop applications and 1-click deploy to Cloud</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Advantages</a:t>
            </a:r>
            <a:endParaRPr lang="en-IN" dirty="0"/>
          </a:p>
        </p:txBody>
      </p:sp>
      <p:graphicFrame>
        <p:nvGraphicFramePr>
          <p:cNvPr id="5" name="Content Placeholder 4"/>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Services</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Support for Java Web Applications. </a:t>
            </a:r>
          </a:p>
          <a:p>
            <a:pPr lvl="1"/>
            <a:r>
              <a:rPr lang="en-US" dirty="0" smtClean="0"/>
              <a:t>Java version 6 / 7</a:t>
            </a:r>
          </a:p>
          <a:p>
            <a:r>
              <a:rPr lang="en-US" dirty="0" smtClean="0"/>
              <a:t>Files </a:t>
            </a:r>
            <a:r>
              <a:rPr lang="en-US" dirty="0" smtClean="0"/>
              <a:t>API &amp; integration with Google Cloud Storage (GCS)</a:t>
            </a:r>
          </a:p>
          <a:p>
            <a:r>
              <a:rPr lang="en-US" dirty="0" smtClean="0"/>
              <a:t>XMPP API</a:t>
            </a:r>
          </a:p>
          <a:p>
            <a:r>
              <a:rPr lang="en-US" dirty="0" smtClean="0"/>
              <a:t>Channel API</a:t>
            </a:r>
          </a:p>
          <a:p>
            <a:r>
              <a:rPr lang="en-US" dirty="0" err="1" smtClean="0"/>
              <a:t>Memcache</a:t>
            </a:r>
            <a:r>
              <a:rPr lang="en-US" dirty="0" smtClean="0"/>
              <a:t> API</a:t>
            </a:r>
          </a:p>
          <a:p>
            <a:r>
              <a:rPr lang="en-US" dirty="0" smtClean="0"/>
              <a:t>Users API</a:t>
            </a:r>
          </a:p>
          <a:p>
            <a:r>
              <a:rPr lang="en-US" dirty="0" smtClean="0"/>
              <a:t>Task Queues &amp; </a:t>
            </a:r>
            <a:r>
              <a:rPr lang="en-US" dirty="0" err="1" smtClean="0"/>
              <a:t>Crons</a:t>
            </a:r>
            <a:endParaRPr lang="en-US" dirty="0" smtClean="0"/>
          </a:p>
          <a:p>
            <a:r>
              <a:rPr lang="en-US" dirty="0" smtClean="0"/>
              <a:t>URL Fetch API</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Services</a:t>
            </a:r>
            <a:endParaRPr lang="en-IN" dirty="0"/>
          </a:p>
        </p:txBody>
      </p:sp>
      <p:sp>
        <p:nvSpPr>
          <p:cNvPr id="3" name="Content Placeholder 2"/>
          <p:cNvSpPr>
            <a:spLocks noGrp="1"/>
          </p:cNvSpPr>
          <p:nvPr>
            <p:ph sz="quarter" idx="1"/>
          </p:nvPr>
        </p:nvSpPr>
        <p:spPr/>
        <p:txBody>
          <a:bodyPr>
            <a:normAutofit/>
          </a:bodyPr>
          <a:lstStyle/>
          <a:p>
            <a:r>
              <a:rPr lang="en-US" dirty="0" smtClean="0"/>
              <a:t>High Availability </a:t>
            </a:r>
            <a:r>
              <a:rPr lang="en-US" dirty="0" err="1" smtClean="0"/>
              <a:t>NoSQL</a:t>
            </a:r>
            <a:r>
              <a:rPr lang="en-US" dirty="0" smtClean="0"/>
              <a:t> and SQL Service</a:t>
            </a:r>
          </a:p>
          <a:p>
            <a:r>
              <a:rPr lang="en-US" dirty="0" err="1" smtClean="0"/>
              <a:t>Blobstore</a:t>
            </a:r>
            <a:r>
              <a:rPr lang="en-US" dirty="0" smtClean="0"/>
              <a:t> API</a:t>
            </a:r>
          </a:p>
          <a:p>
            <a:r>
              <a:rPr lang="en-US" dirty="0" smtClean="0"/>
              <a:t>Search API</a:t>
            </a:r>
          </a:p>
          <a:p>
            <a:r>
              <a:rPr lang="en-US" dirty="0" smtClean="0"/>
              <a:t>App </a:t>
            </a:r>
            <a:r>
              <a:rPr lang="en-US" dirty="0" smtClean="0"/>
              <a:t>Engine Map Reduce</a:t>
            </a:r>
          </a:p>
          <a:p>
            <a:r>
              <a:rPr lang="en-US" dirty="0" smtClean="0"/>
              <a:t>Logs API</a:t>
            </a:r>
          </a:p>
          <a:p>
            <a:r>
              <a:rPr lang="en-US" dirty="0" smtClean="0"/>
              <a:t>SSL Support</a:t>
            </a:r>
          </a:p>
          <a:p>
            <a:r>
              <a:rPr lang="en-US" dirty="0" err="1" smtClean="0"/>
              <a:t>Pagespeed</a:t>
            </a:r>
            <a:r>
              <a:rPr lang="en-US" dirty="0" smtClean="0"/>
              <a:t> service</a:t>
            </a:r>
          </a:p>
          <a:p>
            <a:r>
              <a:rPr lang="en-US" dirty="0" smtClean="0"/>
              <a:t>Google Cloud </a:t>
            </a:r>
            <a:r>
              <a:rPr lang="en-US" dirty="0" smtClean="0"/>
              <a:t>Endpoints</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705600" cy="990600"/>
          </a:xfrm>
        </p:spPr>
        <p:txBody>
          <a:bodyPr/>
          <a:lstStyle/>
          <a:p>
            <a:pPr algn="ctr"/>
            <a:r>
              <a:rPr lang="en-US" dirty="0" smtClean="0"/>
              <a:t>Workshop Goals</a:t>
            </a:r>
            <a:endParaRPr lang="en-IN" dirty="0"/>
          </a:p>
        </p:txBody>
      </p:sp>
      <p:sp>
        <p:nvSpPr>
          <p:cNvPr id="3" name="Content Placeholder 2"/>
          <p:cNvSpPr>
            <a:spLocks noGrp="1"/>
          </p:cNvSpPr>
          <p:nvPr>
            <p:ph sz="quarter" idx="1"/>
          </p:nvPr>
        </p:nvSpPr>
        <p:spPr/>
        <p:txBody>
          <a:bodyPr>
            <a:normAutofit/>
          </a:bodyPr>
          <a:lstStyle/>
          <a:p>
            <a:r>
              <a:rPr lang="en-US" dirty="0" smtClean="0"/>
              <a:t>Overview of Cloud Computing</a:t>
            </a:r>
          </a:p>
          <a:p>
            <a:r>
              <a:rPr lang="en-US" dirty="0" smtClean="0"/>
              <a:t>What </a:t>
            </a:r>
            <a:r>
              <a:rPr lang="en-US" dirty="0" smtClean="0"/>
              <a:t>is Google App Engine?</a:t>
            </a:r>
          </a:p>
          <a:p>
            <a:r>
              <a:rPr lang="en-US" dirty="0" smtClean="0"/>
              <a:t>Setup your Google App Engine account </a:t>
            </a:r>
            <a:endParaRPr lang="en-US" dirty="0" smtClean="0"/>
          </a:p>
          <a:p>
            <a:r>
              <a:rPr lang="en-US" dirty="0" smtClean="0"/>
              <a:t>Code Lab Sessions</a:t>
            </a:r>
          </a:p>
          <a:p>
            <a:r>
              <a:rPr lang="en-US" dirty="0" smtClean="0"/>
              <a:t>Cover </a:t>
            </a:r>
            <a:r>
              <a:rPr lang="en-US" dirty="0" smtClean="0"/>
              <a:t>various App Engine APIs / Services.</a:t>
            </a:r>
          </a:p>
          <a:p>
            <a:r>
              <a:rPr lang="en-US" dirty="0" smtClean="0"/>
              <a:t>Help you </a:t>
            </a:r>
            <a:r>
              <a:rPr lang="en-US" dirty="0" smtClean="0"/>
              <a:t>to take your next leap into writing Cloud Applications running on Google App Engine infrastructure.</a:t>
            </a:r>
            <a:endParaRPr lang="en-IN" dirty="0"/>
          </a:p>
        </p:txBody>
      </p:sp>
      <p:sp>
        <p:nvSpPr>
          <p:cNvPr id="6" name="Slide Number Placeholder 5"/>
          <p:cNvSpPr>
            <a:spLocks noGrp="1"/>
          </p:cNvSpPr>
          <p:nvPr>
            <p:ph type="sldNum" sz="quarter" idx="12"/>
          </p:nvPr>
        </p:nvSpPr>
        <p:spPr/>
        <p:txBody>
          <a:bodyPr>
            <a:normAutofit fontScale="85000" lnSpcReduction="20000"/>
          </a:bodyPr>
          <a:lstStyle/>
          <a:p>
            <a:fld id="{F2BF1754-4D2F-46D8-A35A-EF7FA01DA8F5}"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Usage Quotas</a:t>
            </a:r>
            <a:endParaRPr lang="en-IN" dirty="0"/>
          </a:p>
        </p:txBody>
      </p:sp>
      <p:sp>
        <p:nvSpPr>
          <p:cNvPr id="3" name="Content Placeholder 2"/>
          <p:cNvSpPr>
            <a:spLocks noGrp="1"/>
          </p:cNvSpPr>
          <p:nvPr>
            <p:ph sz="quarter" idx="1"/>
          </p:nvPr>
        </p:nvSpPr>
        <p:spPr/>
        <p:txBody>
          <a:bodyPr/>
          <a:lstStyle/>
          <a:p>
            <a:r>
              <a:rPr lang="en-US" dirty="0" smtClean="0"/>
              <a:t>Requires Google Account</a:t>
            </a:r>
          </a:p>
          <a:p>
            <a:r>
              <a:rPr lang="en-US" dirty="0" smtClean="0"/>
              <a:t>An Account can register up to 10 Applications.</a:t>
            </a:r>
          </a:p>
          <a:p>
            <a:r>
              <a:rPr lang="en-US" dirty="0" smtClean="0"/>
              <a:t>Free Quota is available for each application.</a:t>
            </a:r>
          </a:p>
          <a:p>
            <a:r>
              <a:rPr lang="en-US" dirty="0" smtClean="0"/>
              <a:t>Beyond that a pay per use policy applies</a:t>
            </a:r>
          </a:p>
          <a:p>
            <a:pPr algn="ctr">
              <a:buNone/>
            </a:pPr>
            <a:endParaRPr lang="en-US" sz="2400" dirty="0" smtClean="0">
              <a:hlinkClick r:id="rId2"/>
            </a:endParaRPr>
          </a:p>
          <a:p>
            <a:pPr algn="ctr">
              <a:buNone/>
            </a:pPr>
            <a:endParaRPr lang="en-US" sz="2400" dirty="0" smtClean="0">
              <a:hlinkClick r:id="rId2"/>
            </a:endParaRPr>
          </a:p>
          <a:p>
            <a:pPr algn="ctr">
              <a:buNone/>
            </a:pPr>
            <a:r>
              <a:rPr lang="en-US" sz="2400" dirty="0" smtClean="0">
                <a:hlinkClick r:id="rId2"/>
              </a:rPr>
              <a:t>https://developers.google.com/appengine/docs/quotas</a:t>
            </a:r>
            <a:r>
              <a:rPr lang="en-US" sz="2400" dirty="0" smtClean="0"/>
              <a:t> </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Usage – Free Quota</a:t>
            </a:r>
            <a:endParaRPr lang="en-IN" dirty="0"/>
          </a:p>
        </p:txBody>
      </p:sp>
      <p:graphicFrame>
        <p:nvGraphicFramePr>
          <p:cNvPr id="4" name="Table 3"/>
          <p:cNvGraphicFramePr>
            <a:graphicFrameLocks noGrp="1"/>
          </p:cNvGraphicFramePr>
          <p:nvPr/>
        </p:nvGraphicFramePr>
        <p:xfrm>
          <a:off x="685800" y="1590048"/>
          <a:ext cx="7391400" cy="4124952"/>
        </p:xfrm>
        <a:graphic>
          <a:graphicData uri="http://schemas.openxmlformats.org/drawingml/2006/table">
            <a:tbl>
              <a:tblPr/>
              <a:tblGrid>
                <a:gridCol w="3695700"/>
                <a:gridCol w="3695700"/>
              </a:tblGrid>
              <a:tr h="222250">
                <a:tc>
                  <a:txBody>
                    <a:bodyPr/>
                    <a:lstStyle/>
                    <a:p>
                      <a:pPr algn="ctr"/>
                      <a:r>
                        <a:rPr lang="en-IN" sz="1700" dirty="0"/>
                        <a:t>Quota</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IN" sz="1700"/>
                        <a:t>Limit (per day)</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222250">
                <a:tc>
                  <a:txBody>
                    <a:bodyPr/>
                    <a:lstStyle/>
                    <a:p>
                      <a:r>
                        <a:rPr lang="en-IN" sz="1700"/>
                        <a:t>Instance-hours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28 hours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Emails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100 (5000 admin emails)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Bandwidth in</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Unlimited</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a:t>Bandwidth </a:t>
                      </a:r>
                      <a:r>
                        <a:rPr lang="en-IN" sz="1700" dirty="0" smtClean="0"/>
                        <a:t>out</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a:t>1 GB</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Datastore</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a:t>1 GB</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err="1" smtClean="0"/>
                        <a:t>Blobstore</a:t>
                      </a:r>
                      <a:r>
                        <a:rPr lang="en-IN" sz="1700" dirty="0" smtClean="0"/>
                        <a:t> Data</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smtClean="0"/>
                        <a:t>5GB</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t>Datastore Operations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smtClean="0"/>
                        <a:t>50k operations</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smtClean="0"/>
                        <a:t>App Size</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smtClean="0"/>
                        <a:t>10K files, 32MB/file, 1GB App Size</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a:solidFill>
                            <a:srgbClr val="0B0080"/>
                          </a:solidFill>
                          <a:hlinkClick r:id="rId2" tooltip="XMPP"/>
                        </a:rPr>
                        <a:t>XMPP</a:t>
                      </a:r>
                      <a:r>
                        <a:rPr lang="en-IN" sz="1700"/>
                        <a:t> API</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a:t>10k stanzas</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err="1"/>
                        <a:t>URLFetch</a:t>
                      </a:r>
                      <a:r>
                        <a:rPr lang="en-IN" sz="1700" dirty="0"/>
                        <a:t> API calls per day</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a:t>657,000</a:t>
                      </a:r>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22250">
                <a:tc>
                  <a:txBody>
                    <a:bodyPr/>
                    <a:lstStyle/>
                    <a:p>
                      <a:r>
                        <a:rPr lang="en-IN" sz="1700" dirty="0" smtClean="0"/>
                        <a:t>Log Data</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700" dirty="0" smtClean="0"/>
                        <a:t>1 GB</a:t>
                      </a:r>
                      <a:endParaRPr lang="en-IN" sz="1700" dirty="0"/>
                    </a:p>
                  </a:txBody>
                  <a:tcPr marL="84667" marR="84667" marT="42333" marB="42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21</a:t>
            </a:fld>
            <a:endParaRPr lang="en-US" dirty="0"/>
          </a:p>
        </p:txBody>
      </p:sp>
      <p:sp>
        <p:nvSpPr>
          <p:cNvPr id="6" name="TextBox 5"/>
          <p:cNvSpPr txBox="1"/>
          <p:nvPr/>
        </p:nvSpPr>
        <p:spPr>
          <a:xfrm>
            <a:off x="533400" y="5830669"/>
            <a:ext cx="8144217" cy="646331"/>
          </a:xfrm>
          <a:prstGeom prst="rect">
            <a:avLst/>
          </a:prstGeom>
          <a:noFill/>
        </p:spPr>
        <p:txBody>
          <a:bodyPr wrap="none" rtlCol="0">
            <a:spAutoFit/>
          </a:bodyPr>
          <a:lstStyle/>
          <a:p>
            <a:r>
              <a:rPr lang="en-US" b="1" dirty="0" smtClean="0"/>
              <a:t>The power comes with certain restrictions like HTTP Request 60 second </a:t>
            </a:r>
            <a:br>
              <a:rPr lang="en-US" b="1" dirty="0" smtClean="0"/>
            </a:br>
            <a:r>
              <a:rPr lang="en-US" b="1" dirty="0" smtClean="0"/>
              <a:t>limit and more.</a:t>
            </a:r>
            <a:endParaRPr lang="en-IN"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Competition</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22</a:t>
            </a:fld>
            <a:endParaRPr lang="en-US" dirty="0"/>
          </a:p>
        </p:txBody>
      </p:sp>
      <p:graphicFrame>
        <p:nvGraphicFramePr>
          <p:cNvPr id="5" name="Diagram 4"/>
          <p:cNvGraphicFramePr/>
          <p:nvPr/>
        </p:nvGraphicFramePr>
        <p:xfrm>
          <a:off x="17526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23</a:t>
            </a:fld>
            <a:endParaRPr lang="en-US" dirty="0"/>
          </a:p>
        </p:txBody>
      </p:sp>
      <p:sp>
        <p:nvSpPr>
          <p:cNvPr id="6" name="TextBox 5"/>
          <p:cNvSpPr txBox="1"/>
          <p:nvPr/>
        </p:nvSpPr>
        <p:spPr>
          <a:xfrm>
            <a:off x="685800" y="1600200"/>
            <a:ext cx="7815858" cy="769441"/>
          </a:xfrm>
          <a:prstGeom prst="rect">
            <a:avLst/>
          </a:prstGeom>
          <a:noFill/>
        </p:spPr>
        <p:txBody>
          <a:bodyPr wrap="none" rtlCol="0">
            <a:spAutoFit/>
          </a:bodyPr>
          <a:lstStyle/>
          <a:p>
            <a:pPr algn="ctr"/>
            <a:r>
              <a:rPr lang="en-US" sz="4400" dirty="0" smtClean="0"/>
              <a:t>Session </a:t>
            </a:r>
            <a:r>
              <a:rPr lang="en-US" sz="4400" dirty="0" smtClean="0"/>
              <a:t>3 </a:t>
            </a:r>
            <a:r>
              <a:rPr lang="en-US" sz="4400" dirty="0" smtClean="0"/>
              <a:t>– App Engine Setup</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8130" name="Picture 2" descr="http://res.sys-con.com/story/apr10/1370793/Google%20AppEngine%20for%20Java.png"/>
          <p:cNvPicPr>
            <a:picLocks noChangeAspect="1" noChangeArrowheads="1"/>
          </p:cNvPicPr>
          <p:nvPr/>
        </p:nvPicPr>
        <p:blipFill>
          <a:blip r:embed="rId3" cstate="print"/>
          <a:srcRect/>
          <a:stretch>
            <a:fillRect/>
          </a:stretch>
        </p:blipFill>
        <p:spPr bwMode="auto">
          <a:xfrm>
            <a:off x="228600" y="1905000"/>
            <a:ext cx="5768789" cy="4457701"/>
          </a:xfrm>
          <a:prstGeom prst="rect">
            <a:avLst/>
          </a:prstGeom>
          <a:noFill/>
        </p:spPr>
      </p:pic>
      <p:pic>
        <p:nvPicPr>
          <p:cNvPr id="48134" name="Picture 6" descr="http://1.bp.blogspot.com/-dZt8eL-ZyiU/UHSYNqrNT7I/AAAAAAAABTw/wcjzeMY2jY8/s1600/EclipseJuno.png"/>
          <p:cNvPicPr>
            <a:picLocks noChangeAspect="1" noChangeArrowheads="1"/>
          </p:cNvPicPr>
          <p:nvPr/>
        </p:nvPicPr>
        <p:blipFill>
          <a:blip r:embed="rId4" cstate="print"/>
          <a:srcRect/>
          <a:stretch>
            <a:fillRect/>
          </a:stretch>
        </p:blipFill>
        <p:spPr bwMode="auto">
          <a:xfrm>
            <a:off x="5715000" y="2743200"/>
            <a:ext cx="2609850" cy="1769770"/>
          </a:xfrm>
          <a:prstGeom prst="rect">
            <a:avLst/>
          </a:prstGeom>
          <a:noFill/>
        </p:spPr>
      </p:pic>
      <p:pic>
        <p:nvPicPr>
          <p:cNvPr id="48136" name="Picture 8" descr="https://developers.google.com/eclipse/images/google-plugin.png"/>
          <p:cNvPicPr>
            <a:picLocks noChangeAspect="1" noChangeArrowheads="1"/>
          </p:cNvPicPr>
          <p:nvPr/>
        </p:nvPicPr>
        <p:blipFill>
          <a:blip r:embed="rId5" cstate="print"/>
          <a:srcRect/>
          <a:stretch>
            <a:fillRect/>
          </a:stretch>
        </p:blipFill>
        <p:spPr bwMode="auto">
          <a:xfrm>
            <a:off x="6553200" y="4724400"/>
            <a:ext cx="1524000" cy="15240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Setup</a:t>
            </a:r>
            <a:endParaRPr lang="en-IN" dirty="0"/>
          </a:p>
        </p:txBody>
      </p:sp>
      <p:sp>
        <p:nvSpPr>
          <p:cNvPr id="3" name="Content Placeholder 2"/>
          <p:cNvSpPr>
            <a:spLocks noGrp="1"/>
          </p:cNvSpPr>
          <p:nvPr>
            <p:ph sz="quarter" idx="1"/>
          </p:nvPr>
        </p:nvSpPr>
        <p:spPr/>
        <p:txBody>
          <a:bodyPr/>
          <a:lstStyle/>
          <a:p>
            <a:r>
              <a:rPr lang="en-US" dirty="0" smtClean="0"/>
              <a:t>What you need</a:t>
            </a:r>
          </a:p>
          <a:p>
            <a:pPr lvl="1"/>
            <a:r>
              <a:rPr lang="en-US" dirty="0" smtClean="0"/>
              <a:t>Java SDK  </a:t>
            </a:r>
            <a:r>
              <a:rPr lang="en-US" dirty="0" smtClean="0"/>
              <a:t>(</a:t>
            </a:r>
            <a:r>
              <a:rPr lang="en-US" dirty="0" smtClean="0"/>
              <a:t> </a:t>
            </a:r>
            <a:r>
              <a:rPr lang="en-US" dirty="0" smtClean="0"/>
              <a:t>1.6 or 1.7</a:t>
            </a:r>
            <a:r>
              <a:rPr lang="en-US" dirty="0" smtClean="0"/>
              <a:t> </a:t>
            </a:r>
            <a:r>
              <a:rPr lang="en-US" dirty="0" smtClean="0"/>
              <a:t>)</a:t>
            </a:r>
          </a:p>
          <a:p>
            <a:pPr lvl="1"/>
            <a:r>
              <a:rPr lang="en-US" dirty="0" smtClean="0"/>
              <a:t>App Engine SDK (Latest version is </a:t>
            </a:r>
            <a:r>
              <a:rPr lang="en-US" dirty="0" smtClean="0"/>
              <a:t>1.7.7)</a:t>
            </a:r>
            <a:endParaRPr lang="en-US" dirty="0" smtClean="0"/>
          </a:p>
          <a:p>
            <a:pPr lvl="1"/>
            <a:r>
              <a:rPr lang="en-US" dirty="0" smtClean="0"/>
              <a:t>Eclipse (Take the latest version – Eclipse Juno)</a:t>
            </a:r>
          </a:p>
          <a:p>
            <a:pPr lvl="1"/>
            <a:r>
              <a:rPr lang="en-US" dirty="0" smtClean="0"/>
              <a:t>Google Eclipse </a:t>
            </a:r>
            <a:r>
              <a:rPr lang="en-US" dirty="0" err="1" smtClean="0"/>
              <a:t>Plugin</a:t>
            </a:r>
            <a:r>
              <a:rPr lang="en-US" dirty="0" smtClean="0"/>
              <a:t> for Eclipse Juno</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Setup</a:t>
            </a:r>
            <a:endParaRPr lang="en-IN" dirty="0"/>
          </a:p>
        </p:txBody>
      </p:sp>
      <p:sp>
        <p:nvSpPr>
          <p:cNvPr id="3" name="Content Placeholder 2"/>
          <p:cNvSpPr>
            <a:spLocks noGrp="1"/>
          </p:cNvSpPr>
          <p:nvPr>
            <p:ph sz="quarter" idx="1"/>
          </p:nvPr>
        </p:nvSpPr>
        <p:spPr/>
        <p:txBody>
          <a:bodyPr>
            <a:normAutofit/>
          </a:bodyPr>
          <a:lstStyle/>
          <a:p>
            <a:r>
              <a:rPr lang="en-US" dirty="0" smtClean="0"/>
              <a:t>Did you setup your environment ? </a:t>
            </a:r>
          </a:p>
          <a:p>
            <a:endParaRPr lang="en-US" dirty="0" smtClean="0"/>
          </a:p>
          <a:p>
            <a:endParaRPr lang="en-US" dirty="0" smtClean="0"/>
          </a:p>
          <a:p>
            <a:endParaRPr lang="en-US" dirty="0" smtClean="0"/>
          </a:p>
          <a:p>
            <a:r>
              <a:rPr lang="en-US" dirty="0" smtClean="0"/>
              <a:t>Setup Instructions : </a:t>
            </a:r>
          </a:p>
          <a:p>
            <a:pPr lvl="1"/>
            <a:r>
              <a:rPr lang="en-US" dirty="0" smtClean="0"/>
              <a:t>Go to </a:t>
            </a:r>
            <a:r>
              <a:rPr lang="en-US" b="1" dirty="0" smtClean="0"/>
              <a:t>/hands-on-exercises</a:t>
            </a:r>
            <a:r>
              <a:rPr lang="en-US" dirty="0" smtClean="0"/>
              <a:t> </a:t>
            </a:r>
            <a:r>
              <a:rPr lang="en-US" dirty="0" smtClean="0"/>
              <a:t>folder </a:t>
            </a:r>
            <a:endParaRPr lang="en-US" dirty="0" smtClean="0"/>
          </a:p>
          <a:p>
            <a:pPr lvl="1"/>
            <a:r>
              <a:rPr lang="en-US" dirty="0" smtClean="0"/>
              <a:t>Follow </a:t>
            </a:r>
            <a:r>
              <a:rPr lang="en-IN" b="1" dirty="0" smtClean="0"/>
              <a:t>From </a:t>
            </a:r>
            <a:r>
              <a:rPr lang="en-IN" b="1" dirty="0" smtClean="0"/>
              <a:t>Scratch - Google App Engine </a:t>
            </a:r>
            <a:r>
              <a:rPr lang="en-IN" b="1" dirty="0" smtClean="0"/>
              <a:t>Development </a:t>
            </a:r>
            <a:r>
              <a:rPr lang="en-IN" b="1" dirty="0" smtClean="0"/>
              <a:t>Environment Setup.docx.</a:t>
            </a:r>
            <a:endParaRPr lang="en-US" b="1" dirty="0" smtClean="0"/>
          </a:p>
        </p:txBody>
      </p:sp>
      <p:pic>
        <p:nvPicPr>
          <p:cNvPr id="82946" name="Picture 2" descr="http://3.bp.blogspot.com/-ikQiYatuXOs/UL9onL8mR_I/AAAAAAAAFic/fGRZvsHKEsM/s1600/Thumbs_Up_Down.jpg"/>
          <p:cNvPicPr>
            <a:picLocks noChangeAspect="1" noChangeArrowheads="1"/>
          </p:cNvPicPr>
          <p:nvPr/>
        </p:nvPicPr>
        <p:blipFill>
          <a:blip r:embed="rId2"/>
          <a:srcRect/>
          <a:stretch>
            <a:fillRect/>
          </a:stretch>
        </p:blipFill>
        <p:spPr bwMode="auto">
          <a:xfrm>
            <a:off x="2590800" y="2133600"/>
            <a:ext cx="3014483" cy="1371601"/>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p:txBody>
          <a:bodyPr>
            <a:normAutofit/>
          </a:bodyPr>
          <a:lstStyle/>
          <a:p>
            <a:r>
              <a:rPr lang="en-US" dirty="0" smtClean="0"/>
              <a:t>Our goal here is to setup your Development Environment.</a:t>
            </a:r>
          </a:p>
          <a:p>
            <a:r>
              <a:rPr lang="en-US" dirty="0" smtClean="0"/>
              <a:t>Go to </a:t>
            </a:r>
            <a:r>
              <a:rPr lang="en-US" b="1" dirty="0" smtClean="0"/>
              <a:t>/hands-on-exercises </a:t>
            </a:r>
            <a:r>
              <a:rPr lang="en-US" dirty="0" smtClean="0"/>
              <a:t>folder.</a:t>
            </a:r>
          </a:p>
          <a:p>
            <a:r>
              <a:rPr lang="en-US" dirty="0" smtClean="0"/>
              <a:t>Follow </a:t>
            </a:r>
            <a:r>
              <a:rPr lang="fr-FR" b="1" dirty="0" err="1" smtClean="0"/>
              <a:t>App</a:t>
            </a:r>
            <a:r>
              <a:rPr lang="fr-FR" b="1" dirty="0" smtClean="0"/>
              <a:t> </a:t>
            </a:r>
            <a:r>
              <a:rPr lang="fr-FR" b="1" dirty="0" err="1" smtClean="0"/>
              <a:t>Engine</a:t>
            </a:r>
            <a:r>
              <a:rPr lang="fr-FR" b="1" dirty="0" smtClean="0"/>
              <a:t> </a:t>
            </a:r>
            <a:r>
              <a:rPr lang="fr-FR" b="1" dirty="0" err="1" smtClean="0"/>
              <a:t>Dev</a:t>
            </a:r>
            <a:r>
              <a:rPr lang="fr-FR" b="1" dirty="0" smtClean="0"/>
              <a:t> </a:t>
            </a:r>
            <a:r>
              <a:rPr lang="fr-FR" b="1" dirty="0" err="1" smtClean="0"/>
              <a:t>Environment</a:t>
            </a:r>
            <a:r>
              <a:rPr lang="fr-FR" b="1" dirty="0" smtClean="0"/>
              <a:t> Setup.docx</a:t>
            </a:r>
            <a:r>
              <a:rPr lang="en-US" dirty="0" smtClean="0"/>
              <a:t> </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26</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6786665" y="5181600"/>
            <a:ext cx="2281135" cy="16002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27</a:t>
            </a:fld>
            <a:endParaRPr lang="en-US" dirty="0"/>
          </a:p>
        </p:txBody>
      </p:sp>
      <p:sp>
        <p:nvSpPr>
          <p:cNvPr id="6" name="TextBox 5"/>
          <p:cNvSpPr txBox="1"/>
          <p:nvPr/>
        </p:nvSpPr>
        <p:spPr>
          <a:xfrm>
            <a:off x="1600200" y="1600200"/>
            <a:ext cx="6198556" cy="769441"/>
          </a:xfrm>
          <a:prstGeom prst="rect">
            <a:avLst/>
          </a:prstGeom>
          <a:noFill/>
        </p:spPr>
        <p:txBody>
          <a:bodyPr wrap="none" rtlCol="0">
            <a:spAutoFit/>
          </a:bodyPr>
          <a:lstStyle/>
          <a:p>
            <a:pPr algn="ctr"/>
            <a:r>
              <a:rPr lang="en-US" sz="4400" dirty="0" smtClean="0"/>
              <a:t>Session </a:t>
            </a:r>
            <a:r>
              <a:rPr lang="en-US" sz="4400" dirty="0" smtClean="0"/>
              <a:t>4 </a:t>
            </a:r>
            <a:r>
              <a:rPr lang="en-US" sz="4400" dirty="0" smtClean="0"/>
              <a:t>– Hello World</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6082" name="Picture 2" descr="http://farm3.static.flickr.com/2629/4155799663_c6d4000ab9.jpg"/>
          <p:cNvPicPr>
            <a:picLocks noChangeAspect="1" noChangeArrowheads="1"/>
          </p:cNvPicPr>
          <p:nvPr/>
        </p:nvPicPr>
        <p:blipFill>
          <a:blip r:embed="rId3" cstate="print"/>
          <a:srcRect/>
          <a:stretch>
            <a:fillRect/>
          </a:stretch>
        </p:blipFill>
        <p:spPr bwMode="auto">
          <a:xfrm>
            <a:off x="2209800" y="2362200"/>
            <a:ext cx="4762500" cy="357187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Hello World</a:t>
            </a:r>
            <a:endParaRPr lang="en-IN" dirty="0"/>
          </a:p>
        </p:txBody>
      </p:sp>
      <p:sp>
        <p:nvSpPr>
          <p:cNvPr id="3" name="Content Placeholder 2"/>
          <p:cNvSpPr>
            <a:spLocks noGrp="1"/>
          </p:cNvSpPr>
          <p:nvPr>
            <p:ph sz="quarter" idx="1"/>
          </p:nvPr>
        </p:nvSpPr>
        <p:spPr/>
        <p:txBody>
          <a:bodyPr>
            <a:normAutofit/>
          </a:bodyPr>
          <a:lstStyle/>
          <a:p>
            <a:r>
              <a:rPr lang="en-US" dirty="0" smtClean="0"/>
              <a:t>Get our App Engine Account Setup and create an Application.</a:t>
            </a:r>
          </a:p>
          <a:p>
            <a:r>
              <a:rPr lang="en-US" dirty="0" smtClean="0"/>
              <a:t>Develop the default App Engine application using Google Eclipse </a:t>
            </a:r>
            <a:r>
              <a:rPr lang="en-US" dirty="0" err="1" smtClean="0"/>
              <a:t>Plugin</a:t>
            </a:r>
            <a:r>
              <a:rPr lang="en-US" dirty="0" smtClean="0"/>
              <a:t> Project Wizard.</a:t>
            </a:r>
          </a:p>
          <a:p>
            <a:r>
              <a:rPr lang="en-US" dirty="0" smtClean="0"/>
              <a:t>Deploy our Application </a:t>
            </a:r>
            <a:r>
              <a:rPr lang="en-US" dirty="0" smtClean="0"/>
              <a:t>to App </a:t>
            </a:r>
            <a:r>
              <a:rPr lang="en-US" dirty="0" smtClean="0"/>
              <a:t>Engine cloud</a:t>
            </a:r>
          </a:p>
          <a:p>
            <a:r>
              <a:rPr lang="en-US" dirty="0" smtClean="0"/>
              <a:t>See it live ! </a:t>
            </a:r>
          </a:p>
          <a:p>
            <a:r>
              <a:rPr lang="en-US" dirty="0" smtClean="0"/>
              <a:t>While the application does not do much, it will demonstrate your development / deploy workflow.</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Account Setup</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Go to </a:t>
            </a:r>
            <a:r>
              <a:rPr lang="en-US" dirty="0" smtClean="0">
                <a:hlinkClick r:id="rId2"/>
              </a:rPr>
              <a:t>http://appengine.google.com</a:t>
            </a:r>
            <a:endParaRPr lang="en-US" dirty="0" smtClean="0"/>
          </a:p>
          <a:p>
            <a:r>
              <a:rPr lang="en-US" dirty="0" smtClean="0"/>
              <a:t>Sign in with your Google Account.</a:t>
            </a:r>
          </a:p>
          <a:p>
            <a:r>
              <a:rPr lang="en-US" dirty="0" smtClean="0"/>
              <a:t>When you create Applications for the first time, it will ask for Mobile Number and Google will send you a verification code via SMS. </a:t>
            </a:r>
          </a:p>
          <a:p>
            <a:r>
              <a:rPr lang="en-US" dirty="0" smtClean="0"/>
              <a:t>Complete the validation process with the code.</a:t>
            </a:r>
          </a:p>
          <a:p>
            <a:r>
              <a:rPr lang="en-US" dirty="0" smtClean="0"/>
              <a:t>Each Google Account gives you 10 Applications</a:t>
            </a:r>
          </a:p>
          <a:p>
            <a:r>
              <a:rPr lang="en-US" dirty="0" smtClean="0"/>
              <a:t>A Mobile number can be verified only once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705600" cy="990600"/>
          </a:xfrm>
        </p:spPr>
        <p:txBody>
          <a:bodyPr/>
          <a:lstStyle/>
          <a:p>
            <a:pPr algn="ctr"/>
            <a:r>
              <a:rPr lang="en-US" dirty="0" smtClean="0"/>
              <a:t>Prerequisites</a:t>
            </a:r>
            <a:endParaRPr lang="en-IN" dirty="0"/>
          </a:p>
        </p:txBody>
      </p:sp>
      <p:sp>
        <p:nvSpPr>
          <p:cNvPr id="3" name="Content Placeholder 2"/>
          <p:cNvSpPr>
            <a:spLocks noGrp="1"/>
          </p:cNvSpPr>
          <p:nvPr>
            <p:ph sz="quarter" idx="1"/>
          </p:nvPr>
        </p:nvSpPr>
        <p:spPr>
          <a:xfrm>
            <a:off x="612648" y="1600200"/>
            <a:ext cx="8153400" cy="1600200"/>
          </a:xfrm>
        </p:spPr>
        <p:txBody>
          <a:bodyPr>
            <a:normAutofit/>
          </a:bodyPr>
          <a:lstStyle/>
          <a:p>
            <a:r>
              <a:rPr lang="en-US" dirty="0" smtClean="0"/>
              <a:t>A laptop and Internet connection</a:t>
            </a:r>
          </a:p>
          <a:p>
            <a:r>
              <a:rPr lang="en-US" dirty="0" smtClean="0"/>
              <a:t>Mobile Phone with a working phone number</a:t>
            </a:r>
          </a:p>
          <a:p>
            <a:r>
              <a:rPr lang="en-US" dirty="0" smtClean="0"/>
              <a:t>Basics of Java / JSP / </a:t>
            </a:r>
            <a:r>
              <a:rPr lang="en-US" dirty="0" err="1" smtClean="0"/>
              <a:t>Servlets</a:t>
            </a:r>
            <a:endParaRPr lang="en-US" dirty="0" smtClean="0"/>
          </a:p>
        </p:txBody>
      </p:sp>
      <p:sp>
        <p:nvSpPr>
          <p:cNvPr id="6" name="Slide Number Placeholder 5"/>
          <p:cNvSpPr>
            <a:spLocks noGrp="1"/>
          </p:cNvSpPr>
          <p:nvPr>
            <p:ph type="sldNum" sz="quarter" idx="12"/>
          </p:nvPr>
        </p:nvSpPr>
        <p:spPr/>
        <p:txBody>
          <a:bodyPr>
            <a:normAutofit fontScale="85000" lnSpcReduction="20000"/>
          </a:bodyPr>
          <a:lstStyle/>
          <a:p>
            <a:fld id="{F2BF1754-4D2F-46D8-A35A-EF7FA01DA8F5}" type="slidenum">
              <a:rPr lang="en-US" smtClean="0"/>
              <a:pPr/>
              <a:t>3</a:t>
            </a:fld>
            <a:endParaRPr lang="en-US" dirty="0"/>
          </a:p>
        </p:txBody>
      </p:sp>
      <p:pic>
        <p:nvPicPr>
          <p:cNvPr id="5" name="Picture 9"/>
          <p:cNvPicPr>
            <a:picLocks noChangeAspect="1" noChangeArrowheads="1"/>
          </p:cNvPicPr>
          <p:nvPr/>
        </p:nvPicPr>
        <p:blipFill>
          <a:blip r:embed="rId3" cstate="print"/>
          <a:srcRect/>
          <a:stretch>
            <a:fillRect/>
          </a:stretch>
        </p:blipFill>
        <p:spPr bwMode="auto">
          <a:xfrm>
            <a:off x="3352800" y="3200400"/>
            <a:ext cx="2226774" cy="29476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pPr algn="ctr"/>
            <a:r>
              <a:rPr lang="en-US" dirty="0" smtClean="0"/>
              <a:t>App Engine – Create App</a:t>
            </a:r>
            <a:endParaRPr lang="en-IN" dirty="0"/>
          </a:p>
        </p:txBody>
      </p:sp>
      <p:sp>
        <p:nvSpPr>
          <p:cNvPr id="3" name="Content Placeholder 2"/>
          <p:cNvSpPr>
            <a:spLocks noGrp="1"/>
          </p:cNvSpPr>
          <p:nvPr>
            <p:ph sz="quarter" idx="1"/>
          </p:nvPr>
        </p:nvSpPr>
        <p:spPr/>
        <p:txBody>
          <a:bodyPr/>
          <a:lstStyle/>
          <a:p>
            <a:r>
              <a:rPr lang="en-US" dirty="0" smtClean="0"/>
              <a:t>We do not want to stray from tradition, so let us create a </a:t>
            </a:r>
            <a:r>
              <a:rPr lang="en-US" b="1" dirty="0" smtClean="0"/>
              <a:t>Hello World</a:t>
            </a:r>
            <a:r>
              <a:rPr lang="en-US" dirty="0" smtClean="0"/>
              <a:t> application. </a:t>
            </a:r>
          </a:p>
          <a:p>
            <a:r>
              <a:rPr lang="en-US" dirty="0" smtClean="0"/>
              <a:t>Use Eclipse and Google Eclipse </a:t>
            </a:r>
            <a:r>
              <a:rPr lang="en-US" dirty="0" err="1" smtClean="0"/>
              <a:t>plugin</a:t>
            </a:r>
            <a:r>
              <a:rPr lang="en-US" dirty="0" smtClean="0"/>
              <a:t> to generate default Application Template.</a:t>
            </a:r>
          </a:p>
          <a:p>
            <a:r>
              <a:rPr lang="en-US" dirty="0" smtClean="0"/>
              <a:t>Test it out locally</a:t>
            </a:r>
            <a:r>
              <a:rPr lang="en-US" dirty="0" smtClean="0"/>
              <a:t>.</a:t>
            </a:r>
          </a:p>
          <a:p>
            <a:r>
              <a:rPr lang="en-US" b="1" dirty="0" smtClean="0"/>
              <a:t>Demo : Develop Hello World Locally</a:t>
            </a:r>
            <a:endParaRPr lang="en-IN" b="1"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 Deploy App</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Final Step is to deploy the App to the Cloud.</a:t>
            </a:r>
          </a:p>
          <a:p>
            <a:r>
              <a:rPr lang="en-US" dirty="0" smtClean="0"/>
              <a:t>Step 1 : Create an Application that will host your application. This is a unique Application Id. This is done from </a:t>
            </a:r>
            <a:r>
              <a:rPr lang="en-US" dirty="0" smtClean="0">
                <a:hlinkClick r:id="rId2"/>
              </a:rPr>
              <a:t>http://appengine.google.com</a:t>
            </a:r>
            <a:r>
              <a:rPr lang="en-US" dirty="0" smtClean="0"/>
              <a:t>. Login and go to My </a:t>
            </a:r>
            <a:r>
              <a:rPr lang="en-US" b="1" dirty="0" smtClean="0"/>
              <a:t>Applications</a:t>
            </a:r>
            <a:r>
              <a:rPr lang="en-US" dirty="0" smtClean="0"/>
              <a:t> and then </a:t>
            </a:r>
            <a:r>
              <a:rPr lang="en-US" b="1" dirty="0" smtClean="0"/>
              <a:t>Create Application</a:t>
            </a:r>
            <a:r>
              <a:rPr lang="en-US" dirty="0" smtClean="0"/>
              <a:t>.</a:t>
            </a:r>
          </a:p>
          <a:p>
            <a:r>
              <a:rPr lang="en-US" dirty="0" smtClean="0"/>
              <a:t>Step 2 : Use the Google one-click Deploy option in Eclipse to deploy your application directly under that Application Id.</a:t>
            </a:r>
            <a:endParaRPr lang="en-IN" dirty="0" smtClean="0"/>
          </a:p>
          <a:p>
            <a:r>
              <a:rPr lang="en-US" dirty="0" smtClean="0"/>
              <a:t>The app on successful deployment will be available at </a:t>
            </a:r>
            <a:r>
              <a:rPr lang="en-US" b="1" dirty="0" smtClean="0"/>
              <a:t>http://&lt;APPID&gt;.appspot.com</a:t>
            </a:r>
            <a:r>
              <a:rPr lang="en-US" dirty="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524000"/>
            <a:ext cx="8153400" cy="4495800"/>
          </a:xfrm>
        </p:spPr>
        <p:txBody>
          <a:bodyPr>
            <a:normAutofit/>
          </a:bodyPr>
          <a:lstStyle/>
          <a:p>
            <a:r>
              <a:rPr lang="en-US" dirty="0" smtClean="0"/>
              <a:t>Go to </a:t>
            </a:r>
            <a:r>
              <a:rPr lang="en-US" b="1" dirty="0" smtClean="0"/>
              <a:t>/hands-on-exercises/HelloWorld.docx</a:t>
            </a:r>
          </a:p>
          <a:p>
            <a:r>
              <a:rPr lang="en-US" dirty="0" smtClean="0"/>
              <a:t>Follow the document and deploy your First Google App Engine application.</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32</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543800" y="5562600"/>
            <a:ext cx="1600200" cy="1122529"/>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33</a:t>
            </a:fld>
            <a:endParaRPr lang="en-US" dirty="0"/>
          </a:p>
        </p:txBody>
      </p:sp>
      <p:sp>
        <p:nvSpPr>
          <p:cNvPr id="6" name="TextBox 5"/>
          <p:cNvSpPr txBox="1"/>
          <p:nvPr/>
        </p:nvSpPr>
        <p:spPr>
          <a:xfrm>
            <a:off x="838200" y="1600200"/>
            <a:ext cx="7905626" cy="769441"/>
          </a:xfrm>
          <a:prstGeom prst="rect">
            <a:avLst/>
          </a:prstGeom>
          <a:noFill/>
        </p:spPr>
        <p:txBody>
          <a:bodyPr wrap="none" rtlCol="0">
            <a:spAutoFit/>
          </a:bodyPr>
          <a:lstStyle/>
          <a:p>
            <a:pPr algn="ctr"/>
            <a:r>
              <a:rPr lang="en-US" sz="4400" dirty="0" smtClean="0"/>
              <a:t>Session </a:t>
            </a:r>
            <a:r>
              <a:rPr lang="en-US" sz="4400" dirty="0" smtClean="0"/>
              <a:t>5 </a:t>
            </a:r>
            <a:r>
              <a:rPr lang="en-US" sz="4400" dirty="0" smtClean="0"/>
              <a:t>– Exam Results App</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4034"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1828800" y="2743200"/>
            <a:ext cx="5715000" cy="2914650"/>
          </a:xfrm>
          <a:prstGeom prst="rect">
            <a:avLst/>
          </a:prstGeom>
          <a:noFill/>
        </p:spPr>
      </p:pic>
      <p:pic>
        <p:nvPicPr>
          <p:cNvPr id="44036" name="Picture 4" descr="http://ae-boilerplate.appspot.com/img/appengine-logo.png"/>
          <p:cNvPicPr>
            <a:picLocks noChangeAspect="1" noChangeArrowheads="1"/>
          </p:cNvPicPr>
          <p:nvPr/>
        </p:nvPicPr>
        <p:blipFill>
          <a:blip r:embed="rId4" cstate="print"/>
          <a:srcRect/>
          <a:stretch>
            <a:fillRect/>
          </a:stretch>
        </p:blipFill>
        <p:spPr bwMode="auto">
          <a:xfrm>
            <a:off x="228600" y="2971800"/>
            <a:ext cx="1162050" cy="1162050"/>
          </a:xfrm>
          <a:prstGeom prst="rect">
            <a:avLst/>
          </a:prstGeom>
          <a:noFill/>
        </p:spPr>
      </p:pic>
      <p:pic>
        <p:nvPicPr>
          <p:cNvPr id="44038" name="Picture 6" descr="http://androinica.com/wp-content/uploads/2010/03/Google-Talk.png"/>
          <p:cNvPicPr>
            <a:picLocks noChangeAspect="1" noChangeArrowheads="1"/>
          </p:cNvPicPr>
          <p:nvPr/>
        </p:nvPicPr>
        <p:blipFill>
          <a:blip r:embed="rId5" cstate="print"/>
          <a:srcRect/>
          <a:stretch>
            <a:fillRect/>
          </a:stretch>
        </p:blipFill>
        <p:spPr bwMode="auto">
          <a:xfrm>
            <a:off x="7620000" y="2667000"/>
            <a:ext cx="1333500" cy="1333500"/>
          </a:xfrm>
          <a:prstGeom prst="rect">
            <a:avLst/>
          </a:prstGeom>
          <a:noFill/>
        </p:spPr>
      </p:pic>
      <p:pic>
        <p:nvPicPr>
          <p:cNvPr id="44040" name="Picture 8" descr="https://encrypted-tbn2.gstatic.com/images?q=tbn:ANd9GcQHJ6yGC84uo8OvAKvxDgO52vjqkXLkEBd6x50sBRwhH4gUbdMx8xCpag"/>
          <p:cNvPicPr>
            <a:picLocks noChangeAspect="1" noChangeArrowheads="1"/>
          </p:cNvPicPr>
          <p:nvPr/>
        </p:nvPicPr>
        <p:blipFill>
          <a:blip r:embed="rId6" cstate="print"/>
          <a:srcRect/>
          <a:stretch>
            <a:fillRect/>
          </a:stretch>
        </p:blipFill>
        <p:spPr bwMode="auto">
          <a:xfrm>
            <a:off x="228600" y="4953000"/>
            <a:ext cx="1447799" cy="1447800"/>
          </a:xfrm>
          <a:prstGeom prst="rect">
            <a:avLst/>
          </a:prstGeom>
          <a:noFill/>
        </p:spPr>
      </p:pic>
      <p:pic>
        <p:nvPicPr>
          <p:cNvPr id="44042" name="Picture 10" descr="https://encrypted-tbn2.gstatic.com/images?q=tbn:ANd9GcRquvGOyFcbbVrVwhWCqBFUOslfly63MsS7e5POSiduawXzfyKkn7HzaG1q"/>
          <p:cNvPicPr>
            <a:picLocks noChangeAspect="1" noChangeArrowheads="1"/>
          </p:cNvPicPr>
          <p:nvPr/>
        </p:nvPicPr>
        <p:blipFill>
          <a:blip r:embed="rId7" cstate="print"/>
          <a:srcRect/>
          <a:stretch>
            <a:fillRect/>
          </a:stretch>
        </p:blipFill>
        <p:spPr bwMode="auto">
          <a:xfrm>
            <a:off x="7620000" y="5181600"/>
            <a:ext cx="1428750" cy="142875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ExamResults</a:t>
            </a:r>
            <a:r>
              <a:rPr lang="en-US" dirty="0" smtClean="0"/>
              <a:t> App</a:t>
            </a:r>
            <a:endParaRPr lang="en-IN" dirty="0"/>
          </a:p>
        </p:txBody>
      </p:sp>
      <p:sp>
        <p:nvSpPr>
          <p:cNvPr id="3" name="Content Placeholder 2"/>
          <p:cNvSpPr>
            <a:spLocks noGrp="1"/>
          </p:cNvSpPr>
          <p:nvPr>
            <p:ph sz="quarter" idx="1"/>
          </p:nvPr>
        </p:nvSpPr>
        <p:spPr/>
        <p:txBody>
          <a:bodyPr/>
          <a:lstStyle/>
          <a:p>
            <a:r>
              <a:rPr lang="en-US" dirty="0" smtClean="0"/>
              <a:t>Web Application</a:t>
            </a:r>
          </a:p>
          <a:p>
            <a:r>
              <a:rPr lang="en-US" dirty="0" smtClean="0"/>
              <a:t>Lookup Exam Results</a:t>
            </a:r>
          </a:p>
          <a:p>
            <a:r>
              <a:rPr lang="en-US" dirty="0" smtClean="0"/>
              <a:t>Web Interface to enter your Seat Number and it gives back results.</a:t>
            </a:r>
          </a:p>
          <a:p>
            <a:r>
              <a:rPr lang="en-US" dirty="0" smtClean="0"/>
              <a:t>Accepts request over Google Chat and responds with Chat message.</a:t>
            </a:r>
          </a:p>
          <a:p>
            <a:r>
              <a:rPr lang="en-US" dirty="0" smtClean="0"/>
              <a:t>Accepts request over Email and responds with Email.</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Demos</a:t>
            </a:r>
            <a:endParaRPr lang="en-IN" b="1" dirty="0"/>
          </a:p>
        </p:txBody>
      </p:sp>
      <p:sp>
        <p:nvSpPr>
          <p:cNvPr id="4" name="Content Placeholder 3"/>
          <p:cNvSpPr>
            <a:spLocks noGrp="1"/>
          </p:cNvSpPr>
          <p:nvPr>
            <p:ph sz="quarter" idx="1"/>
          </p:nvPr>
        </p:nvSpPr>
        <p:spPr>
          <a:xfrm>
            <a:off x="612648" y="1600200"/>
            <a:ext cx="8531352" cy="3124200"/>
          </a:xfrm>
        </p:spPr>
        <p:txBody>
          <a:bodyPr>
            <a:normAutofit/>
          </a:bodyPr>
          <a:lstStyle/>
          <a:p>
            <a:r>
              <a:rPr lang="en-US" sz="3600" b="1" dirty="0" smtClean="0"/>
              <a:t>Exam Results App – In Action</a:t>
            </a:r>
          </a:p>
          <a:p>
            <a:pPr>
              <a:buNone/>
            </a:pPr>
            <a:endParaRPr lang="en-US" sz="4400" b="1" dirty="0" smtClean="0"/>
          </a:p>
          <a:p>
            <a:pPr>
              <a:buNone/>
            </a:pPr>
            <a:r>
              <a:rPr lang="en-US" sz="4000" b="1" dirty="0" smtClean="0">
                <a:hlinkClick r:id="rId2"/>
              </a:rPr>
              <a:t>http://exam-results.appspot.com</a:t>
            </a:r>
            <a:r>
              <a:rPr lang="en-US" sz="4000" b="1" dirty="0" smtClean="0"/>
              <a:t> </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35</a:t>
            </a:fld>
            <a:endParaRPr lang="en-US" dirty="0"/>
          </a:p>
        </p:txBody>
      </p:sp>
      <p:pic>
        <p:nvPicPr>
          <p:cNvPr id="6" name="Picture 6" descr="http://www.securevision-lb.com/images/stories/demo1.jpg"/>
          <p:cNvPicPr>
            <a:picLocks noChangeAspect="1" noChangeArrowheads="1"/>
          </p:cNvPicPr>
          <p:nvPr/>
        </p:nvPicPr>
        <p:blipFill>
          <a:blip r:embed="rId3" cstate="print"/>
          <a:srcRect/>
          <a:stretch>
            <a:fillRect/>
          </a:stretch>
        </p:blipFill>
        <p:spPr bwMode="auto">
          <a:xfrm>
            <a:off x="7158554" y="5426283"/>
            <a:ext cx="1985446" cy="1431717"/>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36</a:t>
            </a:fld>
            <a:endParaRPr lang="en-US" dirty="0"/>
          </a:p>
        </p:txBody>
      </p:sp>
      <p:sp>
        <p:nvSpPr>
          <p:cNvPr id="6" name="TextBox 5"/>
          <p:cNvSpPr txBox="1"/>
          <p:nvPr/>
        </p:nvSpPr>
        <p:spPr>
          <a:xfrm>
            <a:off x="1828800" y="1600200"/>
            <a:ext cx="5742278" cy="769441"/>
          </a:xfrm>
          <a:prstGeom prst="rect">
            <a:avLst/>
          </a:prstGeom>
          <a:noFill/>
        </p:spPr>
        <p:txBody>
          <a:bodyPr wrap="none" rtlCol="0">
            <a:spAutoFit/>
          </a:bodyPr>
          <a:lstStyle/>
          <a:p>
            <a:pPr algn="ctr"/>
            <a:r>
              <a:rPr lang="en-US" sz="4400" dirty="0" smtClean="0"/>
              <a:t>Session </a:t>
            </a:r>
            <a:r>
              <a:rPr lang="en-US" sz="4400" dirty="0" smtClean="0"/>
              <a:t>6 </a:t>
            </a:r>
            <a:r>
              <a:rPr lang="en-US" sz="4400" dirty="0" smtClean="0"/>
              <a:t>–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41986" name="Picture 2" descr="http://www.indikiwi.com/images/3.gif"/>
          <p:cNvPicPr>
            <a:picLocks noChangeAspect="1" noChangeArrowheads="1"/>
          </p:cNvPicPr>
          <p:nvPr/>
        </p:nvPicPr>
        <p:blipFill>
          <a:blip r:embed="rId3" cstate="print"/>
          <a:srcRect/>
          <a:stretch>
            <a:fillRect/>
          </a:stretch>
        </p:blipFill>
        <p:spPr bwMode="auto">
          <a:xfrm>
            <a:off x="5029200" y="2971800"/>
            <a:ext cx="3619500" cy="3343275"/>
          </a:xfrm>
          <a:prstGeom prst="rect">
            <a:avLst/>
          </a:prstGeom>
          <a:noFill/>
        </p:spPr>
      </p:pic>
      <p:sp>
        <p:nvSpPr>
          <p:cNvPr id="7" name="TextBox 6"/>
          <p:cNvSpPr txBox="1"/>
          <p:nvPr/>
        </p:nvSpPr>
        <p:spPr>
          <a:xfrm>
            <a:off x="2865509" y="2811959"/>
            <a:ext cx="3430363" cy="769441"/>
          </a:xfrm>
          <a:prstGeom prst="rect">
            <a:avLst/>
          </a:prstGeom>
          <a:noFill/>
        </p:spPr>
        <p:txBody>
          <a:bodyPr wrap="none" rtlCol="0">
            <a:spAutoFit/>
          </a:bodyPr>
          <a:lstStyle/>
          <a:p>
            <a:pPr algn="ctr"/>
            <a:r>
              <a:rPr lang="en-US" sz="4400" dirty="0" smtClean="0"/>
              <a:t>Web Interface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4" cstate="print"/>
          <a:srcRect/>
          <a:stretch>
            <a:fillRect/>
          </a:stretch>
        </p:blipFill>
        <p:spPr bwMode="auto">
          <a:xfrm>
            <a:off x="1752600" y="4038600"/>
            <a:ext cx="2819400" cy="1437894"/>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Web Interface</a:t>
            </a:r>
            <a:endParaRPr lang="en-IN" b="1" dirty="0"/>
          </a:p>
        </p:txBody>
      </p:sp>
      <p:sp>
        <p:nvSpPr>
          <p:cNvPr id="4" name="Content Placeholder 3"/>
          <p:cNvSpPr>
            <a:spLocks noGrp="1"/>
          </p:cNvSpPr>
          <p:nvPr>
            <p:ph sz="quarter" idx="1"/>
          </p:nvPr>
        </p:nvSpPr>
        <p:spPr>
          <a:xfrm>
            <a:off x="612648" y="1447800"/>
            <a:ext cx="8153400" cy="4495800"/>
          </a:xfrm>
        </p:spPr>
        <p:txBody>
          <a:bodyPr>
            <a:normAutofit/>
          </a:bodyPr>
          <a:lstStyle/>
          <a:p>
            <a:r>
              <a:rPr lang="en-US" dirty="0" smtClean="0"/>
              <a:t>We will start off with building a Web Interface as demonstrated in the demo</a:t>
            </a:r>
          </a:p>
          <a:p>
            <a:r>
              <a:rPr lang="en-US" dirty="0" smtClean="0"/>
              <a:t>Make use of </a:t>
            </a:r>
            <a:r>
              <a:rPr lang="en-US" dirty="0" err="1" smtClean="0"/>
              <a:t>Servlets</a:t>
            </a:r>
            <a:r>
              <a:rPr lang="en-US" dirty="0" smtClean="0"/>
              <a:t> and JSP</a:t>
            </a:r>
          </a:p>
          <a:p>
            <a:r>
              <a:rPr lang="en-US" dirty="0" smtClean="0"/>
              <a:t>App Engine supports Java </a:t>
            </a:r>
            <a:r>
              <a:rPr lang="en-US" dirty="0" err="1" smtClean="0"/>
              <a:t>Servlet</a:t>
            </a:r>
            <a:r>
              <a:rPr lang="en-US" dirty="0" smtClean="0"/>
              <a:t> 2.5 specification</a:t>
            </a:r>
          </a:p>
          <a:p>
            <a:r>
              <a:rPr lang="en-US" dirty="0" smtClean="0"/>
              <a:t>If you are familiar with developing basic Java </a:t>
            </a:r>
            <a:r>
              <a:rPr lang="en-US" dirty="0" err="1" smtClean="0"/>
              <a:t>Servlet</a:t>
            </a:r>
            <a:r>
              <a:rPr lang="en-US" dirty="0" smtClean="0"/>
              <a:t> / JSP applications, you are all set.</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37</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811670"/>
            <a:ext cx="1600200" cy="1122529"/>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 Interface – The Flow</a:t>
            </a:r>
            <a:endParaRPr lang="en-IN" dirty="0"/>
          </a:p>
        </p:txBody>
      </p:sp>
      <p:sp>
        <p:nvSpPr>
          <p:cNvPr id="3" name="Content Placeholder 2"/>
          <p:cNvSpPr>
            <a:spLocks noGrp="1"/>
          </p:cNvSpPr>
          <p:nvPr>
            <p:ph sz="quarter" idx="1"/>
          </p:nvPr>
        </p:nvSpPr>
        <p:spPr/>
        <p:txBody>
          <a:bodyPr/>
          <a:lstStyle/>
          <a:p>
            <a:r>
              <a:rPr lang="en-US" dirty="0" smtClean="0"/>
              <a:t>The flow is simple:</a:t>
            </a:r>
          </a:p>
          <a:p>
            <a:pPr lvl="1"/>
            <a:r>
              <a:rPr lang="en-US" dirty="0" smtClean="0"/>
              <a:t>Home page (index.html) that has a form that accepts a Seat Number of the student who took the exam</a:t>
            </a:r>
          </a:p>
          <a:p>
            <a:pPr lvl="1"/>
            <a:r>
              <a:rPr lang="en-US" dirty="0" smtClean="0"/>
              <a:t>This is submitted to a </a:t>
            </a:r>
            <a:r>
              <a:rPr lang="en-US" dirty="0" err="1" smtClean="0"/>
              <a:t>Servlet</a:t>
            </a:r>
            <a:r>
              <a:rPr lang="en-US" dirty="0" smtClean="0"/>
              <a:t>, which builds a dummy result</a:t>
            </a:r>
            <a:endParaRPr lang="en-IN" dirty="0" smtClean="0"/>
          </a:p>
          <a:p>
            <a:pPr lvl="1"/>
            <a:r>
              <a:rPr lang="en-US" dirty="0" smtClean="0"/>
              <a:t>The </a:t>
            </a:r>
            <a:r>
              <a:rPr lang="en-US" dirty="0" err="1" smtClean="0"/>
              <a:t>Servlet</a:t>
            </a:r>
            <a:r>
              <a:rPr lang="en-US" dirty="0" smtClean="0"/>
              <a:t> forwards control to a JSP page that will display the Exam result</a:t>
            </a:r>
          </a:p>
          <a:p>
            <a:pPr lvl="1"/>
            <a:r>
              <a:rPr lang="en-US" dirty="0" smtClean="0"/>
              <a:t>If there are any errors, an error JSP page that is configured will display the error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 Interface – Visual Flow</a:t>
            </a:r>
            <a:endParaRPr lang="en-IN" dirty="0"/>
          </a:p>
        </p:txBody>
      </p:sp>
      <p:pic>
        <p:nvPicPr>
          <p:cNvPr id="4" name="Picture 3"/>
          <p:cNvPicPr/>
          <p:nvPr/>
        </p:nvPicPr>
        <p:blipFill>
          <a:blip r:embed="rId2" cstate="print"/>
          <a:srcRect/>
          <a:stretch>
            <a:fillRect/>
          </a:stretch>
        </p:blipFill>
        <p:spPr bwMode="auto">
          <a:xfrm>
            <a:off x="533400" y="2209800"/>
            <a:ext cx="3105150" cy="2382429"/>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562600" y="3810000"/>
            <a:ext cx="3267075" cy="2352675"/>
          </a:xfrm>
          <a:prstGeom prst="rect">
            <a:avLst/>
          </a:prstGeom>
          <a:noFill/>
          <a:ln w="9525">
            <a:noFill/>
            <a:miter lim="800000"/>
            <a:headEnd/>
            <a:tailEnd/>
          </a:ln>
        </p:spPr>
      </p:pic>
      <p:sp>
        <p:nvSpPr>
          <p:cNvPr id="6" name="Rectangle 5"/>
          <p:cNvSpPr/>
          <p:nvPr/>
        </p:nvSpPr>
        <p:spPr>
          <a:xfrm>
            <a:off x="5105400" y="1828800"/>
            <a:ext cx="2819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a:t>
            </a:r>
            <a:r>
              <a:rPr lang="en-US" dirty="0" err="1" smtClean="0"/>
              <a:t>Servlet</a:t>
            </a:r>
            <a:endParaRPr lang="en-IN" dirty="0"/>
          </a:p>
        </p:txBody>
      </p:sp>
      <p:cxnSp>
        <p:nvCxnSpPr>
          <p:cNvPr id="8" name="Straight Arrow Connector 7"/>
          <p:cNvCxnSpPr>
            <a:endCxn id="6" idx="1"/>
          </p:cNvCxnSpPr>
          <p:nvPr/>
        </p:nvCxnSpPr>
        <p:spPr>
          <a:xfrm flipV="1">
            <a:off x="3657600" y="2514600"/>
            <a:ext cx="1447800" cy="381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5" idx="0"/>
          </p:cNvCxnSpPr>
          <p:nvPr/>
        </p:nvCxnSpPr>
        <p:spPr>
          <a:xfrm rot="16200000" flipH="1">
            <a:off x="6550819" y="3164681"/>
            <a:ext cx="609600" cy="68103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30853" y="4572000"/>
            <a:ext cx="1197957" cy="369332"/>
          </a:xfrm>
          <a:prstGeom prst="rect">
            <a:avLst/>
          </a:prstGeom>
          <a:noFill/>
        </p:spPr>
        <p:txBody>
          <a:bodyPr wrap="none" rtlCol="0">
            <a:spAutoFit/>
          </a:bodyPr>
          <a:lstStyle/>
          <a:p>
            <a:r>
              <a:rPr lang="en-US" b="1" dirty="0" smtClean="0"/>
              <a:t>index.html</a:t>
            </a:r>
            <a:endParaRPr lang="en-IN" b="1" dirty="0"/>
          </a:p>
        </p:txBody>
      </p:sp>
      <p:sp>
        <p:nvSpPr>
          <p:cNvPr id="13" name="TextBox 12"/>
          <p:cNvSpPr txBox="1"/>
          <p:nvPr/>
        </p:nvSpPr>
        <p:spPr>
          <a:xfrm>
            <a:off x="6798954" y="6107668"/>
            <a:ext cx="1141659" cy="369332"/>
          </a:xfrm>
          <a:prstGeom prst="rect">
            <a:avLst/>
          </a:prstGeom>
          <a:noFill/>
        </p:spPr>
        <p:txBody>
          <a:bodyPr wrap="none" rtlCol="0">
            <a:spAutoFit/>
          </a:bodyPr>
          <a:lstStyle/>
          <a:p>
            <a:r>
              <a:rPr lang="en-US" b="1" dirty="0" smtClean="0"/>
              <a:t>results.jsp</a:t>
            </a:r>
            <a:endParaRPr lang="en-IN" b="1" dirty="0"/>
          </a:p>
        </p:txBody>
      </p:sp>
      <p:sp>
        <p:nvSpPr>
          <p:cNvPr id="14" name="TextBox 13"/>
          <p:cNvSpPr txBox="1"/>
          <p:nvPr/>
        </p:nvSpPr>
        <p:spPr>
          <a:xfrm>
            <a:off x="5398673" y="1447800"/>
            <a:ext cx="2526974" cy="369332"/>
          </a:xfrm>
          <a:prstGeom prst="rect">
            <a:avLst/>
          </a:prstGeom>
          <a:noFill/>
        </p:spPr>
        <p:txBody>
          <a:bodyPr wrap="none" rtlCol="0">
            <a:spAutoFit/>
          </a:bodyPr>
          <a:lstStyle/>
          <a:p>
            <a:r>
              <a:rPr lang="en-US" b="1" dirty="0" smtClean="0"/>
              <a:t>ExamResultsServlet.java</a:t>
            </a:r>
            <a:endParaRPr lang="en-IN"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Course Requirements</a:t>
            </a:r>
            <a:endParaRPr lang="en-US" dirty="0"/>
          </a:p>
        </p:txBody>
      </p:sp>
      <p:sp>
        <p:nvSpPr>
          <p:cNvPr id="5" name="Content Placeholder 4"/>
          <p:cNvSpPr>
            <a:spLocks noGrp="1"/>
          </p:cNvSpPr>
          <p:nvPr>
            <p:ph sz="quarter" idx="1"/>
          </p:nvPr>
        </p:nvSpPr>
        <p:spPr/>
        <p:txBody>
          <a:bodyPr/>
          <a:lstStyle/>
          <a:p>
            <a:r>
              <a:rPr lang="en-US" dirty="0" smtClean="0"/>
              <a:t>Basic working knowledge of HTML, JavaScript and CSS</a:t>
            </a:r>
          </a:p>
          <a:p>
            <a:r>
              <a:rPr lang="en-US" dirty="0" smtClean="0"/>
              <a:t>Use a Text Editor or any other IDE of  your preference to write all code samples</a:t>
            </a:r>
          </a:p>
          <a:p>
            <a:r>
              <a:rPr lang="en-US" dirty="0" smtClean="0"/>
              <a:t>We shall run all examples on various browsers</a:t>
            </a:r>
          </a:p>
        </p:txBody>
      </p:sp>
      <p:sp>
        <p:nvSpPr>
          <p:cNvPr id="4" name="Slide Number Placeholder 3"/>
          <p:cNvSpPr>
            <a:spLocks noGrp="1"/>
          </p:cNvSpPr>
          <p:nvPr>
            <p:ph type="sldNum" sz="quarter" idx="12"/>
          </p:nvPr>
        </p:nvSpPr>
        <p:spPr/>
        <p:txBody>
          <a:bodyPr>
            <a:normAutofit fontScale="85000" lnSpcReduction="20000"/>
          </a:bodyPr>
          <a:lstStyle/>
          <a:p>
            <a:fld id="{F2BF1754-4D2F-46D8-A35A-EF7FA01DA8F5}" type="slidenum">
              <a:rPr lang="en-US" smtClean="0"/>
              <a:pPr/>
              <a:t>4</a:t>
            </a:fld>
            <a:endParaRPr lang="en-US" dirty="0"/>
          </a:p>
        </p:txBody>
      </p:sp>
      <p:sp>
        <p:nvSpPr>
          <p:cNvPr id="8194" name="AutoShape 2" descr="data:image/jpg;base64,/9j/4AAQSkZJRgABAQAAAQABAAD/2wCEAAkGBhQPDxAPDxAVEA8OFBQYDRAVFhUXDhAPFxgVIBUQGRccHTIeFxkvGRcXHzEgIzMqLC0tFR40QTIqNjItOCkBCQoKDgwOGg8PGiwhHyE1KTYpLTUsNDI1NTUvNSosLDI0LCksKSwsLCosLCwsMjQsLCw0LDIsLCw1LCksLDQwNf/AABEIAOEA4QMBIgACEQEDEQH/xAAcAAEAAwADAQEAAAAAAAAAAAAABQYHAQMEAgj/xABMEAABAwIFAQUFBAQJCgcBAAABAAIDBBEFBhIhMUEHExRRcSJDYYGRFSMyMzVSobEXYnJzgpKis9IIQlNUY4SjssLDGDRFdJPT4Rb/xAAbAQEAAgMBAQAAAAAAAAAAAAAAAQQDBQYCB//EADMRAAIBAgUACAUDBQEAAAAAAAABAgMRBAUSITETIjJBUXGx4WGBkaHBFNHwI0JysvEk/9oADAMBAAIRAxEAPwDcERFBAREQBERAEREAREQBEVWz3nuPC4mgN7+sqPZo6Vty+V52BIG4bfr14G6A5z1nyPC4mjSZ6yc6aOlb+ZK8mwJtuG369eAqO3I1TiX3+N1krnPN20UD9FLAOjeoJ9P6zl78p5TkbK7EsSd3+Jz8nYx0rDxDH0BtsSOOB1LrauTzHOJOXR4d2S5fj5fAv0qCteRQ3dmr6L77Bq2aknbuInv10sv8VzbfvDh8FbMidoPjnPoqyMUuJ0/50H+bIB72Pzb1tvsQbkbqQVbzhk8VoZPA/wAPiFNvSVLdnAjcRuI5Zf6XPO4OPAZxOEtFd3i+/vX7omrh01eJpCKk5Az+awvoa5nh8Uptp4Ts2YD30fmLbkDzuLhXZdemmroocBERSQEREAREQBERAEREAREQBERAEREAREQBERAERVbPee48LiaA3v6yo9mjpW7vledgSBuG369eBugGe89x4XE0Bvf1lR7NHSt3fK87AkDcNv168DdVfKeU5GyuxLEnd/ic/J2LKVh4hj6A22JHoOpcynlORsrsSxJ3f4nPydiylYeIY+gNtiRxwOpdbVx+aZp0t6NF9Xvfj7evkX6NHT1pchERc8WwiIgK3nDJ4rQyeB/h8Qpt6Spbs4EbiNxHLL/S553BksgZ/NYX0Nczw+KU208J2bMB76PzFrEgedxcKSVbzhk8VoZPA/w+IU29JUt2cCNxG4jll/pc87g73LMzeHfRVOz6exWrUdW65NIRUnIGfzWF9DXM8PilNtPCdmzAe+j8xbcgedxcK7Ls001dGv4CIikgIiIAiIgCIiAIiIAiIgCIiAIiIAiKrZ7z3HhcTQG9/WT+zR0rd3yvOwJA3Db9evA3QDPee48LiaA3v6yo9mjpW7vledgSBuG369eBuqvlPKcjZXYliTu/xOfk7GOlYeIY+gNtiR6DqXMp5TkbK7EsSd3+Jz8nllKw8QxjgG2xI44HUutq4/NM06W9Gi+r3vx9vXyNhRo6etLkIviedsbXPe4MYwFz3OIDWtAuXEnYC3VIJ2yMa9jg5j2hzHDhzSLhw+Fjdc/Z2uWj7Rdc9SyMAyPawOcGtLnBoc88NF+T8F5zjMGuFnfML6kyCnAcD3hjBMliNtrG/lxypUZPhEXR7Fyq/wD/ANlEYIKljHGGpqmwRvOlrSHOc3xHP5d2m3BPwVRxXtQfNRzOpGiGXvJ9LiNRZRRRxuE5BFmueZY2t6e31srVLBVqjsl8Dw6kUX/BMYZWQNqIg4Rvc8M1WBcGPc3XseCWkj4EKNzhm2KgppXd6zxOlwpob6pHz2GkaBva7mk/ArPKPFpaJv2fPVuih0Ukcz9minaIHy1EcNhcSFndxg7kueTza0nlvCzJTYSxkBZDWVk1XUFoJjjjjLnQwud5HTHa/OhXXgYU5a5O8b7fFWb5fwXh9NjH0jasuSw41ln7Sp6eqic+lxKnaDTVLmGKXW29w9nLWFwJAO41XtuQZ3IGfzWF9DXM8PilNtPCdmzAe+j8xbcgedxcLxOrK+R5EdNDDGJahuuWQuc6JrB3EwazjVITcHcBvxXhx3JklXBTyumbHi9I0GKsjBY3vRuWEc93f6XJtuQbWAzB4Z6KrWh8b3t9O7/p4q0te65NRRUnIGfzWF9DXM8PilNtPCdmzAe+j8xaxIHncXCuy61NNXRR4CIikgIiIAiIgCIiAIiIAiIgCIqtnzPkeFxNAb39ZP7NHSt3fK87AkDcNv168DdAM957jwuJoDe/rKj2aOlbvJK87AkDcNv168DdUigwt9CybG8V1VVe4Ay6bEUkJIBZGL22adyOACB1LvflPKcjZXYliTu/xOfk8spWHiGPoDbYkeg6l1mxBgMMoczvGmN4dHa+saTdlut+LfFclmOaKrLoafZ7/j8PL18i/So6VqfJX6jODRUy+21tDRta2olsXvnrJbGOmiA/EQ0gmwJu4DZds+fKZsfescZGCmkqS4CwbEx2gNdq3D3SXYG25a7iyq2GYFPTUWDSU9IZzTMnllgu1jvGysHczP1kbNJIJ5bsuv8AgqqHxupnVUbaeWKDviA4yvnj1F0XQCLvJJH35J07bKp0GFv1pWt+G09lvfvXnbuPeqfcicz9jJ+w5JnNMTquOFuj8Tm98WamdNRDC76KIrMfqJYaPTOKeGYT1B8OQXwYZTxD7gybh0hJtcD2XeiveJ4LHUeH16gKWaOaJrSA0yR6tAdtuN/hwF00GVaWnfJJDTRsfNrEhA2c15aXtsdg0lo2G2ywUsRRhTs473b+qtbfw2ff4HqUJNmXPZLVRspqwPqKyajpmYZra54vUOL56wuIsHMZpaXHcaV6oMgVsjQ5p7l8FRNDTl5s5lBK6o72cDq4+IJHW0Q+C1xrbAAbAbADYADgWRe3mc0rQil/O7wv+X4kKiu9kBmDJ0dXQx0DXGCGIxaNIu4Mj20c8lu1/nuvgZAo9VU4xFwrRG2ZhcQxrIyC1jLWLW3ay4vvoCsSKksTVitKk/5Z/hGTRHmx5fsuHU5/cx6nvEjnFjSTKBYScfittfleoC3CIsDbfJ6sERFBJW84ZPFaGTwP8PiFNvSVLdnAjcRuI5Zf6XPO4MlkDP5rC+hrmeHxSm2nhOzZgPfR+YtYkDzuLhSSrecMnitDJ4H+HxCm3pKluzgRuI3Ecsv9LnncHe5Zmbw76Or2fT2K1ajq3XJpCKk5Az+awvoa5nh8Uptp4Ts2YD30fmLWJA87i4V2XZppq6NeERFJAREQBERAEREARFVs957jwuJoDe/rKj2aOlbu+V52BIG4bfr14G6AZ8z3HhcTQG9/WT+zR0rd3yvOwJA3Db9evA3VXynlORsrsSxJ/f4nUcnmOlYeIYxwDbYkeg6lzKeU5GyuxLEnd/idRyeY6Vh4hjHANtiR6DqXW1chmmadLejRfV734+3r5F+jR09aXIRF0U+IRSEtjljkcOWte1zgPMgHbdc9Zstnei6Kmujit3srI9V9Ot7W3tza53X1UVbI2d5JI2OMcvc4NZvx7RNlOlkXO1F5aHFYagEwTxzBv4jG9j7eukmy+6yvjgbrmlZEz9aRzWNv5XcbJpd7W3F0d6LyUWMQT7QVEUx8o5GPP9kr2KGnF2YvcIvPT4hFIS2OWORwFy1r2ucB5kA7brmpr44rd7KyPVfTre1t7c2ud1Ol3tYXR3rhdc9UyNhkke1kY5e5wawA8e0dl0UOLw1F+4nim0/i7uRj7eukmyaXa9thdHrRdU1ZGwgPkYwngOc1pI87Er6mnawXe9rBe13ENF/K5UWYufaL5jkDgHNIc08EEEH0IX0hJW84ZPFaGTwP8PiFNvSVLdnAjcRuI5Zf6XPO4MlkDP5rC+hrmeHxSm2nhOzZgPfR+YtYkDzuLhSSrecMnitDJ4H+HxCm3pKluzgRuI3Ebll/pc87g7zLMzeHfR1ez6exWrUdW65NIRUnIGfzWF9DXM8PilNtPCdmzAe+j8xaxIHncXCuy7NNNXRrwiIpICIiAIiq2e89x4XE0Bvf1k/s0dK25kledgSBuG369eBugGe89x4XE0Bvf1k/s0dK3d8rzsCQNw2/XrwN1V8p5TkbK7EsSd3+J1HJ5ZSsPEMY4BtsSOOB1LmU8pyNldiWJO7/ABOo5PLKVh4hjHANtiR6DqXW5cfmmadLejRfV734+3r5F+jR09aXJwi5Rc8WzhYvUt+xsztf+GmrXXPRoinJDvk2UX9GhbSs37b8B76hjq2j26N/t+fcyWB+jwz6lbPLKiVXopdmaafz4+5hrLq3XcQGdGfamY6eh5ip9DJR00i8k59bHT6tCiM8Y2ytxt8FbM+GgpZHR2YCSxrAdRa0A+054texsCOgVh7EcOdPPW4nOS97joDzy6R51yu9fwf1yozPGBPwzF3Yi6kFXRTPMj2uaHRXeCJI33BDXaiXNJHlzYreUpwhiP0/fCFl/k93a/eys03HV4sr+K4jS0FbBVYJPK4NF5GyBws4HdhJA1Mc3kevwtNdplUyTGYHV3e+AdDC6MR219y5l3ab7X7y9+u3ovcc80lQWxYfgMUkzyBd0ETgy/J0MZd31CsWes6w0lSaOtwwVNI1rDBJpbpF2i7QHN07ceyRwjqVFVh/Teq0lvJarbb+a7vmLKz32I3JeEYO+vgnw+rkbURFxFPL7wFjgQNTRc2N9ieOFrC/PeG07cRxmmkwqjdTQRyQuksSWx6HgvmJ4ZsLaQeg6lfoRafNoOM4tybbXDtdfQz0HdPYxapb9jZna/8ADTVrrno0RTmzvQNlF/RoX1nRn2rmSnoeYqfQyUdNIvJOfWx0+rQrB234D31DHVtHt0b/AGz17mSwP0eGfUqJ7EcOdPPW4nOS97joDzy6R51yu9fwf1ytjTqxeH/WX60YuPz7n9GYnF6uj7m7kXnCR+L5gbhpkLKeKTu2NHDA1uqV4HBcbOAPkGhebP2UxgNRR1NBNI3WXaS4gvZJHpvuAA5pDuCOh6FSGe8LqMKxluLwxGWB7xISAdLXlumWJ5H4b+0Qf43WxUdmXHp8y1NNBSUrmMh1cnUGufp1SvcBZrQGj9vJICtUHL+lKDXQqPW4tezvf52+54lbdPtX2OO1+uFRUYdUWt4ihhfby1vkdp/arv26/oyP/wB1H/dzqtdsuV3wsoJYmufBTU7adzwPwd3+BzvK4J+bVHZ1zjVYxQxOFG6Kmhlb3sgJeJaktfYN9kbAazbe2oXPF8VGn0qw9Sn2YuV9/jsS3bUnyzVuzf8ARFD/ADX/AFOVkVd7OWFuE0IIIIi3B2I9pysa5rFP+vPzfqXIdlHCLlLKueytZwyeK0Mngf4fEKbekqW7OBG4jcRuWX+lzzuDJZAz+awvoa5nh8Uptp4Ts2YD30fmLWJA87i4Ukq3nDJ4rQyeB/h8Qpt6Spbs4EbiNxG5Zf6XPO4O9yzM3h30VTs+nsVq1HVuuTSEVJyBn81hfQ1zPD4pTbTwnZswHvo/MWsSB53FwrsuzTTV0a/gIiKSCrZ7z3HhcTQG9/WVHs0dK25kledgSBuG369eBuqvlPKcjZXYliTu/wATqOTyylYeIYxwDbYkeg6l3gyKz7Rq63G5hqdLK6LDw7fuaZm2w4BIIH9fzKvi5LOMxk5PD09kuX4/DyL9CkramFyFwuQubLYREUALO+0WixWrfJR0cTTQzNjD5NUTXE7FzSXO1BtwOB9VoiKxh67oT1pJv4+vmeJx1KxC5Ny2MOooaUEOcwF0zxw+Vxu4j4cAfBoU0s1zZ21Q0z3Q0UYqpG3DpSbUwd5C28nqLDyJVMf24YgTcCBo/VEZt+111sY5Xi8TerJWvvv+xidaENkb61tuNkPl0/Ysjyz25OkljhrKZv3jg0SwkixcQBdjibi56EehWuqhicJVw0tNVWvwZYTjPg4AtsNh5dEVW7RM5nCqVkzGNkllkDI2PvptYlzjY32AA9XBZz/D3Vf6rT/8X/Gs+Hy3EYiHSU1t5niVaMHZlr7RaLFat8lHRxNNDM2MPk1RNcTsXNJc7UG3A4H1VpyblsYdRQ0oIc5oLpnjh8rjdxHw4A+DQvdgmKNq6aCpZ+GeNj7fqkjdvyNx8l6aqXRG943LGuIHQkAlY6uIm6aw9kknvbvfG56UVfWdiAW42CxD+Huq/wBVp/8Ai/41p2RM2DFKNtRpDJWucyeNt9LHji197FpafmfJe8Tl2Iw0NdRbeZEKsZuyLCg242UHnfMD8PoJquNjXvi7vS199B1SMab2N+HKjZL7Xaivr4KSSnhYybXqc3vNY0xvcLXdblq8UsFWq0pVorqxvffw3JlUjGWlmqoiKkZAiIgC4XKKQVrOGTxWhk8D/D4hTb0lS3ZwI3EbiOWX+lzzuDJdn+fjWl9FWs8PilKLTxHZsrRb76PoRuCQPMEXBUkqR2oYcWQR4rT+xW4a9j2SDl0OoB0bv1m3dex6ah1K6DKMxlSmqE94vj4P9irXpJrUuTW0Wafw8UX6j/2IuxKBF9mb/BurcHl9meinkdGDsZaZ9tMo8xwfR7Ve14O0DIRrtFXSP8PidKL0042DwL/cv82m53PFzyCQonKGb/Ga6eoZ4fEabarpnbG494wdWcedrjkEE8fnGXyhN14bxfPw9mX6FVNaWWVERc8WjlFwuUAWd9tGaXUtGylidplrdQe4ctp221j4XJDfTUtEWD9usxOJRN6MpmWHxL5ST+76LaZTRjVxUVLhb/T3MNeVobFTyhlaTE6tlNGdIILppCLiOIW1Pt1O4AHUkcLcaHshw2Jga6nMzre1JJJJrcfOzXBo+QVV7AKYaa6X/OvCwHqG/eEj62+i11Xc3x1ZV3ShJpRtxt8TFQpx03aM3xbsWg7yOehe6B8T2OMT3F8Lg1wJAcfaafW49FpJXC66mobEx8jzZkbXOefJjQS4/QFaariKtdRVR3tx8ywoRjujC+3DGu+r2UzT7NHGNQ/2slnO/s92PkVRqrCJIoKeoeLR1XedyfPu3Brv2lc4riD6yqmncLyVMrnaed3O2YPqB8lsPaRlERYDTsaBrwwRlxA5DhpmPze4O+S7NVI4GNCh47P+f5NGvt0jlI7+w3Gu9oZKVx9qkk9kf7KW5H9sSfULQMR/Im/m3/8AKVgPY9jXhsUjjJsyraYneWs7xn11tDf6RW/Yj+RN/Nv/AOUrm82odFi21xKz/f7lujLVDyPySr72O5n8JXiB5tDW2Y6/DZh+U76kt/pqjU342fym/vCt3alls4fiUjoxphqSZacjYNJPtsHlZ97eQLV12KUKv/nn/enb5W/e/wAijC66y7jW+139C1XrD/fRLIOyf9M0frL/AHMq0DMWZRiOVpKgn737llSPKds0Wo/C+zvR4Wf9k/6Zo/WX+5lWnwNOVPA14S5Wv/VFio71ItfA/SCIi5EvBERAERFIOFTO1XE9NCaOMa6rEXMipohu913t1G3lw31eFL5tzbHh0Ie8GSaU6aWnb+bPJ0AHIFyLn4jkkA8ZByNKJji2KkPxGUfcxe7ooje0bR0dYkHyueSSTvMpy+VaarS2jF/Vr+fgrV6qitK5K7/4eo/9OPp/+ItjRdqa8Kl5/wAgeO0VlG/w+J0u9PONhIB7mTzbyLni55BIV0RQ0mrMGbZQzf4zXT1DPD4jS7VdM7Y3HvGDqzj0uOQQTZVH5/yD43RWUb/D4nTb0842EgHuZPNvIueLnkEhRWUM4eM109Qzw+I021XTO2Nx7xg6s49LjkEE8bmmVug+lpdn09jYUa2rZ8llREWhLJysS7esPLaulqLezLCWX/jxvcT+yRv0W2KAzxlRuJ0b6ckNkaddPIeGSgG1/wCKQSD636K/l2IWHxEZy44fzMVWGqNkZl2EY02OpqKR5salrXQ36vj1XaPjpcT/AECttX5QrqCegqNEjX09RA4Fp4c0g+y9rhyOocFdaHtyro2BkkcEzgPzHNc15+J0ODT8gFvMyyueJqdNQad7X3+5WpVlBaZG9XVJ7YMa8NhcjAbPq3Nib56TvIfTS0t/prK6rtGrcRqKeOaUMhdNFeCIaY3e23Y7lz/QkhS3bpjfe18dK03bSMu7+dlsT/YEf1Kq4bKp0sTTVRp8t/K35Pc6ylB2KFg2ICmqYagxiXuJGvEZJDXFpuAT5XAWgYn23PqIJqeSij0TxvY/7x97OBFxtzvddXZh2bQ4lTzVFUZA1sgZD3bg25DbvJu03/E0fIq6fwHYf+tU/wDyM/8ArWyxuLwPTWrJuUf++JipwqaerwzCKWpdFIyRhs+NzXMPk5pBB+oX6mhxJtVQCpZ+GenLwPLUwkt+R2+S/PvaPlNuGVvcxFxgkjY+EvIL7G4cCQAD7TXfIhaR2Q4332E1FM4+3R94AP8AZSNc5v8Aa7wfILFm8Y4ihDEQ7vR+9iaDcZOLMSp/xs/lN/eF+iO1jLHjsPkcxt56Qulh8y0fmR/NovbzY1fnen/Gz+U394X66dyfUqM7qyo1aNSPKv8AgnDx1KSZ+WcNzA6GjraM3MdYIiB0bLHIxwd82Bw/q+Sluyf9M0frL/cyrp7R8sfZ+ISxtFoJfvKbyEbifY+Tg5voAu7sn/TNH6y/3Mq2lWUJ4SpUh/dFv7W/BhjdTSfcfpBERfPjaC6XXCIAoPNubY8OhD3gyTSnTS07fzZ5OjQOQLkXPxHJIBZtzbHh0Ie8GSaU6aWnb+bNJ0AHNrkXPxHJIB+ciZDk777Wxa0mIyj7mL3VFH0jaONVj8rnkkk7nLMseJeue0F9yvWraNlyMh5Dk777Wxa0mIyj7mL3VFH0jaOA6x+VzySSdCRF20YqKUYqyRrm77sIiL0QEREAVLz/AJB8dorKN/h8Tpt6ecbCQD3Mnm3kXN7XPIJCuiKGk1Zk8GbZQzf4zXT1DPD4jS7VdM7Y3HvGebOPS45BBNlUfn/IHjtFZRv8PidLvTzjYSAe5k828i54ueQSFFZQzf4zXT1DPD4jS7VdMdjce8Z5s49LjkEE8bmmVug+lpdn09jYUa2rZ8llREWhLJ4MXwGCsZoqoGTNH4dQ9pt+dLuW/IhVl/Y7hpNxA9v8USyaf2m6uqKxTxNakrQm0vgzw4RfKIXBMmUdCdVNSsjf/pDd8vye4lw+S6a/s/oKiV801I2SWU3keXSXc7z2dZWBFH6irq1a3fxuydEbWseTCsJipImwU8YiiaSWsF7Ak3JuTfletcosLbk7vdkrYicbyrS1xYaunbMYgRGSXAtBtceyR5L4wjKFJRmQ01O2Lvm6ZbOeQ9nkbuKmUWTpqmnRqdvC+30I0q97FXb2ZYaCCKFlxx7Uv+NWhEUTq1Knbk35u4UUuERWN5Ypq7R4uBs3dX7vUXAt1Wvu0jyH0XlwzIdDSysnp6Vkcsd9Dw6QltwQeXW4JHzU+uF6Veqo6FJ28Lu30GlXvYIiLCegoPNmbI8OhD3gyTSnTS07fzZpOgA5AuRc/EckgFmzNkeHQh7wZJpTppadv5s8nQAcgXIufiOSQD85EyHJ332ti1pMRlH3MXuqKPpG0cB1j8rnkkk7nLcseJeue0F9yvWraNlyMiZDk777Wxa0mIyj7mL3VFH0Y0cB1j8rnkkk6EiLtoxUUoxVkjXN33YREXogIiIAiIgCIiAKl5/yB47RWUb/AA+J0u9PONhIB7mTzbyLm9rkbgkK6IoaTVmSZtlDOHjNdPUM8PiNLtV0ztjce8Z5s487XHIIJsqj8/5A8borKN/h8Tpd6ecbCQD3Mnm3kXN7XPIJCisoZv8AGa6eoZ4fEaXarpjsbjmRnmzj0uOQQTxuaZW6D6Wl2fT2NhRratnyWVERaEshERAFmnbDmyqoHUYpJzCJWymSzWHUWmO34mnzK0tY72//AI6D+TP++JbPKoRnioxkrrf0ZhrtqDaJrsdzVU1/jfFzGbue47u7WDTq77V+Fo/VHPktIWQ/5P8AxiH+7f8AfWvKM1hGGLnGKstvRCi24JsIiLWmYIiIAoPNmbI8OhD3gyTSnTS07fzJ5OgA5AuRc/EckgFmzNseHQh7wZJpTppadv5s8nQAc2uRc/EckgH5yHkOTvvtbFrSYjKPuYvdUUfRjRwHWPyueSSTucty14l657QX3K9ato2XIyHkOTvvtbFrSYjKPuYvdUUfRjRwHWPyueSSToSIu2jFRSjFWSNc3fdhEReiAiIgCIiAIiIAiIgCIiAKl5+yB47RWUb/AA+J0u9PONhIB7mTzbyLni55BIV0RQ0mrMkzbJ+b/Ga6eoZ4fEaXarpnbG4teRnmzjztccggmyqPz/kDx2iso3+HxSm3p5xsJAPcyebeRc3tc8gkKKyfm/xmunqGeHxGl2q6Z2xuPeM82cedrjkEE8bmmVug+lpdn09jYUa2rZ8llREWhLIWS9v1N7FBL5OmafmIyP8AlK1pVXtAwakrIYoK6rbSBry+JxkiY51gQQNfI9ocfBX8uqqliYzfCv6MxVY6oNFV7A6W1PWy/ryxt/qNcf8ArWqKr9n+EUtHBJBQ1batvea5HB8b3NLmtAB0cCzNr/FWhRmFVVcROa7/ANiaS0wSCIiomQKDzbm2PDoQ94Mk0p00tO382aToAOQLkXPxHJIBZszbHh0Ie8GSaU6aWnb+bPJ0AHIFyLn4jkkA/ORMhyd99rYtaTEZR9zF7qij3tG0cB1j8rnkkk7rLcteJeue0F9yvWraNlyMiZDk777Wxa0mIyj7mL3VFH0Y0carH5XPJJJ0JEXaxiopRirJGubvuwiIvRAREQBERAEREAREQBERAEREAREQBUvP+QfHaKyjf4fE6XennGwkA9zJ5t5Fze1zyCQroihpNWZJm2T83+M109Qzw+I0u1XTO2Nxa8jPNm487XHIIJsqj8/5A8dorKN/h8Upd6ecbCQD3Mnm3kXN7XI3BIUVk/N/jNdPUM8PiNLtV0ztjcW+8Z5s487XHIIJ43NMrdB9LS7Pp7Gwo1tWz5LKsd7f/wAdB/Jn/fEtiXy+MHloPlcArWYPE/pqyq2va+3ysZqkNcbGR/5P/wD6h/u3/fWvL5ZGG8AC/NgAvpMZiP1NaVW1r22+SQpx0R0hQebc2x4dCHvBkmlOmlp2/mzSdAByBci5+I5JALNubY8OhD3gyTSnTS07fzZ5OgA5AuRc/EckgH5yHkOTvvtbFrSYjKPuYvdUUfRjRwHWPyueSSTfyzLHiXrntBfcxVq2jZcjIeQ5O++1sWtJiMo+5i91RR9GNHAfY/K55JJOhIi7WMVFKMVZI1zd92ERF6ICIiAIiIAiIgCIiAIiIAiIgCIiAIiIAiIgCpefsgeO0VlG/wAPidLvTzjYSAe5k828i5va55BIV0RQ0mrMkzbJ+b/Ga6eoZ4fEaXarpjsbi15GebePO1xyCCbKo7tAyD43RWUbvD4pS700w2EgHuZPNp3AJ4ueQSFWcM7UIWHw+KNdh9bFtNHIx/dOP67HAH2Tzvt5Fw3XH5jlMqUtdBXi+7w9i/Srpq0uS7qDzZm2PDoQ94Mk0p00tO382eToAOQLkXPxHJIBiMT7VaNnsUrnV1S/aGCFryXvPA1aePS5+ClsiZDlExxbFrSYjIPuYuYqKPoxo41WPPS53JJJx5flM60tVZOMV8myatdRVo8nGQ8hyd99rYtaTEZR9zF7qij6MaOA+x+VzySSdCRF2cYqKUYqyRr277sIiL0QEREAREQBERAEREAREQBERAEREAREQBERAEREAREQBZZ28f8AlYvVEQEP/k++9/kra0RCQiIh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196" name="AutoShape 4" descr="data:image/jpg;base64,/9j/4AAQSkZJRgABAQAAAQABAAD/2wCEAAkGBhQPDxAPDxAVEA8OFBQYDRAVFhUXDhAPFxgVIBUQGRccHTIeFxkvGRcXHzEgIzMqLC0tFR40QTIqNjItOCkBCQoKDgwOGg8PGiwhHyE1KTYpLTUsNDI1NTUvNSosLDI0LCksKSwsLCosLCwsMjQsLCw0LDIsLCw1LCksLDQwNf/AABEIAOEA4QMBIgACEQEDEQH/xAAcAAEAAwADAQEAAAAAAAAAAAAABQYHAQMEAgj/xABMEAABAwIFAQUFBAQJCgcBAAABAAIDBBEFBhIhMUEHExRRcSJDYYGRFSMyMzVSobEXYnJzgpKis9IIQlNUY4SjssLDGDRFdJPT4Rb/xAAbAQEAAgMBAQAAAAAAAAAAAAAAAQQDBQYCB//EADMRAAIBAgUACAUDBQEAAAAAAAABAgMRBAUSITETIjJBUXGx4WGBkaHBFNHwI0JysvEk/9oADAMBAAIRAxEAPwDcERFBAREQBERAEREAREQBEVWz3nuPC4mgN7+sqPZo6Vty+V52BIG4bfr14G6A5z1nyPC4mjSZ6yc6aOlb+ZK8mwJtuG369eAqO3I1TiX3+N1krnPN20UD9FLAOjeoJ9P6zl78p5TkbK7EsSd3+Jz8nYx0rDxDH0BtsSOOB1LrauTzHOJOXR4d2S5fj5fAv0qCteRQ3dmr6L77Bq2aknbuInv10sv8VzbfvDh8FbMidoPjnPoqyMUuJ0/50H+bIB72Pzb1tvsQbkbqQVbzhk8VoZPA/wAPiFNvSVLdnAjcRuI5Zf6XPO4OPAZxOEtFd3i+/vX7omrh01eJpCKk5Az+awvoa5nh8Uptp4Ts2YD30fmLbkDzuLhXZdemmroocBERSQEREAREQBERAEREAREQBERAEREAREQBERAERVbPee48LiaA3v6yo9mjpW7vledgSBuG369eBugGe89x4XE0Bvf1lR7NHSt3fK87AkDcNv168DdVfKeU5GyuxLEnd/ic/J2LKVh4hj6A22JHoOpcynlORsrsSxJ3f4nPydiylYeIY+gNtiRxwOpdbVx+aZp0t6NF9Xvfj7evkX6NHT1pchERc8WwiIgK3nDJ4rQyeB/h8Qpt6Spbs4EbiNxHLL/S553BksgZ/NYX0Nczw+KU208J2bMB76PzFrEgedxcKSVbzhk8VoZPA/w+IU29JUt2cCNxG4jll/pc87g73LMzeHfRVOz6exWrUdW65NIRUnIGfzWF9DXM8PilNtPCdmzAe+j8xbcgedxcK7Ls001dGv4CIikgIiIAiIgCIiAIiIAiIgCIiAIiIAiKrZ7z3HhcTQG9/WT+zR0rd3yvOwJA3Db9evA3QDPee48LiaA3v6yo9mjpW7vledgSBuG369eBuqvlPKcjZXYliTu/xOfk7GOlYeIY+gNtiR6DqXMp5TkbK7EsSd3+Jz8nllKw8QxjgG2xI44HUutq4/NM06W9Gi+r3vx9vXyNhRo6etLkIviedsbXPe4MYwFz3OIDWtAuXEnYC3VIJ2yMa9jg5j2hzHDhzSLhw+Fjdc/Z2uWj7Rdc9SyMAyPawOcGtLnBoc88NF+T8F5zjMGuFnfML6kyCnAcD3hjBMliNtrG/lxypUZPhEXR7Fyq/wD/ANlEYIKljHGGpqmwRvOlrSHOc3xHP5d2m3BPwVRxXtQfNRzOpGiGXvJ9LiNRZRRRxuE5BFmueZY2t6e31srVLBVqjsl8Dw6kUX/BMYZWQNqIg4Rvc8M1WBcGPc3XseCWkj4EKNzhm2KgppXd6zxOlwpob6pHz2GkaBva7mk/ArPKPFpaJv2fPVuih0Ukcz9minaIHy1EcNhcSFndxg7kueTza0nlvCzJTYSxkBZDWVk1XUFoJjjjjLnQwud5HTHa/OhXXgYU5a5O8b7fFWb5fwXh9NjH0jasuSw41ln7Sp6eqic+lxKnaDTVLmGKXW29w9nLWFwJAO41XtuQZ3IGfzWF9DXM8PilNtPCdmzAe+j8xbcgedxcLxOrK+R5EdNDDGJahuuWQuc6JrB3EwazjVITcHcBvxXhx3JklXBTyumbHi9I0GKsjBY3vRuWEc93f6XJtuQbWAzB4Z6KrWh8b3t9O7/p4q0te65NRRUnIGfzWF9DXM8PilNtPCdmzAe+j8xaxIHncXCuy61NNXRR4CIikgIiIAiIgCIiAIiIAiIgCIqtnzPkeFxNAb39ZP7NHSt3fK87AkDcNv168DdAM957jwuJoDe/rKj2aOlbvJK87AkDcNv168DdUigwt9CybG8V1VVe4Ay6bEUkJIBZGL22adyOACB1LvflPKcjZXYliTu/xOfk8spWHiGPoDbYkeg6l1mxBgMMoczvGmN4dHa+saTdlut+LfFclmOaKrLoafZ7/j8PL18i/So6VqfJX6jODRUy+21tDRta2olsXvnrJbGOmiA/EQ0gmwJu4DZds+fKZsfescZGCmkqS4CwbEx2gNdq3D3SXYG25a7iyq2GYFPTUWDSU9IZzTMnllgu1jvGysHczP1kbNJIJ5bsuv8AgqqHxupnVUbaeWKDviA4yvnj1F0XQCLvJJH35J07bKp0GFv1pWt+G09lvfvXnbuPeqfcicz9jJ+w5JnNMTquOFuj8Tm98WamdNRDC76KIrMfqJYaPTOKeGYT1B8OQXwYZTxD7gybh0hJtcD2XeiveJ4LHUeH16gKWaOaJrSA0yR6tAdtuN/hwF00GVaWnfJJDTRsfNrEhA2c15aXtsdg0lo2G2ywUsRRhTs473b+qtbfw2ff4HqUJNmXPZLVRspqwPqKyajpmYZra54vUOL56wuIsHMZpaXHcaV6oMgVsjQ5p7l8FRNDTl5s5lBK6o72cDq4+IJHW0Q+C1xrbAAbAbADYADgWRe3mc0rQil/O7wv+X4kKiu9kBmDJ0dXQx0DXGCGIxaNIu4Mj20c8lu1/nuvgZAo9VU4xFwrRG2ZhcQxrIyC1jLWLW3ay4vvoCsSKksTVitKk/5Z/hGTRHmx5fsuHU5/cx6nvEjnFjSTKBYScfittfleoC3CIsDbfJ6sERFBJW84ZPFaGTwP8PiFNvSVLdnAjcRuI5Zf6XPO4MlkDP5rC+hrmeHxSm2nhOzZgPfR+YtYkDzuLhSSrecMnitDJ4H+HxCm3pKluzgRuI3Ecsv9LnncHe5Zmbw76Or2fT2K1ajq3XJpCKk5Az+awvoa5nh8Uptp4Ts2YD30fmLWJA87i4V2XZppq6NeERFJAREQBERAEREARFVs957jwuJoDe/rKj2aOlbu+V52BIG4bfr14G6AZ8z3HhcTQG9/WT+zR0rd3yvOwJA3Db9evA3VXynlORsrsSxJ/f4nUcnmOlYeIYxwDbYkeg6lzKeU5GyuxLEnd/idRyeY6Vh4hjHANtiR6DqXW1chmmadLejRfV734+3r5F+jR09aXIRF0U+IRSEtjljkcOWte1zgPMgHbdc9Zstnei6Kmujit3srI9V9Ot7W3tza53X1UVbI2d5JI2OMcvc4NZvx7RNlOlkXO1F5aHFYagEwTxzBv4jG9j7eukmy+6yvjgbrmlZEz9aRzWNv5XcbJpd7W3F0d6LyUWMQT7QVEUx8o5GPP9kr2KGnF2YvcIvPT4hFIS2OWORwFy1r2ucB5kA7brmpr44rd7KyPVfTre1t7c2ud1Ol3tYXR3rhdc9UyNhkke1kY5e5wawA8e0dl0UOLw1F+4nim0/i7uRj7eukmyaXa9thdHrRdU1ZGwgPkYwngOc1pI87Er6mnawXe9rBe13ENF/K5UWYufaL5jkDgHNIc08EEEH0IX0hJW84ZPFaGTwP8PiFNvSVLdnAjcRuI5Zf6XPO4MlkDP5rC+hrmeHxSm2nhOzZgPfR+YtYkDzuLhSSrecMnitDJ4H+HxCm3pKluzgRuI3Ebll/pc87g7zLMzeHfR1ez6exWrUdW65NIRUnIGfzWF9DXM8PilNtPCdmzAe+j8xaxIHncXCuy7NNNXRrwiIpICIiAIiq2e89x4XE0Bvf1k/s0dK25kledgSBuG369eBugGe89x4XE0Bvf1k/s0dK3d8rzsCQNw2/XrwN1V8p5TkbK7EsSd3+J1HJ5ZSsPEMY4BtsSOOB1LmU8pyNldiWJO7/ABOo5PLKVh4hjHANtiR6DqXW5cfmmadLejRfV734+3r5F+jR09aXJwi5Rc8WzhYvUt+xsztf+GmrXXPRoinJDvk2UX9GhbSs37b8B76hjq2j26N/t+fcyWB+jwz6lbPLKiVXopdmaafz4+5hrLq3XcQGdGfamY6eh5ip9DJR00i8k59bHT6tCiM8Y2ytxt8FbM+GgpZHR2YCSxrAdRa0A+054texsCOgVh7EcOdPPW4nOS97joDzy6R51yu9fwf1yozPGBPwzF3Yi6kFXRTPMj2uaHRXeCJI33BDXaiXNJHlzYreUpwhiP0/fCFl/k93a/eys03HV4sr+K4jS0FbBVYJPK4NF5GyBws4HdhJA1Mc3kevwtNdplUyTGYHV3e+AdDC6MR219y5l3ab7X7y9+u3ovcc80lQWxYfgMUkzyBd0ETgy/J0MZd31CsWes6w0lSaOtwwVNI1rDBJpbpF2i7QHN07ceyRwjqVFVh/Teq0lvJarbb+a7vmLKz32I3JeEYO+vgnw+rkbURFxFPL7wFjgQNTRc2N9ieOFrC/PeG07cRxmmkwqjdTQRyQuksSWx6HgvmJ4ZsLaQeg6lfoRafNoOM4tybbXDtdfQz0HdPYxapb9jZna/8ADTVrrno0RTmzvQNlF/RoX1nRn2rmSnoeYqfQyUdNIvJOfWx0+rQrB234D31DHVtHt0b/AGz17mSwP0eGfUqJ7EcOdPPW4nOS97joDzy6R51yu9fwf1ytjTqxeH/WX60YuPz7n9GYnF6uj7m7kXnCR+L5gbhpkLKeKTu2NHDA1uqV4HBcbOAPkGhebP2UxgNRR1NBNI3WXaS4gvZJHpvuAA5pDuCOh6FSGe8LqMKxluLwxGWB7xISAdLXlumWJ5H4b+0Qf43WxUdmXHp8y1NNBSUrmMh1cnUGufp1SvcBZrQGj9vJICtUHL+lKDXQqPW4tezvf52+54lbdPtX2OO1+uFRUYdUWt4ihhfby1vkdp/arv26/oyP/wB1H/dzqtdsuV3wsoJYmufBTU7adzwPwd3+BzvK4J+bVHZ1zjVYxQxOFG6Kmhlb3sgJeJaktfYN9kbAazbe2oXPF8VGn0qw9Sn2YuV9/jsS3bUnyzVuzf8ARFD/ADX/AFOVkVd7OWFuE0IIIIi3B2I9pysa5rFP+vPzfqXIdlHCLlLKueytZwyeK0Mngf4fEKbekqW7OBG4jcRuWX+lzzuDJZAz+awvoa5nh8Uptp4Ts2YD30fmLWJA87i4Ukq3nDJ4rQyeB/h8Qpt6Spbs4EbiNxG5Zf6XPO4O9yzM3h30VTs+nsVq1HVuuTSEVJyBn81hfQ1zPD4pTbTwnZswHvo/MWsSB53FwrsuzTTV0a/gIiKSCrZ7z3HhcTQG9/WVHs0dK25kledgSBuG369eBuqvlPKcjZXYliTu/wATqOTyylYeIYxwDbYkeg6l3gyKz7Rq63G5hqdLK6LDw7fuaZm2w4BIIH9fzKvi5LOMxk5PD09kuX4/DyL9CkramFyFwuQubLYREUALO+0WixWrfJR0cTTQzNjD5NUTXE7FzSXO1BtwOB9VoiKxh67oT1pJv4+vmeJx1KxC5Ny2MOooaUEOcwF0zxw+Vxu4j4cAfBoU0s1zZ21Q0z3Q0UYqpG3DpSbUwd5C28nqLDyJVMf24YgTcCBo/VEZt+111sY5Xi8TerJWvvv+xidaENkb61tuNkPl0/Ysjyz25OkljhrKZv3jg0SwkixcQBdjibi56EehWuqhicJVw0tNVWvwZYTjPg4AtsNh5dEVW7RM5nCqVkzGNkllkDI2PvptYlzjY32AA9XBZz/D3Vf6rT/8X/Gs+Hy3EYiHSU1t5niVaMHZlr7RaLFat8lHRxNNDM2MPk1RNcTsXNJc7UG3A4H1VpyblsYdRQ0oIc5oLpnjh8rjdxHw4A+DQvdgmKNq6aCpZ+GeNj7fqkjdvyNx8l6aqXRG943LGuIHQkAlY6uIm6aw9kknvbvfG56UVfWdiAW42CxD+Huq/wBVp/8Ai/41p2RM2DFKNtRpDJWucyeNt9LHji197FpafmfJe8Tl2Iw0NdRbeZEKsZuyLCg242UHnfMD8PoJquNjXvi7vS199B1SMab2N+HKjZL7Xaivr4KSSnhYybXqc3vNY0xvcLXdblq8UsFWq0pVorqxvffw3JlUjGWlmqoiKkZAiIgC4XKKQVrOGTxWhk8D/D4hTb0lS3ZwI3EbiOWX+lzzuDJdn+fjWl9FWs8PilKLTxHZsrRb76PoRuCQPMEXBUkqR2oYcWQR4rT+xW4a9j2SDl0OoB0bv1m3dex6ah1K6DKMxlSmqE94vj4P9irXpJrUuTW0Wafw8UX6j/2IuxKBF9mb/BurcHl9meinkdGDsZaZ9tMo8xwfR7Ve14O0DIRrtFXSP8PidKL0042DwL/cv82m53PFzyCQonKGb/Ga6eoZ4fEabarpnbG494wdWcedrjkEE8fnGXyhN14bxfPw9mX6FVNaWWVERc8WjlFwuUAWd9tGaXUtGylidplrdQe4ctp221j4XJDfTUtEWD9usxOJRN6MpmWHxL5ST+76LaZTRjVxUVLhb/T3MNeVobFTyhlaTE6tlNGdIILppCLiOIW1Pt1O4AHUkcLcaHshw2Jga6nMzre1JJJJrcfOzXBo+QVV7AKYaa6X/OvCwHqG/eEj62+i11Xc3x1ZV3ShJpRtxt8TFQpx03aM3xbsWg7yOehe6B8T2OMT3F8Lg1wJAcfaafW49FpJXC66mobEx8jzZkbXOefJjQS4/QFaariKtdRVR3tx8ywoRjujC+3DGu+r2UzT7NHGNQ/2slnO/s92PkVRqrCJIoKeoeLR1XedyfPu3Brv2lc4riD6yqmncLyVMrnaed3O2YPqB8lsPaRlERYDTsaBrwwRlxA5DhpmPze4O+S7NVI4GNCh47P+f5NGvt0jlI7+w3Gu9oZKVx9qkk9kf7KW5H9sSfULQMR/Im/m3/8AKVgPY9jXhsUjjJsyraYneWs7xn11tDf6RW/Yj+RN/Nv/AOUrm82odFi21xKz/f7lujLVDyPySr72O5n8JXiB5tDW2Y6/DZh+U76kt/pqjU342fym/vCt3alls4fiUjoxphqSZacjYNJPtsHlZ97eQLV12KUKv/nn/enb5W/e/wAijC66y7jW+139C1XrD/fRLIOyf9M0frL/AHMq0DMWZRiOVpKgn737llSPKds0Wo/C+zvR4Wf9k/6Zo/WX+5lWnwNOVPA14S5Wv/VFio71ItfA/SCIi5EvBERAERFIOFTO1XE9NCaOMa6rEXMipohu913t1G3lw31eFL5tzbHh0Ie8GSaU6aWnb+bPJ0AHIFyLn4jkkA8ZByNKJji2KkPxGUfcxe7ooje0bR0dYkHyueSSTvMpy+VaarS2jF/Vr+fgrV6qitK5K7/4eo/9OPp/+ItjRdqa8Kl5/wAgeO0VlG/w+J0u9PONhIB7mTzbyLni55BIV0RQ0mrMGbZQzf4zXT1DPD4jS7VdM7Y3HvGDqzj0uOQQTZVH5/yD43RWUb/D4nTb0842EgHuZPNvIueLnkEhRWUM4eM109Qzw+I021XTO2Nx7xg6s49LjkEE8bmmVug+lpdn09jYUa2rZ8llREWhLJysS7esPLaulqLezLCWX/jxvcT+yRv0W2KAzxlRuJ0b6ckNkaddPIeGSgG1/wCKQSD636K/l2IWHxEZy44fzMVWGqNkZl2EY02OpqKR5salrXQ36vj1XaPjpcT/AECttX5QrqCegqNEjX09RA4Fp4c0g+y9rhyOocFdaHtyro2BkkcEzgPzHNc15+J0ODT8gFvMyyueJqdNQad7X3+5WpVlBaZG9XVJ7YMa8NhcjAbPq3Nib56TvIfTS0t/prK6rtGrcRqKeOaUMhdNFeCIaY3e23Y7lz/QkhS3bpjfe18dK03bSMu7+dlsT/YEf1Kq4bKp0sTTVRp8t/K35Pc6ylB2KFg2ICmqYagxiXuJGvEZJDXFpuAT5XAWgYn23PqIJqeSij0TxvY/7x97OBFxtzvddXZh2bQ4lTzVFUZA1sgZD3bg25DbvJu03/E0fIq6fwHYf+tU/wDyM/8ArWyxuLwPTWrJuUf++JipwqaerwzCKWpdFIyRhs+NzXMPk5pBB+oX6mhxJtVQCpZ+GenLwPLUwkt+R2+S/PvaPlNuGVvcxFxgkjY+EvIL7G4cCQAD7TXfIhaR2Q4332E1FM4+3R94AP8AZSNc5v8Aa7wfILFm8Y4ihDEQ7vR+9iaDcZOLMSp/xs/lN/eF+iO1jLHjsPkcxt56Qulh8y0fmR/NovbzY1fnen/Gz+U394X66dyfUqM7qyo1aNSPKv8AgnDx1KSZ+WcNzA6GjraM3MdYIiB0bLHIxwd82Bw/q+Sluyf9M0frL/cyrp7R8sfZ+ISxtFoJfvKbyEbifY+Tg5voAu7sn/TNH6y/3Mq2lWUJ4SpUh/dFv7W/BhjdTSfcfpBERfPjaC6XXCIAoPNubY8OhD3gyTSnTS07fzZ5OjQOQLkXPxHJIBZtzbHh0Ie8GSaU6aWnb+bNJ0AHNrkXPxHJIB+ciZDk777Wxa0mIyj7mL3VFH0jaONVj8rnkkk7nLMseJeue0F9yvWraNlyMh5Dk777Wxa0mIyj7mL3VFH0jaOA6x+VzySSdCRF20YqKUYqyRrm77sIiL0QEREAVLz/AJB8dorKN/h8Tpt6ecbCQD3Mnm3kXN7XPIJCuiKGk1Zk8GbZQzf4zXT1DPD4jS7VdM7Y3HvGebOPS45BBNlUfn/IHjtFZRv8PidLvTzjYSAe5k828i54ueQSFFZQzf4zXT1DPD4jS7VdMdjce8Z5s49LjkEE8bmmVug+lpdn09jYUa2rZ8llREWhLJ4MXwGCsZoqoGTNH4dQ9pt+dLuW/IhVl/Y7hpNxA9v8USyaf2m6uqKxTxNakrQm0vgzw4RfKIXBMmUdCdVNSsjf/pDd8vye4lw+S6a/s/oKiV801I2SWU3keXSXc7z2dZWBFH6irq1a3fxuydEbWseTCsJipImwU8YiiaSWsF7Ak3JuTfletcosLbk7vdkrYicbyrS1xYaunbMYgRGSXAtBtceyR5L4wjKFJRmQ01O2Lvm6ZbOeQ9nkbuKmUWTpqmnRqdvC+30I0q97FXb2ZYaCCKFlxx7Uv+NWhEUTq1Knbk35u4UUuERWN5Ypq7R4uBs3dX7vUXAt1Wvu0jyH0XlwzIdDSysnp6Vkcsd9Dw6QltwQeXW4JHzU+uF6Veqo6FJ28Lu30GlXvYIiLCegoPNmbI8OhD3gyTSnTS07fzZpOgA5AuRc/EckgFmzNkeHQh7wZJpTppadv5s8nQAcgXIufiOSQD85EyHJ332ti1pMRlH3MXuqKPpG0cB1j8rnkkk7nLcseJeue0F9yvWraNlyMiZDk777Wxa0mIyj7mL3VFH0Y0cB1j8rnkkk6EiLtoxUUoxVkjXN33YREXogIiIAiIgCIiAKl5/yB47RWUb/AA+J0u9PONhIB7mTzbyLm9rkbgkK6IoaTVmSZtlDOHjNdPUM8PiNLtV0ztjce8Z5s487XHIIJsqj8/5A8borKN/h8Tpd6ecbCQD3Mnm3kXN7XPIJCisoZv8AGa6eoZ4fEaXarpjsbjmRnmzj0uOQQTxuaZW6D6Wl2fT2NhRratnyWVERaEshERAFmnbDmyqoHUYpJzCJWymSzWHUWmO34mnzK0tY72//AI6D+TP++JbPKoRnioxkrrf0ZhrtqDaJrsdzVU1/jfFzGbue47u7WDTq77V+Fo/VHPktIWQ/5P8AxiH+7f8AfWvKM1hGGLnGKstvRCi24JsIiLWmYIiIAoPNmbI8OhD3gyTSnTS07fzJ5OgA5AuRc/EckgFmzNseHQh7wZJpTppadv5s8nQAc2uRc/EckgH5yHkOTvvtbFrSYjKPuYvdUUfRjRwHWPyueSSTucty14l657QX3K9ato2XIyHkOTvvtbFrSYjKPuYvdUUfRjRwHWPyueSSToSIu2jFRSjFWSNc3fdhEReiAiIgCIiAIiIAiIgCIiAKl5+yB47RWUb/AA+J0u9PONhIB7mTzbyLni55BIV0RQ0mrMkzbJ+b/Ga6eoZ4fEaXarpnbG4teRnmzjztccggmyqPz/kDx2iso3+HxSm3p5xsJAPcyebeRc3tc8gkKKyfm/xmunqGeHxGl2q6Z2xuPeM82cedrjkEE8bmmVug+lpdn09jYUa2rZ8llREWhLIWS9v1N7FBL5OmafmIyP8AlK1pVXtAwakrIYoK6rbSBry+JxkiY51gQQNfI9ocfBX8uqqliYzfCv6MxVY6oNFV7A6W1PWy/ryxt/qNcf8ArWqKr9n+EUtHBJBQ1batvea5HB8b3NLmtAB0cCzNr/FWhRmFVVcROa7/ANiaS0wSCIiomQKDzbm2PDoQ94Mk0p00tO382aToAOQLkXPxHJIBZszbHh0Ie8GSaU6aWnb+bPJ0AHIFyLn4jkkA/ORMhyd99rYtaTEZR9zF7qij3tG0cB1j8rnkkk7rLcteJeue0F9yvWraNlyMiZDk777Wxa0mIyj7mL3VFH0Y0carH5XPJJJ0JEXaxiopRirJGubvuwiIvRAREQBERAEREAREQBERAEREAREQBUvP+QfHaKyjf4fE6XennGwkA9zJ5t5Fze1zyCQroihpNWZJm2T83+M109Qzw+I0u1XTO2Nxa8jPNm487XHIIJsqj8/5A8dorKN/h8Upd6ecbCQD3Mnm3kXN7XI3BIUVk/N/jNdPUM8PiNLtV0ztjcW+8Z5s487XHIIJ43NMrdB9LS7Pp7Gwo1tWz5LKsd7f/wAdB/Jn/fEtiXy+MHloPlcArWYPE/pqyq2va+3ysZqkNcbGR/5P/wD6h/u3/fWvL5ZGG8AC/NgAvpMZiP1NaVW1r22+SQpx0R0hQebc2x4dCHvBkmlOmlp2/mzSdAByBci5+I5JALNubY8OhD3gyTSnTS07fzZ5OgA5AuRc/EckgH5yHkOTvvtbFrSYjKPuYvdUUfRjRwHWPyueSSTfyzLHiXrntBfcxVq2jZcjIeQ5O++1sWtJiMo+5i91RR9GNHAfY/K55JJOhIi7WMVFKMVZI1zd92ERF6ICIiAIiIAiIgCIiAIiIAiIgCIiAIiIAiIgCpefsgeO0VlG/wAPidLvTzjYSAe5k828i5va55BIV0RQ0mrMkzbJ+b/Ga6eoZ4fEaXarpjsbi15GebePO1xyCCbKo7tAyD43RWUbvD4pS700w2EgHuZPNp3AJ4ueQSFWcM7UIWHw+KNdh9bFtNHIx/dOP67HAH2Tzvt5Fw3XH5jlMqUtdBXi+7w9i/Srpq0uS7qDzZm2PDoQ94Mk0p00tO382eToAOQLkXPxHJIBiMT7VaNnsUrnV1S/aGCFryXvPA1aePS5+ClsiZDlExxbFrSYjIPuYuYqKPoxo41WPPS53JJJx5flM60tVZOMV8myatdRVo8nGQ8hyd99rYtaTEZR9zF7qij6MaOA+x+VzySSdCRF2cYqKUYqyRr277sIiL0QEREAREQBERAEREAREQBERAEREAREQBERAEREAREQBZZ28f8AlYvVEQEP/k++9/kra0RCQiIh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198" name="AutoShape 6" descr="data:image/jpg;base64,/9j/4AAQSkZJRgABAQAAAQABAAD/2wCEAAkGBhQPDxAPDxAVEA8OFBQYDRAVFhUXDhAPFxgVIBUQGRccHTIeFxkvGRcXHzEgIzMqLC0tFR40QTIqNjItOCkBCQoKDgwOGg8PGiwhHyE1KTYpLTUsNDI1NTUvNSosLDI0LCksKSwsLCosLCwsMjQsLCw0LDIsLCw1LCksLDQwNf/AABEIAOEA4QMBIgACEQEDEQH/xAAcAAEAAwADAQEAAAAAAAAAAAAABQYHAQMEAgj/xABMEAABAwIFAQUFBAQJCgcBAAABAAIDBBEFBhIhMUEHExRRcSJDYYGRFSMyMzVSobEXYnJzgpKis9IIQlNUY4SjssLDGDRFdJPT4Rb/xAAbAQEAAgMBAQAAAAAAAAAAAAAAAQQDBQYCB//EADMRAAIBAgUACAUDBQEAAAAAAAABAgMRBAUSITETIjJBUXGx4WGBkaHBFNHwI0JysvEk/9oADAMBAAIRAxEAPwDcERFBAREQBERAEREAREQBEVWz3nuPC4mgN7+sqPZo6Vty+V52BIG4bfr14G6A5z1nyPC4mjSZ6yc6aOlb+ZK8mwJtuG369eAqO3I1TiX3+N1krnPN20UD9FLAOjeoJ9P6zl78p5TkbK7EsSd3+Jz8nYx0rDxDH0BtsSOOB1LrauTzHOJOXR4d2S5fj5fAv0qCteRQ3dmr6L77Bq2aknbuInv10sv8VzbfvDh8FbMidoPjnPoqyMUuJ0/50H+bIB72Pzb1tvsQbkbqQVbzhk8VoZPA/wAPiFNvSVLdnAjcRuI5Zf6XPO4OPAZxOEtFd3i+/vX7omrh01eJpCKk5Az+awvoa5nh8Uptp4Ts2YD30fmLbkDzuLhXZdemmroocBERSQEREAREQBERAEREAREQBERAEREAREQBERAERVbPee48LiaA3v6yo9mjpW7vledgSBuG369eBugGe89x4XE0Bvf1lR7NHSt3fK87AkDcNv168DdVfKeU5GyuxLEnd/ic/J2LKVh4hj6A22JHoOpcynlORsrsSxJ3f4nPydiylYeIY+gNtiRxwOpdbVx+aZp0t6NF9Xvfj7evkX6NHT1pchERc8WwiIgK3nDJ4rQyeB/h8Qpt6Spbs4EbiNxHLL/S553BksgZ/NYX0Nczw+KU208J2bMB76PzFrEgedxcKSVbzhk8VoZPA/w+IU29JUt2cCNxG4jll/pc87g73LMzeHfRVOz6exWrUdW65NIRUnIGfzWF9DXM8PilNtPCdmzAe+j8xbcgedxcK7Ls001dGv4CIikgIiIAiIgCIiAIiIAiIgCIiAIiIAiKrZ7z3HhcTQG9/WT+zR0rd3yvOwJA3Db9evA3QDPee48LiaA3v6yo9mjpW7vledgSBuG369eBuqvlPKcjZXYliTu/xOfk7GOlYeIY+gNtiR6DqXMp5TkbK7EsSd3+Jz8nllKw8QxjgG2xI44HUutq4/NM06W9Gi+r3vx9vXyNhRo6etLkIviedsbXPe4MYwFz3OIDWtAuXEnYC3VIJ2yMa9jg5j2hzHDhzSLhw+Fjdc/Z2uWj7Rdc9SyMAyPawOcGtLnBoc88NF+T8F5zjMGuFnfML6kyCnAcD3hjBMliNtrG/lxypUZPhEXR7Fyq/wD/ANlEYIKljHGGpqmwRvOlrSHOc3xHP5d2m3BPwVRxXtQfNRzOpGiGXvJ9LiNRZRRRxuE5BFmueZY2t6e31srVLBVqjsl8Dw6kUX/BMYZWQNqIg4Rvc8M1WBcGPc3XseCWkj4EKNzhm2KgppXd6zxOlwpob6pHz2GkaBva7mk/ArPKPFpaJv2fPVuih0Ukcz9minaIHy1EcNhcSFndxg7kueTza0nlvCzJTYSxkBZDWVk1XUFoJjjjjLnQwud5HTHa/OhXXgYU5a5O8b7fFWb5fwXh9NjH0jasuSw41ln7Sp6eqic+lxKnaDTVLmGKXW29w9nLWFwJAO41XtuQZ3IGfzWF9DXM8PilNtPCdmzAe+j8xbcgedxcLxOrK+R5EdNDDGJahuuWQuc6JrB3EwazjVITcHcBvxXhx3JklXBTyumbHi9I0GKsjBY3vRuWEc93f6XJtuQbWAzB4Z6KrWh8b3t9O7/p4q0te65NRRUnIGfzWF9DXM8PilNtPCdmzAe+j8xaxIHncXCuy61NNXRR4CIikgIiIAiIgCIiAIiIAiIgCIqtnzPkeFxNAb39ZP7NHSt3fK87AkDcNv168DdAM957jwuJoDe/rKj2aOlbvJK87AkDcNv168DdUigwt9CybG8V1VVe4Ay6bEUkJIBZGL22adyOACB1LvflPKcjZXYliTu/xOfk8spWHiGPoDbYkeg6l1mxBgMMoczvGmN4dHa+saTdlut+LfFclmOaKrLoafZ7/j8PL18i/So6VqfJX6jODRUy+21tDRta2olsXvnrJbGOmiA/EQ0gmwJu4DZds+fKZsfescZGCmkqS4CwbEx2gNdq3D3SXYG25a7iyq2GYFPTUWDSU9IZzTMnllgu1jvGysHczP1kbNJIJ5bsuv8AgqqHxupnVUbaeWKDviA4yvnj1F0XQCLvJJH35J07bKp0GFv1pWt+G09lvfvXnbuPeqfcicz9jJ+w5JnNMTquOFuj8Tm98WamdNRDC76KIrMfqJYaPTOKeGYT1B8OQXwYZTxD7gybh0hJtcD2XeiveJ4LHUeH16gKWaOaJrSA0yR6tAdtuN/hwF00GVaWnfJJDTRsfNrEhA2c15aXtsdg0lo2G2ywUsRRhTs473b+qtbfw2ff4HqUJNmXPZLVRspqwPqKyajpmYZra54vUOL56wuIsHMZpaXHcaV6oMgVsjQ5p7l8FRNDTl5s5lBK6o72cDq4+IJHW0Q+C1xrbAAbAbADYADgWRe3mc0rQil/O7wv+X4kKiu9kBmDJ0dXQx0DXGCGIxaNIu4Mj20c8lu1/nuvgZAo9VU4xFwrRG2ZhcQxrIyC1jLWLW3ay4vvoCsSKksTVitKk/5Z/hGTRHmx5fsuHU5/cx6nvEjnFjSTKBYScfittfleoC3CIsDbfJ6sERFBJW84ZPFaGTwP8PiFNvSVLdnAjcRuI5Zf6XPO4MlkDP5rC+hrmeHxSm2nhOzZgPfR+YtYkDzuLhSSrecMnitDJ4H+HxCm3pKluzgRuI3Ecsv9LnncHe5Zmbw76Or2fT2K1ajq3XJpCKk5Az+awvoa5nh8Uptp4Ts2YD30fmLWJA87i4V2XZppq6NeERFJAREQBERAEREARFVs957jwuJoDe/rKj2aOlbu+V52BIG4bfr14G6AZ8z3HhcTQG9/WT+zR0rd3yvOwJA3Db9evA3VXynlORsrsSxJ/f4nUcnmOlYeIYxwDbYkeg6lzKeU5GyuxLEnd/idRyeY6Vh4hjHANtiR6DqXW1chmmadLejRfV734+3r5F+jR09aXIRF0U+IRSEtjljkcOWte1zgPMgHbdc9Zstnei6Kmujit3srI9V9Ot7W3tza53X1UVbI2d5JI2OMcvc4NZvx7RNlOlkXO1F5aHFYagEwTxzBv4jG9j7eukmy+6yvjgbrmlZEz9aRzWNv5XcbJpd7W3F0d6LyUWMQT7QVEUx8o5GPP9kr2KGnF2YvcIvPT4hFIS2OWORwFy1r2ucB5kA7brmpr44rd7KyPVfTre1t7c2ud1Ol3tYXR3rhdc9UyNhkke1kY5e5wawA8e0dl0UOLw1F+4nim0/i7uRj7eukmyaXa9thdHrRdU1ZGwgPkYwngOc1pI87Er6mnawXe9rBe13ENF/K5UWYufaL5jkDgHNIc08EEEH0IX0hJW84ZPFaGTwP8PiFNvSVLdnAjcRuI5Zf6XPO4MlkDP5rC+hrmeHxSm2nhOzZgPfR+YtYkDzuLhSSrecMnitDJ4H+HxCm3pKluzgRuI3Ebll/pc87g7zLMzeHfR1ez6exWrUdW65NIRUnIGfzWF9DXM8PilNtPCdmzAe+j8xaxIHncXCuy7NNNXRrwiIpICIiAIiq2e89x4XE0Bvf1k/s0dK25kledgSBuG369eBugGe89x4XE0Bvf1k/s0dK3d8rzsCQNw2/XrwN1V8p5TkbK7EsSd3+J1HJ5ZSsPEMY4BtsSOOB1LmU8pyNldiWJO7/ABOo5PLKVh4hjHANtiR6DqXW5cfmmadLejRfV734+3r5F+jR09aXJwi5Rc8WzhYvUt+xsztf+GmrXXPRoinJDvk2UX9GhbSs37b8B76hjq2j26N/t+fcyWB+jwz6lbPLKiVXopdmaafz4+5hrLq3XcQGdGfamY6eh5ip9DJR00i8k59bHT6tCiM8Y2ytxt8FbM+GgpZHR2YCSxrAdRa0A+054texsCOgVh7EcOdPPW4nOS97joDzy6R51yu9fwf1yozPGBPwzF3Yi6kFXRTPMj2uaHRXeCJI33BDXaiXNJHlzYreUpwhiP0/fCFl/k93a/eys03HV4sr+K4jS0FbBVYJPK4NF5GyBws4HdhJA1Mc3kevwtNdplUyTGYHV3e+AdDC6MR219y5l3ab7X7y9+u3ovcc80lQWxYfgMUkzyBd0ETgy/J0MZd31CsWes6w0lSaOtwwVNI1rDBJpbpF2i7QHN07ceyRwjqVFVh/Teq0lvJarbb+a7vmLKz32I3JeEYO+vgnw+rkbURFxFPL7wFjgQNTRc2N9ieOFrC/PeG07cRxmmkwqjdTQRyQuksSWx6HgvmJ4ZsLaQeg6lfoRafNoOM4tybbXDtdfQz0HdPYxapb9jZna/8ADTVrrno0RTmzvQNlF/RoX1nRn2rmSnoeYqfQyUdNIvJOfWx0+rQrB234D31DHVtHt0b/AGz17mSwP0eGfUqJ7EcOdPPW4nOS97joDzy6R51yu9fwf1ytjTqxeH/WX60YuPz7n9GYnF6uj7m7kXnCR+L5gbhpkLKeKTu2NHDA1uqV4HBcbOAPkGhebP2UxgNRR1NBNI3WXaS4gvZJHpvuAA5pDuCOh6FSGe8LqMKxluLwxGWB7xISAdLXlumWJ5H4b+0Qf43WxUdmXHp8y1NNBSUrmMh1cnUGufp1SvcBZrQGj9vJICtUHL+lKDXQqPW4tezvf52+54lbdPtX2OO1+uFRUYdUWt4ihhfby1vkdp/arv26/oyP/wB1H/dzqtdsuV3wsoJYmufBTU7adzwPwd3+BzvK4J+bVHZ1zjVYxQxOFG6Kmhlb3sgJeJaktfYN9kbAazbe2oXPF8VGn0qw9Sn2YuV9/jsS3bUnyzVuzf8ARFD/ADX/AFOVkVd7OWFuE0IIIIi3B2I9pysa5rFP+vPzfqXIdlHCLlLKueytZwyeK0Mngf4fEKbekqW7OBG4jcRuWX+lzzuDJZAz+awvoa5nh8Uptp4Ts2YD30fmLWJA87i4Ukq3nDJ4rQyeB/h8Qpt6Spbs4EbiNxG5Zf6XPO4O9yzM3h30VTs+nsVq1HVuuTSEVJyBn81hfQ1zPD4pTbTwnZswHvo/MWsSB53FwrsuzTTV0a/gIiKSCrZ7z3HhcTQG9/WVHs0dK25kledgSBuG369eBuqvlPKcjZXYliTu/wATqOTyylYeIYxwDbYkeg6l3gyKz7Rq63G5hqdLK6LDw7fuaZm2w4BIIH9fzKvi5LOMxk5PD09kuX4/DyL9CkramFyFwuQubLYREUALO+0WixWrfJR0cTTQzNjD5NUTXE7FzSXO1BtwOB9VoiKxh67oT1pJv4+vmeJx1KxC5Ny2MOooaUEOcwF0zxw+Vxu4j4cAfBoU0s1zZ21Q0z3Q0UYqpG3DpSbUwd5C28nqLDyJVMf24YgTcCBo/VEZt+111sY5Xi8TerJWvvv+xidaENkb61tuNkPl0/Ysjyz25OkljhrKZv3jg0SwkixcQBdjibi56EehWuqhicJVw0tNVWvwZYTjPg4AtsNh5dEVW7RM5nCqVkzGNkllkDI2PvptYlzjY32AA9XBZz/D3Vf6rT/8X/Gs+Hy3EYiHSU1t5niVaMHZlr7RaLFat8lHRxNNDM2MPk1RNcTsXNJc7UG3A4H1VpyblsYdRQ0oIc5oLpnjh8rjdxHw4A+DQvdgmKNq6aCpZ+GeNj7fqkjdvyNx8l6aqXRG943LGuIHQkAlY6uIm6aw9kknvbvfG56UVfWdiAW42CxD+Huq/wBVp/8Ai/41p2RM2DFKNtRpDJWucyeNt9LHji197FpafmfJe8Tl2Iw0NdRbeZEKsZuyLCg242UHnfMD8PoJquNjXvi7vS199B1SMab2N+HKjZL7Xaivr4KSSnhYybXqc3vNY0xvcLXdblq8UsFWq0pVorqxvffw3JlUjGWlmqoiKkZAiIgC4XKKQVrOGTxWhk8D/D4hTb0lS3ZwI3EbiOWX+lzzuDJdn+fjWl9FWs8PilKLTxHZsrRb76PoRuCQPMEXBUkqR2oYcWQR4rT+xW4a9j2SDl0OoB0bv1m3dex6ah1K6DKMxlSmqE94vj4P9irXpJrUuTW0Wafw8UX6j/2IuxKBF9mb/BurcHl9meinkdGDsZaZ9tMo8xwfR7Ve14O0DIRrtFXSP8PidKL0042DwL/cv82m53PFzyCQonKGb/Ga6eoZ4fEabarpnbG494wdWcedrjkEE8fnGXyhN14bxfPw9mX6FVNaWWVERc8WjlFwuUAWd9tGaXUtGylidplrdQe4ctp221j4XJDfTUtEWD9usxOJRN6MpmWHxL5ST+76LaZTRjVxUVLhb/T3MNeVobFTyhlaTE6tlNGdIILppCLiOIW1Pt1O4AHUkcLcaHshw2Jga6nMzre1JJJJrcfOzXBo+QVV7AKYaa6X/OvCwHqG/eEj62+i11Xc3x1ZV3ShJpRtxt8TFQpx03aM3xbsWg7yOehe6B8T2OMT3F8Lg1wJAcfaafW49FpJXC66mobEx8jzZkbXOefJjQS4/QFaariKtdRVR3tx8ywoRjujC+3DGu+r2UzT7NHGNQ/2slnO/s92PkVRqrCJIoKeoeLR1XedyfPu3Brv2lc4riD6yqmncLyVMrnaed3O2YPqB8lsPaRlERYDTsaBrwwRlxA5DhpmPze4O+S7NVI4GNCh47P+f5NGvt0jlI7+w3Gu9oZKVx9qkk9kf7KW5H9sSfULQMR/Im/m3/8AKVgPY9jXhsUjjJsyraYneWs7xn11tDf6RW/Yj+RN/Nv/AOUrm82odFi21xKz/f7lujLVDyPySr72O5n8JXiB5tDW2Y6/DZh+U76kt/pqjU342fym/vCt3alls4fiUjoxphqSZacjYNJPtsHlZ97eQLV12KUKv/nn/enb5W/e/wAijC66y7jW+139C1XrD/fRLIOyf9M0frL/AHMq0DMWZRiOVpKgn737llSPKds0Wo/C+zvR4Wf9k/6Zo/WX+5lWnwNOVPA14S5Wv/VFio71ItfA/SCIi5EvBERAERFIOFTO1XE9NCaOMa6rEXMipohu913t1G3lw31eFL5tzbHh0Ie8GSaU6aWnb+bPJ0AHIFyLn4jkkA8ZByNKJji2KkPxGUfcxe7ooje0bR0dYkHyueSSTvMpy+VaarS2jF/Vr+fgrV6qitK5K7/4eo/9OPp/+ItjRdqa8Kl5/wAgeO0VlG/w+J0u9PONhIB7mTzbyLni55BIV0RQ0mrMGbZQzf4zXT1DPD4jS7VdM7Y3HvGDqzj0uOQQTZVH5/yD43RWUb/D4nTb0842EgHuZPNvIueLnkEhRWUM4eM109Qzw+I021XTO2Nx7xg6s49LjkEE8bmmVug+lpdn09jYUa2rZ8llREWhLJysS7esPLaulqLezLCWX/jxvcT+yRv0W2KAzxlRuJ0b6ckNkaddPIeGSgG1/wCKQSD636K/l2IWHxEZy44fzMVWGqNkZl2EY02OpqKR5salrXQ36vj1XaPjpcT/AECttX5QrqCegqNEjX09RA4Fp4c0g+y9rhyOocFdaHtyro2BkkcEzgPzHNc15+J0ODT8gFvMyyueJqdNQad7X3+5WpVlBaZG9XVJ7YMa8NhcjAbPq3Nib56TvIfTS0t/prK6rtGrcRqKeOaUMhdNFeCIaY3e23Y7lz/QkhS3bpjfe18dK03bSMu7+dlsT/YEf1Kq4bKp0sTTVRp8t/K35Pc6ylB2KFg2ICmqYagxiXuJGvEZJDXFpuAT5XAWgYn23PqIJqeSij0TxvY/7x97OBFxtzvddXZh2bQ4lTzVFUZA1sgZD3bg25DbvJu03/E0fIq6fwHYf+tU/wDyM/8ArWyxuLwPTWrJuUf++JipwqaerwzCKWpdFIyRhs+NzXMPk5pBB+oX6mhxJtVQCpZ+GenLwPLUwkt+R2+S/PvaPlNuGVvcxFxgkjY+EvIL7G4cCQAD7TXfIhaR2Q4332E1FM4+3R94AP8AZSNc5v8Aa7wfILFm8Y4ihDEQ7vR+9iaDcZOLMSp/xs/lN/eF+iO1jLHjsPkcxt56Qulh8y0fmR/NovbzY1fnen/Gz+U394X66dyfUqM7qyo1aNSPKv8AgnDx1KSZ+WcNzA6GjraM3MdYIiB0bLHIxwd82Bw/q+Sluyf9M0frL/cyrp7R8sfZ+ISxtFoJfvKbyEbifY+Tg5voAu7sn/TNH6y/3Mq2lWUJ4SpUh/dFv7W/BhjdTSfcfpBERfPjaC6XXCIAoPNubY8OhD3gyTSnTS07fzZ5OjQOQLkXPxHJIBZtzbHh0Ie8GSaU6aWnb+bNJ0AHNrkXPxHJIB+ciZDk777Wxa0mIyj7mL3VFH0jaONVj8rnkkk7nLMseJeue0F9yvWraNlyMh5Dk777Wxa0mIyj7mL3VFH0jaOA6x+VzySSdCRF20YqKUYqyRrm77sIiL0QEREAVLz/AJB8dorKN/h8Tpt6ecbCQD3Mnm3kXN7XPIJCuiKGk1Zk8GbZQzf4zXT1DPD4jS7VdM7Y3HvGebOPS45BBNlUfn/IHjtFZRv8PidLvTzjYSAe5k828i54ueQSFFZQzf4zXT1DPD4jS7VdMdjce8Z5s49LjkEE8bmmVug+lpdn09jYUa2rZ8llREWhLJ4MXwGCsZoqoGTNH4dQ9pt+dLuW/IhVl/Y7hpNxA9v8USyaf2m6uqKxTxNakrQm0vgzw4RfKIXBMmUdCdVNSsjf/pDd8vye4lw+S6a/s/oKiV801I2SWU3keXSXc7z2dZWBFH6irq1a3fxuydEbWseTCsJipImwU8YiiaSWsF7Ak3JuTfletcosLbk7vdkrYicbyrS1xYaunbMYgRGSXAtBtceyR5L4wjKFJRmQ01O2Lvm6ZbOeQ9nkbuKmUWTpqmnRqdvC+30I0q97FXb2ZYaCCKFlxx7Uv+NWhEUTq1Knbk35u4UUuERWN5Ypq7R4uBs3dX7vUXAt1Wvu0jyH0XlwzIdDSysnp6Vkcsd9Dw6QltwQeXW4JHzU+uF6Veqo6FJ28Lu30GlXvYIiLCegoPNmbI8OhD3gyTSnTS07fzZpOgA5AuRc/EckgFmzNkeHQh7wZJpTppadv5s8nQAcgXIufiOSQD85EyHJ332ti1pMRlH3MXuqKPpG0cB1j8rnkkk7nLcseJeue0F9yvWraNlyMiZDk777Wxa0mIyj7mL3VFH0Y0cB1j8rnkkk6EiLtoxUUoxVkjXN33YREXogIiIAiIgCIiAKl5/yB47RWUb/AA+J0u9PONhIB7mTzbyLm9rkbgkK6IoaTVmSZtlDOHjNdPUM8PiNLtV0ztjce8Z5s487XHIIJsqj8/5A8borKN/h8Tpd6ecbCQD3Mnm3kXN7XPIJCisoZv8AGa6eoZ4fEaXarpjsbjmRnmzj0uOQQTxuaZW6D6Wl2fT2NhRratnyWVERaEshERAFmnbDmyqoHUYpJzCJWymSzWHUWmO34mnzK0tY72//AI6D+TP++JbPKoRnioxkrrf0ZhrtqDaJrsdzVU1/jfFzGbue47u7WDTq77V+Fo/VHPktIWQ/5P8AxiH+7f8AfWvKM1hGGLnGKstvRCi24JsIiLWmYIiIAoPNmbI8OhD3gyTSnTS07fzJ5OgA5AuRc/EckgFmzNseHQh7wZJpTppadv5s8nQAc2uRc/EckgH5yHkOTvvtbFrSYjKPuYvdUUfRjRwHWPyueSSTucty14l657QX3K9ato2XIyHkOTvvtbFrSYjKPuYvdUUfRjRwHWPyueSSToSIu2jFRSjFWSNc3fdhEReiAiIgCIiAIiIAiIgCIiAKl5+yB47RWUb/AA+J0u9PONhIB7mTzbyLni55BIV0RQ0mrMkzbJ+b/Ga6eoZ4fEaXarpnbG4teRnmzjztccggmyqPz/kDx2iso3+HxSm3p5xsJAPcyebeRc3tc8gkKKyfm/xmunqGeHxGl2q6Z2xuPeM82cedrjkEE8bmmVug+lpdn09jYUa2rZ8llREWhLIWS9v1N7FBL5OmafmIyP8AlK1pVXtAwakrIYoK6rbSBry+JxkiY51gQQNfI9ocfBX8uqqliYzfCv6MxVY6oNFV7A6W1PWy/ryxt/qNcf8ArWqKr9n+EUtHBJBQ1batvea5HB8b3NLmtAB0cCzNr/FWhRmFVVcROa7/ANiaS0wSCIiomQKDzbm2PDoQ94Mk0p00tO382aToAOQLkXPxHJIBZszbHh0Ie8GSaU6aWnb+bPJ0AHIFyLn4jkkA/ORMhyd99rYtaTEZR9zF7qij3tG0cB1j8rnkkk7rLcteJeue0F9yvWraNlyMiZDk777Wxa0mIyj7mL3VFH0Y0carH5XPJJJ0JEXaxiopRirJGubvuwiIvRAREQBERAEREAREQBERAEREAREQBUvP+QfHaKyjf4fE6XennGwkA9zJ5t5Fze1zyCQroihpNWZJm2T83+M109Qzw+I0u1XTO2Nxa8jPNm487XHIIJsqj8/5A8dorKN/h8Upd6ecbCQD3Mnm3kXN7XI3BIUVk/N/jNdPUM8PiNLtV0ztjcW+8Z5s487XHIIJ43NMrdB9LS7Pp7Gwo1tWz5LKsd7f/wAdB/Jn/fEtiXy+MHloPlcArWYPE/pqyq2va+3ysZqkNcbGR/5P/wD6h/u3/fWvL5ZGG8AC/NgAvpMZiP1NaVW1r22+SQpx0R0hQebc2x4dCHvBkmlOmlp2/mzSdAByBci5+I5JALNubY8OhD3gyTSnTS07fzZ5OgA5AuRc/EckgH5yHkOTvvtbFrSYjKPuYvdUUfRjRwHWPyueSSTfyzLHiXrntBfcxVq2jZcjIeQ5O++1sWtJiMo+5i91RR9GNHAfY/K55JJOhIi7WMVFKMVZI1zd92ERF6ICIiAIiIAiIgCIiAIiIAiIgCIiAIiIAiIgCpefsgeO0VlG/wAPidLvTzjYSAe5k828i5va55BIV0RQ0mrMkzbJ+b/Ga6eoZ4fEaXarpjsbi15GebePO1xyCCbKo7tAyD43RWUbvD4pS700w2EgHuZPNp3AJ4ueQSFWcM7UIWHw+KNdh9bFtNHIx/dOP67HAH2Tzvt5Fw3XH5jlMqUtdBXi+7w9i/Srpq0uS7qDzZm2PDoQ94Mk0p00tO382eToAOQLkXPxHJIBiMT7VaNnsUrnV1S/aGCFryXvPA1aePS5+ClsiZDlExxbFrSYjIPuYuYqKPoxo41WPPS53JJJx5flM60tVZOMV8myatdRVo8nGQ8hyd99rYtaTEZR9zF7qij6MaOA+x+VzySSdCRF2cYqKUYqyRr277sIiL0QEREAREQBERAEREAREQBERAEREAREQBERAEREAREQBZZ28f8AlYvVEQEP/k++9/kra0RCQiIh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200" name="AutoShape 8" descr="data:image/jpg;base64,/9j/4AAQSkZJRgABAQAAAQABAAD/2wCEAAkGBhQSERUUExQVFRQUFxgXFBcWFxgXGBwUFxUYFxQYGBYXHCYeGB0kGRQVHy8gIycpLCwsGB4xNTAqNSYrLCkBCQoKDgwOGg8PGiwkHyUsKSwsLSwsLCwsLCwsKSwsKSkpKSwsLCwpLCwpLCwsLCwsLCksLCwsLCksKSwsLCwpKf/AABEIAQIAwwMBIgACEQEDEQH/xAAcAAABBAMBAAAAAAAAAAAAAAAFAAIEBgEDBwj/xABMEAACAQIDBAYFCAgFAgQHAAABAgMAEQQSIQUGMUETIlFhcYEHMkKRoRQjM1KSscHRFmJygqLS4fAVU3ODsiVDJKPC8Rc0NVRjs9P/xAAZAQACAwEAAAAAAAAAAAAAAAABAwACBAX/xAAsEQACAgEDAwQBAwUBAAAAAAAAAQIDERIhMQQUURMiMkFxYZGhM4Gx0fBS/9oADAMBAAIRAxEAPwDsUdDsTvLHG7Kyv1DYkKSOXCw76Ix1VNsi80g7/wAq5d9jgsobVFSe4YbfCIey/wBmmJvtESQEk6vHq6e++tA1TSsxpa9uZv51kXVTNaoiG5N94ltdJteHUv8AjWRvrEVzZJrD9Sx429Um9BMx0A5/376TUe7mW7eAbXfWI3+bm0/UH50v00j/AMub7I/moCeHwrKg0O8sJ28A6d84/wDKm429Uffmpjb7xj/sz/YX+agxJ7qy6X/9qPdzB28AwN+I/wDJn+ynZ+3SXfmK9jHMNbaqLX8c1AsvIVGxcVgpPJhy99Du7A9vWWr9MEvYRSnnoE+7Nenfpan+VL7l/moHFHYX51sZCaK6ux/YH08A7+kyf5cnuX+asfpSn1JPcv8ANQK2gpLeo+qs8kXTwDo3oT6knuX+asfpSn1JPcv81BCCOytJiYnivuP51O7s8k7eBY/0nT6j/wAP5079JE+o/wDD+dVlom7R9k/zU6ND3VO6t8h7eBY/0lT6knuX+anjeFPqv7l/Oq+qkU1r8qj6qwHbwLEd4U+q/uX86k4LaiyNYAjS+tuRtyPfVViPbRjYL3k/dP3ir1dTZKaTKTojGLaD96VKlXVMRBjqt7TPz0nj+FWWOq/tMfOv4/hXO6pe1DqOSHlvWBHa9PUU41zDchix04pTkWn5aKLEZoqWS3GsNPmJVNbaM3sg9n6zdw4cyOFbFwovc625n8uVXjU2BywMja/qi/fyp3RnmbeFa8Vj0QHW9DJttj2RfwFFuMduQpNhCWEA8z5k/Co+Jw0ZUkqCLE8O7vqAca54LbxP5Vpnaa3EW0+/41X1X9FtATjw6kC6Ad1bEhQHQEd6sw+F6gLC59rlWxUkHP3/APvQ9SQXFBOPW9na/fY/hW9cw+q3hofjQTppL8AfMj86wcZrqCD7/iKjs8oGkNtiV4HQ8r6fHgayAKCri76GtkcxXh7vwqqmHSFSKyF1rRh8WracG5ipCG5qyeSuDNOI0pvOnA1bJMCVKJ7BS0h/ZP3ih6tRHYh+d/dP3imUf1F+RdvxYdpVmlXbOYQUFAtpD51/H8KPpQLHj51/H8BWDqvihtHJFUU9RWDWRXN+zcYFaZAXbIuij6Rhx14Ip7SDcnkD2nTetZwS/NKTxIzG31m6x++nVRTeWGTwYkZY15AAaAcKr+K20ZCQnDn/AFrO2cWZWMa6249/j3VIwGxrePZy/rS7LHJ/oWjFLdgw4Jn46+FTsLsuxuewAd1EMbNDh06SeRYk7W4kjkq8WPcAapm1fTNh4yRh4jIR7Uhyr45FuT5lTVYU2T+KC7Ei4rs/uredlg26t/70+Ncik9K2MmNo3SMX5LHGoubas+YgfvVWdp7y4iZs8s7O3IXNx4W4Vqj0M3y8Cnej0SmzR2aUpNnAcBXn6PezFx3eLETI7at1uI7q3Q+lXaScMUzftpG3/JTR7Cx8NFH1CR3DEYfTzqI0d9a5lgvTdihYTQwSjnZTGx81Nh9mrnsL0k4LFlU1w0h0CSWyk8gsg0+1as9nSWw3a/YbC+EtibiUUHvpkU5FPx+HbOQBax5/eaZcAetc/wB8qQh5nFmxEi+sOznbW3uvVhhbMqsPaAPvANAierdjpqxt2Af1o1goiI0B5KPuq6AzdanAUwJatgWgwCC0U2KPnD4H7xUBBrRLZI658D94p/T/ANRCbn7WF6VKlXbwc0iJQPaH0reP4UcSge0PpX8fwFYep+KGU8kbJWxVpUq5+DajNqHzY3oY8jMAWciO/tBiWCjvANrdi0QatOKwqyKVdQyniCLimReAsApbPmB14kacanbW3ljwWFfEvZrWWNfrysDlXuGhJPIA0Jxm6kqPnw8uo0CSknTsz6n3gnvqg+kyfEZYYp0yAZ3SzAhmJUEm3YNBw41amnM0nwCyft2Kpt/b8+MlaWZyxY+AA+qo4Ko7B8TQ5Uvpe1bC/VA7G4eI/pRnZu42LxHWjhbL2nqj7TWB8r12VhLHBh5FuxgQ7Toq55TEyxaj18y3yqdWbIHAC663ANCpWbq9INMpyCwHVzMOI7GzcddKurejB0QGXEYeAr1jdizaC54kDyFQNpywyxxoi3WJfXihyFmPrvIzFnYk66mw5AVXWvyHSyv4aBgBIwPR3tcg5TxuB2+qeHC1DH4ns1/pRqCBZSFVj2AW5dgudbmpK7kSMTYkARySAshsRGLlbqT1iOXdUU4p77AcZNbFatTkJvpxqZPseRQTlJVct2APt3yXB11yn3VFCceVuNOzkS00dG3H3zaSI4acs5jUGE8WK3AKEnkLggngL9gqywbcjVsi/OSsbZYs0hAHgNfHQVz30cbJTEY0JJcp0bkgHLe1hYka21ruGz9mRQrliRUH6ot7zxPnXH6muCsOjRZJwRC2TsyRjmmUIoN1jvdieRkI0H7AuO0nhRw1gNWazNL6H7jacopKKeBVcBHqRRDZI658D94ocoojsk9c+B+8U6he9CbfiwtSpUq7BzyIlBcePnW8fwFGkoNjvpG8fwFYup4QyjkikU4VkDWshawJG0QFZC1sEVOyU1RBk1rF21zL0x7LeZ8IkalmYyqB32QgXOgJsa6kFqi+kjHvDJgnSES2mNhmylpCto1uNebNzGmtaq1pksCpbrcBbn7DwmFQGSOWebPaR+gkMcWUXYhinAai4BJI4AVbJd58OQWX5S8aevkwsjDhfKCVBGhB86E7W3vxKgL8gmhUG72Uy3HMrJBIhXnrrfnQb/4lxJKJBBOQFyus0shVrG6OB0RyuBcA34E8aZPW3wBJY5D8e04pUzNsqcwvezdFExy8iyE5jft4DlWzae3cWsSnD4Fuicet0kQlycujjBdeHaG8BVfn9KcbgkJKl/ZXESn/AJQaDwNC4PSBHGXIwysHt1M0lgRzOdLEkk6qB51XNnCj/IcR5bJm9ewMbiI0YYZ7rr15YjlDcSYkjRb8Lk3tagkO42MRyHmw6aH15hlOmo07QeI0qU2+0rqQMBE/E3MU5AHHgHsfHShQ9I2LiuIhDEG1ypBEFB4AqCCQdOZqy9aSxhFH6a3yyfhtiY8Ewq8LrJYMobpEIU3W9lNrHUUzF7gjopJZ5ocO665Q2cFrm4KjUcDwv4ULn362jP1flM2vrCNit+3RLWFuQsKzsnc4zxmVpRpyAudeZJ77+6r+6G8pJfhAWJ7JNhj0azxYfGICRK8zPCpUmygZCH6wBsbnS3KuzZK5Ruju8MPtPDKozZoXcltSDZhcaacvfXWrVi6mSlLK8GiqLUcMS1m9ZRKRrONMrTwtNSn276BDNENkjrHw/EUNojskdc+H4im0/NCrfiwtSpUq6xgIiUHxo+cbxowlCsX9I3j+FY+o4RenkjqKeErIFZItWSKNZmsGsgU4L7qcQbfv76pu8jfKMTgECsAMR0mtrFFjL8L6cOBq5Fbgjt0qrbA2aIyFseoCykm+rs+bXw1/eNGU9DTIo6jG+cLvAUjJBcgG3Zf+tV6P0b4WKEPjZcpPEvIEH8XE+FdBmBt1QL26t72vyvbW1+yqtFuIhlaeeRp5nRlcsFyjNb6NbHo8vAWNLhNecBkvrBz/AG/u5s0C+Ex1nHEHOyfaVOr461u9H4xE5aInMkXXJvckNcKub6twW0qw7N3XXDPIFS6yXXMWFrnTRRcniRyAudKtO6+7iYSLInPiTYnibAkAXtemTvi4uPJWMGnk5xvzLiomGEzjo8QVZeTAcDGX+rcZq1bIwGy8Kqtimee9xeOJmhzDjZzbPa3K40q/75bAjxGXOt7dmhF+OU9ta8RufE2GSGMLlU3QSFiNTduBHM3tyvpUjdHSo8fjYkq5N5AMuL2dImSAiN3uFVomizDgQCRlJ4jjyqPsnZLYdJ0I6r2MR4nq6lT7jRXaW6Yk6OOQRERghVQNYA8fWYm5tfMdb0WXdsrAyB3b2kzkErYermtc8+OutKlLZ4f7/wCxsVjkByY1cNNFi2sFTDKgOpJZ2vZVHrHlbTjrYC9XHYm1RiIhIOflfQEGx4aEaVTcXjYwsSMpzPG8KNYEKwZTr3EWFxw1qxbk4Ux4YA8c1jftVVDfxXpb4T+y5YkNZatYOvjW21AhhBT2pKKdlqNAGKvOiGyB1/3fxFRFFEdmpZvKmUr3oVa/awjSpUq6+DAQ0oXjPpG8aKx0Kxf0jeNY7+EWp5NamtgpiLanXrOkazGa5pwbSm6Uy/IUyKIPAoNBMRiWitYWkYeIdbfAiiBmYsUWwIsS1swAPK2nW566eNC8d0MLZpJcsttWLDPbS5CAWI0Hs2pd3BeHIWNNK0I3f3kXGRu6EXjkaNrcDlPVcdzLY0VV7jvrNxsy4z5Mt72F+37/AAreiACtbCqtNjp5cW95hDBBcJH1R0hA6xdmGgBYWt40Us/YA3tvFRgAZhnJ0APLnfsrcsfZw51xvaG8Uq4hZM9482UqRcG2htpfXje+mldX3ZxLTYZHYFcw0B42vbWpKuUcN/ZdNNbEwIB2d9acdjAim5/vsrbiXyKW7Kqu0MYWAJ5njQyFIG4rB9K8LHREnLN+yELn/hV92RBliQHjlBb9pus3xJqlwyZgByLqvkzqjfAsKv4q+cojRm9OBrXTqgDbanBaZTw1QGR4PKiOz+PlQ4aa0Q2c2vlTqfmhNvxYRrFKlXUyYCJHQrGD5xvGisdCMZ9I3jWS/hDKeRCkawDSNZ0ahpJqJtHaaQKzveyi5sL2HfyHnW7EYkJYEgFza50t33+A77VnGRjoiFsQbEd+vbzq0XsEqu9u2sTBAZYyiiV1TNqejDWUHtPK+g9Y24Xrjm2GkJZpJC2Y9a3VB8eZ866vv7A8mBYx5iYiXZRzUlSTbtUoD4Zq5bi9lxNZ1zFXsR1rkXFPqksJlZJvZFq9De11E0sHDPGrDvdCcx8w/wDCK6picQsSNI5sqC7Hhw8a8/bsz/JsdHroTluOIzWysO8Gxqz72bdlnxDiV8sEBASNTYM54ae0xNzc6KB4Um+rXZlfaLVy9u4V296TGZsidROJHO3LM3Ltt+dU+HbLFiT1hq7dmlzw72A8hULFoojDuwzMTZByHJj3WOnadTUBdogZgFvcW4nst/fiabDp4pbAlbgM7Xxl+xhlUnhY6cQOfte+pe6e/EuCcC5aI8U4g38fVP5VUlntxudNP60kktw1HMcu8GnegnHSxXrPOUehX2zHioQ8JBB9YXFxpwNAdoxkW8z7q5TsXeCbDPnja3cdQR2MPxrp+z9tJjMP0qnrqFWRBxDs1zp2GubdRKp5e6NldkZ8G7YGyZndCCBCrKZO0spDADzA99Xm1qHbs4bLh1uNWJY+Zt9wooy1T6C3uYFPFYUVtWOhkhhTW4UxUp4FTJUxmojs4a+VQFj7an7OOvl+NaKPkhNvxCFKs0q6hiIcdCcX9I3jRaOhGM+kbxrHfwi9PJrBrMjWF+PZ4k2A95FRsXjkgUvIbWFwB6x7Ao51W8DtfEbRkMkNoYcOxChhfpJrEG57EB+0R2Vmim9ka/1D+2MKnQkSWYMQH4i/dpqB3d57aZFMrABbaDQC2g8PKp08QcFGF+fwvVQ21sGQFZYT89E9wL2V4zYMp7L5V15ZQeVCazLCYY8Ezb+kbWNri3neuM7WUwvpot9V5BjzH6rW8jcV17a+LEmHV7EXOoIsQw4gjlYgiqhjt2vlQfKBmCmwOgI+rftPG/IgUaJ6ZYkSccrKOd4qfrqVOoII7je/30b2/OGytmzgqhFhxlCgTX782lV/E4NkkCE8bEEDWx7uRGtx2giug7mbuSojSSxgxEs8anruG0A0GgNgO29hW+zEUpeDPBuTaAOxtzpsW3SOCF424sRy04CrBidzOhjJWAknRb3LEnuWun7Gij6JTGQwPEjTXnccjflRLoxWCXUSb8I0KtJHnSfdfFXJMMlhoBbl561Fx2wJlteIrfhbgfMc69IOgI0/sUM2tsxJI2VlGWxvp/ZpserZR0I83MhU2Isan7J2o0D9IhIbQaG1x2G3EVaNtbL6hDgADVTYDnwtx86k7lbnw4mXrKSosePIcTpyJsPOtPrxnHdC1VKMtmFdg+k/EhFiXDdK/Ijj7lHDyq/bInxDqHxACMR6i6+bHt7hwqXgdlxQJaKNEH6otrwrZasF2nhI0Rb+zaoraK1xjStoNILiSthNYWnVADhUzZvE+H41ADG5HhbXnreiGzhr5Voo+SE2cMIWrFKlXVMRESqNtzeRnxkmFw1w6azzWBEa2BsAdC5uALg/Crytc53inTDSYgLpJPMWJ5mwA1PYBYDxrJc0lljKFmRXN7NoiCGVlJLaszsczFmOVASeJ1PcLaWq97tYdIMFAq8OiQ37WZQzE95Zia4rvRjzMUw66tJKt+0m2VPi5Ndj2flOEREa4itESO2O6a+OUHzpEfZXq+2bH7pY8Gna+3BDionbMIirxEgDLd7EZj7JBjFu3N40WmGaxFiOPiKG4nCLIhVwGVhYjuoJu/i3wk/ySUkxPrhpDwvziJPA21HgaS3rRfTgm7xTRgosgKiVrZ+WY9vZr/yNANq7cGEBC2Vhpc6nyHbVs3k2dHNh3SU5UIJLn2GGqsL8TflXE9pSvMoYtmKXUnU3ym2a3gRVoV+o8tg1YWEE92NnJisTJiZRmSGxysdHla+QMfqgI7t3LRjFbelIb557kMUCkogAv6qA2AGn9armxdqhcLPh1sJHdZEPDNlVlZB3lToOetCMTtGVyON9QNORHC3nWycHN4+kJi1FNl43D2/MYyEeNSSMwkYKGcXtlYkXYoVv+zRDbW8+0I7hoZMl+KE5ffbUedclxUpsFJvluT+0bX9wVR5UsPtCRPUkdf2WI+40JdFGUtW34KrqcbHTcN6R8Qq2MEgta546eAtb3UpvShKQQsRzHhmk110GmUfCud/49Pzldv2jm+BrK7fnHquF71VFP2lW9BdDHwv3Ye5DzSTTtZxa54cL+Z8R767FuXuyMJD1rGV7FyOVuCjuFcB2ROzYqEszMelj1JJ9te2vTeajOOjCJCevcxK/KtamsE61kCsM3mRoSNyCtl+yo+atkb+6qBJC09WrVWVNQBsYa1N2cdT4UPMtTNknrHw/Km0P3oVYvaFKVKlXVyYiItcS9Ie1MuMmXNc5yANNLgXrtqV569ICAY/FEjXpJGB8MoH30iyKklkZQ8NgXdJDLtTDWsT0gfrcOpduX7Iq57Pw8zR5xw6/zsYZWV1ka17HrAg2NwQMoqn+jhf+qwd2f/8AS5q77u7f6I43BliJEZ3gOg0c2bjxysQ1uYJ7KF0cvH6GiuX3+pP2BtxpW6J3VZVGqlT1xyZDmsR4cK27xYhFjPSkHmoGjZvZK8ba86ruA25DM3RYnLDODfksea3rRMT82xIvlBGp0vwrTvTs/gWktYWuV1IPPOxIHiBrWHRieODTnKAu929M2KyJ0jZAB82BY5h7RN7NcWN9PDmQEaSIpUsFDcbmwv8AifC9FJ9twQraIB2txGtz2sx/Cq1NiXma5JY8uweA4CujVFtYxhGWySi+dwpg9kB3VY5FZ7M5yk9VUUuxLMABYKaGybTPs6frHVj58vKp2zJxFBiWB1ZBCpHMyMM9u7o1kHnQOtEY+TPKWODNOApoFOtTBOR4WllptKoQm7HNp4iOUiH3MD+FemIsRm1sR3EV5p2L/wDMQ2/zE/5ivTSdtYup5Rro4ZpNy1bb0zojfz404NXOa3NmUPI8qePfWAPGtqJ3VUjFa/nWyM9xrIFOD9tQqaylT9lr1j4fiKi3qZs31vL8qZUkppirPiwjSpUq6hiIq1599II/6hih/qfFxXoJa8++kD/6liP1jIvuN/vFLkXp5YF3AlC7VgvoCxXzeJlHxIqR6Q5Gw21JHTQugI0vow1494oFs7FGHEpIOKZZB3mNle3mEI86t3piiU4qCUerJCbHtsbr8HFWaWtZ+0xm6jt5KXisaJbZgPI6d9hTMNjUikDhA4AtlYqRft6ysB7vdUFrUbwW7oSPp8VdI/YT237NPZHxPhrTHpgv+/gmpy4BE5Lsz2CqTy4a8hc3NMEtlIGl+J527PDt7a243E5zpog9Vez+taIxz7Pv5UxcCXzsXv0V4GQyPMMM+IjQ5CoKgBnUkuc+hsFy/v1fMX6L8NjEWV8M+FlcZmVSAVJ4ggdU+6qfgN3HwuAwuMhVziSxbo8kkiOjg6si8MqnMDp2a6VMxuyWwwnQfKekVITs5lE92lKjpW6vVVywFw9rAWtYVlk25Zi8DVjGGiLtT0G4hSehlVxyDgqe7UAg/CqttL0d4+D18M5HalnH8Ovwq2bLwkgYxTidZExMzyH5/KMN8naxDKbEdJlsBcmpu4RlMuGDCeH5txKX6dxO+trgrkiyW4k63FiaZrnFNvDKaIvg5Y+zZQbGKQEcijflWyHY07+rBK3hG5/Cuo7TxOIy4lnOJ+XrKwgVRNkXD6AGLIOj+jL6trfvtUfO4xavmxR2cJsoYtiD1Wguwy+uV6W2pHG9M9R44KaBno+9Fc4mjxGKQxrGwZIz65YeqWHsgHW3HSuxLhtDxriMq4pI2eGXEM0UMfTws8+vSIekZSToyMYzYcLdgIozioWTF4SIYrFos8Raa003UZox0Q42HWHA+dZLIyk85Rog1FYSOpthSKRgtXHNmbVkZhH0uMBfFujTdLMYzhToqAAk59QVaw8eNWHcTpZpnSXEyOMGWRLPMOmBkZhLJmazAXyge+4tSZ0NLLYyNmdjo3QaUuhNcq3oxmLGNxbYTESOsCKXw/SSWKspWbowDoUIU9WxFxbsrTFtKZcQ6yYmcD5PCYlMmKMjyvhuMYS6m8ts2YacrWods2s5J6u519Y6csdcZXbco2cJDjcQZy0AcrLiLKpa0isX0Eli11U2sl7Cpe0NuzhHdcdJ0EUkowvSdNH8piyqQOmjAJdWJClvW77UO2l5J6h1vLUjZy9Y+H40M2XiC8ETsrqWjRir6uCVBIY2Fz26CiuA9Y+FLr+aRJ/En0qVKumYyMteet/XHy7EN9TFOp/Zb+zXoUV593zhvtDHof8AuOzKT9ZTe3uvVJF6eSkbQGUqw4qT99x+NGtpbXXFYPBxE/OYd3QljlHQsF6Nix0AFgp8KgS2MeZtARYn9ZeB/vtoQ79YlbqL6dopkfd/YvLZ/ks0fyXBANf5RPxDWtGp/UVxdjf2mHLRedA9p7VkxL55CTa9hyF+Nu0ntqCxub8azm0tVo14ep7so55WFwMJvTo0uyjtI++nww5mCjiTb8zVq9HuyFm2gL+rEC9u3LYLfzINWlNRTbKxi2yQ3pP2lBaMSKFAGWyQkZeA1yciCO63dUvZ/pJ2nNmtMtkXMbpDcjMF0AiJY3dRYDnUv0nbvZH6ULcSEuLfWCfPKfFFEg70k7apWyMQIplLax+0OF4nGWQDxUnzt2UjRW45SQ1as4Z2uLamKGAklsxxC9J0ZaLKxVZCEYwhRrk1tbyqvYvfbFRBmOJbIpUH5mFWGfNk6rxAm4jc3A9k1dN2sf0kHzjAvATHK3I5ACsvg8ZST96uR727QbHY0IDlDtmObQIpUZc3ZkgRWPYTJ21mqipNrA2Twsh3Db/4xgjviFjjcko0iYcEgHKWVSASLgi9uINWjD78qmHDMwmmzOC1uijAEjrG0jKvVLIqsEUFiDcCxvUDDyLhMGJFAjkxH0OYAmHCwpcOVPNIhntzkltzrnhkOKl4lIkDta5YrGFLyMSfXkIRmZjqzd1gL6IsiZc8b6Q572WbL+xBGqjwMrOx8TbwFSNm7+zg3M0U45rLH0bdnVkhFvehqVsPciPokaUyBmUNlSR0VLi4AyEFiObNck34cKA7w7F+TzZC2YFekjYgZiuYI6yEABiGaOzcw2vCkYi8pf4GbfaL1HvUkuGmlhHz0MTOYn1YMFJXRTZ0JFsymx4aHQUyXf8A2jmPRtHItiw6JIHuo1zFVLMNNe7nQ/Z+0WSVXjPXjN0B9oH14j3OOr45Tyq076dCsGHnhRB0khKuqqpKyYScjUC/MG1XrUfBWyLK8vpTxpGsii/ALFEaJ7O3/wAW0yJIUF5Y42R0jR+vIqMLK2YEAseGltRXO9ireeJeI6RRbxkUCuz7r4GNoVl6NCzSTOHyLm1xEhU3tfharT0wW6AlkZt/eiWKdoojEFVI2s6ZiS5kuReVNB0Y4A8agR74Y1mKqImIsSpwzaA6qdJu8a1bMVseGXWSKOQgaF0Vj4XIrn27eDVzCkiqyMuBDKwBBHRLbQ6cSKz7NZL45yiy4HaWOxTizrF0LOkqqmUMHgzIckhY3VyttQNb+Nv3UjmWGMYhg0wT5xhwLX7tL2sLjmKjbP2bFAMsUaRre9kUKCeFyAOOlF9nnXy/KjXJOawLn8WTiD20qdSrpGQjLXn70jAjGzkc5JLX+sp1tXoJa85ekudhjMUjpqZXMbdq5rHL36eWvdS2stFqpaclQxU4c9W4Ua69ttTaojL2cKV+VO6FjwBPgDWhLBVyyMEJpuQ9lTcJgpZNEjke3JAePkCasOydx8dIbrAIv15Rr/GCfcKEpKPLCo5+gHgME2jW1IJW40CgdZz+qPjXSfQ7sbLFJOw+kOVCRxRdSfNv+NSNnei4Eh8VM8zaZlvlQgcAeZHuq9YbDLGoVFAVRYACwAHAAVhuvTWEzXXXh5ZB3i2T8ogZBYOLNETwEi6pfuJ0I7Ca4LtLDFGKWIC3Kg8QpYhk8VYMv7pr0YG7RXMfSdu3Z+mQaPdv90D5xf30XMP1ozzap0tqftBdHG6IO7W3JPkUpHqLGsOLN7ERISYXHaWj6TD+PR1D3J2W2JlaR+M7lT/pi0mKbzUxxf757KqyYkqHVW6rqAwHAgEMB5EA11z0cbOCRgnikUaj/cBnkPmZFH+2KfY1BNi4rUwb6S9pZTKo5JBAvd0rSYiX3iGEeFU/d05/lF+cJX7UsUX3SmjnpPuZJewTw/HCafc1AN0bn5QOfRx/HGYajFezJNXuwd3Ua6cKqu/WGv0TcyuIj+1h2lX+KBatrDU1Xt8h1ID2Tj4wTg/AmudU/caprY5mpKXbvBB87irVtmfNs/DjgExM6j9n5PiXj/gdR5VVnkJhB8PgKP7UiJwaAf8A3MgHiuzCG/iVq01rcraVTdVAcbh17cREP/MU12vdA/8AgoLfU/8AU1cV3Lb/AKhhf9ZT8a7Vuif/AAGF/wBCP/gKp1OyRWt5DsQ4VzDduWzw/s4E+XSwr/6q6dGeHjXLNgLaeAA6Wwot4YmMj4LSYcFvs6yam4Dj5UPzVP2eesfD8aFPzRSzgIUqVKuoYzQlVna+y4pXYSRo4zE2ZQde3UceGtWVKDYsddvE1mveEsDKFuwFJu1hyPoY/sitS7t4ZeGHhv8A6a3+6juWmGOsmuXk2JIoeO3gxeFleJRGygllK4diQpXOq5EIBAF1ve5NTNkb14iTEdDMiKCtwVjkXUgMFJJIDZSCR48DpVsMdDsDspIFKx5rF2c5mLHM5u2rHhflRcouPG4UnknLwpy00cKV7UrYYPJoLvcvzCE8BiMOT4dOg/GiGJxojjeRr5Y1Z2tqcqgk277Cqntze+KdFw4V4mMkL5pHhyhUlSRicspa9lOgHGmVfJMVNZWDl2zsANMwHq3HuvwrsG5afS/s4c/+URr2erXJoXfXha9tT3WuKv8AuzvJHhjcgzCSKFfmniJWRHmBVld1PCRe2tVuWgLCWxp9KWyycxA+kiDD/UwzFrecMsx/cqibpThTiOXzBI/2popT/DGx8q7PjY0x2GV4yVzWkiZh1lcXsStyD7SkcCCRzrjuIwUmCxFymUqSSlswCm4IsfpIiCRfsNjY02qeqGn7QmcMSyd+aHXu4iqt6SJMkMXIjppPJMO8YP254/fVc2P6U1ijCdR0UWRZGcMgHBRKiMZFHLOoa1gS3Ggm8e9zY6QDVjooVFIXLmDZI1N3YllUszWvkACgcctdUlLLHSnlEHDMHChjZeL25KRd/MKG87Vd9vYIphsGr6M88pkHZJPBObeTPl8qGbjbrF5Az6rGwMh0K51IKQqeDZWAZyNLqq8mq474bMklgDRDNLBIk8an2jG1yvmCwpmpRmolZe6OTj+6l1x+G7BNH7i4191du3ON8DAOaJ0bdzRExsPelchxWylSTpoWzRg3HJ4zfRJV4oynSx7Li4qz7L30kgzMhjHSMWkjkVjGZD60iFDmjZvaFmUnWwqt617EgmuDqgsBc6Aak8rDU/CuVbvuPlMK+1bB37i2WUj7Kt7jW3am/wBNiYzGejVW0MUHSM0hPBGkcAqh5qgLEaXF6nbmbFZpukk1aNneVhbXEMpRUBGh6NGkzW0DSAeyaXGGmLyFs6Apons46+VCUNFdmr1vL8qpT80Vs+IRpUqVdQxmiOguNNmY6nU8KNR01sAhNyup7z+dZra3NYReqSi9wGFuKy9HBgU+qKX+Hp9UUhdLNrk0+vHwV1jWhqtH+HR/UFY/wuP6g+P50e0s8kXUR8FYL24Vqd9ath2XH9QfH86b/g0X1B8fzodnZ5Qe5j4KZisOJEdGvldWVradVhY/A1WpPR5GxuZpCeFysJ04D/ta6V1g7Gh+oPefzrH+DRfU+LfnV49NbHhoq74PlHJG9HajhMx/2oP/AOdNf0cIwAMrWBB0jhGo7bRi9dbOwofqfFvzpw2NEPY+LfnV/Rv/APQPVr8FK2Vs4QRJEpJVFsL2udb8h3nhT9obDixAyyoGt6p4MverDVT4Grm+x4jxT4t+Bpi7DiHst9t/5qUuluTypFn1EMYwcrxXomw7NmV5Af1hG/8AyS58yak4L0cQJ6zO45r1Y1PiIlXMO4munf4RH2N9pvzrJ2VH9X4n86a6b3zIorKl9FawuCWNAqKFVRZVUAAAcgOArYU10qwnZUf1fifzpR7KjXgtvM/nSl0c/KL9xHwUjH7mwTOZGUpKdDJGxRiP1iNG/eBoTP6NieEqMP8A8mGjY+ZjKX91dQ+QJ9X4ms/Ik7Pia0RqtXLF+rDwc32d6OxGdZSoPEQRpBcdhkF5LdwcVZsNs5YkVI1CoosqqLACrEcEvZ8TSGCTs++hKiUuSK6K4AAiNFdmPcnu/pUo4BOz76fFhlU3AtyoQ6dxkmCVqksGylWaVa8CDRHW2sUqWgIdWaVKmR4CKlSpVYAqVKlRAKsilSqEFWKVKoyCpUqVQhmsUqVRkFSpUqhBUqVKoQVKlSqEFSpUqARUqVKoQ//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8201" name="Picture 9"/>
          <p:cNvPicPr>
            <a:picLocks noChangeAspect="1" noChangeArrowheads="1"/>
          </p:cNvPicPr>
          <p:nvPr/>
        </p:nvPicPr>
        <p:blipFill>
          <a:blip r:embed="rId3" cstate="print"/>
          <a:srcRect/>
          <a:stretch>
            <a:fillRect/>
          </a:stretch>
        </p:blipFill>
        <p:spPr bwMode="auto">
          <a:xfrm>
            <a:off x="7239000" y="4451252"/>
            <a:ext cx="1600200" cy="2117188"/>
          </a:xfrm>
          <a:prstGeom prst="rect">
            <a:avLst/>
          </a:prstGeom>
          <a:noFill/>
          <a:ln w="9525">
            <a:noFill/>
            <a:miter lim="800000"/>
            <a:headEnd/>
            <a:tailEnd/>
          </a:ln>
        </p:spPr>
      </p:pic>
      <p:pic>
        <p:nvPicPr>
          <p:cNvPr id="11" name="Content Placeholder 4" descr="blue-screen-of-death1.jpg"/>
          <p:cNvPicPr>
            <a:picLocks noChangeAspect="1"/>
          </p:cNvPicPr>
          <p:nvPr/>
        </p:nvPicPr>
        <p:blipFill>
          <a:blip r:embed="rId4"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447800"/>
            <a:ext cx="8153400" cy="4495800"/>
          </a:xfrm>
        </p:spPr>
        <p:txBody>
          <a:bodyPr>
            <a:normAutofit/>
          </a:bodyPr>
          <a:lstStyle/>
          <a:p>
            <a:r>
              <a:rPr lang="en-US" dirty="0" smtClean="0"/>
              <a:t>Step by Step instructions to create the Exam Results Application and the Web Interface. It contains:</a:t>
            </a:r>
          </a:p>
          <a:p>
            <a:pPr lvl="1"/>
            <a:r>
              <a:rPr lang="en-US" dirty="0" smtClean="0"/>
              <a:t>Go </a:t>
            </a:r>
            <a:r>
              <a:rPr lang="en-US" dirty="0" smtClean="0"/>
              <a:t>to </a:t>
            </a:r>
            <a:r>
              <a:rPr lang="en-US" b="1" dirty="0" smtClean="0"/>
              <a:t>/</a:t>
            </a:r>
            <a:r>
              <a:rPr lang="en-US" b="1" dirty="0" smtClean="0"/>
              <a:t>hands-on-exercises/ExamResults-Step2-WebInterface.docx</a:t>
            </a:r>
          </a:p>
          <a:p>
            <a:pPr lvl="1"/>
            <a:endParaRPr lang="en-US" b="1" dirty="0" smtClean="0"/>
          </a:p>
          <a:p>
            <a:pPr lvl="1"/>
            <a:r>
              <a:rPr lang="en-US" b="1" dirty="0" smtClean="0"/>
              <a:t>Step 1</a:t>
            </a:r>
            <a:r>
              <a:rPr lang="en-US" dirty="0" smtClean="0"/>
              <a:t> just contains an empty template app so do not use that but you can use that as a starter project for any App Engine app.</a:t>
            </a:r>
            <a:endParaRPr lang="en-US" dirty="0" smtClean="0"/>
          </a:p>
          <a:p>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40</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638800"/>
            <a:ext cx="1600200" cy="1122529"/>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41</a:t>
            </a:fld>
            <a:endParaRPr lang="en-US" dirty="0"/>
          </a:p>
        </p:txBody>
      </p:sp>
      <p:sp>
        <p:nvSpPr>
          <p:cNvPr id="6" name="TextBox 5"/>
          <p:cNvSpPr txBox="1"/>
          <p:nvPr/>
        </p:nvSpPr>
        <p:spPr>
          <a:xfrm>
            <a:off x="1752600" y="1600200"/>
            <a:ext cx="5742278" cy="769441"/>
          </a:xfrm>
          <a:prstGeom prst="rect">
            <a:avLst/>
          </a:prstGeom>
          <a:noFill/>
        </p:spPr>
        <p:txBody>
          <a:bodyPr wrap="none" rtlCol="0">
            <a:spAutoFit/>
          </a:bodyPr>
          <a:lstStyle/>
          <a:p>
            <a:pPr algn="ctr"/>
            <a:r>
              <a:rPr lang="en-US" sz="4400" dirty="0" smtClean="0"/>
              <a:t>Session </a:t>
            </a:r>
            <a:r>
              <a:rPr lang="en-US" sz="4400" dirty="0" smtClean="0"/>
              <a:t>7 </a:t>
            </a:r>
            <a:r>
              <a:rPr lang="en-US" sz="4400" dirty="0" smtClean="0"/>
              <a:t>–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2485344" y="2811959"/>
            <a:ext cx="4190699" cy="769441"/>
          </a:xfrm>
          <a:prstGeom prst="rect">
            <a:avLst/>
          </a:prstGeom>
          <a:noFill/>
        </p:spPr>
        <p:txBody>
          <a:bodyPr wrap="none" rtlCol="0">
            <a:spAutoFit/>
          </a:bodyPr>
          <a:lstStyle/>
          <a:p>
            <a:pPr algn="ctr"/>
            <a:r>
              <a:rPr lang="en-US" sz="4400" dirty="0" err="1" smtClean="0"/>
              <a:t>Datastore</a:t>
            </a:r>
            <a:r>
              <a:rPr lang="en-US" sz="4400" dirty="0" smtClean="0"/>
              <a:t> Service</a:t>
            </a:r>
            <a:endParaRPr lang="en-IN" sz="4400" dirty="0"/>
          </a:p>
        </p:txBody>
      </p:sp>
      <p:pic>
        <p:nvPicPr>
          <p:cNvPr id="39938" name="Picture 2" descr="http://www.hull.ac.uk/incofish/images/datastore.jpg"/>
          <p:cNvPicPr>
            <a:picLocks noChangeAspect="1" noChangeArrowheads="1"/>
          </p:cNvPicPr>
          <p:nvPr/>
        </p:nvPicPr>
        <p:blipFill>
          <a:blip r:embed="rId3" cstate="print"/>
          <a:srcRect/>
          <a:stretch>
            <a:fillRect/>
          </a:stretch>
        </p:blipFill>
        <p:spPr bwMode="auto">
          <a:xfrm>
            <a:off x="5943600" y="3733800"/>
            <a:ext cx="1504950" cy="2250647"/>
          </a:xfrm>
          <a:prstGeom prst="rect">
            <a:avLst/>
          </a:prstGeom>
          <a:noFill/>
        </p:spPr>
      </p:pic>
      <p:pic>
        <p:nvPicPr>
          <p:cNvPr id="8" name="Picture 2" descr="http://3.bp.blogspot.com/-WofgasLljGY/TxmQ8UVKBVI/AAAAAAAAAOQ/eOczY6M5Sl8/s1600/Exam-results.jpg"/>
          <p:cNvPicPr>
            <a:picLocks noChangeAspect="1" noChangeArrowheads="1"/>
          </p:cNvPicPr>
          <p:nvPr/>
        </p:nvPicPr>
        <p:blipFill>
          <a:blip r:embed="rId4" cstate="print"/>
          <a:srcRect/>
          <a:stretch>
            <a:fillRect/>
          </a:stretch>
        </p:blipFill>
        <p:spPr bwMode="auto">
          <a:xfrm>
            <a:off x="1828800" y="4191000"/>
            <a:ext cx="2819400" cy="1437894"/>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a:t>
            </a:r>
            <a:r>
              <a:rPr lang="en-US" dirty="0" err="1" smtClean="0"/>
              <a:t>Datastore</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App Engine provides a highly scalable option for persisting your data</a:t>
            </a:r>
          </a:p>
          <a:p>
            <a:r>
              <a:rPr lang="en-US" dirty="0" smtClean="0"/>
              <a:t>It is called the </a:t>
            </a:r>
            <a:r>
              <a:rPr lang="en-US" dirty="0" err="1" smtClean="0"/>
              <a:t>Datastore</a:t>
            </a:r>
            <a:r>
              <a:rPr lang="en-US" dirty="0" smtClean="0"/>
              <a:t>. </a:t>
            </a:r>
            <a:r>
              <a:rPr lang="en-IN" dirty="0" smtClean="0"/>
              <a:t>The </a:t>
            </a:r>
            <a:r>
              <a:rPr lang="en-IN" dirty="0" err="1" smtClean="0"/>
              <a:t>Datastore</a:t>
            </a:r>
            <a:r>
              <a:rPr lang="en-IN" dirty="0" smtClean="0"/>
              <a:t> API is used to persist and retrieve data.</a:t>
            </a:r>
          </a:p>
          <a:p>
            <a:r>
              <a:rPr lang="en-US" dirty="0" smtClean="0"/>
              <a:t>The </a:t>
            </a:r>
            <a:r>
              <a:rPr lang="en-US" dirty="0" err="1" smtClean="0"/>
              <a:t>Datastore</a:t>
            </a:r>
            <a:r>
              <a:rPr lang="en-US" dirty="0" smtClean="0"/>
              <a:t> API uses Google </a:t>
            </a:r>
            <a:r>
              <a:rPr lang="en-US" dirty="0" err="1" smtClean="0"/>
              <a:t>BigTable</a:t>
            </a:r>
            <a:r>
              <a:rPr lang="en-US" dirty="0" smtClean="0"/>
              <a:t>.</a:t>
            </a:r>
          </a:p>
          <a:p>
            <a:r>
              <a:rPr lang="en-IN" dirty="0" smtClean="0"/>
              <a:t>The </a:t>
            </a:r>
            <a:r>
              <a:rPr lang="en-IN" dirty="0" err="1" smtClean="0"/>
              <a:t>datastore</a:t>
            </a:r>
            <a:r>
              <a:rPr lang="en-IN" dirty="0" smtClean="0"/>
              <a:t> supports two standard Java interfaces: </a:t>
            </a:r>
            <a:r>
              <a:rPr lang="en-IN" u="sng" dirty="0" smtClean="0">
                <a:hlinkClick r:id="rId2"/>
              </a:rPr>
              <a:t>Java Data Objects</a:t>
            </a:r>
            <a:r>
              <a:rPr lang="en-IN" dirty="0" smtClean="0"/>
              <a:t> (JDO) 2.3 and </a:t>
            </a:r>
            <a:r>
              <a:rPr lang="en-IN" u="sng" dirty="0" smtClean="0">
                <a:hlinkClick r:id="rId3"/>
              </a:rPr>
              <a:t>Java Persistence API</a:t>
            </a:r>
            <a:r>
              <a:rPr lang="en-IN" dirty="0" smtClean="0"/>
              <a:t> (JPA) 1.0</a:t>
            </a:r>
          </a:p>
          <a:p>
            <a:r>
              <a:rPr lang="en-US" dirty="0" smtClean="0"/>
              <a:t>Various 3</a:t>
            </a:r>
            <a:r>
              <a:rPr lang="en-US" baseline="30000" dirty="0" smtClean="0"/>
              <a:t>rd</a:t>
            </a:r>
            <a:r>
              <a:rPr lang="en-US" dirty="0" smtClean="0"/>
              <a:t> party libraries also exist to make life easier. E.g. Objectify</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Engine </a:t>
            </a:r>
            <a:r>
              <a:rPr lang="en-US" dirty="0" err="1" smtClean="0"/>
              <a:t>Datastore</a:t>
            </a:r>
            <a:endParaRPr lang="en-IN" dirty="0"/>
          </a:p>
        </p:txBody>
      </p:sp>
      <p:sp>
        <p:nvSpPr>
          <p:cNvPr id="3" name="Content Placeholder 2"/>
          <p:cNvSpPr>
            <a:spLocks noGrp="1"/>
          </p:cNvSpPr>
          <p:nvPr>
            <p:ph sz="quarter" idx="1"/>
          </p:nvPr>
        </p:nvSpPr>
        <p:spPr>
          <a:xfrm>
            <a:off x="612648" y="1600200"/>
            <a:ext cx="8153400" cy="990600"/>
          </a:xfrm>
        </p:spPr>
        <p:txBody>
          <a:bodyPr/>
          <a:lstStyle/>
          <a:p>
            <a:r>
              <a:rPr lang="en-US" dirty="0" smtClean="0"/>
              <a:t>We shall use JDO Annotations to setup an Entity class to be persistent ready</a:t>
            </a:r>
          </a:p>
          <a:p>
            <a:endParaRPr lang="en-IN" dirty="0"/>
          </a:p>
        </p:txBody>
      </p:sp>
      <p:sp>
        <p:nvSpPr>
          <p:cNvPr id="108545" name="Rectangle 1"/>
          <p:cNvSpPr>
            <a:spLocks noChangeArrowheads="1"/>
          </p:cNvSpPr>
          <p:nvPr/>
        </p:nvSpPr>
        <p:spPr bwMode="auto">
          <a:xfrm>
            <a:off x="1066800" y="2908281"/>
            <a:ext cx="7315200" cy="3046988"/>
          </a:xfrm>
          <a:prstGeom prst="rect">
            <a:avLst/>
          </a:prstGeom>
          <a:solidFill>
            <a:srgbClr val="EEECE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a:t>
            </a:r>
            <a:r>
              <a:rPr kumimoji="0" lang="en-US" sz="1600" b="0" i="0" u="none" strike="noStrike" cap="none" normalizeH="0" baseline="0" dirty="0" err="1" smtClean="0">
                <a:ln>
                  <a:noFill/>
                </a:ln>
                <a:solidFill>
                  <a:srgbClr val="646464"/>
                </a:solidFill>
                <a:effectLst/>
                <a:latin typeface="Consolas" pitchFamily="49" charset="0"/>
                <a:ea typeface="Calibri" pitchFamily="34" charset="0"/>
                <a:cs typeface="Consolas" pitchFamily="49" charset="0"/>
              </a:rPr>
              <a:t>PersistenceCapable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sng" strike="noStrike" cap="none" normalizeH="0" baseline="0" dirty="0" err="1" smtClean="0">
                <a:ln>
                  <a:noFill/>
                </a:ln>
                <a:solidFill>
                  <a:srgbClr val="000000"/>
                </a:solidFill>
                <a:effectLst/>
                <a:latin typeface="Consolas" pitchFamily="49" charset="0"/>
                <a:ea typeface="Calibri" pitchFamily="34" charset="0"/>
                <a:cs typeface="Consolas" pitchFamily="49" charset="0"/>
              </a:rPr>
              <a:t>ExamResult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implements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Serializable</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646464"/>
                </a:solidFill>
                <a:effectLst/>
                <a:latin typeface="Consolas" pitchFamily="49" charset="0"/>
                <a:ea typeface="Calibri" pitchFamily="34" charset="0"/>
                <a:cs typeface="Consolas" pitchFamily="49" charset="0"/>
              </a:rPr>
              <a:t>PrimaryKey</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@Persistent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valueStrategy</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IdGeneratorStrategy.</a:t>
            </a:r>
            <a:r>
              <a:rPr kumimoji="0" lang="en-US" sz="1600" b="0" i="1"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IDENTITY</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Key    </a:t>
            </a: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seatNumber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b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b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lang="en-US" sz="1600" dirty="0" smtClean="0">
                <a:solidFill>
                  <a:srgbClr val="646464"/>
                </a:solidFill>
                <a:latin typeface="Consolas" pitchFamily="49" charset="0"/>
                <a:ea typeface="Calibri" pitchFamily="34" charset="0"/>
                <a:cs typeface="Consolas" pitchFamily="49" charset="0"/>
              </a:rPr>
              <a:t>@Persistent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b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b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String </a:t>
            </a: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studentName</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b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b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lang="en-US" sz="1600" dirty="0" smtClean="0">
                <a:solidFill>
                  <a:srgbClr val="646464"/>
                </a:solidFill>
                <a:latin typeface="Consolas" pitchFamily="49" charset="0"/>
                <a:ea typeface="Calibri" pitchFamily="34" charset="0"/>
                <a:cs typeface="Consolas" pitchFamily="49" charset="0"/>
              </a:rPr>
              <a:t>@Persistent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String </a:t>
            </a: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marks_Math</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447800"/>
            <a:ext cx="8153400" cy="4495800"/>
          </a:xfrm>
        </p:spPr>
        <p:txBody>
          <a:bodyPr>
            <a:normAutofit fontScale="92500" lnSpcReduction="10000"/>
          </a:bodyPr>
          <a:lstStyle/>
          <a:p>
            <a:r>
              <a:rPr lang="en-US" dirty="0" smtClean="0"/>
              <a:t>Step by Step instructions to create the </a:t>
            </a:r>
            <a:r>
              <a:rPr lang="en-US" dirty="0" err="1" smtClean="0"/>
              <a:t>Datastore</a:t>
            </a:r>
            <a:r>
              <a:rPr lang="en-US" dirty="0" smtClean="0"/>
              <a:t> Layer for the application.</a:t>
            </a:r>
          </a:p>
          <a:p>
            <a:r>
              <a:rPr lang="en-US" dirty="0" smtClean="0"/>
              <a:t>We will build a </a:t>
            </a:r>
            <a:r>
              <a:rPr lang="en-US" dirty="0" err="1" smtClean="0"/>
              <a:t>persistable</a:t>
            </a:r>
            <a:r>
              <a:rPr lang="en-US" dirty="0" smtClean="0"/>
              <a:t> Entity named </a:t>
            </a:r>
            <a:r>
              <a:rPr lang="en-US" dirty="0" err="1" smtClean="0"/>
              <a:t>ExamResult</a:t>
            </a:r>
            <a:r>
              <a:rPr lang="en-US" dirty="0" smtClean="0"/>
              <a:t> and use the JDO API to write and search for the records. It will our Data </a:t>
            </a:r>
            <a:r>
              <a:rPr lang="en-US" smtClean="0"/>
              <a:t>Access Object (DAO).</a:t>
            </a:r>
            <a:endParaRPr lang="en-US" dirty="0" smtClean="0"/>
          </a:p>
          <a:p>
            <a:r>
              <a:rPr lang="en-US" dirty="0" smtClean="0"/>
              <a:t>Additionally, we will integrate it with the </a:t>
            </a:r>
            <a:r>
              <a:rPr lang="en-US" dirty="0" err="1" smtClean="0"/>
              <a:t>ExamResultsServlet</a:t>
            </a:r>
            <a:r>
              <a:rPr lang="en-US" dirty="0" smtClean="0"/>
              <a:t> code so that actual data is returned.</a:t>
            </a:r>
          </a:p>
          <a:p>
            <a:r>
              <a:rPr lang="en-US" dirty="0" smtClean="0"/>
              <a:t>Go to </a:t>
            </a:r>
            <a:r>
              <a:rPr lang="en-US" b="1" dirty="0" smtClean="0"/>
              <a:t>/hands-on-exercises/ ExamResults-Step3-Datastore.docx</a:t>
            </a:r>
            <a:endParaRPr lang="en-US" dirty="0" smtClean="0"/>
          </a:p>
          <a:p>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44</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638800"/>
            <a:ext cx="1600200" cy="1122529"/>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45</a:t>
            </a:fld>
            <a:endParaRPr lang="en-US" dirty="0"/>
          </a:p>
        </p:txBody>
      </p:sp>
      <p:sp>
        <p:nvSpPr>
          <p:cNvPr id="6" name="TextBox 5"/>
          <p:cNvSpPr txBox="1"/>
          <p:nvPr/>
        </p:nvSpPr>
        <p:spPr>
          <a:xfrm>
            <a:off x="1752600" y="1600200"/>
            <a:ext cx="5742278" cy="769441"/>
          </a:xfrm>
          <a:prstGeom prst="rect">
            <a:avLst/>
          </a:prstGeom>
          <a:noFill/>
        </p:spPr>
        <p:txBody>
          <a:bodyPr wrap="none" rtlCol="0">
            <a:spAutoFit/>
          </a:bodyPr>
          <a:lstStyle/>
          <a:p>
            <a:pPr algn="ctr"/>
            <a:r>
              <a:rPr lang="en-US" sz="4400" dirty="0" smtClean="0"/>
              <a:t>Session </a:t>
            </a:r>
            <a:r>
              <a:rPr lang="en-US" sz="4400" dirty="0" smtClean="0"/>
              <a:t>8 </a:t>
            </a:r>
            <a:r>
              <a:rPr lang="en-US" sz="4400" dirty="0" smtClean="0"/>
              <a:t>–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2934187" y="2811959"/>
            <a:ext cx="3293017" cy="769441"/>
          </a:xfrm>
          <a:prstGeom prst="rect">
            <a:avLst/>
          </a:prstGeom>
          <a:noFill/>
        </p:spPr>
        <p:txBody>
          <a:bodyPr wrap="none" rtlCol="0">
            <a:spAutoFit/>
          </a:bodyPr>
          <a:lstStyle/>
          <a:p>
            <a:pPr algn="ctr"/>
            <a:r>
              <a:rPr lang="en-US" sz="4400" dirty="0" smtClean="0"/>
              <a:t>XMPP Service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304800" y="3962400"/>
            <a:ext cx="2819400" cy="1437894"/>
          </a:xfrm>
          <a:prstGeom prst="rect">
            <a:avLst/>
          </a:prstGeom>
          <a:noFill/>
        </p:spPr>
      </p:pic>
      <p:pic>
        <p:nvPicPr>
          <p:cNvPr id="9" name="Picture 6" descr="http://androinica.com/wp-content/uploads/2010/03/Google-Talk.png"/>
          <p:cNvPicPr>
            <a:picLocks noChangeAspect="1" noChangeArrowheads="1"/>
          </p:cNvPicPr>
          <p:nvPr/>
        </p:nvPicPr>
        <p:blipFill>
          <a:blip r:embed="rId4" cstate="print"/>
          <a:srcRect/>
          <a:stretch>
            <a:fillRect/>
          </a:stretch>
        </p:blipFill>
        <p:spPr bwMode="auto">
          <a:xfrm>
            <a:off x="3429000" y="4038600"/>
            <a:ext cx="1333500" cy="1333500"/>
          </a:xfrm>
          <a:prstGeom prst="rect">
            <a:avLst/>
          </a:prstGeom>
          <a:noFill/>
        </p:spPr>
      </p:pic>
      <p:pic>
        <p:nvPicPr>
          <p:cNvPr id="10" name="Picture 9"/>
          <p:cNvPicPr/>
          <p:nvPr/>
        </p:nvPicPr>
        <p:blipFill>
          <a:blip r:embed="rId5" cstate="print"/>
          <a:srcRect/>
          <a:stretch>
            <a:fillRect/>
          </a:stretch>
        </p:blipFill>
        <p:spPr bwMode="auto">
          <a:xfrm>
            <a:off x="4876800" y="3505200"/>
            <a:ext cx="4090987"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Service</a:t>
            </a:r>
            <a:endParaRPr lang="en-IN" sz="4000" dirty="0"/>
          </a:p>
        </p:txBody>
      </p:sp>
      <p:sp>
        <p:nvSpPr>
          <p:cNvPr id="3" name="Content Placeholder 2"/>
          <p:cNvSpPr>
            <a:spLocks noGrp="1"/>
          </p:cNvSpPr>
          <p:nvPr>
            <p:ph sz="quarter" idx="1"/>
          </p:nvPr>
        </p:nvSpPr>
        <p:spPr/>
        <p:txBody>
          <a:bodyPr>
            <a:normAutofit lnSpcReduction="10000"/>
          </a:bodyPr>
          <a:lstStyle/>
          <a:p>
            <a:r>
              <a:rPr lang="en-US" dirty="0" smtClean="0"/>
              <a:t>Instant Messages or Chat.</a:t>
            </a:r>
          </a:p>
          <a:p>
            <a:r>
              <a:rPr lang="en-US" dirty="0" smtClean="0"/>
              <a:t>App Engine Application can talk to any XMPP-compatible Chat Service such as Google Talk or Jabber.</a:t>
            </a:r>
          </a:p>
          <a:p>
            <a:r>
              <a:rPr lang="en-US" dirty="0" smtClean="0"/>
              <a:t>Useful for creating interactive Chat based applications that a user can add to Google Talk and communicate via a subset of commands.</a:t>
            </a:r>
          </a:p>
          <a:p>
            <a:r>
              <a:rPr lang="en-US" dirty="0" smtClean="0"/>
              <a:t>For e.g. A Weather XMPP </a:t>
            </a:r>
            <a:r>
              <a:rPr lang="en-US" dirty="0" err="1" smtClean="0"/>
              <a:t>Bot</a:t>
            </a:r>
            <a:r>
              <a:rPr lang="en-US" dirty="0" smtClean="0"/>
              <a:t> which when provided a city name, gives its current weather conditions.</a:t>
            </a:r>
            <a:endParaRPr lang="en-IN"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Service</a:t>
            </a:r>
            <a:endParaRPr lang="en-IN" sz="4000" dirty="0"/>
          </a:p>
        </p:txBody>
      </p:sp>
      <p:sp>
        <p:nvSpPr>
          <p:cNvPr id="3" name="Content Placeholder 2"/>
          <p:cNvSpPr>
            <a:spLocks noGrp="1"/>
          </p:cNvSpPr>
          <p:nvPr>
            <p:ph sz="quarter" idx="1"/>
          </p:nvPr>
        </p:nvSpPr>
        <p:spPr/>
        <p:txBody>
          <a:bodyPr/>
          <a:lstStyle/>
          <a:p>
            <a:r>
              <a:rPr lang="en-US" dirty="0" smtClean="0"/>
              <a:t>XMPP Service support includes</a:t>
            </a:r>
          </a:p>
          <a:p>
            <a:pPr lvl="1"/>
            <a:r>
              <a:rPr lang="en-US" dirty="0" smtClean="0"/>
              <a:t>Sending XMPP Messages</a:t>
            </a:r>
          </a:p>
          <a:p>
            <a:pPr lvl="1"/>
            <a:r>
              <a:rPr lang="en-US" dirty="0" smtClean="0"/>
              <a:t>Receiving XMPP Messages</a:t>
            </a:r>
          </a:p>
          <a:p>
            <a:pPr lvl="1"/>
            <a:r>
              <a:rPr lang="en-US" dirty="0" smtClean="0"/>
              <a:t>Sending Invitations</a:t>
            </a:r>
          </a:p>
          <a:p>
            <a:pPr lvl="1"/>
            <a:r>
              <a:rPr lang="en-US" dirty="0" smtClean="0"/>
              <a:t>Managing Presence</a:t>
            </a:r>
            <a:endParaRPr lang="en-IN"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47</a:t>
            </a:fld>
            <a:endParaRPr lang="en-US" dirty="0"/>
          </a:p>
        </p:txBody>
      </p:sp>
      <p:sp>
        <p:nvSpPr>
          <p:cNvPr id="6" name="Rectangle 5"/>
          <p:cNvSpPr/>
          <p:nvPr/>
        </p:nvSpPr>
        <p:spPr>
          <a:xfrm>
            <a:off x="838200" y="4763869"/>
            <a:ext cx="7315200" cy="400110"/>
          </a:xfrm>
          <a:prstGeom prst="rect">
            <a:avLst/>
          </a:prstGeom>
        </p:spPr>
        <p:txBody>
          <a:bodyPr wrap="square">
            <a:spAutoFit/>
          </a:bodyPr>
          <a:lstStyle/>
          <a:p>
            <a:pPr algn="ctr"/>
            <a:r>
              <a:rPr lang="en-IN" sz="2000" b="1" dirty="0" smtClean="0">
                <a:hlinkClick r:id="rId2"/>
              </a:rPr>
              <a:t>https://developers.google.com/appengine/docs/java/xmpp/</a:t>
            </a:r>
            <a:r>
              <a:rPr lang="en-IN" sz="2000" b="1" dirty="0" smtClean="0"/>
              <a:t> </a:t>
            </a:r>
            <a:endParaRPr lang="en-IN" sz="20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Service</a:t>
            </a:r>
            <a:endParaRPr lang="en-IN" sz="4000" dirty="0"/>
          </a:p>
        </p:txBody>
      </p:sp>
      <p:sp>
        <p:nvSpPr>
          <p:cNvPr id="3" name="Content Placeholder 2"/>
          <p:cNvSpPr>
            <a:spLocks noGrp="1"/>
          </p:cNvSpPr>
          <p:nvPr>
            <p:ph sz="quarter" idx="1"/>
          </p:nvPr>
        </p:nvSpPr>
        <p:spPr/>
        <p:txBody>
          <a:bodyPr>
            <a:normAutofit fontScale="92500"/>
          </a:bodyPr>
          <a:lstStyle/>
          <a:p>
            <a:r>
              <a:rPr lang="en-US" dirty="0" smtClean="0"/>
              <a:t>Sending XMPP message is as simple as invoking the similar to invoking any HTTP request, simply invoke the XMPP API to send the message. Optionally, you can monitor for errors.</a:t>
            </a:r>
          </a:p>
          <a:p>
            <a:r>
              <a:rPr lang="en-US" dirty="0" smtClean="0"/>
              <a:t>Receiving XMPP is similar to receiving HTTP requests. App Engine wraps the message and invokes standard Request Handlers for XMPP in your application.</a:t>
            </a:r>
          </a:p>
          <a:p>
            <a:r>
              <a:rPr lang="en-US" dirty="0" smtClean="0"/>
              <a:t>The message is put in the HTTP Request payload and you can parse it out.</a:t>
            </a:r>
          </a:p>
          <a:p>
            <a:endParaRPr lang="en-IN"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JID</a:t>
            </a:r>
            <a:endParaRPr lang="en-IN" sz="4000" dirty="0"/>
          </a:p>
        </p:txBody>
      </p:sp>
      <p:sp>
        <p:nvSpPr>
          <p:cNvPr id="3" name="Content Placeholder 2"/>
          <p:cNvSpPr>
            <a:spLocks noGrp="1"/>
          </p:cNvSpPr>
          <p:nvPr>
            <p:ph sz="quarter" idx="1"/>
          </p:nvPr>
        </p:nvSpPr>
        <p:spPr/>
        <p:txBody>
          <a:bodyPr>
            <a:normAutofit fontScale="92500" lnSpcReduction="10000"/>
          </a:bodyPr>
          <a:lstStyle/>
          <a:p>
            <a:r>
              <a:rPr lang="en-IN" dirty="0" smtClean="0"/>
              <a:t>Each participant in an XMPP Application is identified by a Jabber ID (JID)</a:t>
            </a:r>
          </a:p>
          <a:p>
            <a:r>
              <a:rPr lang="en-IN" dirty="0" smtClean="0"/>
              <a:t>Jabber ID : username @ domain / resource</a:t>
            </a:r>
          </a:p>
          <a:p>
            <a:r>
              <a:rPr lang="en-US" dirty="0" smtClean="0"/>
              <a:t>To send a XMPP Message, you send the message to your own server, which delivers it to the other server and if the user is online, the message is delivered to the client application e.g. Google Talk.</a:t>
            </a:r>
          </a:p>
          <a:p>
            <a:r>
              <a:rPr lang="en-US" dirty="0" smtClean="0"/>
              <a:t>For XMPP Chat, your App Engine application can receive messages at </a:t>
            </a:r>
            <a:r>
              <a:rPr lang="en-US" dirty="0" smtClean="0">
                <a:hlinkClick r:id="rId2"/>
              </a:rPr>
              <a:t>app-id@appspot.com</a:t>
            </a:r>
            <a:r>
              <a:rPr lang="en-US" dirty="0" smtClean="0"/>
              <a:t> or </a:t>
            </a:r>
            <a:r>
              <a:rPr lang="en-US" dirty="0" smtClean="0">
                <a:hlinkClick r:id="rId3"/>
              </a:rPr>
              <a:t>anything@app-id.appspotchat.com</a:t>
            </a:r>
            <a:r>
              <a:rPr lang="en-US" dirty="0" smtClean="0"/>
              <a:t> </a:t>
            </a:r>
            <a:endParaRPr lang="en-IN" dirty="0" smtClean="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5</a:t>
            </a:fld>
            <a:endParaRPr lang="en-US" dirty="0"/>
          </a:p>
        </p:txBody>
      </p:sp>
      <p:sp>
        <p:nvSpPr>
          <p:cNvPr id="6" name="TextBox 5"/>
          <p:cNvSpPr txBox="1"/>
          <p:nvPr/>
        </p:nvSpPr>
        <p:spPr>
          <a:xfrm>
            <a:off x="304800" y="1600200"/>
            <a:ext cx="8839200" cy="646331"/>
          </a:xfrm>
          <a:prstGeom prst="rect">
            <a:avLst/>
          </a:prstGeom>
          <a:noFill/>
        </p:spPr>
        <p:txBody>
          <a:bodyPr wrap="square" rtlCol="0">
            <a:spAutoFit/>
          </a:bodyPr>
          <a:lstStyle/>
          <a:p>
            <a:r>
              <a:rPr lang="en-US" sz="3600" dirty="0" smtClean="0"/>
              <a:t>Session 1 – </a:t>
            </a:r>
            <a:r>
              <a:rPr lang="en-US" sz="3600" dirty="0" smtClean="0"/>
              <a:t>Cloud Computing Overview</a:t>
            </a:r>
            <a:endParaRPr lang="en-IN" sz="36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12290" name="Picture 2" descr="http://www.contrib.andrew.cmu.edu/~aishah/ccc.jpg"/>
          <p:cNvPicPr>
            <a:picLocks noChangeAspect="1" noChangeArrowheads="1"/>
          </p:cNvPicPr>
          <p:nvPr/>
        </p:nvPicPr>
        <p:blipFill>
          <a:blip r:embed="rId3"/>
          <a:srcRect/>
          <a:stretch>
            <a:fillRect/>
          </a:stretch>
        </p:blipFill>
        <p:spPr bwMode="auto">
          <a:xfrm>
            <a:off x="2209800" y="2590800"/>
            <a:ext cx="4286250" cy="2847976"/>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XMPP Service</a:t>
            </a:r>
            <a:endParaRPr lang="en-IN" sz="4000" dirty="0"/>
          </a:p>
        </p:txBody>
      </p:sp>
      <p:pic>
        <p:nvPicPr>
          <p:cNvPr id="84994" name="Picture 2"/>
          <p:cNvPicPr>
            <a:picLocks noChangeAspect="1" noChangeArrowheads="1"/>
          </p:cNvPicPr>
          <p:nvPr/>
        </p:nvPicPr>
        <p:blipFill>
          <a:blip r:embed="rId2" cstate="print"/>
          <a:srcRect/>
          <a:stretch>
            <a:fillRect/>
          </a:stretch>
        </p:blipFill>
        <p:spPr bwMode="auto">
          <a:xfrm>
            <a:off x="2262187" y="1633917"/>
            <a:ext cx="4367213" cy="4676396"/>
          </a:xfrm>
          <a:prstGeom prst="rect">
            <a:avLst/>
          </a:prstGeom>
          <a:no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App Engine – Receiving XMPP Messages</a:t>
            </a:r>
            <a:endParaRPr lang="en-IN" sz="2800" dirty="0"/>
          </a:p>
        </p:txBody>
      </p:sp>
      <p:sp>
        <p:nvSpPr>
          <p:cNvPr id="3" name="Content Placeholder 2"/>
          <p:cNvSpPr>
            <a:spLocks noGrp="1"/>
          </p:cNvSpPr>
          <p:nvPr>
            <p:ph sz="quarter" idx="1"/>
          </p:nvPr>
        </p:nvSpPr>
        <p:spPr>
          <a:xfrm>
            <a:off x="612648" y="1600200"/>
            <a:ext cx="8153400" cy="1905000"/>
          </a:xfrm>
        </p:spPr>
        <p:txBody>
          <a:bodyPr>
            <a:normAutofit fontScale="92500" lnSpcReduction="20000"/>
          </a:bodyPr>
          <a:lstStyle/>
          <a:p>
            <a:r>
              <a:rPr lang="en-US" dirty="0" smtClean="0"/>
              <a:t>To receive XMPP Message in your application, first enable the feature in the application configuration.</a:t>
            </a:r>
          </a:p>
          <a:p>
            <a:r>
              <a:rPr lang="en-US" dirty="0" smtClean="0"/>
              <a:t>Go to </a:t>
            </a:r>
            <a:r>
              <a:rPr lang="en-US" b="1" dirty="0" smtClean="0"/>
              <a:t>appengine-web.xml</a:t>
            </a:r>
            <a:r>
              <a:rPr lang="en-US" dirty="0" smtClean="0"/>
              <a:t> in </a:t>
            </a:r>
            <a:r>
              <a:rPr lang="en-US" b="1" dirty="0" smtClean="0"/>
              <a:t>/WEB-INF</a:t>
            </a:r>
            <a:r>
              <a:rPr lang="en-US" dirty="0" smtClean="0"/>
              <a:t> folder and add the following entry:</a:t>
            </a:r>
          </a:p>
          <a:p>
            <a:pPr>
              <a:buNone/>
            </a:pPr>
            <a:endParaRPr lang="en-US" dirty="0" smtClean="0"/>
          </a:p>
        </p:txBody>
      </p:sp>
      <p:sp>
        <p:nvSpPr>
          <p:cNvPr id="5" name="Rectangle 4"/>
          <p:cNvSpPr/>
          <p:nvPr/>
        </p:nvSpPr>
        <p:spPr>
          <a:xfrm>
            <a:off x="762000" y="3953470"/>
            <a:ext cx="7543800" cy="1384995"/>
          </a:xfrm>
          <a:prstGeom prst="rect">
            <a:avLst/>
          </a:prstGeom>
          <a:solidFill>
            <a:schemeClr val="bg2"/>
          </a:solidFill>
        </p:spPr>
        <p:txBody>
          <a:bodyPr wrap="square">
            <a:spAutoFit/>
          </a:bodyPr>
          <a:lstStyle/>
          <a:p>
            <a:r>
              <a:rPr lang="en-IN" sz="2800" dirty="0" smtClean="0"/>
              <a:t>&lt;inbound-services&gt;</a:t>
            </a:r>
          </a:p>
          <a:p>
            <a:r>
              <a:rPr lang="en-IN" sz="2800" dirty="0" smtClean="0"/>
              <a:t>	&lt;service&gt; </a:t>
            </a:r>
            <a:r>
              <a:rPr lang="en-IN" sz="2800" dirty="0" err="1" smtClean="0"/>
              <a:t>xmpp_message</a:t>
            </a:r>
            <a:r>
              <a:rPr lang="en-IN" sz="2800" dirty="0" smtClean="0"/>
              <a:t> &lt;/service&gt;</a:t>
            </a:r>
          </a:p>
          <a:p>
            <a:r>
              <a:rPr lang="en-IN" sz="2800" dirty="0" smtClean="0"/>
              <a:t>&lt;/inbound-services&gt;</a:t>
            </a:r>
            <a:endParaRPr lang="en-IN" sz="2800" dirty="0"/>
          </a:p>
        </p:txBody>
      </p:sp>
      <p:sp>
        <p:nvSpPr>
          <p:cNvPr id="10"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App Engine – Receiving XMPP Messages</a:t>
            </a:r>
            <a:endParaRPr lang="en-IN" sz="3200" dirty="0"/>
          </a:p>
        </p:txBody>
      </p:sp>
      <p:sp>
        <p:nvSpPr>
          <p:cNvPr id="3" name="Content Placeholder 2"/>
          <p:cNvSpPr>
            <a:spLocks noGrp="1"/>
          </p:cNvSpPr>
          <p:nvPr>
            <p:ph sz="quarter" idx="1"/>
          </p:nvPr>
        </p:nvSpPr>
        <p:spPr/>
        <p:txBody>
          <a:bodyPr>
            <a:normAutofit fontScale="92500" lnSpcReduction="10000"/>
          </a:bodyPr>
          <a:lstStyle/>
          <a:p>
            <a:r>
              <a:rPr lang="en-US" dirty="0" smtClean="0"/>
              <a:t>Add the incoming XMPP Message URL Path to a </a:t>
            </a:r>
            <a:r>
              <a:rPr lang="en-US" dirty="0" err="1" smtClean="0"/>
              <a:t>Servlet</a:t>
            </a:r>
            <a:endParaRPr lang="en-US" dirty="0" smtClean="0"/>
          </a:p>
          <a:p>
            <a:r>
              <a:rPr lang="en-US" b="1" dirty="0" smtClean="0"/>
              <a:t>web.xml</a:t>
            </a:r>
            <a:r>
              <a:rPr lang="en-US" dirty="0" smtClean="0"/>
              <a:t> description</a:t>
            </a:r>
          </a:p>
          <a:p>
            <a:endParaRPr lang="en-US" dirty="0" smtClean="0"/>
          </a:p>
          <a:p>
            <a:endParaRPr lang="en-US" dirty="0" smtClean="0"/>
          </a:p>
          <a:p>
            <a:pPr>
              <a:buNone/>
            </a:pPr>
            <a:endParaRPr lang="en-US" dirty="0" smtClean="0"/>
          </a:p>
          <a:p>
            <a:endParaRPr lang="en-US" dirty="0" smtClean="0"/>
          </a:p>
          <a:p>
            <a:endParaRPr lang="en-US" dirty="0" smtClean="0"/>
          </a:p>
          <a:p>
            <a:r>
              <a:rPr lang="en-US" dirty="0" smtClean="0"/>
              <a:t>In the </a:t>
            </a:r>
            <a:r>
              <a:rPr lang="en-US" dirty="0" err="1" smtClean="0"/>
              <a:t>Servlet</a:t>
            </a:r>
            <a:r>
              <a:rPr lang="en-US" dirty="0" smtClean="0"/>
              <a:t>, handle the POST method to extract out the XMPP message payload</a:t>
            </a:r>
            <a:endParaRPr lang="en-IN" dirty="0"/>
          </a:p>
        </p:txBody>
      </p:sp>
      <p:pic>
        <p:nvPicPr>
          <p:cNvPr id="86018" name="Picture 2"/>
          <p:cNvPicPr>
            <a:picLocks noChangeAspect="1" noChangeArrowheads="1"/>
          </p:cNvPicPr>
          <p:nvPr/>
        </p:nvPicPr>
        <p:blipFill>
          <a:blip r:embed="rId2" cstate="print"/>
          <a:srcRect/>
          <a:stretch>
            <a:fillRect/>
          </a:stretch>
        </p:blipFill>
        <p:spPr bwMode="auto">
          <a:xfrm>
            <a:off x="1066800" y="2819400"/>
            <a:ext cx="6934200" cy="2276475"/>
          </a:xfrm>
          <a:prstGeom prst="rect">
            <a:avLst/>
          </a:prstGeom>
          <a:no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90600"/>
          </a:xfrm>
        </p:spPr>
        <p:txBody>
          <a:bodyPr>
            <a:normAutofit/>
          </a:bodyPr>
          <a:lstStyle/>
          <a:p>
            <a:pPr algn="ctr"/>
            <a:r>
              <a:rPr lang="en-US" sz="2800" dirty="0" smtClean="0"/>
              <a:t>App Engine – Receiving XMPP Message</a:t>
            </a:r>
            <a:endParaRPr lang="en-IN" sz="4000" dirty="0"/>
          </a:p>
        </p:txBody>
      </p:sp>
      <p:sp>
        <p:nvSpPr>
          <p:cNvPr id="5" name="Rectangle 4"/>
          <p:cNvSpPr/>
          <p:nvPr/>
        </p:nvSpPr>
        <p:spPr>
          <a:xfrm>
            <a:off x="76200" y="1600200"/>
            <a:ext cx="9067800" cy="4093428"/>
          </a:xfrm>
          <a:prstGeom prst="rect">
            <a:avLst/>
          </a:prstGeom>
          <a:solidFill>
            <a:schemeClr val="bg2"/>
          </a:solidFill>
        </p:spPr>
        <p:txBody>
          <a:bodyPr wrap="square">
            <a:spAutoFit/>
          </a:bodyPr>
          <a:lstStyle/>
          <a:p>
            <a:r>
              <a:rPr lang="en-IN" sz="2000" dirty="0" smtClean="0"/>
              <a:t>public class </a:t>
            </a:r>
            <a:r>
              <a:rPr lang="en-IN" sz="2000" dirty="0" err="1" smtClean="0"/>
              <a:t>XMPPReceiverServlet</a:t>
            </a:r>
            <a:r>
              <a:rPr lang="en-IN" sz="2000" dirty="0" smtClean="0"/>
              <a:t> extends </a:t>
            </a:r>
            <a:r>
              <a:rPr lang="en-IN" sz="2000" dirty="0" err="1" smtClean="0"/>
              <a:t>HttpServlet</a:t>
            </a:r>
            <a:r>
              <a:rPr lang="en-IN" sz="2000" dirty="0" smtClean="0"/>
              <a:t> {</a:t>
            </a:r>
          </a:p>
          <a:p>
            <a:r>
              <a:rPr lang="en-IN" sz="2000" dirty="0" smtClean="0"/>
              <a:t>public void </a:t>
            </a:r>
            <a:r>
              <a:rPr lang="en-IN" sz="2000" dirty="0" err="1" smtClean="0"/>
              <a:t>doPost</a:t>
            </a:r>
            <a:r>
              <a:rPr lang="en-IN" sz="2000" dirty="0" smtClean="0"/>
              <a:t>(</a:t>
            </a:r>
            <a:r>
              <a:rPr lang="en-IN" sz="2000" dirty="0" err="1" smtClean="0"/>
              <a:t>HttpServletRequest</a:t>
            </a:r>
            <a:r>
              <a:rPr lang="en-IN" sz="2000" dirty="0" smtClean="0"/>
              <a:t> </a:t>
            </a:r>
            <a:r>
              <a:rPr lang="en-IN" sz="2000" dirty="0" err="1" smtClean="0"/>
              <a:t>req</a:t>
            </a:r>
            <a:r>
              <a:rPr lang="en-IN" sz="2000" dirty="0" smtClean="0"/>
              <a:t>, </a:t>
            </a:r>
            <a:r>
              <a:rPr lang="en-IN" sz="2000" dirty="0" err="1" smtClean="0"/>
              <a:t>HttpServletResponse</a:t>
            </a:r>
            <a:r>
              <a:rPr lang="en-IN" sz="2000" dirty="0" smtClean="0"/>
              <a:t> </a:t>
            </a:r>
            <a:r>
              <a:rPr lang="en-IN" sz="2000" dirty="0" err="1" smtClean="0"/>
              <a:t>resp</a:t>
            </a:r>
            <a:r>
              <a:rPr lang="en-IN" sz="2000" dirty="0" smtClean="0"/>
              <a:t>)</a:t>
            </a:r>
          </a:p>
          <a:p>
            <a:r>
              <a:rPr lang="en-IN" sz="2000" dirty="0" smtClean="0"/>
              <a:t>throws </a:t>
            </a:r>
            <a:r>
              <a:rPr lang="en-IN" sz="2000" dirty="0" err="1" smtClean="0"/>
              <a:t>IOException</a:t>
            </a:r>
            <a:r>
              <a:rPr lang="en-IN" sz="2000" dirty="0" smtClean="0"/>
              <a:t> {</a:t>
            </a:r>
          </a:p>
          <a:p>
            <a:endParaRPr lang="en-IN" sz="2000" dirty="0" smtClean="0"/>
          </a:p>
          <a:p>
            <a:r>
              <a:rPr lang="en-IN" sz="2000" dirty="0" err="1" smtClean="0"/>
              <a:t>XMPPService</a:t>
            </a:r>
            <a:r>
              <a:rPr lang="en-IN" sz="2000" dirty="0" smtClean="0"/>
              <a:t> </a:t>
            </a:r>
            <a:r>
              <a:rPr lang="en-IN" sz="2000" dirty="0" err="1" smtClean="0"/>
              <a:t>xmpp</a:t>
            </a:r>
            <a:r>
              <a:rPr lang="en-IN" sz="2000" dirty="0" smtClean="0"/>
              <a:t> = </a:t>
            </a:r>
            <a:r>
              <a:rPr lang="en-IN" sz="2000" dirty="0" err="1" smtClean="0"/>
              <a:t>XMPPServiceFactory.getXMPPService</a:t>
            </a:r>
            <a:r>
              <a:rPr lang="en-IN" sz="2000" dirty="0" smtClean="0"/>
              <a:t>();</a:t>
            </a:r>
          </a:p>
          <a:p>
            <a:r>
              <a:rPr lang="en-IN" sz="2000" dirty="0" smtClean="0"/>
              <a:t>Message </a:t>
            </a:r>
            <a:r>
              <a:rPr lang="en-IN" sz="2000" dirty="0" err="1" smtClean="0"/>
              <a:t>message</a:t>
            </a:r>
            <a:r>
              <a:rPr lang="en-IN" sz="2000" dirty="0" smtClean="0"/>
              <a:t> = </a:t>
            </a:r>
            <a:r>
              <a:rPr lang="en-IN" sz="2000" dirty="0" err="1" smtClean="0"/>
              <a:t>xmpp.parseMessage</a:t>
            </a:r>
            <a:r>
              <a:rPr lang="en-IN" sz="2000" dirty="0" smtClean="0"/>
              <a:t>(</a:t>
            </a:r>
            <a:r>
              <a:rPr lang="en-IN" sz="2000" dirty="0" err="1" smtClean="0"/>
              <a:t>req</a:t>
            </a:r>
            <a:r>
              <a:rPr lang="en-IN" sz="2000" dirty="0" smtClean="0"/>
              <a:t>);</a:t>
            </a:r>
          </a:p>
          <a:p>
            <a:r>
              <a:rPr lang="en-IN" sz="2000" dirty="0" smtClean="0"/>
              <a:t>// ... Use methods like</a:t>
            </a:r>
          </a:p>
          <a:p>
            <a:r>
              <a:rPr lang="en-US" sz="2000" dirty="0" smtClean="0"/>
              <a:t>// </a:t>
            </a:r>
            <a:r>
              <a:rPr lang="en-US" sz="2000" dirty="0" err="1" smtClean="0"/>
              <a:t>message.getFromJid</a:t>
            </a:r>
            <a:r>
              <a:rPr lang="en-US" sz="2000" dirty="0" smtClean="0"/>
              <a:t>();</a:t>
            </a:r>
          </a:p>
          <a:p>
            <a:r>
              <a:rPr lang="en-US" sz="2000" dirty="0" smtClean="0"/>
              <a:t>// </a:t>
            </a:r>
            <a:r>
              <a:rPr lang="en-US" sz="2000" dirty="0" err="1" smtClean="0"/>
              <a:t>message.getBody</a:t>
            </a:r>
            <a:r>
              <a:rPr lang="en-US" sz="2000" dirty="0" smtClean="0"/>
              <a:t>();</a:t>
            </a:r>
            <a:endParaRPr lang="en-IN" sz="2000" dirty="0" smtClean="0"/>
          </a:p>
          <a:p>
            <a:endParaRPr lang="en-IN" sz="2000" dirty="0" smtClean="0"/>
          </a:p>
          <a:p>
            <a:r>
              <a:rPr lang="en-IN" sz="2000" dirty="0" smtClean="0"/>
              <a:t>}</a:t>
            </a:r>
          </a:p>
          <a:p>
            <a:endParaRPr lang="en-IN" sz="2000" dirty="0" smtClean="0"/>
          </a:p>
          <a:p>
            <a:r>
              <a:rPr lang="en-IN" sz="2000" dirty="0" smtClean="0"/>
              <a:t>}</a:t>
            </a:r>
            <a:endParaRPr lang="en-IN" sz="20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App Engine – Sending XMPP Message</a:t>
            </a:r>
            <a:endParaRPr lang="en-IN" sz="2800" dirty="0"/>
          </a:p>
        </p:txBody>
      </p:sp>
      <p:sp>
        <p:nvSpPr>
          <p:cNvPr id="4" name="Rectangle 3"/>
          <p:cNvSpPr/>
          <p:nvPr/>
        </p:nvSpPr>
        <p:spPr>
          <a:xfrm>
            <a:off x="0" y="1600200"/>
            <a:ext cx="9601200" cy="4893647"/>
          </a:xfrm>
          <a:prstGeom prst="rect">
            <a:avLst/>
          </a:prstGeom>
          <a:solidFill>
            <a:schemeClr val="bg2"/>
          </a:solidFill>
        </p:spPr>
        <p:txBody>
          <a:bodyPr wrap="square">
            <a:spAutoFit/>
          </a:bodyPr>
          <a:lstStyle/>
          <a:p>
            <a:r>
              <a:rPr lang="en-IN" sz="2400" dirty="0" err="1" smtClean="0"/>
              <a:t>XMPPService</a:t>
            </a:r>
            <a:r>
              <a:rPr lang="en-IN" sz="2400" dirty="0" smtClean="0"/>
              <a:t> </a:t>
            </a:r>
            <a:r>
              <a:rPr lang="en-IN" sz="2400" dirty="0" err="1" smtClean="0"/>
              <a:t>xmpp</a:t>
            </a:r>
            <a:r>
              <a:rPr lang="en-IN" sz="2400" dirty="0" smtClean="0"/>
              <a:t> = </a:t>
            </a:r>
            <a:r>
              <a:rPr lang="en-IN" sz="2400" dirty="0" err="1" smtClean="0"/>
              <a:t>XMPPServiceFactory.getXMPPService</a:t>
            </a:r>
            <a:r>
              <a:rPr lang="en-IN" sz="2400" dirty="0" smtClean="0"/>
              <a:t>();</a:t>
            </a:r>
          </a:p>
          <a:p>
            <a:r>
              <a:rPr lang="en-IN" sz="2400" dirty="0" smtClean="0"/>
              <a:t/>
            </a:r>
            <a:br>
              <a:rPr lang="en-IN" sz="2400" dirty="0" smtClean="0"/>
            </a:br>
            <a:r>
              <a:rPr lang="en-IN" sz="2400" dirty="0" smtClean="0"/>
              <a:t>JID recipient = new JID(“romin.k.irani@gmail.com");</a:t>
            </a:r>
          </a:p>
          <a:p>
            <a:endParaRPr lang="en-IN" sz="2400" dirty="0" smtClean="0"/>
          </a:p>
          <a:p>
            <a:r>
              <a:rPr lang="en-IN" sz="2400" dirty="0" smtClean="0"/>
              <a:t>Message </a:t>
            </a:r>
            <a:r>
              <a:rPr lang="en-IN" sz="2400" dirty="0" err="1" smtClean="0"/>
              <a:t>message</a:t>
            </a:r>
            <a:r>
              <a:rPr lang="en-IN" sz="2400" dirty="0" smtClean="0"/>
              <a:t> = new </a:t>
            </a:r>
            <a:r>
              <a:rPr lang="en-IN" sz="2400" dirty="0" err="1" smtClean="0"/>
              <a:t>MessageBuilder</a:t>
            </a:r>
            <a:r>
              <a:rPr lang="en-IN" sz="2400" dirty="0" smtClean="0"/>
              <a:t>()</a:t>
            </a:r>
          </a:p>
          <a:p>
            <a:r>
              <a:rPr lang="en-IN" sz="2400" dirty="0" smtClean="0"/>
              <a:t>.</a:t>
            </a:r>
            <a:r>
              <a:rPr lang="en-IN" sz="2400" dirty="0" err="1" smtClean="0"/>
              <a:t>withRecipientJids</a:t>
            </a:r>
            <a:r>
              <a:rPr lang="en-IN" sz="2400" dirty="0" smtClean="0"/>
              <a:t>(recipient)</a:t>
            </a:r>
          </a:p>
          <a:p>
            <a:r>
              <a:rPr lang="en-IN" sz="2400" dirty="0" smtClean="0"/>
              <a:t>.</a:t>
            </a:r>
            <a:r>
              <a:rPr lang="en-IN" sz="2400" dirty="0" err="1" smtClean="0"/>
              <a:t>withBody</a:t>
            </a:r>
            <a:r>
              <a:rPr lang="en-IN" sz="2400" dirty="0" smtClean="0"/>
              <a:t>(“Welcome to App Engine!")</a:t>
            </a:r>
          </a:p>
          <a:p>
            <a:r>
              <a:rPr lang="en-IN" sz="2400" dirty="0" smtClean="0"/>
              <a:t>.build();</a:t>
            </a:r>
          </a:p>
          <a:p>
            <a:endParaRPr lang="en-IN" sz="2400" dirty="0" smtClean="0"/>
          </a:p>
          <a:p>
            <a:r>
              <a:rPr lang="en-IN" sz="2400" dirty="0" err="1" smtClean="0"/>
              <a:t>SendResponse</a:t>
            </a:r>
            <a:r>
              <a:rPr lang="en-IN" sz="2400" dirty="0" smtClean="0"/>
              <a:t> success = </a:t>
            </a:r>
            <a:r>
              <a:rPr lang="en-IN" sz="2400" dirty="0" err="1" smtClean="0"/>
              <a:t>xmpp.sendMessage</a:t>
            </a:r>
            <a:r>
              <a:rPr lang="en-IN" sz="2400" dirty="0" smtClean="0"/>
              <a:t>(message);</a:t>
            </a:r>
          </a:p>
          <a:p>
            <a:r>
              <a:rPr lang="en-IN" sz="2400" dirty="0" smtClean="0"/>
              <a:t>if (</a:t>
            </a:r>
            <a:r>
              <a:rPr lang="en-IN" sz="2400" dirty="0" err="1" smtClean="0"/>
              <a:t>success.getStatusMap</a:t>
            </a:r>
            <a:r>
              <a:rPr lang="en-IN" sz="2400" dirty="0" smtClean="0"/>
              <a:t>().get(recipient) !=</a:t>
            </a:r>
            <a:r>
              <a:rPr lang="en-IN" sz="2400" dirty="0" err="1" smtClean="0"/>
              <a:t>endResponse.Status.SUCCESS</a:t>
            </a:r>
            <a:r>
              <a:rPr lang="en-IN" sz="2400" dirty="0" smtClean="0"/>
              <a:t>) {</a:t>
            </a:r>
          </a:p>
          <a:p>
            <a:r>
              <a:rPr lang="en-IN" sz="2400" dirty="0" smtClean="0"/>
              <a:t>// ...</a:t>
            </a:r>
          </a:p>
          <a:p>
            <a:r>
              <a:rPr lang="en-IN" sz="2400" dirty="0" smtClean="0"/>
              <a:t>}</a:t>
            </a:r>
            <a:endParaRPr lang="en-IN" sz="2200"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524000"/>
            <a:ext cx="8153400" cy="4495800"/>
          </a:xfrm>
        </p:spPr>
        <p:txBody>
          <a:bodyPr>
            <a:normAutofit lnSpcReduction="10000"/>
          </a:bodyPr>
          <a:lstStyle/>
          <a:p>
            <a:r>
              <a:rPr lang="en-US" dirty="0" smtClean="0"/>
              <a:t>Allow for anyone to request their exam result via XMPP Chat</a:t>
            </a:r>
          </a:p>
          <a:p>
            <a:r>
              <a:rPr lang="en-US" dirty="0" smtClean="0"/>
              <a:t>Write incoming XMPP handler to receive and parse request</a:t>
            </a:r>
          </a:p>
          <a:p>
            <a:r>
              <a:rPr lang="en-US" dirty="0" smtClean="0"/>
              <a:t>Send out the response via XMPP itself</a:t>
            </a:r>
          </a:p>
          <a:p>
            <a:r>
              <a:rPr lang="en-US" dirty="0" smtClean="0"/>
              <a:t>Flow is: User logs to Google Talk, adds the Application Chat Id to his/her friends list and interacts with the XMPP Chat Application</a:t>
            </a:r>
          </a:p>
          <a:p>
            <a:r>
              <a:rPr lang="en-US" dirty="0" smtClean="0"/>
              <a:t>Go to </a:t>
            </a:r>
            <a:r>
              <a:rPr lang="en-US" b="1" dirty="0" smtClean="0"/>
              <a:t>/hands-on-exercises/ExamResults-Step4-XMPP.docx</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55</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811670"/>
            <a:ext cx="1600200" cy="1122529"/>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srcRect/>
          <a:stretch>
            <a:fillRect/>
          </a:stretch>
        </p:blipFill>
        <p:spPr bwMode="auto">
          <a:xfrm>
            <a:off x="3200400" y="3581400"/>
            <a:ext cx="3833812" cy="21288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56</a:t>
            </a:fld>
            <a:endParaRPr lang="en-US" dirty="0"/>
          </a:p>
        </p:txBody>
      </p:sp>
      <p:sp>
        <p:nvSpPr>
          <p:cNvPr id="6" name="TextBox 5"/>
          <p:cNvSpPr txBox="1"/>
          <p:nvPr/>
        </p:nvSpPr>
        <p:spPr>
          <a:xfrm>
            <a:off x="1676400" y="1600200"/>
            <a:ext cx="5742278" cy="769441"/>
          </a:xfrm>
          <a:prstGeom prst="rect">
            <a:avLst/>
          </a:prstGeom>
          <a:noFill/>
        </p:spPr>
        <p:txBody>
          <a:bodyPr wrap="none" rtlCol="0">
            <a:spAutoFit/>
          </a:bodyPr>
          <a:lstStyle/>
          <a:p>
            <a:pPr algn="ctr"/>
            <a:r>
              <a:rPr lang="en-US" sz="4400" dirty="0" smtClean="0"/>
              <a:t>Session </a:t>
            </a:r>
            <a:r>
              <a:rPr lang="en-US" sz="4400" dirty="0" smtClean="0"/>
              <a:t>9 </a:t>
            </a:r>
            <a:r>
              <a:rPr lang="en-US" sz="4400" dirty="0" smtClean="0"/>
              <a:t>–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2998304" y="2811959"/>
            <a:ext cx="3164777" cy="769441"/>
          </a:xfrm>
          <a:prstGeom prst="rect">
            <a:avLst/>
          </a:prstGeom>
          <a:noFill/>
        </p:spPr>
        <p:txBody>
          <a:bodyPr wrap="none" rtlCol="0">
            <a:spAutoFit/>
          </a:bodyPr>
          <a:lstStyle/>
          <a:p>
            <a:pPr algn="ctr"/>
            <a:r>
              <a:rPr lang="en-US" sz="4400" dirty="0" smtClean="0"/>
              <a:t>Email Service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4" cstate="print"/>
          <a:srcRect/>
          <a:stretch>
            <a:fillRect/>
          </a:stretch>
        </p:blipFill>
        <p:spPr bwMode="auto">
          <a:xfrm>
            <a:off x="152400" y="3581400"/>
            <a:ext cx="2819400" cy="1437894"/>
          </a:xfrm>
          <a:prstGeom prst="rect">
            <a:avLst/>
          </a:prstGeom>
          <a:noFill/>
        </p:spPr>
      </p:pic>
      <p:pic>
        <p:nvPicPr>
          <p:cNvPr id="9" name="Picture 8"/>
          <p:cNvPicPr/>
          <p:nvPr/>
        </p:nvPicPr>
        <p:blipFill>
          <a:blip r:embed="rId5" cstate="print"/>
          <a:srcRect/>
          <a:stretch>
            <a:fillRect/>
          </a:stretch>
        </p:blipFill>
        <p:spPr bwMode="auto">
          <a:xfrm>
            <a:off x="6096000" y="4495800"/>
            <a:ext cx="2790825" cy="1628775"/>
          </a:xfrm>
          <a:prstGeom prst="rect">
            <a:avLst/>
          </a:prstGeom>
          <a:noFill/>
          <a:ln w="9525">
            <a:noFill/>
            <a:miter lim="800000"/>
            <a:headEnd/>
            <a:tailEnd/>
          </a:ln>
        </p:spPr>
      </p:pic>
      <p:pic>
        <p:nvPicPr>
          <p:cNvPr id="11" name="Picture 10" descr="https://encrypted-tbn2.gstatic.com/images?q=tbn:ANd9GcRquvGOyFcbbVrVwhWCqBFUOslfly63MsS7e5POSiduawXzfyKkn7HzaG1q"/>
          <p:cNvPicPr>
            <a:picLocks noChangeAspect="1" noChangeArrowheads="1"/>
          </p:cNvPicPr>
          <p:nvPr/>
        </p:nvPicPr>
        <p:blipFill>
          <a:blip r:embed="rId6" cstate="print"/>
          <a:srcRect/>
          <a:stretch>
            <a:fillRect/>
          </a:stretch>
        </p:blipFill>
        <p:spPr bwMode="auto">
          <a:xfrm>
            <a:off x="990600" y="5105400"/>
            <a:ext cx="971550" cy="97155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 </a:t>
            </a:r>
            <a:r>
              <a:rPr lang="en-US" sz="4000" dirty="0" smtClean="0"/>
              <a:t>Engine</a:t>
            </a:r>
            <a:r>
              <a:rPr lang="en-US" dirty="0" smtClean="0"/>
              <a:t> – Mail Service</a:t>
            </a: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smtClean="0"/>
              <a:t>App Engine provides the Mail Service API</a:t>
            </a:r>
          </a:p>
          <a:p>
            <a:r>
              <a:rPr lang="en-US" dirty="0" smtClean="0"/>
              <a:t>Used for sending and receiving email</a:t>
            </a:r>
          </a:p>
          <a:p>
            <a:r>
              <a:rPr lang="en-US" dirty="0" smtClean="0"/>
              <a:t>Sending Email is similar to invoking any HTTP request, simply invoke the Mail API to send email.</a:t>
            </a:r>
          </a:p>
          <a:p>
            <a:r>
              <a:rPr lang="en-US" dirty="0" smtClean="0"/>
              <a:t>Receiving Email is similar to receiving HTTP requests. App Engine wraps the message and invokes standard Request Handlers for Mail in your application</a:t>
            </a:r>
          </a:p>
          <a:p>
            <a:r>
              <a:rPr lang="en-US" dirty="0" smtClean="0"/>
              <a:t>The message is put in the HTTP Request payload</a:t>
            </a:r>
          </a:p>
          <a:p>
            <a:r>
              <a:rPr lang="en-US" dirty="0" smtClean="0">
                <a:hlinkClick r:id="rId2"/>
              </a:rPr>
              <a:t>https://developers.google.com/appengine/docs/java/mail/</a:t>
            </a:r>
            <a:r>
              <a:rPr lang="en-US" dirty="0" smtClean="0"/>
              <a:t>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Mail Service</a:t>
            </a:r>
            <a:endParaRPr lang="en-IN" sz="4000" dirty="0"/>
          </a:p>
        </p:txBody>
      </p:sp>
      <p:sp>
        <p:nvSpPr>
          <p:cNvPr id="3" name="Content Placeholder 2"/>
          <p:cNvSpPr>
            <a:spLocks noGrp="1"/>
          </p:cNvSpPr>
          <p:nvPr>
            <p:ph sz="quarter" idx="1"/>
          </p:nvPr>
        </p:nvSpPr>
        <p:spPr/>
        <p:txBody>
          <a:bodyPr>
            <a:normAutofit/>
          </a:bodyPr>
          <a:lstStyle/>
          <a:p>
            <a:r>
              <a:rPr lang="en-IN" dirty="0" smtClean="0"/>
              <a:t>Each app has its own set of incoming email addresses, based on its application ID. </a:t>
            </a:r>
          </a:p>
          <a:p>
            <a:r>
              <a:rPr lang="en-IN" dirty="0" smtClean="0"/>
              <a:t>For email, the app can receive messages at </a:t>
            </a:r>
            <a:r>
              <a:rPr lang="en-IN" dirty="0" smtClean="0"/>
              <a:t>following address:</a:t>
            </a:r>
            <a:endParaRPr lang="en-IN" dirty="0" smtClean="0"/>
          </a:p>
          <a:p>
            <a:pPr lvl="1"/>
            <a:r>
              <a:rPr lang="en-IN" i="1" dirty="0" smtClean="0">
                <a:hlinkClick r:id="rId2"/>
              </a:rPr>
              <a:t>anything@app-id.appspotmail.com</a:t>
            </a:r>
            <a:endParaRPr lang="en-IN" i="1" dirty="0" smtClean="0"/>
          </a:p>
          <a:p>
            <a:r>
              <a:rPr lang="en-US" dirty="0" smtClean="0"/>
              <a:t>Free Quota : 100 per day external, 5000 per day (Administrator)</a:t>
            </a:r>
          </a:p>
          <a:p>
            <a:r>
              <a:rPr lang="en-US" dirty="0" smtClean="0"/>
              <a:t>Dev Server supports API but does not send out actual email. It just shows it in the Log.</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Mail Service</a:t>
            </a:r>
            <a:endParaRPr lang="en-IN" sz="4000" dirty="0"/>
          </a:p>
        </p:txBody>
      </p:sp>
      <p:pic>
        <p:nvPicPr>
          <p:cNvPr id="2050" name="Picture 2"/>
          <p:cNvPicPr>
            <a:picLocks noChangeAspect="1" noChangeArrowheads="1"/>
          </p:cNvPicPr>
          <p:nvPr/>
        </p:nvPicPr>
        <p:blipFill>
          <a:blip r:embed="rId2" cstate="print"/>
          <a:srcRect/>
          <a:stretch>
            <a:fillRect/>
          </a:stretch>
        </p:blipFill>
        <p:spPr bwMode="auto">
          <a:xfrm>
            <a:off x="2133600" y="1524000"/>
            <a:ext cx="5053012" cy="4593647"/>
          </a:xfrm>
          <a:prstGeom prst="rect">
            <a:avLst/>
          </a:prstGeom>
          <a:noFill/>
          <a:ln w="9525">
            <a:noFill/>
            <a:miter lim="800000"/>
            <a:headEnd/>
            <a:tailEnd/>
          </a:ln>
        </p:spPr>
      </p:pic>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Cloud Computing</a:t>
            </a:r>
            <a:endParaRPr lang="en-IN" dirty="0"/>
          </a:p>
        </p:txBody>
      </p:sp>
      <p:sp>
        <p:nvSpPr>
          <p:cNvPr id="3" name="Content Placeholder 2"/>
          <p:cNvSpPr>
            <a:spLocks noGrp="1"/>
          </p:cNvSpPr>
          <p:nvPr>
            <p:ph sz="quarter" idx="1"/>
          </p:nvPr>
        </p:nvSpPr>
        <p:spPr>
          <a:xfrm>
            <a:off x="612648" y="1600200"/>
            <a:ext cx="8153400" cy="4953000"/>
          </a:xfrm>
        </p:spPr>
        <p:txBody>
          <a:bodyPr>
            <a:normAutofit/>
          </a:bodyPr>
          <a:lstStyle/>
          <a:p>
            <a:pPr algn="just"/>
            <a:r>
              <a:rPr lang="en-US" sz="2800" dirty="0" smtClean="0"/>
              <a:t>Cloud </a:t>
            </a:r>
            <a:r>
              <a:rPr lang="en-US" sz="2800" dirty="0" smtClean="0"/>
              <a:t>Computing </a:t>
            </a:r>
            <a:r>
              <a:rPr lang="en-US" sz="2800" dirty="0" smtClean="0"/>
              <a:t>is a </a:t>
            </a:r>
            <a:r>
              <a:rPr lang="en-US" sz="2800" b="1" dirty="0" smtClean="0">
                <a:solidFill>
                  <a:srgbClr val="FF0000"/>
                </a:solidFill>
              </a:rPr>
              <a:t>pay-per-use</a:t>
            </a:r>
            <a:r>
              <a:rPr lang="en-US" sz="2800" dirty="0" smtClean="0"/>
              <a:t> model for enabling </a:t>
            </a:r>
            <a:r>
              <a:rPr lang="en-US" sz="2800" b="1" dirty="0" smtClean="0">
                <a:solidFill>
                  <a:schemeClr val="bg2">
                    <a:lumMod val="50000"/>
                  </a:schemeClr>
                </a:solidFill>
              </a:rPr>
              <a:t>available</a:t>
            </a:r>
            <a:r>
              <a:rPr lang="en-US" sz="2800" dirty="0" smtClean="0"/>
              <a:t>, </a:t>
            </a:r>
            <a:r>
              <a:rPr lang="en-US" sz="2800" b="1" dirty="0" smtClean="0">
                <a:solidFill>
                  <a:schemeClr val="accent5">
                    <a:lumMod val="50000"/>
                  </a:schemeClr>
                </a:solidFill>
              </a:rPr>
              <a:t>convenient</a:t>
            </a:r>
            <a:r>
              <a:rPr lang="en-US" sz="2800" dirty="0" smtClean="0"/>
              <a:t>, </a:t>
            </a:r>
            <a:r>
              <a:rPr lang="en-US" sz="2800" b="1" dirty="0" smtClean="0">
                <a:solidFill>
                  <a:srgbClr val="00B0F0"/>
                </a:solidFill>
              </a:rPr>
              <a:t>on-demand</a:t>
            </a:r>
            <a:r>
              <a:rPr lang="en-US" sz="2800" b="1" dirty="0" smtClean="0"/>
              <a:t> </a:t>
            </a:r>
            <a:r>
              <a:rPr lang="en-US" sz="2800" b="1" dirty="0" smtClean="0">
                <a:solidFill>
                  <a:srgbClr val="7030A0"/>
                </a:solidFill>
              </a:rPr>
              <a:t>network access</a:t>
            </a:r>
            <a:r>
              <a:rPr lang="en-US" sz="2800" dirty="0" smtClean="0">
                <a:solidFill>
                  <a:srgbClr val="7030A0"/>
                </a:solidFill>
              </a:rPr>
              <a:t> </a:t>
            </a:r>
            <a:r>
              <a:rPr lang="en-US" sz="2800" dirty="0" smtClean="0"/>
              <a:t>to a shared pool of </a:t>
            </a:r>
            <a:r>
              <a:rPr lang="en-US" sz="2800" b="1" dirty="0" smtClean="0">
                <a:solidFill>
                  <a:schemeClr val="accent1">
                    <a:lumMod val="75000"/>
                  </a:schemeClr>
                </a:solidFill>
              </a:rPr>
              <a:t>configurable computing resources</a:t>
            </a:r>
            <a:r>
              <a:rPr lang="en-US" sz="2800" dirty="0" smtClean="0"/>
              <a:t> (e.g., networks, servers, storage, applications, services) that can be </a:t>
            </a:r>
            <a:r>
              <a:rPr lang="en-US" sz="2800" b="1" dirty="0" smtClean="0">
                <a:solidFill>
                  <a:srgbClr val="0070C0"/>
                </a:solidFill>
              </a:rPr>
              <a:t>rapidly provisioned</a:t>
            </a:r>
            <a:r>
              <a:rPr lang="en-US" sz="2800" dirty="0" smtClean="0">
                <a:solidFill>
                  <a:srgbClr val="0070C0"/>
                </a:solidFill>
              </a:rPr>
              <a:t> </a:t>
            </a:r>
            <a:r>
              <a:rPr lang="en-US" sz="2800" dirty="0" smtClean="0"/>
              <a:t>and released with </a:t>
            </a:r>
            <a:r>
              <a:rPr lang="en-US" sz="2800" b="1" dirty="0" smtClean="0">
                <a:solidFill>
                  <a:srgbClr val="C00000"/>
                </a:solidFill>
              </a:rPr>
              <a:t>minimal management effort</a:t>
            </a:r>
            <a:r>
              <a:rPr lang="en-US" sz="2800" dirty="0" smtClean="0"/>
              <a:t> or service provider interaction. </a:t>
            </a:r>
          </a:p>
        </p:txBody>
      </p:sp>
      <p:sp>
        <p:nvSpPr>
          <p:cNvPr id="5"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
        <p:nvSpPr>
          <p:cNvPr id="6" name="Rectangle 5"/>
          <p:cNvSpPr/>
          <p:nvPr/>
        </p:nvSpPr>
        <p:spPr>
          <a:xfrm>
            <a:off x="0" y="6553200"/>
            <a:ext cx="8610600" cy="253916"/>
          </a:xfrm>
          <a:prstGeom prst="rect">
            <a:avLst/>
          </a:prstGeom>
        </p:spPr>
        <p:txBody>
          <a:bodyPr wrap="square">
            <a:spAutoFit/>
          </a:bodyPr>
          <a:lstStyle/>
          <a:p>
            <a:r>
              <a:rPr lang="en-US" sz="1050" dirty="0" smtClean="0"/>
              <a:t>Credit : </a:t>
            </a:r>
            <a:r>
              <a:rPr lang="en-US" sz="1050" dirty="0" smtClean="0">
                <a:hlinkClick r:id="rId2"/>
              </a:rPr>
              <a:t>http://csrc.nist.gov/publications/nistpubs/800-145/SP800-145.pdf</a:t>
            </a:r>
            <a:endParaRPr lang="en-US" sz="105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App Engine – Receiving Email</a:t>
            </a:r>
            <a:endParaRPr lang="en-IN" sz="3600" dirty="0"/>
          </a:p>
        </p:txBody>
      </p:sp>
      <p:sp>
        <p:nvSpPr>
          <p:cNvPr id="3" name="Content Placeholder 2"/>
          <p:cNvSpPr>
            <a:spLocks noGrp="1"/>
          </p:cNvSpPr>
          <p:nvPr>
            <p:ph sz="quarter" idx="1"/>
          </p:nvPr>
        </p:nvSpPr>
        <p:spPr>
          <a:xfrm>
            <a:off x="612648" y="1600200"/>
            <a:ext cx="8153400" cy="1905000"/>
          </a:xfrm>
        </p:spPr>
        <p:txBody>
          <a:bodyPr>
            <a:normAutofit fontScale="92500"/>
          </a:bodyPr>
          <a:lstStyle/>
          <a:p>
            <a:r>
              <a:rPr lang="en-US" dirty="0" smtClean="0"/>
              <a:t>To receive email in your application, first enabled the feature in the application configuration</a:t>
            </a:r>
          </a:p>
          <a:p>
            <a:r>
              <a:rPr lang="en-US" dirty="0" smtClean="0"/>
              <a:t>Go to </a:t>
            </a:r>
            <a:r>
              <a:rPr lang="en-US" b="1" dirty="0" smtClean="0"/>
              <a:t>appengine-web.xml</a:t>
            </a:r>
            <a:r>
              <a:rPr lang="en-US" dirty="0" smtClean="0"/>
              <a:t> in </a:t>
            </a:r>
            <a:r>
              <a:rPr lang="en-US" b="1" dirty="0" smtClean="0"/>
              <a:t>/WEB-INF</a:t>
            </a:r>
            <a:r>
              <a:rPr lang="en-US" dirty="0" smtClean="0"/>
              <a:t> folder and add the following entry:</a:t>
            </a:r>
          </a:p>
          <a:p>
            <a:endParaRPr lang="en-US" dirty="0" smtClean="0"/>
          </a:p>
        </p:txBody>
      </p:sp>
      <p:sp>
        <p:nvSpPr>
          <p:cNvPr id="5" name="Rectangle 4"/>
          <p:cNvSpPr/>
          <p:nvPr/>
        </p:nvSpPr>
        <p:spPr>
          <a:xfrm>
            <a:off x="1371600" y="3953470"/>
            <a:ext cx="6400800" cy="1569660"/>
          </a:xfrm>
          <a:prstGeom prst="rect">
            <a:avLst/>
          </a:prstGeom>
          <a:solidFill>
            <a:schemeClr val="bg2"/>
          </a:solidFill>
        </p:spPr>
        <p:txBody>
          <a:bodyPr wrap="square">
            <a:spAutoFit/>
          </a:bodyPr>
          <a:lstStyle/>
          <a:p>
            <a:r>
              <a:rPr lang="en-IN" sz="3200" dirty="0" smtClean="0"/>
              <a:t>&lt;inbound-services&gt;</a:t>
            </a:r>
          </a:p>
          <a:p>
            <a:r>
              <a:rPr lang="en-IN" sz="3200" dirty="0" smtClean="0"/>
              <a:t>	&lt;service&gt;mail&lt;/service&gt;</a:t>
            </a:r>
          </a:p>
          <a:p>
            <a:r>
              <a:rPr lang="en-IN" sz="3200" dirty="0" smtClean="0"/>
              <a:t>&lt;/inbound-services&gt;</a:t>
            </a:r>
            <a:endParaRPr lang="en-IN" sz="3200" dirty="0"/>
          </a:p>
        </p:txBody>
      </p:sp>
      <p:sp>
        <p:nvSpPr>
          <p:cNvPr id="6"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App Engine – Receiving Email</a:t>
            </a:r>
            <a:endParaRPr lang="en-IN" sz="3600" dirty="0"/>
          </a:p>
        </p:txBody>
      </p:sp>
      <p:sp>
        <p:nvSpPr>
          <p:cNvPr id="3" name="Content Placeholder 2"/>
          <p:cNvSpPr>
            <a:spLocks noGrp="1"/>
          </p:cNvSpPr>
          <p:nvPr>
            <p:ph sz="quarter" idx="1"/>
          </p:nvPr>
        </p:nvSpPr>
        <p:spPr/>
        <p:txBody>
          <a:bodyPr>
            <a:normAutofit lnSpcReduction="10000"/>
          </a:bodyPr>
          <a:lstStyle/>
          <a:p>
            <a:r>
              <a:rPr lang="en-US" dirty="0" smtClean="0"/>
              <a:t>Add the incoming email URL Path to a </a:t>
            </a:r>
            <a:r>
              <a:rPr lang="en-US" dirty="0" err="1" smtClean="0"/>
              <a:t>Servlet</a:t>
            </a:r>
            <a:endParaRPr lang="en-US" dirty="0" smtClean="0"/>
          </a:p>
          <a:p>
            <a:r>
              <a:rPr lang="en-US" b="1" dirty="0" smtClean="0"/>
              <a:t>web.xml</a:t>
            </a:r>
            <a:r>
              <a:rPr lang="en-US" dirty="0" smtClean="0"/>
              <a:t> description</a:t>
            </a:r>
          </a:p>
          <a:p>
            <a:endParaRPr lang="en-US" dirty="0" smtClean="0"/>
          </a:p>
          <a:p>
            <a:endParaRPr lang="en-US" dirty="0" smtClean="0"/>
          </a:p>
          <a:p>
            <a:endParaRPr lang="en-US" dirty="0" smtClean="0"/>
          </a:p>
          <a:p>
            <a:endParaRPr lang="en-US" dirty="0" smtClean="0"/>
          </a:p>
          <a:p>
            <a:endParaRPr lang="en-US" dirty="0" smtClean="0"/>
          </a:p>
          <a:p>
            <a:r>
              <a:rPr lang="en-US" dirty="0" smtClean="0"/>
              <a:t>In the </a:t>
            </a:r>
            <a:r>
              <a:rPr lang="en-US" dirty="0" err="1" smtClean="0"/>
              <a:t>Servlet</a:t>
            </a:r>
            <a:r>
              <a:rPr lang="en-US" dirty="0" smtClean="0"/>
              <a:t>, handle the POST method to extract out the Email message payload</a:t>
            </a:r>
            <a:endParaRPr lang="en-IN" dirty="0"/>
          </a:p>
        </p:txBody>
      </p:sp>
      <p:pic>
        <p:nvPicPr>
          <p:cNvPr id="3075" name="Picture 3"/>
          <p:cNvPicPr>
            <a:picLocks noChangeAspect="1" noChangeArrowheads="1"/>
          </p:cNvPicPr>
          <p:nvPr/>
        </p:nvPicPr>
        <p:blipFill>
          <a:blip r:embed="rId2" cstate="print"/>
          <a:srcRect/>
          <a:stretch>
            <a:fillRect/>
          </a:stretch>
        </p:blipFill>
        <p:spPr bwMode="auto">
          <a:xfrm>
            <a:off x="1138238" y="2533650"/>
            <a:ext cx="7560049" cy="2495550"/>
          </a:xfrm>
          <a:prstGeom prst="rect">
            <a:avLst/>
          </a:prstGeom>
          <a:no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90600"/>
          </a:xfrm>
        </p:spPr>
        <p:txBody>
          <a:bodyPr>
            <a:normAutofit/>
          </a:bodyPr>
          <a:lstStyle/>
          <a:p>
            <a:pPr algn="ctr"/>
            <a:r>
              <a:rPr lang="en-US" sz="3600" dirty="0" smtClean="0"/>
              <a:t>App Engine – Receiving Email</a:t>
            </a:r>
            <a:endParaRPr lang="en-IN" sz="3600" dirty="0"/>
          </a:p>
        </p:txBody>
      </p:sp>
      <p:sp>
        <p:nvSpPr>
          <p:cNvPr id="5" name="Rectangle 4"/>
          <p:cNvSpPr/>
          <p:nvPr/>
        </p:nvSpPr>
        <p:spPr>
          <a:xfrm>
            <a:off x="76200" y="1600200"/>
            <a:ext cx="9067800" cy="5293757"/>
          </a:xfrm>
          <a:prstGeom prst="rect">
            <a:avLst/>
          </a:prstGeom>
          <a:solidFill>
            <a:schemeClr val="bg2"/>
          </a:solidFill>
        </p:spPr>
        <p:txBody>
          <a:bodyPr wrap="square">
            <a:spAutoFit/>
          </a:bodyPr>
          <a:lstStyle/>
          <a:p>
            <a:r>
              <a:rPr lang="en-IN" sz="2000" dirty="0" smtClean="0"/>
              <a:t>public void </a:t>
            </a:r>
            <a:r>
              <a:rPr lang="en-IN" sz="2000" dirty="0" err="1" smtClean="0"/>
              <a:t>doPost</a:t>
            </a:r>
            <a:r>
              <a:rPr lang="en-IN" sz="2000" dirty="0" smtClean="0"/>
              <a:t>(</a:t>
            </a:r>
            <a:r>
              <a:rPr lang="en-IN" sz="2000" dirty="0" err="1" smtClean="0"/>
              <a:t>HttpServletRequest</a:t>
            </a:r>
            <a:r>
              <a:rPr lang="en-IN" sz="2000" dirty="0" smtClean="0"/>
              <a:t> </a:t>
            </a:r>
            <a:r>
              <a:rPr lang="en-IN" sz="2000" dirty="0" err="1" smtClean="0"/>
              <a:t>req</a:t>
            </a:r>
            <a:r>
              <a:rPr lang="en-IN" sz="2000" dirty="0" smtClean="0"/>
              <a:t>, </a:t>
            </a:r>
            <a:r>
              <a:rPr lang="en-IN" sz="2000" dirty="0" err="1" smtClean="0"/>
              <a:t>HttpServletResponse</a:t>
            </a:r>
            <a:r>
              <a:rPr lang="en-IN" sz="2000" dirty="0" smtClean="0"/>
              <a:t> </a:t>
            </a:r>
            <a:r>
              <a:rPr lang="en-IN" sz="2000" dirty="0" err="1" smtClean="0"/>
              <a:t>resp</a:t>
            </a:r>
            <a:r>
              <a:rPr lang="en-IN" sz="2000" dirty="0" smtClean="0"/>
              <a:t>) throws </a:t>
            </a:r>
            <a:r>
              <a:rPr lang="en-IN" sz="2000" dirty="0" err="1" smtClean="0"/>
              <a:t>IOException</a:t>
            </a:r>
            <a:r>
              <a:rPr lang="en-IN" sz="2000" dirty="0" smtClean="0"/>
              <a:t> {</a:t>
            </a:r>
          </a:p>
          <a:p>
            <a:pPr lvl="1"/>
            <a:r>
              <a:rPr lang="en-IN" sz="2000" dirty="0" smtClean="0"/>
              <a:t>Properties props = new Properties();</a:t>
            </a:r>
          </a:p>
          <a:p>
            <a:pPr lvl="1"/>
            <a:r>
              <a:rPr lang="en-IN" sz="2000" dirty="0" smtClean="0"/>
              <a:t>Session </a:t>
            </a:r>
            <a:r>
              <a:rPr lang="en-IN" sz="2000" dirty="0" err="1" smtClean="0"/>
              <a:t>session</a:t>
            </a:r>
            <a:r>
              <a:rPr lang="en-IN" sz="2000" dirty="0" smtClean="0"/>
              <a:t> = </a:t>
            </a:r>
            <a:r>
              <a:rPr lang="en-IN" sz="2000" dirty="0" err="1" smtClean="0"/>
              <a:t>Session.getDefaultInstance</a:t>
            </a:r>
            <a:r>
              <a:rPr lang="en-IN" sz="2000" dirty="0" smtClean="0"/>
              <a:t>(props, null);</a:t>
            </a:r>
          </a:p>
          <a:p>
            <a:pPr lvl="1"/>
            <a:r>
              <a:rPr lang="en-IN" sz="2000" dirty="0" smtClean="0"/>
              <a:t>try {</a:t>
            </a:r>
          </a:p>
          <a:p>
            <a:pPr lvl="2"/>
            <a:r>
              <a:rPr lang="en-IN" sz="2000" dirty="0" err="1" smtClean="0"/>
              <a:t>MimeMessage</a:t>
            </a:r>
            <a:r>
              <a:rPr lang="en-IN" sz="2000" dirty="0" smtClean="0"/>
              <a:t> message = new </a:t>
            </a:r>
            <a:r>
              <a:rPr lang="en-IN" sz="2000" dirty="0" err="1" smtClean="0"/>
              <a:t>MimeMessage</a:t>
            </a:r>
            <a:r>
              <a:rPr lang="en-IN" sz="2000" dirty="0" smtClean="0"/>
              <a:t>(session, </a:t>
            </a:r>
            <a:r>
              <a:rPr lang="en-IN" sz="2000" dirty="0" err="1" smtClean="0"/>
              <a:t>req.getInputStream</a:t>
            </a:r>
            <a:r>
              <a:rPr lang="en-IN" sz="2000" dirty="0" smtClean="0"/>
              <a:t>());</a:t>
            </a:r>
          </a:p>
          <a:p>
            <a:pPr lvl="2"/>
            <a:r>
              <a:rPr lang="en-IN" sz="2000" dirty="0" smtClean="0"/>
              <a:t>String </a:t>
            </a:r>
            <a:r>
              <a:rPr lang="en-IN" sz="2000" dirty="0" err="1" smtClean="0"/>
              <a:t>contentType</a:t>
            </a:r>
            <a:r>
              <a:rPr lang="en-IN" sz="2000" dirty="0" smtClean="0"/>
              <a:t> = </a:t>
            </a:r>
            <a:r>
              <a:rPr lang="en-IN" sz="2000" dirty="0" err="1" smtClean="0"/>
              <a:t>message.getContentType</a:t>
            </a:r>
            <a:r>
              <a:rPr lang="en-IN" sz="2000" dirty="0" smtClean="0"/>
              <a:t>();</a:t>
            </a:r>
          </a:p>
          <a:p>
            <a:pPr lvl="2"/>
            <a:r>
              <a:rPr lang="en-IN" sz="2000" dirty="0" smtClean="0"/>
              <a:t>Object content = </a:t>
            </a:r>
            <a:r>
              <a:rPr lang="en-IN" sz="2000" dirty="0" err="1" smtClean="0"/>
              <a:t>message.getContent</a:t>
            </a:r>
            <a:r>
              <a:rPr lang="en-IN" sz="2000" dirty="0" smtClean="0"/>
              <a:t>();</a:t>
            </a:r>
          </a:p>
          <a:p>
            <a:pPr lvl="2"/>
            <a:r>
              <a:rPr lang="en-IN" sz="2000" dirty="0" smtClean="0"/>
              <a:t>if (content </a:t>
            </a:r>
            <a:r>
              <a:rPr lang="en-IN" sz="2000" dirty="0" err="1" smtClean="0"/>
              <a:t>instanceof</a:t>
            </a:r>
            <a:r>
              <a:rPr lang="en-IN" sz="2000" dirty="0" smtClean="0"/>
              <a:t> String) {</a:t>
            </a:r>
          </a:p>
          <a:p>
            <a:pPr lvl="2"/>
            <a:r>
              <a:rPr lang="en-IN" sz="2000" dirty="0" smtClean="0"/>
              <a:t>// A plain text body.</a:t>
            </a:r>
          </a:p>
          <a:p>
            <a:pPr lvl="2"/>
            <a:r>
              <a:rPr lang="en-IN" sz="2000" dirty="0" smtClean="0"/>
              <a:t>} </a:t>
            </a:r>
          </a:p>
          <a:p>
            <a:pPr lvl="2"/>
            <a:r>
              <a:rPr lang="en-IN" sz="2000" dirty="0" smtClean="0"/>
              <a:t>else if (content </a:t>
            </a:r>
            <a:r>
              <a:rPr lang="en-IN" sz="2000" dirty="0" err="1" smtClean="0"/>
              <a:t>instanceof</a:t>
            </a:r>
            <a:r>
              <a:rPr lang="en-IN" sz="2000" dirty="0" smtClean="0"/>
              <a:t> Multipart) {}</a:t>
            </a:r>
          </a:p>
          <a:p>
            <a:pPr lvl="1"/>
            <a:r>
              <a:rPr lang="en-IN" sz="2000" dirty="0" smtClean="0"/>
              <a:t>} </a:t>
            </a:r>
          </a:p>
          <a:p>
            <a:pPr lvl="1"/>
            <a:r>
              <a:rPr lang="en-IN" sz="2000" dirty="0" smtClean="0"/>
              <a:t>catch (</a:t>
            </a:r>
            <a:r>
              <a:rPr lang="en-IN" sz="2000" dirty="0" err="1" smtClean="0"/>
              <a:t>MessagingException</a:t>
            </a:r>
            <a:r>
              <a:rPr lang="en-IN" sz="2000" dirty="0" smtClean="0"/>
              <a:t> e) { </a:t>
            </a:r>
          </a:p>
          <a:p>
            <a:pPr lvl="1"/>
            <a:r>
              <a:rPr lang="en-IN" sz="2000" dirty="0" smtClean="0"/>
              <a:t>//.. </a:t>
            </a:r>
          </a:p>
          <a:p>
            <a:pPr lvl="1"/>
            <a:r>
              <a:rPr lang="en-IN" sz="2000" dirty="0" smtClean="0"/>
              <a:t>}</a:t>
            </a:r>
          </a:p>
          <a:p>
            <a:r>
              <a:rPr lang="en-IN" sz="2000" dirty="0" smtClean="0"/>
              <a:t>}</a:t>
            </a:r>
            <a:endParaRPr lang="en-IN" sz="20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Sending Email</a:t>
            </a:r>
            <a:endParaRPr lang="en-IN" sz="4000" dirty="0"/>
          </a:p>
        </p:txBody>
      </p:sp>
      <p:sp>
        <p:nvSpPr>
          <p:cNvPr id="3" name="Content Placeholder 2"/>
          <p:cNvSpPr>
            <a:spLocks noGrp="1"/>
          </p:cNvSpPr>
          <p:nvPr>
            <p:ph sz="quarter" idx="1"/>
          </p:nvPr>
        </p:nvSpPr>
        <p:spPr/>
        <p:txBody>
          <a:bodyPr>
            <a:normAutofit lnSpcReduction="10000"/>
          </a:bodyPr>
          <a:lstStyle/>
          <a:p>
            <a:r>
              <a:rPr lang="en-US" dirty="0" smtClean="0"/>
              <a:t>To send Email, call the API of the Mail Service</a:t>
            </a:r>
          </a:p>
          <a:p>
            <a:r>
              <a:rPr lang="en-US" dirty="0" smtClean="0"/>
              <a:t>Fill out From, To, CC, BCC, Subject, Message, Attachments.</a:t>
            </a:r>
          </a:p>
          <a:p>
            <a:r>
              <a:rPr lang="en-US" dirty="0" smtClean="0"/>
              <a:t>Valid From Address</a:t>
            </a:r>
          </a:p>
          <a:p>
            <a:pPr lvl="1"/>
            <a:r>
              <a:rPr lang="en-IN" sz="2800" dirty="0" smtClean="0"/>
              <a:t>The Google Account address of one of the application administrators</a:t>
            </a:r>
          </a:p>
          <a:p>
            <a:pPr lvl="1"/>
            <a:r>
              <a:rPr lang="en-IN" sz="2800" dirty="0" smtClean="0"/>
              <a:t>The address of the user currently signed in to the app</a:t>
            </a:r>
          </a:p>
          <a:p>
            <a:pPr lvl="1"/>
            <a:r>
              <a:rPr lang="en-IN" sz="2800" dirty="0" smtClean="0"/>
              <a:t>A valid incoming email address for the application</a:t>
            </a:r>
            <a:endParaRPr lang="en-IN" sz="28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Sending Email</a:t>
            </a:r>
            <a:endParaRPr lang="en-IN" sz="4000" dirty="0"/>
          </a:p>
        </p:txBody>
      </p:sp>
      <p:sp>
        <p:nvSpPr>
          <p:cNvPr id="4" name="Rectangle 3"/>
          <p:cNvSpPr/>
          <p:nvPr/>
        </p:nvSpPr>
        <p:spPr>
          <a:xfrm>
            <a:off x="152400" y="1600200"/>
            <a:ext cx="8915400" cy="5170646"/>
          </a:xfrm>
          <a:prstGeom prst="rect">
            <a:avLst/>
          </a:prstGeom>
          <a:solidFill>
            <a:schemeClr val="bg2"/>
          </a:solidFill>
        </p:spPr>
        <p:txBody>
          <a:bodyPr wrap="square">
            <a:spAutoFit/>
          </a:bodyPr>
          <a:lstStyle/>
          <a:p>
            <a:r>
              <a:rPr lang="en-IN" sz="2200" dirty="0" smtClean="0"/>
              <a:t>String </a:t>
            </a:r>
            <a:r>
              <a:rPr lang="en-IN" sz="2200" dirty="0" err="1" smtClean="0"/>
              <a:t>recipientAddress</a:t>
            </a:r>
            <a:r>
              <a:rPr lang="en-IN" sz="2200" dirty="0" smtClean="0"/>
              <a:t> = &lt;email address&gt;;</a:t>
            </a:r>
          </a:p>
          <a:p>
            <a:r>
              <a:rPr lang="en-IN" sz="2200" dirty="0" smtClean="0"/>
              <a:t>Properties props = new Properties();</a:t>
            </a:r>
          </a:p>
          <a:p>
            <a:r>
              <a:rPr lang="en-IN" sz="2200" dirty="0" smtClean="0"/>
              <a:t>Session </a:t>
            </a:r>
            <a:r>
              <a:rPr lang="en-IN" sz="2200" dirty="0" err="1" smtClean="0"/>
              <a:t>session</a:t>
            </a:r>
            <a:r>
              <a:rPr lang="en-IN" sz="2200" dirty="0" smtClean="0"/>
              <a:t> = </a:t>
            </a:r>
            <a:r>
              <a:rPr lang="en-IN" sz="2200" dirty="0" err="1" smtClean="0"/>
              <a:t>Session.getDefaultInstance</a:t>
            </a:r>
            <a:r>
              <a:rPr lang="en-IN" sz="2200" dirty="0" smtClean="0"/>
              <a:t>(props, null);</a:t>
            </a:r>
          </a:p>
          <a:p>
            <a:r>
              <a:rPr lang="en-IN" sz="2200" dirty="0" smtClean="0"/>
              <a:t>String </a:t>
            </a:r>
            <a:r>
              <a:rPr lang="en-IN" sz="2200" dirty="0" err="1" smtClean="0"/>
              <a:t>messageBody</a:t>
            </a:r>
            <a:r>
              <a:rPr lang="en-IN" sz="2200" dirty="0" smtClean="0"/>
              <a:t> =“Hi”;</a:t>
            </a:r>
          </a:p>
          <a:p>
            <a:r>
              <a:rPr lang="en-IN" sz="2200" dirty="0" smtClean="0"/>
              <a:t>try {</a:t>
            </a:r>
          </a:p>
          <a:p>
            <a:pPr lvl="1"/>
            <a:r>
              <a:rPr lang="en-IN" sz="2200" dirty="0" smtClean="0"/>
              <a:t>Message </a:t>
            </a:r>
            <a:r>
              <a:rPr lang="en-IN" sz="2200" dirty="0" err="1" smtClean="0"/>
              <a:t>message</a:t>
            </a:r>
            <a:r>
              <a:rPr lang="en-IN" sz="2200" dirty="0" smtClean="0"/>
              <a:t> = new </a:t>
            </a:r>
            <a:r>
              <a:rPr lang="en-IN" sz="2200" dirty="0" err="1" smtClean="0"/>
              <a:t>MimeMessage</a:t>
            </a:r>
            <a:r>
              <a:rPr lang="en-IN" sz="2200" dirty="0" smtClean="0"/>
              <a:t>(session);</a:t>
            </a:r>
          </a:p>
          <a:p>
            <a:pPr lvl="1"/>
            <a:r>
              <a:rPr lang="en-IN" sz="2200" dirty="0" err="1" smtClean="0"/>
              <a:t>message.setFrom</a:t>
            </a:r>
            <a:r>
              <a:rPr lang="en-IN" sz="2200" dirty="0" smtClean="0"/>
              <a:t>(new </a:t>
            </a:r>
            <a:r>
              <a:rPr lang="en-IN" sz="2200" dirty="0" err="1" smtClean="0"/>
              <a:t>InternetAddress</a:t>
            </a:r>
            <a:r>
              <a:rPr lang="en-IN" sz="2200" dirty="0" smtClean="0"/>
              <a:t>(“test@test.com"));</a:t>
            </a:r>
          </a:p>
          <a:p>
            <a:pPr lvl="1"/>
            <a:r>
              <a:rPr lang="en-IN" sz="2200" dirty="0" err="1" smtClean="0"/>
              <a:t>message.addRecipient</a:t>
            </a:r>
            <a:r>
              <a:rPr lang="en-IN" sz="2200" dirty="0" smtClean="0"/>
              <a:t>(Message.RecipientType.TO, new </a:t>
            </a:r>
            <a:r>
              <a:rPr lang="en-IN" sz="2200" dirty="0" err="1" smtClean="0"/>
              <a:t>InternetAddress</a:t>
            </a:r>
            <a:r>
              <a:rPr lang="en-IN" sz="2200" dirty="0" smtClean="0"/>
              <a:t>(</a:t>
            </a:r>
            <a:r>
              <a:rPr lang="en-IN" sz="2200" dirty="0" err="1" smtClean="0"/>
              <a:t>recipientAddress</a:t>
            </a:r>
            <a:r>
              <a:rPr lang="en-IN" sz="2200" dirty="0" smtClean="0"/>
              <a:t>));</a:t>
            </a:r>
          </a:p>
          <a:p>
            <a:pPr lvl="1"/>
            <a:r>
              <a:rPr lang="en-IN" sz="2200" dirty="0" err="1" smtClean="0"/>
              <a:t>message.setSubject</a:t>
            </a:r>
            <a:r>
              <a:rPr lang="en-IN" sz="2200" dirty="0" smtClean="0"/>
              <a:t>("Welcome to App Engine Workshop!");</a:t>
            </a:r>
          </a:p>
          <a:p>
            <a:pPr lvl="1"/>
            <a:r>
              <a:rPr lang="en-IN" sz="2200" dirty="0" err="1" smtClean="0"/>
              <a:t>message.setText</a:t>
            </a:r>
            <a:r>
              <a:rPr lang="en-IN" sz="2200" dirty="0" smtClean="0"/>
              <a:t>(</a:t>
            </a:r>
            <a:r>
              <a:rPr lang="en-IN" sz="2200" dirty="0" err="1" smtClean="0"/>
              <a:t>messageBody</a:t>
            </a:r>
            <a:r>
              <a:rPr lang="en-IN" sz="2200" dirty="0" smtClean="0"/>
              <a:t>);</a:t>
            </a:r>
          </a:p>
          <a:p>
            <a:pPr lvl="1"/>
            <a:r>
              <a:rPr lang="en-IN" sz="2200" dirty="0" err="1" smtClean="0"/>
              <a:t>Transport.send</a:t>
            </a:r>
            <a:r>
              <a:rPr lang="en-IN" sz="2200" dirty="0" smtClean="0"/>
              <a:t>(message);</a:t>
            </a:r>
          </a:p>
          <a:p>
            <a:r>
              <a:rPr lang="en-IN" sz="2200" dirty="0" smtClean="0"/>
              <a:t>} </a:t>
            </a:r>
            <a:br>
              <a:rPr lang="en-IN" sz="2200" dirty="0" smtClean="0"/>
            </a:br>
            <a:r>
              <a:rPr lang="en-IN" sz="2200" dirty="0" smtClean="0"/>
              <a:t>catch (Exception e) {</a:t>
            </a:r>
          </a:p>
          <a:p>
            <a:r>
              <a:rPr lang="en-IN" sz="2200" dirty="0" smtClean="0"/>
              <a:t>}</a:t>
            </a:r>
            <a:endParaRPr lang="en-IN" sz="2200" dirty="0"/>
          </a:p>
        </p:txBody>
      </p:sp>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p:txBody>
          <a:bodyPr>
            <a:normAutofit/>
          </a:bodyPr>
          <a:lstStyle/>
          <a:p>
            <a:r>
              <a:rPr lang="en-US" dirty="0" smtClean="0"/>
              <a:t>Allow for anyone to request their exam result via Email</a:t>
            </a:r>
          </a:p>
          <a:p>
            <a:r>
              <a:rPr lang="en-US" dirty="0" smtClean="0"/>
              <a:t>Write incoming email handler to receive and parse request</a:t>
            </a:r>
          </a:p>
          <a:p>
            <a:r>
              <a:rPr lang="en-US" dirty="0" smtClean="0"/>
              <a:t>Send out the response via email  (Ideally this should be send out asynchronously via Task Queue API)</a:t>
            </a:r>
          </a:p>
          <a:p>
            <a:r>
              <a:rPr lang="en-US" dirty="0" smtClean="0"/>
              <a:t>Go to </a:t>
            </a:r>
            <a:r>
              <a:rPr lang="en-US" b="1" dirty="0" smtClean="0"/>
              <a:t>/hands-on-exercises/ExamResults-Step5-Email.docx</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65</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162800" y="5486400"/>
            <a:ext cx="1676400" cy="1175983"/>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66</a:t>
            </a:fld>
            <a:endParaRPr lang="en-US" dirty="0"/>
          </a:p>
        </p:txBody>
      </p:sp>
      <p:sp>
        <p:nvSpPr>
          <p:cNvPr id="6" name="TextBox 5"/>
          <p:cNvSpPr txBox="1"/>
          <p:nvPr/>
        </p:nvSpPr>
        <p:spPr>
          <a:xfrm>
            <a:off x="1752600" y="1600200"/>
            <a:ext cx="6056466" cy="769441"/>
          </a:xfrm>
          <a:prstGeom prst="rect">
            <a:avLst/>
          </a:prstGeom>
          <a:noFill/>
        </p:spPr>
        <p:txBody>
          <a:bodyPr wrap="none" rtlCol="0">
            <a:spAutoFit/>
          </a:bodyPr>
          <a:lstStyle/>
          <a:p>
            <a:pPr algn="ctr"/>
            <a:r>
              <a:rPr lang="en-US" sz="4400" dirty="0" smtClean="0"/>
              <a:t>Session </a:t>
            </a:r>
            <a:r>
              <a:rPr lang="en-US" sz="4400" dirty="0" smtClean="0"/>
              <a:t>10 </a:t>
            </a:r>
            <a:r>
              <a:rPr lang="en-US" sz="4400" dirty="0" smtClean="0"/>
              <a:t>–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3065664" y="2811959"/>
            <a:ext cx="3030060" cy="769441"/>
          </a:xfrm>
          <a:prstGeom prst="rect">
            <a:avLst/>
          </a:prstGeom>
          <a:noFill/>
        </p:spPr>
        <p:txBody>
          <a:bodyPr wrap="none" rtlCol="0">
            <a:spAutoFit/>
          </a:bodyPr>
          <a:lstStyle/>
          <a:p>
            <a:pPr algn="ctr"/>
            <a:r>
              <a:rPr lang="en-US" sz="4400" dirty="0" err="1" smtClean="0"/>
              <a:t>Cron</a:t>
            </a:r>
            <a:r>
              <a:rPr lang="en-US" sz="4400" dirty="0" smtClean="0"/>
              <a:t> Service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1143000" y="4038600"/>
            <a:ext cx="2819400" cy="1437894"/>
          </a:xfrm>
          <a:prstGeom prst="rect">
            <a:avLst/>
          </a:prstGeom>
          <a:noFill/>
        </p:spPr>
      </p:pic>
      <p:pic>
        <p:nvPicPr>
          <p:cNvPr id="33794" name="Picture 2" descr="http://www.faceyspacey.com/images/article-images/cronjob.gif"/>
          <p:cNvPicPr>
            <a:picLocks noChangeAspect="1" noChangeArrowheads="1"/>
          </p:cNvPicPr>
          <p:nvPr/>
        </p:nvPicPr>
        <p:blipFill>
          <a:blip r:embed="rId4" cstate="print"/>
          <a:srcRect/>
          <a:stretch>
            <a:fillRect/>
          </a:stretch>
        </p:blipFill>
        <p:spPr bwMode="auto">
          <a:xfrm>
            <a:off x="5334000" y="3886200"/>
            <a:ext cx="2343150" cy="1828800"/>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a:t>
            </a:r>
            <a:r>
              <a:rPr lang="en-US" sz="4000" dirty="0" err="1" smtClean="0"/>
              <a:t>Cron</a:t>
            </a:r>
            <a:r>
              <a:rPr lang="en-US" sz="4000" dirty="0" smtClean="0"/>
              <a:t> Service</a:t>
            </a:r>
            <a:endParaRPr lang="en-IN" sz="4000" dirty="0"/>
          </a:p>
        </p:txBody>
      </p:sp>
      <p:sp>
        <p:nvSpPr>
          <p:cNvPr id="3" name="Content Placeholder 2"/>
          <p:cNvSpPr>
            <a:spLocks noGrp="1"/>
          </p:cNvSpPr>
          <p:nvPr>
            <p:ph sz="quarter" idx="1"/>
          </p:nvPr>
        </p:nvSpPr>
        <p:spPr/>
        <p:txBody>
          <a:bodyPr>
            <a:normAutofit fontScale="92500" lnSpcReduction="20000"/>
          </a:bodyPr>
          <a:lstStyle/>
          <a:p>
            <a:r>
              <a:rPr lang="en-US" dirty="0" smtClean="0"/>
              <a:t>Ability to run tasks at regular intervals</a:t>
            </a:r>
          </a:p>
          <a:p>
            <a:r>
              <a:rPr lang="en-US" dirty="0" smtClean="0"/>
              <a:t>Schedule one or more repetitive tasks to run at different intervals</a:t>
            </a:r>
          </a:p>
          <a:p>
            <a:r>
              <a:rPr lang="en-US" dirty="0" smtClean="0"/>
              <a:t>Ability to specify Time Zones also</a:t>
            </a:r>
          </a:p>
          <a:p>
            <a:r>
              <a:rPr lang="en-US" dirty="0" smtClean="0"/>
              <a:t>Examples</a:t>
            </a:r>
          </a:p>
          <a:p>
            <a:pPr lvl="1"/>
            <a:r>
              <a:rPr lang="en-US" dirty="0" smtClean="0"/>
              <a:t>Fetch the latest news every 1 hour</a:t>
            </a:r>
          </a:p>
          <a:p>
            <a:pPr lvl="1"/>
            <a:r>
              <a:rPr lang="en-US" dirty="0" smtClean="0"/>
              <a:t>Update App statistics every 6 hours</a:t>
            </a:r>
          </a:p>
          <a:p>
            <a:pPr lvl="1"/>
            <a:r>
              <a:rPr lang="en-US" dirty="0" smtClean="0"/>
              <a:t>Check system to send any email reminders every 12 hours</a:t>
            </a:r>
          </a:p>
          <a:p>
            <a:pPr lvl="1"/>
            <a:r>
              <a:rPr lang="en-US" dirty="0" smtClean="0"/>
              <a:t>Take a backup every week on Wednesday at 12:00 AM</a:t>
            </a:r>
          </a:p>
          <a:p>
            <a:r>
              <a:rPr lang="en-IN" sz="2200" dirty="0" smtClean="0">
                <a:hlinkClick r:id="rId2"/>
              </a:rPr>
              <a:t>https://developers.google.com/appengine/docs/java/config/cron</a:t>
            </a:r>
            <a:r>
              <a:rPr lang="en-IN" sz="2200" dirty="0" smtClean="0"/>
              <a:t> </a:t>
            </a:r>
            <a:endParaRPr lang="en-IN" sz="2200"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a:t>
            </a:r>
            <a:r>
              <a:rPr lang="en-US" sz="4000" dirty="0" err="1" smtClean="0"/>
              <a:t>Cron</a:t>
            </a:r>
            <a:r>
              <a:rPr lang="en-US" sz="4000" dirty="0" smtClean="0"/>
              <a:t> Service</a:t>
            </a:r>
            <a:endParaRPr lang="en-IN" sz="4000" dirty="0"/>
          </a:p>
        </p:txBody>
      </p:sp>
      <p:sp>
        <p:nvSpPr>
          <p:cNvPr id="3" name="Content Placeholder 2"/>
          <p:cNvSpPr>
            <a:spLocks noGrp="1"/>
          </p:cNvSpPr>
          <p:nvPr>
            <p:ph sz="quarter" idx="1"/>
          </p:nvPr>
        </p:nvSpPr>
        <p:spPr>
          <a:xfrm>
            <a:off x="612648" y="1600200"/>
            <a:ext cx="8153400" cy="990600"/>
          </a:xfrm>
        </p:spPr>
        <p:txBody>
          <a:bodyPr/>
          <a:lstStyle/>
          <a:p>
            <a:r>
              <a:rPr lang="en-US" dirty="0" err="1" smtClean="0"/>
              <a:t>Cron</a:t>
            </a:r>
            <a:r>
              <a:rPr lang="en-US" dirty="0" smtClean="0"/>
              <a:t> Schedules are specified in a </a:t>
            </a:r>
            <a:r>
              <a:rPr lang="en-US" b="1" dirty="0" smtClean="0"/>
              <a:t>cron.xml </a:t>
            </a:r>
            <a:r>
              <a:rPr lang="en-US" dirty="0" smtClean="0"/>
              <a:t>file that is placed in the </a:t>
            </a:r>
            <a:r>
              <a:rPr lang="en-US" b="1" dirty="0" smtClean="0"/>
              <a:t>/WEB-INF </a:t>
            </a:r>
            <a:r>
              <a:rPr lang="en-US" dirty="0" smtClean="0"/>
              <a:t>directory</a:t>
            </a:r>
          </a:p>
          <a:p>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1295400" y="2590800"/>
            <a:ext cx="6285394" cy="3733800"/>
          </a:xfrm>
          <a:prstGeom prst="rect">
            <a:avLst/>
          </a:prstGeom>
          <a:solidFill>
            <a:schemeClr val="bg2"/>
          </a:solidFill>
          <a:ln w="9525">
            <a:noFill/>
            <a:miter lim="800000"/>
            <a:headEnd/>
            <a:tailEnd/>
          </a:ln>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 Engine – </a:t>
            </a:r>
            <a:r>
              <a:rPr lang="en-US" sz="4000" dirty="0" err="1" smtClean="0"/>
              <a:t>Cron</a:t>
            </a:r>
            <a:r>
              <a:rPr lang="en-US" sz="4000" dirty="0" smtClean="0"/>
              <a:t> Service</a:t>
            </a:r>
            <a:endParaRPr lang="en-IN" sz="4000" dirty="0"/>
          </a:p>
        </p:txBody>
      </p:sp>
      <p:sp>
        <p:nvSpPr>
          <p:cNvPr id="3" name="Content Placeholder 2"/>
          <p:cNvSpPr>
            <a:spLocks noGrp="1"/>
          </p:cNvSpPr>
          <p:nvPr>
            <p:ph sz="quarter" idx="1"/>
          </p:nvPr>
        </p:nvSpPr>
        <p:spPr/>
        <p:txBody>
          <a:bodyPr>
            <a:normAutofit fontScale="92500" lnSpcReduction="10000"/>
          </a:bodyPr>
          <a:lstStyle/>
          <a:p>
            <a:r>
              <a:rPr lang="en-US" dirty="0" smtClean="0"/>
              <a:t>Each </a:t>
            </a:r>
            <a:r>
              <a:rPr lang="en-US" dirty="0" err="1" smtClean="0"/>
              <a:t>Cron</a:t>
            </a:r>
            <a:r>
              <a:rPr lang="en-US" dirty="0" smtClean="0"/>
              <a:t> Entry specifies the following:</a:t>
            </a:r>
          </a:p>
          <a:p>
            <a:pPr lvl="1"/>
            <a:r>
              <a:rPr lang="en-US" b="1" dirty="0" smtClean="0"/>
              <a:t>description</a:t>
            </a:r>
            <a:r>
              <a:rPr lang="en-US" dirty="0" smtClean="0"/>
              <a:t> : A description of the task</a:t>
            </a:r>
          </a:p>
          <a:p>
            <a:pPr lvl="1"/>
            <a:r>
              <a:rPr lang="en-US" b="1" dirty="0" err="1" smtClean="0"/>
              <a:t>url</a:t>
            </a:r>
            <a:r>
              <a:rPr lang="en-US" dirty="0" smtClean="0"/>
              <a:t> : the URL path of the Request handler to invoke. This will map to the </a:t>
            </a:r>
            <a:r>
              <a:rPr lang="en-US" dirty="0" err="1" smtClean="0"/>
              <a:t>Servlet</a:t>
            </a:r>
            <a:r>
              <a:rPr lang="en-US" dirty="0" smtClean="0"/>
              <a:t> that you will configure in the </a:t>
            </a:r>
            <a:r>
              <a:rPr lang="en-US" b="1" dirty="0" smtClean="0"/>
              <a:t>web.xml </a:t>
            </a:r>
            <a:r>
              <a:rPr lang="en-US" dirty="0" smtClean="0"/>
              <a:t>file</a:t>
            </a:r>
          </a:p>
          <a:p>
            <a:pPr lvl="1"/>
            <a:r>
              <a:rPr lang="en-US" b="1" dirty="0" smtClean="0"/>
              <a:t>schedule</a:t>
            </a:r>
            <a:r>
              <a:rPr lang="en-US" dirty="0" smtClean="0"/>
              <a:t>: the </a:t>
            </a:r>
            <a:r>
              <a:rPr lang="en-US" dirty="0" err="1" smtClean="0"/>
              <a:t>Cron</a:t>
            </a:r>
            <a:r>
              <a:rPr lang="en-US" dirty="0" smtClean="0"/>
              <a:t> expression that specifies the schedule on which to execute the task</a:t>
            </a:r>
          </a:p>
          <a:p>
            <a:pPr lvl="1"/>
            <a:r>
              <a:rPr lang="en-US" b="1" dirty="0" err="1" smtClean="0"/>
              <a:t>timezone</a:t>
            </a:r>
            <a:r>
              <a:rPr lang="en-US" dirty="0" smtClean="0"/>
              <a:t>: Optional. The Zone Info descriptor for the </a:t>
            </a:r>
            <a:r>
              <a:rPr lang="en-US" dirty="0" err="1" smtClean="0"/>
              <a:t>timezone</a:t>
            </a:r>
            <a:r>
              <a:rPr lang="en-US" dirty="0" smtClean="0"/>
              <a:t> e.g. America/Los Angeles. If omitted it is UTC</a:t>
            </a:r>
          </a:p>
          <a:p>
            <a:pPr lvl="1"/>
            <a:r>
              <a:rPr lang="en-US" b="1" dirty="0" smtClean="0"/>
              <a:t>target</a:t>
            </a:r>
            <a:r>
              <a:rPr lang="en-US" dirty="0" smtClean="0"/>
              <a:t>: Optional. ID of the App version to use for the task. </a:t>
            </a:r>
          </a:p>
          <a:p>
            <a:pPr lvl="1"/>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lang="en-US"/>
              <a:t>The 5-3-4 formula</a:t>
            </a:r>
          </a:p>
        </p:txBody>
      </p:sp>
      <p:sp>
        <p:nvSpPr>
          <p:cNvPr id="10243" name="Rectangle 3"/>
          <p:cNvSpPr>
            <a:spLocks noGrp="1" noChangeArrowheads="1"/>
          </p:cNvSpPr>
          <p:nvPr>
            <p:ph type="body" idx="1"/>
          </p:nvPr>
        </p:nvSpPr>
        <p:spPr>
          <a:xfrm>
            <a:off x="612648" y="1600200"/>
            <a:ext cx="8153400" cy="3429000"/>
          </a:xfrm>
        </p:spPr>
        <p:txBody>
          <a:bodyPr>
            <a:normAutofit fontScale="92500"/>
          </a:bodyPr>
          <a:lstStyle/>
          <a:p>
            <a:pPr>
              <a:buFont typeface="Wingdings" pitchFamily="2" charset="2"/>
              <a:buNone/>
            </a:pPr>
            <a:r>
              <a:rPr lang="en-US" sz="4800" dirty="0"/>
              <a:t>Cloud Computing comprises of</a:t>
            </a:r>
          </a:p>
          <a:p>
            <a:r>
              <a:rPr lang="en-US" sz="4800" dirty="0" smtClean="0">
                <a:solidFill>
                  <a:schemeClr val="accent1"/>
                </a:solidFill>
              </a:rPr>
              <a:t> </a:t>
            </a:r>
            <a:r>
              <a:rPr lang="en-US" sz="4800" b="1" dirty="0" smtClean="0">
                <a:solidFill>
                  <a:schemeClr val="accent1"/>
                </a:solidFill>
              </a:rPr>
              <a:t>5</a:t>
            </a:r>
            <a:r>
              <a:rPr lang="en-US" sz="3600" dirty="0" smtClean="0"/>
              <a:t> </a:t>
            </a:r>
            <a:r>
              <a:rPr lang="en-US" sz="3600" dirty="0"/>
              <a:t>key characteristics</a:t>
            </a:r>
          </a:p>
          <a:p>
            <a:r>
              <a:rPr lang="en-US" sz="4800" dirty="0" smtClean="0">
                <a:solidFill>
                  <a:schemeClr val="accent1"/>
                </a:solidFill>
              </a:rPr>
              <a:t> </a:t>
            </a:r>
            <a:r>
              <a:rPr lang="en-US" sz="4800" b="1" dirty="0" smtClean="0">
                <a:solidFill>
                  <a:schemeClr val="accent1"/>
                </a:solidFill>
              </a:rPr>
              <a:t>3</a:t>
            </a:r>
            <a:r>
              <a:rPr lang="en-US" sz="3600" dirty="0" smtClean="0"/>
              <a:t> </a:t>
            </a:r>
            <a:r>
              <a:rPr lang="en-US" sz="3600" dirty="0"/>
              <a:t>delivery models</a:t>
            </a:r>
          </a:p>
          <a:p>
            <a:r>
              <a:rPr lang="en-US" sz="4800" dirty="0" smtClean="0">
                <a:solidFill>
                  <a:schemeClr val="accent1"/>
                </a:solidFill>
              </a:rPr>
              <a:t> </a:t>
            </a:r>
            <a:r>
              <a:rPr lang="en-US" sz="4800" b="1" dirty="0" smtClean="0">
                <a:solidFill>
                  <a:schemeClr val="accent1"/>
                </a:solidFill>
              </a:rPr>
              <a:t>4</a:t>
            </a:r>
            <a:r>
              <a:rPr lang="en-US" sz="3600" dirty="0" smtClean="0"/>
              <a:t> </a:t>
            </a:r>
            <a:r>
              <a:rPr lang="en-US" sz="3600" dirty="0"/>
              <a:t>deployment models. </a:t>
            </a:r>
          </a:p>
        </p:txBody>
      </p:sp>
      <p:sp>
        <p:nvSpPr>
          <p:cNvPr id="4"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pic>
        <p:nvPicPr>
          <p:cNvPr id="20484" name="Picture 4" descr="https://encrypted-tbn2.google.com/images?q=tbn:ANd9GcTJxO0AtSNUkLjkJkKDxFu_vUkgUdAneJsgIf6kjeLEzrHnNMkZ"/>
          <p:cNvPicPr>
            <a:picLocks noChangeAspect="1" noChangeArrowheads="1"/>
          </p:cNvPicPr>
          <p:nvPr/>
        </p:nvPicPr>
        <p:blipFill>
          <a:blip r:embed="rId3" cstate="print"/>
          <a:srcRect/>
          <a:stretch>
            <a:fillRect/>
          </a:stretch>
        </p:blipFill>
        <p:spPr bwMode="auto">
          <a:xfrm>
            <a:off x="5715000" y="3429000"/>
            <a:ext cx="3200400" cy="2873829"/>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Cron</a:t>
            </a:r>
            <a:r>
              <a:rPr lang="en-US" dirty="0" smtClean="0"/>
              <a:t> Service - Schedules</a:t>
            </a:r>
            <a:endParaRPr lang="en-IN" dirty="0"/>
          </a:p>
        </p:txBody>
      </p:sp>
      <p:sp>
        <p:nvSpPr>
          <p:cNvPr id="3" name="Content Placeholder 2"/>
          <p:cNvSpPr>
            <a:spLocks noGrp="1"/>
          </p:cNvSpPr>
          <p:nvPr>
            <p:ph sz="quarter" idx="1"/>
          </p:nvPr>
        </p:nvSpPr>
        <p:spPr/>
        <p:txBody>
          <a:bodyPr>
            <a:normAutofit/>
          </a:bodyPr>
          <a:lstStyle/>
          <a:p>
            <a:pPr lvl="1"/>
            <a:r>
              <a:rPr lang="en-US" dirty="0" smtClean="0"/>
              <a:t>A </a:t>
            </a:r>
            <a:r>
              <a:rPr lang="en-US" dirty="0" err="1" smtClean="0"/>
              <a:t>Cron</a:t>
            </a:r>
            <a:r>
              <a:rPr lang="en-US" dirty="0" smtClean="0"/>
              <a:t> Expression for the schedule is a simplified English-like format</a:t>
            </a:r>
            <a:r>
              <a:rPr lang="en-IN" dirty="0" smtClean="0"/>
              <a:t> that describes the recurrence of the task</a:t>
            </a:r>
          </a:p>
          <a:p>
            <a:pPr lvl="1"/>
            <a:r>
              <a:rPr lang="en-US" dirty="0" smtClean="0"/>
              <a:t>every 1 minutes</a:t>
            </a:r>
          </a:p>
          <a:p>
            <a:pPr lvl="1"/>
            <a:r>
              <a:rPr lang="en-US" dirty="0" smtClean="0"/>
              <a:t>every 10 hours</a:t>
            </a:r>
          </a:p>
          <a:p>
            <a:pPr lvl="1"/>
            <a:r>
              <a:rPr lang="en-US" dirty="0" smtClean="0"/>
              <a:t>every day 11:00</a:t>
            </a:r>
          </a:p>
          <a:p>
            <a:pPr lvl="1"/>
            <a:r>
              <a:rPr lang="en-US" dirty="0" smtClean="0"/>
              <a:t>every </a:t>
            </a:r>
            <a:r>
              <a:rPr lang="en-US" dirty="0" err="1" smtClean="0"/>
              <a:t>wednesday</a:t>
            </a:r>
            <a:r>
              <a:rPr lang="en-US" dirty="0" smtClean="0"/>
              <a:t> 15:00</a:t>
            </a:r>
          </a:p>
          <a:p>
            <a:pPr lvl="1"/>
            <a:r>
              <a:rPr lang="en-US" dirty="0" smtClean="0"/>
              <a:t>2</a:t>
            </a:r>
            <a:r>
              <a:rPr lang="en-US" baseline="30000" dirty="0" smtClean="0"/>
              <a:t>nd</a:t>
            </a:r>
            <a:r>
              <a:rPr lang="en-US" dirty="0" smtClean="0"/>
              <a:t> </a:t>
            </a:r>
            <a:r>
              <a:rPr lang="en-US" dirty="0" err="1" smtClean="0"/>
              <a:t>sunday</a:t>
            </a:r>
            <a:endParaRPr lang="en-US" dirty="0" smtClean="0"/>
          </a:p>
          <a:p>
            <a:pPr lvl="1"/>
            <a:r>
              <a:rPr lang="en-US" dirty="0" smtClean="0"/>
              <a:t>every 30 </a:t>
            </a:r>
            <a:r>
              <a:rPr lang="en-US" dirty="0" err="1" smtClean="0"/>
              <a:t>mins</a:t>
            </a:r>
            <a:r>
              <a:rPr lang="en-US" dirty="0" smtClean="0"/>
              <a:t> from 9:00 to 12:00</a:t>
            </a:r>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a:xfrm>
            <a:off x="612648" y="1447800"/>
            <a:ext cx="8153400" cy="4495800"/>
          </a:xfrm>
        </p:spPr>
        <p:txBody>
          <a:bodyPr>
            <a:normAutofit lnSpcReduction="10000"/>
          </a:bodyPr>
          <a:lstStyle/>
          <a:p>
            <a:r>
              <a:rPr lang="en-US" dirty="0" smtClean="0"/>
              <a:t>Write out a </a:t>
            </a:r>
            <a:r>
              <a:rPr lang="en-US" dirty="0" err="1" smtClean="0"/>
              <a:t>Cron</a:t>
            </a:r>
            <a:r>
              <a:rPr lang="en-US" dirty="0" smtClean="0"/>
              <a:t> Job that executes every 2 or 1 hour and prints out a dummy string.</a:t>
            </a:r>
          </a:p>
          <a:p>
            <a:r>
              <a:rPr lang="en-US" dirty="0" smtClean="0"/>
              <a:t>First configure your cron.xml file with the </a:t>
            </a:r>
            <a:r>
              <a:rPr lang="en-US" dirty="0" err="1" smtClean="0"/>
              <a:t>cron</a:t>
            </a:r>
            <a:r>
              <a:rPr lang="en-US" dirty="0" smtClean="0"/>
              <a:t> entry and place it in </a:t>
            </a:r>
            <a:r>
              <a:rPr lang="en-US" b="1" dirty="0" smtClean="0"/>
              <a:t>/WEB-INF</a:t>
            </a:r>
            <a:r>
              <a:rPr lang="en-US" dirty="0" smtClean="0"/>
              <a:t> folder</a:t>
            </a:r>
          </a:p>
          <a:p>
            <a:r>
              <a:rPr lang="en-US" dirty="0" smtClean="0"/>
              <a:t>Map the </a:t>
            </a:r>
            <a:r>
              <a:rPr lang="en-US" dirty="0" err="1" smtClean="0"/>
              <a:t>Cron</a:t>
            </a:r>
            <a:r>
              <a:rPr lang="en-US" dirty="0" smtClean="0"/>
              <a:t> Job Request Handler to </a:t>
            </a:r>
            <a:r>
              <a:rPr lang="en-US" dirty="0" err="1" smtClean="0"/>
              <a:t>Servlet</a:t>
            </a:r>
            <a:r>
              <a:rPr lang="en-US" dirty="0" smtClean="0"/>
              <a:t> and code the </a:t>
            </a:r>
            <a:r>
              <a:rPr lang="en-US" dirty="0" err="1" smtClean="0"/>
              <a:t>Servlet</a:t>
            </a:r>
            <a:endParaRPr lang="en-US" dirty="0" smtClean="0"/>
          </a:p>
          <a:p>
            <a:r>
              <a:rPr lang="en-US" dirty="0" smtClean="0"/>
              <a:t>Deploy the application on App Engine and observe the results</a:t>
            </a:r>
          </a:p>
          <a:p>
            <a:r>
              <a:rPr lang="en-US" dirty="0" smtClean="0"/>
              <a:t>Go to </a:t>
            </a:r>
            <a:r>
              <a:rPr lang="en-US" b="1" dirty="0" smtClean="0"/>
              <a:t>/hands-on-exercises/ExamResults-Step6-CronJob.docx</a:t>
            </a:r>
          </a:p>
          <a:p>
            <a:endParaRPr lang="en-US" dirty="0" smtClean="0"/>
          </a:p>
          <a:p>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71</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2" cstate="print"/>
          <a:srcRect/>
          <a:stretch>
            <a:fillRect/>
          </a:stretch>
        </p:blipFill>
        <p:spPr bwMode="auto">
          <a:xfrm>
            <a:off x="7467600" y="5811670"/>
            <a:ext cx="1600200" cy="1122529"/>
          </a:xfrm>
          <a:prstGeom prst="rect">
            <a:avLst/>
          </a:prstGeo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72</a:t>
            </a:fld>
            <a:endParaRPr lang="en-US" dirty="0"/>
          </a:p>
        </p:txBody>
      </p:sp>
      <p:sp>
        <p:nvSpPr>
          <p:cNvPr id="6" name="TextBox 5"/>
          <p:cNvSpPr txBox="1"/>
          <p:nvPr/>
        </p:nvSpPr>
        <p:spPr>
          <a:xfrm>
            <a:off x="1676400" y="1600200"/>
            <a:ext cx="6014596" cy="769441"/>
          </a:xfrm>
          <a:prstGeom prst="rect">
            <a:avLst/>
          </a:prstGeom>
          <a:noFill/>
        </p:spPr>
        <p:txBody>
          <a:bodyPr wrap="none" rtlCol="0">
            <a:spAutoFit/>
          </a:bodyPr>
          <a:lstStyle/>
          <a:p>
            <a:pPr algn="ctr"/>
            <a:r>
              <a:rPr lang="en-US" sz="4400" dirty="0" smtClean="0"/>
              <a:t>Session </a:t>
            </a:r>
            <a:r>
              <a:rPr lang="en-US" sz="4400" dirty="0" smtClean="0"/>
              <a:t>11 </a:t>
            </a:r>
            <a:r>
              <a:rPr lang="en-US" sz="4400" dirty="0" smtClean="0"/>
              <a:t>– Code Lab</a:t>
            </a:r>
            <a:endParaRPr lang="en-IN" sz="4400" dirty="0"/>
          </a:p>
        </p:txBody>
      </p:sp>
      <p:sp>
        <p:nvSpPr>
          <p:cNvPr id="5126" name="AutoShape 6" descr="data:image/jpeg;base64,/9j/4AAQSkZJRgABAQAAAQABAAD/2wCEAAkGBg8QEBQUEBAPDxAQDxAPDxAPDw8QDw8QFBAVFBQQFBQXHSYeFxkjGRQVIC8gIycpLCwsFR4xNTwqNSYrLSkBCQoKDgwOFA8PFykYFBgpKSkpKSkpKSkpKSkpKSkpKSkpKSkwKSkpKSkpKSksKSkpKSwpKSkpKSkpKSkpKSkpKf/AABEIALoBEAMBIgACEQEDEQH/xAAcAAACAgMBAQAAAAAAAAAAAAACAwQFAQYHAAj/xABEEAACAgEDAQUGAgUJBwUBAAABAgADEQQSITEFEyJBUQYHYXGBkTKhI0JygsEUUpKisbLC0vAXM1NUk5TRFiRDROEV/8QAGAEBAQEBAQAAAAAAAAAAAAAAAQACAwT/xAAdEQEBAQEBAAMBAQAAAAAAAAAAARECIQMSMUFR/9oADAMBAAIRAxEAPwDjYEMLBAk7QIpPi6ec24o+BjGOckk56jAwMfQ8/H4Q6zjPTkEcgHr6Z6H4jmP1aLniJAkBJ8s8fHj48QgJ4CGBFPAQ9mJ4CPop3GSKAhhZK1NBXAJ/DnA9M8mJCyOBCzIWGFhBIHAbZ7bG7J7bI4XtmNsdtmNslhW2CVjtswVksIKwSseVglYggrAKx5WAVkyQRAIjysWyyRWzMCyojrJdBAPMLXWKegx8JBWkQCI5hFsINFEQSIwiARAlkQTGEQDIw7RVgtzLTtHs+sJlSD/b9pSBiDkRr6xiMEwaPAjEJEFRGKJpyFDUTCrJFCcxGhCQ1WWLUoQMdfODbo9oHxGYpEVI2vieVYxUgWWYtPKkYtcatcjCgkIVxwrjEpzJpG2T2ySmpxB2QakRtkxtkgpBKSOElYJWO2zBWSwla8mSjpVwORz+UTtni5ixY9qtOAOCDx5SEVkpyTFFZMo5WLKyQVgFJMozLFsJKZIpkiNRmWLYSQyxTLA6jsIJEayxZEGoWRBMMiCYEswYZgmDcWKiNVYKLHIs240SrGqswixyrEDRjHGwmLVY1VkcYVI5UnkSSd2VUbUG0EblXDPls5Y+eOg+ECWqRqpCVI5Uk3IWK46ngw1SGK4N4Vd4jF91JfdTPdSKEaoDVSx/kx9DFPTjqJLFea4BSTHrimSCRisErHlYBWIsIKwCkkFZjZGOVRikZVRmNFY569OOM5OR19OM/aeTiaYr2p0yALkHIPjIYHcCRjbx4TjPXMr9QibjsD7OdoYqXHHAJHB5/wBCT7WzIrpJmoNlYx1znORzx/r4RDrJ1iyO6QWobLFMJKKRdtBEGtRWEAxpEWwg3CzAMYYBmW4tkEcogII9BNuI0WOVYCCPRYkSrGqswixyrBqRlFknT6dnIVFZmOcKoLE4BJ4HwBP0i0WOQSbxlFjlWZ09Bdgq4yxCjcyquT6sxAH1Mc1JXGccqrjaytwwyM46H1HUQbkeqrz6D59JOGiXZnd4s424PTH4s9OvGJjs+p2dQgPiPdZ2CwbrAV9OuM48xgkdMxtgC5G4NiwoQMglR+sD0weR1PSDfhB03TkHcCcc8fAxyabHzmawN+QOMkgMQ2B5AnjP2k7T6Ytzg7VILsFJCjOCT95VrnlEWgnoM8E/QTx0JIzjg4AJGFYkgY3HgdevTiX+v7qsFdMX2WoN5fZuIO7NeNuQOV8/IH0iNV2hffkvYFVW7zB42naBleM4/D4R5sCB5g1u83GrX9nOG2qrP5jYrNkbd3pnpz8pAdJs1vaFidHfLeIsDtYuw3eMkHdhsZJ6gcHBkftjRix2etEXcK9q1lESx1AS3uKxneu/OCpxw3yC42Y1tlgFZKvpZWKsCrKSrKwIZSDggg8gxJEhSdsytefT6kAdM9TGYjFK7SNuWJHiyfCB5AdDnPOfQYxzNOViNshCnMaFkiquQ+uoTaaRbasTYbaQoBHPnhlB+/kZW6kDqcsfw4P80KAviz+XwEpV1x9VPYkjWLLC5B5Z6DORjnzHykS1ZpxsQxwYzVagFeg6Y+cGxZGYQMR2EWwjnEWwmW4QwgGNYRbCDcXKCPQRKR6TTkcgj0EUkkJJqJlWlyMzASEWwSFbeAcBgCAw9cHkfWEohXXmMosmaXSFiuFdwScrSBZbtXbuOwcjhuCePsYFemYjp95v3ug0hN9zlRiusIGwN2bGBIz5jFQ/pH1hrp9cag3Ztwf9HRqwvhwXos3A4GScLjrn6RLbRgAHw5DEk+MhjhgMArxjg56fSd/7U1gpottP/wAVVlnPntUnH5T5635yehJJwM4GfIZ5gonaSm84apLmw2Q1SWHDD4qOCIb6a1Bueq1Bn8T12KMn4kTrXu80nd9nUcYNga0/vuSP6uJC94jbzo9OP/saxM/sJgH++PtLVrn1GgvyP0Fw5HJptwM+Z4lqtF2Avd3KmCQFqsbxeIc56Z4z8MHnAnXJmFa5+THKG07HGKtSPESQ6WbQuOgIUnJwBnHp6SE6294QqPuK4dBW4Kqy4KlcZUeWZ2PM1r2X/SarXXdc6haFPwqXH8RB0vy7L450xvAydPqntFtTq3dWjCoCCpcDfyMDAIx18hI7vVtrW1bdLZXWcNtsrPNxzYF25sYqx67cCrG5uMdznK/e7VjU0N/Oodf6Nmf8c047rVO2uza0a3a5LValqmDhUDg7irIvUfgbOcDxLjrKurRWuM11W2AHBNdTuAfTKjrL7tXtGy+hEVGustba9qo36VqyHUKMZ3ZubcT1wp+M6/7K9hjR6Sunjcq7rSP1rW5c/fgfACSv44L/APytT/y2p/7e7/LFjSW79ndW9517vu37zGM/hxnpzPpSc09iT/Ke29df1WvfWp+dgrX+rUY6xjno7L1P/Laj/t7v8s9p2w3PGDgg9QfjPoXtDVCqmyw9K63sPyVS38J85JYTyep5J+J5J+8t0zxcXYdG25ZlXfhVLDaCBnK5xyQOeOevSUeoqf8A4b/0H/8AE2v3eVG/tOtmLMU72+wk5yQpGSfM73Bmw+0XvZu02qupr09ViU2d2HaxwWIA3ZAH87I+kp4e+vt7XKtTpTk7VsZQfCTUyseTjK844GepErrkI4IIPoQQftOrU++bWWMqV6Gp3c7VRbLSzHyAAHM537T9svrNVbe6CtrSu5FJYKVRUwCf2ZqPN1Io7BI+0c5OMDI4zk5HHw8+fhJNkjuIsxHcRLCPcRTCDUJYRTCOaKaZbi5SPSKrrJjUm3NISSEkZJIQwbiXXX4ScjAIXG4bskE5C9SODz0HHqJI04GRn1EiIY9DB25XlI5HIXJA3E4C5OMk+QnT/djo1TS2MG3d5e3i27QdiqvHqM7sHj5Ccho1LdPBxk+NtoIUEkE5HXGPU5nc/YnT7NBp/CF3199tGcL3rGzAzzgbsc+kw699bEL3l67uuzbecG010j95xu/qhpxTvMjA6ngfM9J9JkZmNg9B9hJzlwns7SiqmusdK60rH7qhf4TmnvN7Tca+oVuVaikMGU4KvYxyR8dqr951OcN9s9Z3naGobHS01g88rWq14+6N95Hma2n3f9qarUas79Rc9VdBZkezcC52rnHpksR8p0hmwMnoOT8pz73R6Twai0j8T11Kf2VLH++PtNv9ptV3WjvbzFLqP2mG0fmRKjPcc4b2h1b7nGpuUFmYKHIABJIAHoBN49g9OV0SsclrbLbWJ6klyM/ZROWuxVfpO0dj6XutPUnTZTWp+YUZ/PMnb5PJJhi6wG418blqS08jOGZlHH7hnP8A3xV+HSt6Ncn3CH/CZbdldpb+3NUmeE0lVY+aMrH87TI3vfqzo6m/m6pR9GqsH8BJyn6ovdt2AbNUXcADSbbMgOGsa6rKoTkDao8WMdSPKdPv1yrbXX1e3ewHoiAbn+WWQfvCV3sh2H/I9JXUcF8F7GC43OxyfIHjIHPOBKf2Y7ROs7T1lwz3WmRNFR6Eb2axvqyA/LbIX1tPaWsFNNlh6VVWWH9xS38JovuZ0hGmvtP4rdQFz6hEBz/SsaX3vF1Ozs64DduuC0IFGSzWMBtAz5jP/wCz3u50XddmacYwXVrj6/pHLj8iIhj3j63uuzb+cGxVpHx7xwp/qlpw3d8McfHn4zq/vi1YGnorJHjvNhGeWFaYwB582L9AZyYmajNdD9zWkzbqbj0SuuofvMXb+4v3mut7Cdrat7LhpWTvrbLf0zpUx3uW/Cx3Dr5iW/sD7caPs/TWpatpuaxrRtQFXwiqqbs8Hg8kY5lX2n71u07XJrsTTJnwpVWjYHxZwST9vlL3RbMVfafsp2joAbLtKdgU5tGLa05HiJQ4HphxtIJBBmsXqQcEYPBxx5jI6fAzqvsb72rXtWjtDY6WsK11AVUKs3AFijwlSeMgDGecjpRe9r2MTQ3Jdp1CafUlh3Y/DVcOSq+isMkDyw3liO/653nzY57ZEMP9ese8Sy/lFlHcRLCPeJaBhLRTRzRTQajY9NqFCkEDn8ostzIiGPQxZSUMehkZDHIZGJSNHq0j1CSVSTpKlaOoOQu4hy9a1qB/vGaxVxuPC8HOSDPpGqsKoUdFAUdOgGJwD2H0Bu7R0y8YW0WtkgcVDvPr+EcT6BmK3uuZe8L221mm1ndaa7u1SlC47up82MWPVlP6u2P933tRr9ZqQttu6pKLGsBWjxWB1CkBVDIMOOuc4PyGie1+v77tDUvnI79kX9mvFY/uTefczo/BqbSPxPXUD+ypY/3xJr+Oi6i4IjM3RFZz8lGT/ZPnylt7GxuS7M+D5liWJOD6mdp9utZ3XZ2oIOC1XdD52sK/8U4ycBeOvPGOnAxz9/tB0+KOve7rSbNBWfO1rLT9XIH9VREe8vVlNGFHWy5Af2Vy5/NV+82LsjSdzp6q/wDh01ofmqAH85ofvU1WbaK/5qWWn95go/utJnn3pq/ZlZtvprwMPfUh+Rbn8gZ26ci9gNJ3naFZxkVJZafouwfm4nT+3tWKtLc5O3ZTYcgZIO0gcefOJH5P3HNPYbtMWdsWPjnUNqiGz+qTvC4+Sjn4TpvanZNepFYs5Wq+u8DyLVklQfhnH2nLvYmk6XWUCys/pSyBiybUsO9P0ZVjvGFKnPQkdOrdekx1+td9ue3xpNL18d7rQnO0jd+N85GMJuOfXErPdN2f3WhZv+LqLWByDlUxWOR1HgP3mj+8jt7+U6xlU5q02ak9C4P6RvuMfuCdW9kdF3Oh06dCKELftMN7fmxiP41D3zas9zp6V/FZc1gx18C7V/Owfab/AKDSiqpKx0rrSsfJVC/wnN/a/wD9z29o6eq1dyzD99rm/qos6fBOP+97Wb9bXWD/ALnTgnkYBsck/XCrNGsrIHr8jzPo7Udkaexi1lFLscZZ6q2Y44HJGZqXvI0emo0Dd3RQj2WV1qy1Vqw8W84IGRwh+8ZRmube0HsXfo9PVqHeqyq4oFNe8ld6F1LZA6gTXFZc+IEjB4UhTnBxyQfPHl9us7D7Ha7Tdo6A6DUn9IibAucO1SnNdqfFeB8No8jNF9ofdn2hpXxXU+rrOStlCFiPEcBkHiBxg+nPUzUrF5aZeeD8jOy+9XLdh0m3/e79ITnr3hrO/wDIvNd9ivdXqbrkt1tZo09bBzVZjvbyDkJt/VXI5zg44HXIV73/AGvTV2rp6GD0aVi1rgja958OF9QoJGR5sfTMv2jMlc2aJeOeJeLmQ8U0a8U8iS0U0a0U0DFihj0MioY9DFlKQxyNIqNHK0ksdOZYgLt6856fCU1NslDUSb56xa9kduW6O4XUbO8Cso7xd6gN1OMjn/zNjX3r9qFd2dJjcFx3XjyQTkLvyRx16ZI9ZoxtjKNQUOVJVgVZHBZWRgchlIPBhY1KabCSSeSSST6knJM2DsH261miq7qjuQm9nO+ssxZgOc7h6D7TWg0Yphjet77U9pNd2indWHTJWCt7ujDulRFzhrMk78jO0DPKyiamyphuQqQVYB1IB6MPmCMfQyH2T2u1DHKrZW4ZbKnUNWwOOdvGSCFYc9VEuOyrK70CG413FCji1au6bYC6bWOBUvgRfmT5Qx056xc/7Su0fXT/APRP+aU/avbFuqt727aX2qnhXau0EkDGfiYminPUDaHGbECOQzISqbSwUruHXy/KTtbTTWoNXBferb2qtXBA8KAZIxkYcnPyxzY1LI97O9pX6e3dQaw1myomxGsO1rAMqg5bnGcZ6Sy7S9t7rqhVcEetnU37UKOyKVJRRnjlW5JycjpzKI647EXAzWW2MCwIBbdkDOAd3OR6D45g6izy8z1lhuX0Wnst07V3Kpyriyh25XKOcjA689Rx+c2LWe8jtNdyE6YMByyJuxuUEYYMR5zVlYjHJ4O7GfP1+fAmNRazszMcs7M7HgZZiSTx8TJiwmytd2FJIJABswpOfNucD7zbU95naeGC/wAl/RjJxXjCggcePDDjy9ZqTiK3YOeOOeQCPsYudWv/AKp1K6w6zNR1DDzQ7Fynd42567R6+ctf9rHafrpv+gf801VQMMd+0qoIBzlyWC7QR8CTz/NMA1EqWHIX8eOigthT9TLFrdavel2iw66fPn+iPH03Su7e9rdVrVVbzXtRi47tCniwRk8nyJ+81hUbBIyAv4mGcLngZI9TxPaq8k9VwQp2oW2jwjjB8/X45ljWxIsTwm1Ltr1MgrWst3uTybMjGxR03ebEAdci10nvT7VqGO+S0AYHfVK7f0hgn65msFzzyeeD8R15+0Q5i52tg7b943aeqQpZfsrYYZKFFQYehI8RHwziao0c5gakpnwb8bVzv2537Rv6eW7OPPGMxc6WtJaRrkxJdOq2yPZlzJlDaKeSL6SsjPAltFmG0W0imKY1GiFMYpkklWjlaRVaNVohKVo5CZEVpP0lqjrzIsAw1aLtbmeRpGVP0eoVW8SCxTgMp4bbuBOxsHY2Bjdg4yZJ09KvW5AAes7yWtRQasHwBWxubIzxkn0larSw7K7Us0776yASpRsoj5Q/iXDDzHHlBqAUxiMR0jjRUa9y2gWGxh3BrcYUsApV+V6E8EjG3zmX7PsVmU7d67coHRmJYgbVCk5YZ5A5GDnpJuG1av1yMjBx5jPQ/YfaMGoX/QkISVVorGxhWwymzdtJArDFWsOMnaCDk/CR2jbU+nHxMZpacguV31oV3gNtJ3HAAODMVd5RfwwSyiw8kfrI2Pwkc/IjpmO7R1YtfcA3V/xOWBzY75UEDaPF09cnzxAzoC6bIyPpnrI1gxJKarAwR0kO23JJg7dXnPC3MUxhM0SzTUebqsMYtmnmaKZosaNn4HA4zz5nPrFs0EtALQOss0UzTzNFkxZtCxinMkNQcZkRzJkDGSdNSQM+n5SJ5yYykJnyMkha/UbiZBYxlrcxTkeQx088+UEAmLaExgNBpJUximJBjFMicpjFMSDDUxB6tHUvzIymGpksWtm3aMdfOR1aRg5jEaKS0aPQyIjSQjSUS6zJWmyGG0lSOhU7SCOhBHSQUaS9PdtOZmu/KXcj4XcxYKuxcknauSdo9Bkn7xKWFeRwcEHy4IwR9jDv1oIwPzkYvKLvJ+H1tJVWPM44laLYwaiaxxnWVJteRWsgPfENZLD9zWeKZ4Bsi2eLFomeLZ4LPFloAZaAzQS0AtI6YlgGc5/CQuMdTxznyxn4xTOOMZ6c59c+X0xMOw8s9OcnOT6jjiKZpBJbWnbjy9JDyCTkkcHGBnxY4HUcZxz5fHpBZotmknhkkAdScDkDn5ngTzaokRXeEHIJBBBBBwQQcggxbtBBYxZMyTAYyIWMAwjFkwaiSDCBgCEDImqYYMSDDBiDlMYDEgwgZA8GMVpHDRitJJ+lwTzJd6gdDmVddmI7vSYhMR41bJCWyGLINTpM7yYNkjd5MGyRtSTZBNsjG2YNs05VINkA2RBsg95JHmyAXgJyYeopK9ZIBeCWiy0EtAjLQS0AtALSAi0BmgloDNJMs0UzTxP0+8wtZP16f2SIGMWTG3UlYgmBeJiyZkmATAsEwDJWjrDNgy61Ps34Cw5A8/KWFRx1dBMSJddmqNrcfqH+0Sak24qSMTIMPU/iixIGBoYMUIayBgMMNFiZij1eMV5GEYsmakrZDFkjLDEQf3kwXip6SMLwS8WZgyI989vi56SNS7Bh26otI0wZAe+CWgmCZARaCWgmCZFktFs08YBgni0Oi/aYmYMik6zV7/mZDJnjBMiwTAMyYMDBV2lTkeUu19pm7vZzj0+MoTMGWl//2Q=="/>
          <p:cNvSpPr>
            <a:spLocks noChangeAspect="1" noChangeArrowheads="1"/>
          </p:cNvSpPr>
          <p:nvPr/>
        </p:nvSpPr>
        <p:spPr bwMode="auto">
          <a:xfrm>
            <a:off x="155575" y="-846138"/>
            <a:ext cx="2590800" cy="177165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7" name="TextBox 6"/>
          <p:cNvSpPr txBox="1"/>
          <p:nvPr/>
        </p:nvSpPr>
        <p:spPr>
          <a:xfrm>
            <a:off x="1963218" y="2811959"/>
            <a:ext cx="5234959" cy="769441"/>
          </a:xfrm>
          <a:prstGeom prst="rect">
            <a:avLst/>
          </a:prstGeom>
          <a:noFill/>
        </p:spPr>
        <p:txBody>
          <a:bodyPr wrap="none" rtlCol="0">
            <a:spAutoFit/>
          </a:bodyPr>
          <a:lstStyle/>
          <a:p>
            <a:pPr algn="ctr"/>
            <a:r>
              <a:rPr lang="en-US" sz="4400" dirty="0" smtClean="0"/>
              <a:t>Administrative Console</a:t>
            </a:r>
            <a:endParaRPr lang="en-IN" sz="4400" dirty="0"/>
          </a:p>
        </p:txBody>
      </p:sp>
      <p:pic>
        <p:nvPicPr>
          <p:cNvPr id="8" name="Picture 2" descr="http://3.bp.blogspot.com/-WofgasLljGY/TxmQ8UVKBVI/AAAAAAAAAOQ/eOczY6M5Sl8/s1600/Exam-results.jpg"/>
          <p:cNvPicPr>
            <a:picLocks noChangeAspect="1" noChangeArrowheads="1"/>
          </p:cNvPicPr>
          <p:nvPr/>
        </p:nvPicPr>
        <p:blipFill>
          <a:blip r:embed="rId3" cstate="print"/>
          <a:srcRect/>
          <a:stretch>
            <a:fillRect/>
          </a:stretch>
        </p:blipFill>
        <p:spPr bwMode="auto">
          <a:xfrm>
            <a:off x="1143000" y="4038600"/>
            <a:ext cx="2819400" cy="1437894"/>
          </a:xfrm>
          <a:prstGeom prst="rect">
            <a:avLst/>
          </a:prstGeom>
          <a:noFill/>
        </p:spPr>
      </p:pic>
      <p:pic>
        <p:nvPicPr>
          <p:cNvPr id="31746" name="Picture 2" descr="https://developers.google.com/academy/apis/cloud/appengine/intro/images/image02.png"/>
          <p:cNvPicPr>
            <a:picLocks noChangeAspect="1" noChangeArrowheads="1"/>
          </p:cNvPicPr>
          <p:nvPr/>
        </p:nvPicPr>
        <p:blipFill>
          <a:blip r:embed="rId4" cstate="print"/>
          <a:srcRect/>
          <a:stretch>
            <a:fillRect/>
          </a:stretch>
        </p:blipFill>
        <p:spPr bwMode="auto">
          <a:xfrm>
            <a:off x="4572000" y="3731407"/>
            <a:ext cx="4095750" cy="2516993"/>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Administrative Console</a:t>
            </a:r>
            <a:endParaRPr lang="en-IN" dirty="0"/>
          </a:p>
        </p:txBody>
      </p:sp>
      <p:sp>
        <p:nvSpPr>
          <p:cNvPr id="3" name="Content Placeholder 2"/>
          <p:cNvSpPr>
            <a:spLocks noGrp="1"/>
          </p:cNvSpPr>
          <p:nvPr>
            <p:ph sz="quarter" idx="1"/>
          </p:nvPr>
        </p:nvSpPr>
        <p:spPr/>
        <p:txBody>
          <a:bodyPr/>
          <a:lstStyle/>
          <a:p>
            <a:r>
              <a:rPr lang="en-US" dirty="0" smtClean="0"/>
              <a:t>Login at </a:t>
            </a:r>
            <a:r>
              <a:rPr lang="en-US" dirty="0" smtClean="0">
                <a:hlinkClick r:id="rId2"/>
              </a:rPr>
              <a:t>http://appengine.google.com</a:t>
            </a:r>
            <a:endParaRPr lang="en-US" dirty="0" smtClean="0"/>
          </a:p>
          <a:p>
            <a:r>
              <a:rPr lang="en-US" dirty="0" smtClean="0"/>
              <a:t>Visit your list of applications</a:t>
            </a:r>
          </a:p>
          <a:p>
            <a:r>
              <a:rPr lang="en-US" dirty="0" smtClean="0"/>
              <a:t>Click on a particular application to view the Administrative Console</a:t>
            </a:r>
          </a:p>
          <a:p>
            <a:pPr>
              <a:buNone/>
            </a:pPr>
            <a:endParaRPr lang="en-US" dirty="0" smtClean="0"/>
          </a:p>
        </p:txBody>
      </p:sp>
      <p:pic>
        <p:nvPicPr>
          <p:cNvPr id="4" name="Picture 2" descr="https://developers.google.com/academy/apis/cloud/appengine/intro/images/image02.png"/>
          <p:cNvPicPr>
            <a:picLocks noChangeAspect="1" noChangeArrowheads="1"/>
          </p:cNvPicPr>
          <p:nvPr/>
        </p:nvPicPr>
        <p:blipFill>
          <a:blip r:embed="rId3" cstate="print"/>
          <a:srcRect/>
          <a:stretch>
            <a:fillRect/>
          </a:stretch>
        </p:blipFill>
        <p:spPr bwMode="auto">
          <a:xfrm>
            <a:off x="2590800" y="3657600"/>
            <a:ext cx="4095750" cy="2516993"/>
          </a:xfrm>
          <a:prstGeom prst="rect">
            <a:avLst/>
          </a:prstGeom>
          <a:noFill/>
        </p:spPr>
      </p:pic>
      <p:sp>
        <p:nvSpPr>
          <p:cNvPr id="5"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Administrative Console</a:t>
            </a:r>
            <a:endParaRPr lang="en-IN" dirty="0"/>
          </a:p>
        </p:txBody>
      </p:sp>
      <p:sp>
        <p:nvSpPr>
          <p:cNvPr id="3" name="Content Placeholder 2"/>
          <p:cNvSpPr>
            <a:spLocks noGrp="1"/>
          </p:cNvSpPr>
          <p:nvPr>
            <p:ph sz="quarter" idx="1"/>
          </p:nvPr>
        </p:nvSpPr>
        <p:spPr/>
        <p:txBody>
          <a:bodyPr/>
          <a:lstStyle/>
          <a:p>
            <a:r>
              <a:rPr lang="en-US" dirty="0" smtClean="0"/>
              <a:t>Dashboard shows current usage / quota limits</a:t>
            </a:r>
          </a:p>
          <a:p>
            <a:r>
              <a:rPr lang="en-US" dirty="0" smtClean="0"/>
              <a:t>View Logs</a:t>
            </a:r>
          </a:p>
          <a:p>
            <a:r>
              <a:rPr lang="en-US" dirty="0" smtClean="0"/>
              <a:t>View </a:t>
            </a:r>
            <a:r>
              <a:rPr lang="en-US" dirty="0" err="1" smtClean="0"/>
              <a:t>Datastore</a:t>
            </a:r>
            <a:endParaRPr lang="en-US" dirty="0" smtClean="0"/>
          </a:p>
          <a:p>
            <a:r>
              <a:rPr lang="en-US" dirty="0" smtClean="0"/>
              <a:t>Versions</a:t>
            </a:r>
          </a:p>
          <a:p>
            <a:r>
              <a:rPr lang="en-US" dirty="0" smtClean="0"/>
              <a:t>Enable/Disable Application</a:t>
            </a:r>
          </a:p>
          <a:p>
            <a:r>
              <a:rPr lang="en-US" dirty="0" smtClean="0"/>
              <a:t>and more …  </a:t>
            </a:r>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Hands On Exercise</a:t>
            </a:r>
            <a:endParaRPr lang="en-IN" b="1" dirty="0"/>
          </a:p>
        </p:txBody>
      </p:sp>
      <p:sp>
        <p:nvSpPr>
          <p:cNvPr id="4" name="Content Placeholder 3"/>
          <p:cNvSpPr>
            <a:spLocks noGrp="1"/>
          </p:cNvSpPr>
          <p:nvPr>
            <p:ph sz="quarter" idx="1"/>
          </p:nvPr>
        </p:nvSpPr>
        <p:spPr/>
        <p:txBody>
          <a:bodyPr/>
          <a:lstStyle/>
          <a:p>
            <a:r>
              <a:rPr lang="en-US" dirty="0" smtClean="0"/>
              <a:t>For one of your App Engine applications, login with your account credentials at </a:t>
            </a:r>
            <a:r>
              <a:rPr lang="en-US" dirty="0" smtClean="0">
                <a:hlinkClick r:id="rId2"/>
              </a:rPr>
              <a:t>http://appengine.google.com</a:t>
            </a:r>
            <a:endParaRPr lang="en-US" dirty="0" smtClean="0"/>
          </a:p>
          <a:p>
            <a:r>
              <a:rPr lang="en-US" dirty="0" smtClean="0"/>
              <a:t>Visit the Dashboard and visit the different links</a:t>
            </a:r>
          </a:p>
          <a:p>
            <a:r>
              <a:rPr lang="en-US" dirty="0" smtClean="0"/>
              <a:t>Most important ones:</a:t>
            </a:r>
          </a:p>
          <a:p>
            <a:pPr lvl="1"/>
            <a:r>
              <a:rPr lang="en-US" dirty="0" smtClean="0"/>
              <a:t>Current usage</a:t>
            </a:r>
          </a:p>
          <a:p>
            <a:pPr lvl="1"/>
            <a:r>
              <a:rPr lang="en-US" dirty="0" smtClean="0"/>
              <a:t>Logs</a:t>
            </a:r>
          </a:p>
          <a:p>
            <a:pPr lvl="1"/>
            <a:r>
              <a:rPr lang="en-US" dirty="0" err="1" smtClean="0"/>
              <a:t>Datastore</a:t>
            </a:r>
            <a:r>
              <a:rPr lang="en-US" dirty="0" smtClean="0"/>
              <a:t> viewer</a:t>
            </a:r>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75</a:t>
            </a:fld>
            <a:endParaRPr lang="en-US" dirty="0"/>
          </a:p>
        </p:txBody>
      </p:sp>
      <p:pic>
        <p:nvPicPr>
          <p:cNvPr id="3074" name="Picture 2" descr="https://encrypted-tbn2.google.com/images?q=tbn:ANd9GcRWzwUNgoDzL931nmAUimL8mKHRSgzyTX11JCYv333Fi_-4XhzL"/>
          <p:cNvPicPr>
            <a:picLocks noChangeAspect="1" noChangeArrowheads="1"/>
          </p:cNvPicPr>
          <p:nvPr/>
        </p:nvPicPr>
        <p:blipFill>
          <a:blip r:embed="rId3" cstate="print"/>
          <a:srcRect/>
          <a:stretch>
            <a:fillRect/>
          </a:stretch>
        </p:blipFill>
        <p:spPr bwMode="auto">
          <a:xfrm>
            <a:off x="6786665" y="5181600"/>
            <a:ext cx="2281135" cy="1600200"/>
          </a:xfrm>
          <a:prstGeom prst="rect">
            <a:avLst/>
          </a:prstGeom>
          <a:noFill/>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More Services</a:t>
            </a:r>
            <a:endParaRPr lang="en-IN" dirty="0"/>
          </a:p>
        </p:txBody>
      </p:sp>
      <p:sp>
        <p:nvSpPr>
          <p:cNvPr id="3" name="Content Placeholder 2"/>
          <p:cNvSpPr>
            <a:spLocks noGrp="1"/>
          </p:cNvSpPr>
          <p:nvPr>
            <p:ph sz="quarter" idx="1"/>
          </p:nvPr>
        </p:nvSpPr>
        <p:spPr>
          <a:xfrm>
            <a:off x="228600" y="1600200"/>
            <a:ext cx="8686800" cy="4495800"/>
          </a:xfrm>
        </p:spPr>
        <p:txBody>
          <a:bodyPr>
            <a:normAutofit fontScale="92500"/>
          </a:bodyPr>
          <a:lstStyle/>
          <a:p>
            <a:r>
              <a:rPr lang="en-US" dirty="0" smtClean="0"/>
              <a:t>We have only seen a few of the App Engine Services</a:t>
            </a:r>
          </a:p>
          <a:p>
            <a:r>
              <a:rPr lang="en-US" dirty="0" smtClean="0"/>
              <a:t>Investigate and learn about these additional ones</a:t>
            </a:r>
          </a:p>
          <a:p>
            <a:pPr lvl="1"/>
            <a:r>
              <a:rPr lang="en-US" dirty="0" err="1" smtClean="0"/>
              <a:t>Blobstore</a:t>
            </a:r>
            <a:r>
              <a:rPr lang="en-US" dirty="0" smtClean="0"/>
              <a:t> – for storing large amounts of data</a:t>
            </a:r>
          </a:p>
          <a:p>
            <a:pPr lvl="1"/>
            <a:r>
              <a:rPr lang="en-US" dirty="0" smtClean="0"/>
              <a:t>Memory Cache – store and retrieve data from memory</a:t>
            </a:r>
          </a:p>
          <a:p>
            <a:pPr lvl="1"/>
            <a:r>
              <a:rPr lang="en-US" dirty="0" smtClean="0"/>
              <a:t>Task Queues – Create asynchronous tasks that are executed by App Engine automatically</a:t>
            </a:r>
          </a:p>
          <a:p>
            <a:pPr lvl="1"/>
            <a:r>
              <a:rPr lang="en-US" dirty="0" smtClean="0"/>
              <a:t>And more … </a:t>
            </a:r>
          </a:p>
          <a:p>
            <a:pPr lvl="1"/>
            <a:r>
              <a:rPr lang="en-US" dirty="0" smtClean="0"/>
              <a:t>Visit : </a:t>
            </a:r>
            <a:r>
              <a:rPr lang="en-US" dirty="0" smtClean="0">
                <a:hlinkClick r:id="rId2"/>
              </a:rPr>
              <a:t>https://developers.google.com/appengine/docs/java/</a:t>
            </a:r>
            <a:r>
              <a:rPr lang="en-US" dirty="0" smtClean="0"/>
              <a:t> </a:t>
            </a:r>
          </a:p>
          <a:p>
            <a:pPr lvl="1"/>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Important URLs</a:t>
            </a:r>
            <a:endParaRPr lang="en-IN" dirty="0"/>
          </a:p>
        </p:txBody>
      </p:sp>
      <p:sp>
        <p:nvSpPr>
          <p:cNvPr id="3" name="Content Placeholder 2"/>
          <p:cNvSpPr>
            <a:spLocks noGrp="1"/>
          </p:cNvSpPr>
          <p:nvPr>
            <p:ph sz="quarter" idx="1"/>
          </p:nvPr>
        </p:nvSpPr>
        <p:spPr/>
        <p:txBody>
          <a:bodyPr/>
          <a:lstStyle/>
          <a:p>
            <a:r>
              <a:rPr lang="en-US" dirty="0" smtClean="0"/>
              <a:t>Official Site : </a:t>
            </a:r>
            <a:r>
              <a:rPr lang="en-US" dirty="0" smtClean="0">
                <a:hlinkClick r:id="rId2"/>
              </a:rPr>
              <a:t>https://cloud.google.com/products/</a:t>
            </a:r>
            <a:endParaRPr lang="en-US" dirty="0" smtClean="0"/>
          </a:p>
          <a:p>
            <a:r>
              <a:rPr lang="en-US" dirty="0" err="1" smtClean="0"/>
              <a:t>AppEngine</a:t>
            </a:r>
            <a:r>
              <a:rPr lang="en-US" dirty="0" smtClean="0"/>
              <a:t> Console: </a:t>
            </a:r>
            <a:r>
              <a:rPr lang="en-US" dirty="0" smtClean="0">
                <a:hlinkClick r:id="rId3"/>
              </a:rPr>
              <a:t>http://appengine.google.com</a:t>
            </a:r>
            <a:r>
              <a:rPr lang="en-US" dirty="0" smtClean="0"/>
              <a:t> </a:t>
            </a:r>
          </a:p>
          <a:p>
            <a:r>
              <a:rPr lang="en-US" dirty="0" smtClean="0"/>
              <a:t>Java Documentation: </a:t>
            </a:r>
            <a:r>
              <a:rPr lang="en-US" dirty="0" smtClean="0">
                <a:hlinkClick r:id="rId4"/>
              </a:rPr>
              <a:t>https://developers.google.com/appengine/docs/java/overview</a:t>
            </a:r>
            <a:r>
              <a:rPr lang="en-US" dirty="0" smtClean="0"/>
              <a:t> </a:t>
            </a:r>
          </a:p>
          <a:p>
            <a:r>
              <a:rPr lang="en-US" dirty="0" err="1" smtClean="0"/>
              <a:t>AppEngine</a:t>
            </a:r>
            <a:r>
              <a:rPr lang="en-US" dirty="0" smtClean="0"/>
              <a:t> Code Lab: </a:t>
            </a:r>
            <a:r>
              <a:rPr lang="en-US" sz="2400" dirty="0" smtClean="0">
                <a:sym typeface="Wingdings" pitchFamily="2" charset="2"/>
                <a:hlinkClick r:id="rId5"/>
              </a:rPr>
              <a:t>http://googcloudlabs.appspot.com</a:t>
            </a:r>
            <a:r>
              <a:rPr lang="en-US" sz="2400" dirty="0" smtClean="0">
                <a:sym typeface="Wingdings" pitchFamily="2" charset="2"/>
              </a:rPr>
              <a:t> </a:t>
            </a:r>
          </a:p>
          <a:p>
            <a:endParaRPr lang="en-IN" dirty="0"/>
          </a:p>
        </p:txBody>
      </p:sp>
      <p:sp>
        <p:nvSpPr>
          <p:cNvPr id="4" name="Slide Number Placeholder 4"/>
          <p:cNvSpPr>
            <a:spLocks noGrp="1"/>
          </p:cNvSpPr>
          <p:nvPr>
            <p:ph type="sldNum" sz="quarter" idx="12"/>
          </p:nvPr>
        </p:nvSpPr>
        <p:spPr>
          <a:xfrm>
            <a:off x="0" y="1279524"/>
            <a:ext cx="533400" cy="244476"/>
          </a:xfrm>
        </p:spPr>
        <p:txBody>
          <a:bodyPr>
            <a:normAutofit fontScale="85000" lnSpcReduction="20000"/>
          </a:bodyPr>
          <a:lstStyle/>
          <a:p>
            <a:fld id="{F2BF1754-4D2F-46D8-A35A-EF7FA01DA8F5}" type="slidenum">
              <a:rPr lang="en-US" smtClean="0"/>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Books</a:t>
            </a:r>
            <a:endParaRPr lang="en-IN" dirty="0"/>
          </a:p>
        </p:txBody>
      </p:sp>
      <p:sp>
        <p:nvSpPr>
          <p:cNvPr id="3" name="Content Placeholder 2"/>
          <p:cNvSpPr>
            <a:spLocks noGrp="1"/>
          </p:cNvSpPr>
          <p:nvPr>
            <p:ph sz="quarter" idx="1"/>
          </p:nvPr>
        </p:nvSpPr>
        <p:spPr>
          <a:xfrm>
            <a:off x="612648" y="1600200"/>
            <a:ext cx="8153400" cy="1905000"/>
          </a:xfrm>
        </p:spPr>
        <p:txBody>
          <a:bodyPr>
            <a:normAutofit lnSpcReduction="10000"/>
          </a:bodyPr>
          <a:lstStyle/>
          <a:p>
            <a:r>
              <a:rPr lang="en-US" dirty="0" smtClean="0"/>
              <a:t>Excellent in-depth book on Google App Engine covering both Python and Java</a:t>
            </a:r>
          </a:p>
          <a:p>
            <a:r>
              <a:rPr lang="en-US" dirty="0" smtClean="0"/>
              <a:t>Code snippets in this presentation taken from book for demonstration purpose only</a:t>
            </a:r>
            <a:endParaRPr lang="en-IN" dirty="0"/>
          </a:p>
        </p:txBody>
      </p:sp>
      <p:pic>
        <p:nvPicPr>
          <p:cNvPr id="1026" name="Picture 2" descr="Build &amp; Run Scalable Web Applications on Google's Infrastructure"/>
          <p:cNvPicPr>
            <a:picLocks noChangeAspect="1" noChangeArrowheads="1"/>
          </p:cNvPicPr>
          <p:nvPr/>
        </p:nvPicPr>
        <p:blipFill>
          <a:blip r:embed="rId2" cstate="print"/>
          <a:srcRect/>
          <a:stretch>
            <a:fillRect/>
          </a:stretch>
        </p:blipFill>
        <p:spPr bwMode="auto">
          <a:xfrm>
            <a:off x="990600" y="3505200"/>
            <a:ext cx="1981200" cy="2597574"/>
          </a:xfrm>
          <a:prstGeom prst="rect">
            <a:avLst/>
          </a:prstGeom>
          <a:noFill/>
        </p:spPr>
      </p:pic>
      <p:sp>
        <p:nvSpPr>
          <p:cNvPr id="5" name="Rectangle 4"/>
          <p:cNvSpPr/>
          <p:nvPr/>
        </p:nvSpPr>
        <p:spPr>
          <a:xfrm>
            <a:off x="3048000" y="3516868"/>
            <a:ext cx="5830570" cy="400110"/>
          </a:xfrm>
          <a:prstGeom prst="rect">
            <a:avLst/>
          </a:prstGeom>
        </p:spPr>
        <p:txBody>
          <a:bodyPr wrap="none">
            <a:spAutoFit/>
          </a:bodyPr>
          <a:lstStyle/>
          <a:p>
            <a:r>
              <a:rPr lang="en-IN" sz="2000" b="1" dirty="0" smtClean="0"/>
              <a:t>Programming Google App Engine, 2nd Edition</a:t>
            </a:r>
            <a:endParaRPr lang="en-IN" sz="2000" dirty="0"/>
          </a:p>
        </p:txBody>
      </p:sp>
      <p:sp>
        <p:nvSpPr>
          <p:cNvPr id="6" name="Rectangle 5"/>
          <p:cNvSpPr/>
          <p:nvPr/>
        </p:nvSpPr>
        <p:spPr>
          <a:xfrm>
            <a:off x="3048000" y="4057471"/>
            <a:ext cx="4572000" cy="1200329"/>
          </a:xfrm>
          <a:prstGeom prst="rect">
            <a:avLst/>
          </a:prstGeom>
        </p:spPr>
        <p:txBody>
          <a:bodyPr>
            <a:spAutoFit/>
          </a:bodyPr>
          <a:lstStyle/>
          <a:p>
            <a:r>
              <a:rPr lang="en-IN" dirty="0" smtClean="0"/>
              <a:t>By </a:t>
            </a:r>
            <a:r>
              <a:rPr lang="en-IN" dirty="0" smtClean="0">
                <a:hlinkClick r:id="rId3"/>
              </a:rPr>
              <a:t>Dan Sanderson</a:t>
            </a:r>
            <a:endParaRPr lang="en-IN" dirty="0" smtClean="0"/>
          </a:p>
          <a:p>
            <a:r>
              <a:rPr lang="en-IN" dirty="0" smtClean="0"/>
              <a:t>Publisher: O'Reilly Media</a:t>
            </a:r>
          </a:p>
          <a:p>
            <a:r>
              <a:rPr lang="en-IN" dirty="0" smtClean="0"/>
              <a:t>Released: October 2012</a:t>
            </a:r>
          </a:p>
          <a:p>
            <a:r>
              <a:rPr lang="en-IN" dirty="0" smtClean="0"/>
              <a:t>Pages: 538</a:t>
            </a:r>
            <a:endParaRPr lang="en-IN" dirty="0"/>
          </a:p>
        </p:txBody>
      </p:sp>
      <p:sp>
        <p:nvSpPr>
          <p:cNvPr id="7" name="Rectangle 6"/>
          <p:cNvSpPr/>
          <p:nvPr/>
        </p:nvSpPr>
        <p:spPr>
          <a:xfrm>
            <a:off x="3048000" y="5574268"/>
            <a:ext cx="5181600" cy="338554"/>
          </a:xfrm>
          <a:prstGeom prst="rect">
            <a:avLst/>
          </a:prstGeom>
        </p:spPr>
        <p:txBody>
          <a:bodyPr wrap="square">
            <a:spAutoFit/>
          </a:bodyPr>
          <a:lstStyle/>
          <a:p>
            <a:r>
              <a:rPr lang="en-IN" sz="1600" dirty="0" smtClean="0">
                <a:hlinkClick r:id="rId3"/>
              </a:rPr>
              <a:t>http://shop.oreilly.com/product/0636920017547.do</a:t>
            </a:r>
            <a:r>
              <a:rPr lang="en-IN" sz="1600" dirty="0" smtClean="0"/>
              <a:t> </a:t>
            </a:r>
            <a:endParaRPr lang="en-IN" sz="16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612648" y="1752600"/>
            <a:ext cx="8153400" cy="2286000"/>
          </a:xfrm>
        </p:spPr>
        <p:txBody>
          <a:bodyPr/>
          <a:lstStyle/>
          <a:p>
            <a:r>
              <a:rPr lang="en-US" dirty="0" smtClean="0"/>
              <a:t>Q &amp; A</a:t>
            </a:r>
          </a:p>
          <a:p>
            <a:r>
              <a:rPr lang="en-US" dirty="0" smtClean="0"/>
              <a:t>Website : </a:t>
            </a:r>
            <a:r>
              <a:rPr lang="en-US" dirty="0" smtClean="0">
                <a:hlinkClick r:id="rId2"/>
              </a:rPr>
              <a:t>http://www.mindstormsoftware.com</a:t>
            </a:r>
            <a:r>
              <a:rPr lang="en-US" dirty="0" smtClean="0"/>
              <a:t> </a:t>
            </a:r>
          </a:p>
          <a:p>
            <a:r>
              <a:rPr lang="en-US" dirty="0" smtClean="0"/>
              <a:t>Email : </a:t>
            </a:r>
            <a:r>
              <a:rPr lang="en-US" dirty="0" smtClean="0">
                <a:hlinkClick r:id="rId3"/>
              </a:rPr>
              <a:t>romin.irani@mindstormsoftware.com</a:t>
            </a:r>
            <a:endParaRPr lang="en-US" dirty="0" smtClean="0"/>
          </a:p>
          <a:p>
            <a:r>
              <a:rPr lang="en-US" dirty="0" smtClean="0"/>
              <a:t>Twitter : @</a:t>
            </a:r>
            <a:r>
              <a:rPr lang="en-US" dirty="0" err="1" smtClean="0"/>
              <a:t>iRomin</a:t>
            </a:r>
            <a:r>
              <a:rPr lang="en-US" dirty="0" smtClean="0"/>
              <a:t> </a:t>
            </a:r>
            <a:endParaRPr lang="en-US" dirty="0" smtClean="0"/>
          </a:p>
        </p:txBody>
      </p:sp>
      <p:sp>
        <p:nvSpPr>
          <p:cNvPr id="5" name="Slide Number Placeholder 4"/>
          <p:cNvSpPr>
            <a:spLocks noGrp="1"/>
          </p:cNvSpPr>
          <p:nvPr>
            <p:ph type="sldNum" sz="quarter" idx="12"/>
          </p:nvPr>
        </p:nvSpPr>
        <p:spPr/>
        <p:txBody>
          <a:bodyPr>
            <a:normAutofit fontScale="85000" lnSpcReduction="20000"/>
          </a:bodyPr>
          <a:lstStyle/>
          <a:p>
            <a:fld id="{F2BF1754-4D2F-46D8-A35A-EF7FA01DA8F5}" type="slidenum">
              <a:rPr lang="en-US" smtClean="0"/>
              <a:pPr/>
              <a:t>79</a:t>
            </a:fld>
            <a:endParaRPr lang="en-US" dirty="0"/>
          </a:p>
        </p:txBody>
      </p:sp>
      <p:sp>
        <p:nvSpPr>
          <p:cNvPr id="6" name="Title 1"/>
          <p:cNvSpPr>
            <a:spLocks noGrp="1"/>
          </p:cNvSpPr>
          <p:nvPr>
            <p:ph type="title"/>
          </p:nvPr>
        </p:nvSpPr>
        <p:spPr>
          <a:xfrm>
            <a:off x="612648" y="228600"/>
            <a:ext cx="8153400" cy="990600"/>
          </a:xfrm>
        </p:spPr>
        <p:txBody>
          <a:bodyPr/>
          <a:lstStyle/>
          <a:p>
            <a:pPr algn="ctr"/>
            <a:r>
              <a:rPr lang="en-US" dirty="0" smtClean="0"/>
              <a:t>Thank You</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a:r>
              <a:rPr lang="en-US" dirty="0"/>
              <a:t>5 Key Characteristics</a:t>
            </a:r>
          </a:p>
        </p:txBody>
      </p:sp>
      <p:sp>
        <p:nvSpPr>
          <p:cNvPr id="12291" name="Rectangle 3"/>
          <p:cNvSpPr>
            <a:spLocks noGrp="1" noChangeArrowheads="1"/>
          </p:cNvSpPr>
          <p:nvPr>
            <p:ph type="body" idx="1"/>
          </p:nvPr>
        </p:nvSpPr>
        <p:spPr>
          <a:xfrm>
            <a:off x="228600" y="1676400"/>
            <a:ext cx="8915400" cy="4495800"/>
          </a:xfrm>
        </p:spPr>
        <p:txBody>
          <a:bodyPr>
            <a:normAutofit/>
          </a:bodyPr>
          <a:lstStyle/>
          <a:p>
            <a:pPr>
              <a:lnSpc>
                <a:spcPct val="80000"/>
              </a:lnSpc>
            </a:pPr>
            <a:r>
              <a:rPr lang="en-US" sz="3600" dirty="0"/>
              <a:t>On Demand Self </a:t>
            </a:r>
            <a:r>
              <a:rPr lang="en-US" sz="3600" dirty="0" smtClean="0"/>
              <a:t>Service</a:t>
            </a:r>
            <a:br>
              <a:rPr lang="en-US" sz="3600" dirty="0" smtClean="0"/>
            </a:br>
            <a:endParaRPr lang="en-US" sz="3600" dirty="0"/>
          </a:p>
          <a:p>
            <a:pPr>
              <a:lnSpc>
                <a:spcPct val="80000"/>
              </a:lnSpc>
            </a:pPr>
            <a:r>
              <a:rPr lang="en-US" sz="3600" dirty="0"/>
              <a:t>Ubiquitous network access </a:t>
            </a:r>
            <a:r>
              <a:rPr lang="en-US" sz="3600" dirty="0" smtClean="0"/>
              <a:t/>
            </a:r>
            <a:br>
              <a:rPr lang="en-US" sz="3600" dirty="0" smtClean="0"/>
            </a:br>
            <a:endParaRPr lang="en-US" sz="3600" dirty="0"/>
          </a:p>
          <a:p>
            <a:pPr>
              <a:lnSpc>
                <a:spcPct val="80000"/>
              </a:lnSpc>
            </a:pPr>
            <a:r>
              <a:rPr lang="en-US" sz="3600" dirty="0"/>
              <a:t>Location independent Resource </a:t>
            </a:r>
            <a:r>
              <a:rPr lang="en-US" sz="3600" dirty="0" smtClean="0"/>
              <a:t>Pooling</a:t>
            </a:r>
            <a:br>
              <a:rPr lang="en-US" sz="3600" dirty="0" smtClean="0"/>
            </a:br>
            <a:endParaRPr lang="en-US" sz="3600" dirty="0" smtClean="0"/>
          </a:p>
          <a:p>
            <a:pPr>
              <a:lnSpc>
                <a:spcPct val="80000"/>
              </a:lnSpc>
            </a:pPr>
            <a:r>
              <a:rPr lang="en-US" sz="3600" dirty="0" smtClean="0"/>
              <a:t>Rapid Elasticity</a:t>
            </a:r>
            <a:br>
              <a:rPr lang="en-US" sz="3600" dirty="0" smtClean="0"/>
            </a:br>
            <a:endParaRPr lang="en-US" sz="3600" dirty="0"/>
          </a:p>
          <a:p>
            <a:pPr>
              <a:lnSpc>
                <a:spcPct val="80000"/>
              </a:lnSpc>
            </a:pPr>
            <a:r>
              <a:rPr lang="en-US" sz="3600" dirty="0"/>
              <a:t>Pay Per </a:t>
            </a:r>
            <a:r>
              <a:rPr lang="en-US" sz="3600" dirty="0" smtClean="0"/>
              <a:t>Use</a:t>
            </a:r>
            <a:endParaRPr lang="en-US" sz="3600" dirty="0"/>
          </a:p>
        </p:txBody>
      </p:sp>
      <p:pic>
        <p:nvPicPr>
          <p:cNvPr id="2050" name="Picture 2" descr="https://encrypted-tbn2.google.com/images?q=tbn:ANd9GcSfBcb0fd7eEPzR5bLB10qhlLLPStrxK-9KaFM91TcvzgneSDFYSg"/>
          <p:cNvPicPr>
            <a:picLocks noChangeAspect="1" noChangeArrowheads="1"/>
          </p:cNvPicPr>
          <p:nvPr/>
        </p:nvPicPr>
        <p:blipFill>
          <a:blip r:embed="rId3" cstate="print"/>
          <a:srcRect/>
          <a:stretch>
            <a:fillRect/>
          </a:stretch>
        </p:blipFill>
        <p:spPr bwMode="auto">
          <a:xfrm>
            <a:off x="6477000" y="4267200"/>
            <a:ext cx="2095500" cy="20764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a:r>
              <a:rPr lang="en-US" dirty="0"/>
              <a:t>3 Delivery Models</a:t>
            </a:r>
          </a:p>
        </p:txBody>
      </p:sp>
      <p:sp>
        <p:nvSpPr>
          <p:cNvPr id="14339" name="Rectangle 3"/>
          <p:cNvSpPr>
            <a:spLocks noGrp="1" noChangeArrowheads="1"/>
          </p:cNvSpPr>
          <p:nvPr>
            <p:ph type="body" idx="1"/>
          </p:nvPr>
        </p:nvSpPr>
        <p:spPr>
          <a:xfrm>
            <a:off x="457200" y="1524000"/>
            <a:ext cx="8229600" cy="4267200"/>
          </a:xfrm>
        </p:spPr>
        <p:txBody>
          <a:bodyPr>
            <a:noAutofit/>
          </a:bodyPr>
          <a:lstStyle/>
          <a:p>
            <a:pPr>
              <a:lnSpc>
                <a:spcPct val="80000"/>
              </a:lnSpc>
            </a:pPr>
            <a:r>
              <a:rPr lang="en-US" sz="3200" dirty="0" smtClean="0"/>
              <a:t>Software </a:t>
            </a:r>
            <a:r>
              <a:rPr lang="en-US" sz="3200" dirty="0"/>
              <a:t>as a Service (</a:t>
            </a:r>
            <a:r>
              <a:rPr lang="en-US" sz="3200" dirty="0" err="1" smtClean="0"/>
              <a:t>SaaS</a:t>
            </a:r>
            <a:r>
              <a:rPr lang="en-US" sz="3200" dirty="0" smtClean="0"/>
              <a:t>)</a:t>
            </a:r>
          </a:p>
          <a:p>
            <a:pPr lvl="1">
              <a:lnSpc>
                <a:spcPct val="80000"/>
              </a:lnSpc>
            </a:pPr>
            <a:r>
              <a:rPr lang="en-US" sz="3200" dirty="0" smtClean="0"/>
              <a:t> </a:t>
            </a:r>
            <a:r>
              <a:rPr lang="en-US" sz="2400" dirty="0" smtClean="0"/>
              <a:t>Gmail, </a:t>
            </a:r>
            <a:r>
              <a:rPr lang="en-US" sz="2400" dirty="0" smtClean="0"/>
              <a:t>SalesForce.com, Google Apps, Office Live</a:t>
            </a:r>
            <a:r>
              <a:rPr lang="en-US" sz="3200" dirty="0"/>
              <a:t/>
            </a:r>
            <a:br>
              <a:rPr lang="en-US" sz="3200" dirty="0"/>
            </a:br>
            <a:endParaRPr lang="en-US" sz="2400" dirty="0"/>
          </a:p>
          <a:p>
            <a:pPr>
              <a:lnSpc>
                <a:spcPct val="80000"/>
              </a:lnSpc>
            </a:pPr>
            <a:r>
              <a:rPr lang="en-US" sz="3200" dirty="0" smtClean="0"/>
              <a:t>Platform </a:t>
            </a:r>
            <a:r>
              <a:rPr lang="en-US" sz="3200" dirty="0"/>
              <a:t>as a Service (</a:t>
            </a:r>
            <a:r>
              <a:rPr lang="en-US" sz="3200" dirty="0" err="1"/>
              <a:t>PaaS</a:t>
            </a:r>
            <a:r>
              <a:rPr lang="en-US" sz="3200" dirty="0" smtClean="0"/>
              <a:t>)</a:t>
            </a:r>
          </a:p>
          <a:p>
            <a:pPr lvl="1">
              <a:lnSpc>
                <a:spcPct val="80000"/>
              </a:lnSpc>
            </a:pPr>
            <a:r>
              <a:rPr lang="en-US" sz="2400" dirty="0" smtClean="0"/>
              <a:t>Google </a:t>
            </a:r>
            <a:r>
              <a:rPr lang="en-US" sz="2400" dirty="0" smtClean="0"/>
              <a:t>App Engine</a:t>
            </a:r>
          </a:p>
          <a:p>
            <a:pPr lvl="1">
              <a:lnSpc>
                <a:spcPct val="80000"/>
              </a:lnSpc>
            </a:pPr>
            <a:r>
              <a:rPr lang="en-US" sz="2400" dirty="0" smtClean="0"/>
              <a:t>Windows </a:t>
            </a:r>
            <a:r>
              <a:rPr lang="en-US" sz="2400" dirty="0" smtClean="0"/>
              <a:t>Azure</a:t>
            </a:r>
          </a:p>
          <a:p>
            <a:pPr lvl="1">
              <a:lnSpc>
                <a:spcPct val="80000"/>
              </a:lnSpc>
            </a:pPr>
            <a:r>
              <a:rPr lang="en-US" sz="2400" dirty="0" err="1" smtClean="0"/>
              <a:t>Heroku</a:t>
            </a:r>
            <a:endParaRPr lang="en-US" sz="2400" dirty="0" smtClean="0"/>
          </a:p>
          <a:p>
            <a:pPr lvl="1">
              <a:lnSpc>
                <a:spcPct val="80000"/>
              </a:lnSpc>
            </a:pPr>
            <a:r>
              <a:rPr lang="en-US" sz="2400" dirty="0" err="1" smtClean="0"/>
              <a:t>CloudFoundry</a:t>
            </a:r>
            <a:endParaRPr lang="en-US" sz="2400" dirty="0" smtClean="0"/>
          </a:p>
          <a:p>
            <a:pPr lvl="1">
              <a:lnSpc>
                <a:spcPct val="80000"/>
              </a:lnSpc>
            </a:pPr>
            <a:r>
              <a:rPr lang="en-US" sz="2400" dirty="0" smtClean="0"/>
              <a:t>Force.com</a:t>
            </a:r>
            <a:r>
              <a:rPr lang="en-US" sz="3200" dirty="0"/>
              <a:t/>
            </a:r>
            <a:br>
              <a:rPr lang="en-US" sz="3200" dirty="0"/>
            </a:br>
            <a:r>
              <a:rPr lang="en-US" sz="2400" dirty="0" smtClean="0"/>
              <a:t> </a:t>
            </a:r>
            <a:endParaRPr lang="en-US" sz="2400" dirty="0"/>
          </a:p>
          <a:p>
            <a:pPr>
              <a:lnSpc>
                <a:spcPct val="80000"/>
              </a:lnSpc>
            </a:pPr>
            <a:r>
              <a:rPr lang="en-US" sz="3200" dirty="0" smtClean="0"/>
              <a:t>Infrastructure </a:t>
            </a:r>
            <a:r>
              <a:rPr lang="en-US" sz="3200" dirty="0"/>
              <a:t>as a Service (</a:t>
            </a:r>
            <a:r>
              <a:rPr lang="en-US" sz="3200" dirty="0" err="1"/>
              <a:t>IaaS</a:t>
            </a:r>
            <a:r>
              <a:rPr lang="en-US" sz="3200" dirty="0" smtClean="0"/>
              <a:t>)</a:t>
            </a:r>
          </a:p>
          <a:p>
            <a:pPr lvl="1">
              <a:lnSpc>
                <a:spcPct val="80000"/>
              </a:lnSpc>
            </a:pPr>
            <a:r>
              <a:rPr lang="en-US" sz="3200" dirty="0" smtClean="0"/>
              <a:t> </a:t>
            </a:r>
            <a:r>
              <a:rPr lang="en-US" sz="2400" dirty="0" smtClean="0"/>
              <a:t>Amazon Web Services (AWS</a:t>
            </a:r>
            <a:r>
              <a:rPr lang="en-US" sz="2400" dirty="0" smtClean="0"/>
              <a:t>), Google, Microsoft, IBM, EMC</a:t>
            </a:r>
            <a:r>
              <a:rPr lang="en-US" sz="3300" b="1" dirty="0"/>
              <a:t/>
            </a:r>
            <a:br>
              <a:rPr lang="en-US" sz="3300" b="1" dirty="0"/>
            </a:br>
            <a:endParaRPr lang="en-US" dirty="0"/>
          </a:p>
        </p:txBody>
      </p:sp>
      <p:sp>
        <p:nvSpPr>
          <p:cNvPr id="4" name="Slide Number Placeholder 4"/>
          <p:cNvSpPr txBox="1">
            <a:spLocks/>
          </p:cNvSpPr>
          <p:nvPr/>
        </p:nvSpPr>
        <p:spPr>
          <a:xfrm>
            <a:off x="0" y="1279524"/>
            <a:ext cx="533400" cy="244476"/>
          </a:xfrm>
          <a:prstGeom prst="rect">
            <a:avLst/>
          </a:prstGeom>
        </p:spPr>
        <p:txBody>
          <a:bodyPr vert="horz" anchor="ctr"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F1754-4D2F-46D8-A35A-EF7FA01DA8F5}"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S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MSTheme</Template>
  <TotalTime>13430</TotalTime>
  <Words>2901</Words>
  <Application>Microsoft Office PowerPoint</Application>
  <PresentationFormat>On-screen Show (4:3)</PresentationFormat>
  <Paragraphs>564</Paragraphs>
  <Slides>79</Slides>
  <Notes>18</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MSTheme</vt:lpstr>
      <vt:lpstr>Slide 1</vt:lpstr>
      <vt:lpstr>Workshop Goals</vt:lpstr>
      <vt:lpstr>Prerequisites</vt:lpstr>
      <vt:lpstr>Course Requirements</vt:lpstr>
      <vt:lpstr>Slide 5</vt:lpstr>
      <vt:lpstr>Cloud Computing</vt:lpstr>
      <vt:lpstr>The 5-3-4 formula</vt:lpstr>
      <vt:lpstr>5 Key Characteristics</vt:lpstr>
      <vt:lpstr>3 Delivery Models</vt:lpstr>
      <vt:lpstr>4 Deployment Models</vt:lpstr>
      <vt:lpstr>Target Customers</vt:lpstr>
      <vt:lpstr>Slide 12</vt:lpstr>
      <vt:lpstr>What is common between these companies?</vt:lpstr>
      <vt:lpstr>What is Google App Engine?</vt:lpstr>
      <vt:lpstr>App Engine – History</vt:lpstr>
      <vt:lpstr>What does it provide? </vt:lpstr>
      <vt:lpstr>App Engine Advantages</vt:lpstr>
      <vt:lpstr>App Engine Services</vt:lpstr>
      <vt:lpstr>App Engine Services</vt:lpstr>
      <vt:lpstr>Usage Quotas</vt:lpstr>
      <vt:lpstr>Usage – Free Quota</vt:lpstr>
      <vt:lpstr>App Engine - Competition</vt:lpstr>
      <vt:lpstr>Slide 23</vt:lpstr>
      <vt:lpstr>App Engine - Setup</vt:lpstr>
      <vt:lpstr>App Engine - Setup</vt:lpstr>
      <vt:lpstr>Hands On Exercise</vt:lpstr>
      <vt:lpstr>Slide 27</vt:lpstr>
      <vt:lpstr>App Engine – Hello World</vt:lpstr>
      <vt:lpstr>App Engine – Account Setup</vt:lpstr>
      <vt:lpstr>App Engine – Create App</vt:lpstr>
      <vt:lpstr>App Engine – Deploy App</vt:lpstr>
      <vt:lpstr>Hands On Exercise</vt:lpstr>
      <vt:lpstr>Slide 33</vt:lpstr>
      <vt:lpstr>ExamResults App</vt:lpstr>
      <vt:lpstr>Demos</vt:lpstr>
      <vt:lpstr>Slide 36</vt:lpstr>
      <vt:lpstr>Web Interface</vt:lpstr>
      <vt:lpstr>Web Interface – The Flow</vt:lpstr>
      <vt:lpstr>Web Interface – Visual Flow</vt:lpstr>
      <vt:lpstr>Hands On Exercise</vt:lpstr>
      <vt:lpstr>Slide 41</vt:lpstr>
      <vt:lpstr>App Engine Datastore</vt:lpstr>
      <vt:lpstr>App Engine Datastore</vt:lpstr>
      <vt:lpstr>Hands On Exercise</vt:lpstr>
      <vt:lpstr>Slide 45</vt:lpstr>
      <vt:lpstr>App Engine – XMPP Service</vt:lpstr>
      <vt:lpstr>App Engine – XMPP Service</vt:lpstr>
      <vt:lpstr>App Engine – XMPP Service</vt:lpstr>
      <vt:lpstr>App Engine – XMPP JID</vt:lpstr>
      <vt:lpstr>App Engine – XMPP Service</vt:lpstr>
      <vt:lpstr>App Engine – Receiving XMPP Messages</vt:lpstr>
      <vt:lpstr>App Engine – Receiving XMPP Messages</vt:lpstr>
      <vt:lpstr>App Engine – Receiving XMPP Message</vt:lpstr>
      <vt:lpstr>App Engine – Sending XMPP Message</vt:lpstr>
      <vt:lpstr>Hands On Exercise</vt:lpstr>
      <vt:lpstr>Slide 56</vt:lpstr>
      <vt:lpstr>App Engine – Mail Service</vt:lpstr>
      <vt:lpstr>App Engine – Mail Service</vt:lpstr>
      <vt:lpstr>App Engine – Mail Service</vt:lpstr>
      <vt:lpstr>App Engine – Receiving Email</vt:lpstr>
      <vt:lpstr>App Engine – Receiving Email</vt:lpstr>
      <vt:lpstr>App Engine – Receiving Email</vt:lpstr>
      <vt:lpstr>App Engine – Sending Email</vt:lpstr>
      <vt:lpstr>App Engine – Sending Email</vt:lpstr>
      <vt:lpstr>Hands On Exercise</vt:lpstr>
      <vt:lpstr>Slide 66</vt:lpstr>
      <vt:lpstr>App Engine – Cron Service</vt:lpstr>
      <vt:lpstr>App Engine – Cron Service</vt:lpstr>
      <vt:lpstr>App Engine – Cron Service</vt:lpstr>
      <vt:lpstr>Cron Service - Schedules</vt:lpstr>
      <vt:lpstr>Hands On Exercise</vt:lpstr>
      <vt:lpstr>Slide 72</vt:lpstr>
      <vt:lpstr>Administrative Console</vt:lpstr>
      <vt:lpstr>Administrative Console</vt:lpstr>
      <vt:lpstr>Hands On Exercise</vt:lpstr>
      <vt:lpstr>More Services</vt:lpstr>
      <vt:lpstr>Important URLs</vt:lpstr>
      <vt:lpstr>Books</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Intents</dc:title>
  <dc:creator>Romin Irani</dc:creator>
  <cp:lastModifiedBy>irani_r</cp:lastModifiedBy>
  <cp:revision>552</cp:revision>
  <dcterms:created xsi:type="dcterms:W3CDTF">2012-06-03T09:44:02Z</dcterms:created>
  <dcterms:modified xsi:type="dcterms:W3CDTF">2013-04-17T10:03:22Z</dcterms:modified>
</cp:coreProperties>
</file>