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1" r:id="rId6"/>
    <p:sldId id="262" r:id="rId7"/>
    <p:sldId id="264" r:id="rId8"/>
    <p:sldId id="260" r:id="rId9"/>
  </p:sldIdLst>
  <p:sldSz cx="12192000" cy="6858000"/>
  <p:notesSz cx="9926638" cy="6797675"/>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4301543" cy="341458"/>
          </a:xfrm>
          <a:prstGeom prst="rect">
            <a:avLst/>
          </a:prstGeom>
        </p:spPr>
        <p:txBody>
          <a:bodyPr vert="horz" lIns="80275" tIns="40138" rIns="80275" bIns="40138" rtlCol="0"/>
          <a:lstStyle>
            <a:lvl1pPr algn="l">
              <a:defRPr sz="1100"/>
            </a:lvl1pPr>
          </a:lstStyle>
          <a:p>
            <a:endParaRPr lang="ru-RU"/>
          </a:p>
        </p:txBody>
      </p:sp>
      <p:sp>
        <p:nvSpPr>
          <p:cNvPr id="3" name="Дата 2"/>
          <p:cNvSpPr>
            <a:spLocks noGrp="1"/>
          </p:cNvSpPr>
          <p:nvPr>
            <p:ph type="dt" idx="1"/>
          </p:nvPr>
        </p:nvSpPr>
        <p:spPr>
          <a:xfrm>
            <a:off x="5622510" y="0"/>
            <a:ext cx="4301543" cy="341458"/>
          </a:xfrm>
          <a:prstGeom prst="rect">
            <a:avLst/>
          </a:prstGeom>
        </p:spPr>
        <p:txBody>
          <a:bodyPr vert="horz" lIns="80275" tIns="40138" rIns="80275" bIns="40138" rtlCol="0"/>
          <a:lstStyle>
            <a:lvl1pPr algn="r">
              <a:defRPr sz="1100"/>
            </a:lvl1pPr>
          </a:lstStyle>
          <a:p>
            <a:fld id="{393249B7-1910-4A6E-8094-3573003EA57D}" type="datetimeFigureOut">
              <a:rPr lang="ru-RU" smtClean="0"/>
              <a:t>15.05.2025</a:t>
            </a:fld>
            <a:endParaRPr lang="ru-RU"/>
          </a:p>
        </p:txBody>
      </p:sp>
      <p:sp>
        <p:nvSpPr>
          <p:cNvPr id="4" name="Образ слайда 3"/>
          <p:cNvSpPr>
            <a:spLocks noGrp="1" noRot="1" noChangeAspect="1"/>
          </p:cNvSpPr>
          <p:nvPr>
            <p:ph type="sldImg" idx="2"/>
          </p:nvPr>
        </p:nvSpPr>
        <p:spPr>
          <a:xfrm>
            <a:off x="2925763" y="849313"/>
            <a:ext cx="4075112" cy="2293937"/>
          </a:xfrm>
          <a:prstGeom prst="rect">
            <a:avLst/>
          </a:prstGeom>
          <a:noFill/>
          <a:ln w="12700">
            <a:solidFill>
              <a:prstClr val="black"/>
            </a:solidFill>
          </a:ln>
        </p:spPr>
        <p:txBody>
          <a:bodyPr vert="horz" lIns="80275" tIns="40138" rIns="80275" bIns="40138" rtlCol="0" anchor="ctr"/>
          <a:lstStyle/>
          <a:p>
            <a:endParaRPr lang="ru-RU"/>
          </a:p>
        </p:txBody>
      </p:sp>
      <p:sp>
        <p:nvSpPr>
          <p:cNvPr id="5" name="Заметки 4"/>
          <p:cNvSpPr>
            <a:spLocks noGrp="1"/>
          </p:cNvSpPr>
          <p:nvPr>
            <p:ph type="body" sz="quarter" idx="3"/>
          </p:nvPr>
        </p:nvSpPr>
        <p:spPr>
          <a:xfrm>
            <a:off x="992664" y="3271382"/>
            <a:ext cx="7941310" cy="2676584"/>
          </a:xfrm>
          <a:prstGeom prst="rect">
            <a:avLst/>
          </a:prstGeom>
        </p:spPr>
        <p:txBody>
          <a:bodyPr vert="horz" lIns="80275" tIns="40138" rIns="80275" bIns="40138"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456219"/>
            <a:ext cx="4301543" cy="341457"/>
          </a:xfrm>
          <a:prstGeom prst="rect">
            <a:avLst/>
          </a:prstGeom>
        </p:spPr>
        <p:txBody>
          <a:bodyPr vert="horz" lIns="80275" tIns="40138" rIns="80275" bIns="40138" rtlCol="0" anchor="b"/>
          <a:lstStyle>
            <a:lvl1pPr algn="l">
              <a:defRPr sz="1100"/>
            </a:lvl1pPr>
          </a:lstStyle>
          <a:p>
            <a:endParaRPr lang="ru-RU"/>
          </a:p>
        </p:txBody>
      </p:sp>
      <p:sp>
        <p:nvSpPr>
          <p:cNvPr id="7" name="Номер слайда 6"/>
          <p:cNvSpPr>
            <a:spLocks noGrp="1"/>
          </p:cNvSpPr>
          <p:nvPr>
            <p:ph type="sldNum" sz="quarter" idx="5"/>
          </p:nvPr>
        </p:nvSpPr>
        <p:spPr>
          <a:xfrm>
            <a:off x="5622510" y="6456219"/>
            <a:ext cx="4301543" cy="341457"/>
          </a:xfrm>
          <a:prstGeom prst="rect">
            <a:avLst/>
          </a:prstGeom>
        </p:spPr>
        <p:txBody>
          <a:bodyPr vert="horz" lIns="80275" tIns="40138" rIns="80275" bIns="40138" rtlCol="0" anchor="b"/>
          <a:lstStyle>
            <a:lvl1pPr algn="r">
              <a:defRPr sz="1100"/>
            </a:lvl1pPr>
          </a:lstStyle>
          <a:p>
            <a:fld id="{C2E73279-2296-4339-A8CA-449271F25D51}" type="slidenum">
              <a:rPr lang="ru-RU" smtClean="0"/>
              <a:t>‹#›</a:t>
            </a:fld>
            <a:endParaRPr lang="ru-RU"/>
          </a:p>
        </p:txBody>
      </p:sp>
    </p:spTree>
    <p:extLst>
      <p:ext uri="{BB962C8B-B14F-4D97-AF65-F5344CB8AC3E}">
        <p14:creationId xmlns:p14="http://schemas.microsoft.com/office/powerpoint/2010/main" val="104255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2E73279-2296-4339-A8CA-449271F25D51}" type="slidenum">
              <a:rPr lang="ru-RU" smtClean="0"/>
              <a:t>2</a:t>
            </a:fld>
            <a:endParaRPr lang="ru-RU"/>
          </a:p>
        </p:txBody>
      </p:sp>
    </p:spTree>
    <p:extLst>
      <p:ext uri="{BB962C8B-B14F-4D97-AF65-F5344CB8AC3E}">
        <p14:creationId xmlns:p14="http://schemas.microsoft.com/office/powerpoint/2010/main" val="4106387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70508" y="533527"/>
            <a:ext cx="5704332" cy="364693"/>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270508" y="1249426"/>
            <a:ext cx="6464934" cy="1854835"/>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18678211"/>
              </p:ext>
            </p:extLst>
          </p:nvPr>
        </p:nvGraphicFramePr>
        <p:xfrm>
          <a:off x="843635" y="192897"/>
          <a:ext cx="11119765" cy="6377940"/>
        </p:xfrm>
        <a:graphic>
          <a:graphicData uri="http://schemas.openxmlformats.org/drawingml/2006/table">
            <a:tbl>
              <a:tblPr firstRow="1" bandRow="1">
                <a:tableStyleId>{2D5ABB26-0587-4C30-8999-92F81FD0307C}</a:tableStyleId>
              </a:tblPr>
              <a:tblGrid>
                <a:gridCol w="5838768">
                  <a:extLst>
                    <a:ext uri="{9D8B030D-6E8A-4147-A177-3AD203B41FA5}">
                      <a16:colId xmlns:a16="http://schemas.microsoft.com/office/drawing/2014/main" val="20000"/>
                    </a:ext>
                  </a:extLst>
                </a:gridCol>
                <a:gridCol w="5280997">
                  <a:extLst>
                    <a:ext uri="{9D8B030D-6E8A-4147-A177-3AD203B41FA5}">
                      <a16:colId xmlns:a16="http://schemas.microsoft.com/office/drawing/2014/main" val="20001"/>
                    </a:ext>
                  </a:extLst>
                </a:gridCol>
              </a:tblGrid>
              <a:tr h="1534160">
                <a:tc gridSpan="2">
                  <a:txBody>
                    <a:bodyPr/>
                    <a:lstStyle/>
                    <a:p>
                      <a:pPr marL="1914525" algn="ctr">
                        <a:lnSpc>
                          <a:spcPts val="1530"/>
                        </a:lnSpc>
                      </a:pPr>
                      <a:r>
                        <a:rPr sz="1400" spc="-10" dirty="0">
                          <a:latin typeface="Times New Roman"/>
                          <a:cs typeface="Times New Roman"/>
                        </a:rPr>
                        <a:t>Министерство</a:t>
                      </a:r>
                      <a:r>
                        <a:rPr sz="1400" spc="-15" dirty="0">
                          <a:latin typeface="Times New Roman"/>
                          <a:cs typeface="Times New Roman"/>
                        </a:rPr>
                        <a:t> </a:t>
                      </a:r>
                      <a:r>
                        <a:rPr sz="1400" spc="-10" dirty="0">
                          <a:latin typeface="Times New Roman"/>
                          <a:cs typeface="Times New Roman"/>
                        </a:rPr>
                        <a:t>науки</a:t>
                      </a:r>
                      <a:r>
                        <a:rPr sz="1400" spc="5" dirty="0">
                          <a:latin typeface="Times New Roman"/>
                          <a:cs typeface="Times New Roman"/>
                        </a:rPr>
                        <a:t> </a:t>
                      </a:r>
                      <a:r>
                        <a:rPr sz="1400" dirty="0">
                          <a:latin typeface="Times New Roman"/>
                          <a:cs typeface="Times New Roman"/>
                        </a:rPr>
                        <a:t>и </a:t>
                      </a:r>
                      <a:r>
                        <a:rPr sz="1400" spc="-10" dirty="0">
                          <a:latin typeface="Times New Roman"/>
                          <a:cs typeface="Times New Roman"/>
                        </a:rPr>
                        <a:t>высшего</a:t>
                      </a:r>
                      <a:r>
                        <a:rPr sz="1400" spc="-25" dirty="0">
                          <a:latin typeface="Times New Roman"/>
                          <a:cs typeface="Times New Roman"/>
                        </a:rPr>
                        <a:t> </a:t>
                      </a:r>
                      <a:r>
                        <a:rPr sz="1400" spc="-10" dirty="0">
                          <a:latin typeface="Times New Roman"/>
                          <a:cs typeface="Times New Roman"/>
                        </a:rPr>
                        <a:t>образования</a:t>
                      </a:r>
                      <a:r>
                        <a:rPr sz="1400" spc="-25" dirty="0">
                          <a:latin typeface="Times New Roman"/>
                          <a:cs typeface="Times New Roman"/>
                        </a:rPr>
                        <a:t> </a:t>
                      </a:r>
                      <a:r>
                        <a:rPr sz="1400" spc="-10" dirty="0">
                          <a:latin typeface="Times New Roman"/>
                          <a:cs typeface="Times New Roman"/>
                        </a:rPr>
                        <a:t>Республики</a:t>
                      </a:r>
                      <a:r>
                        <a:rPr sz="1400" spc="5" dirty="0">
                          <a:latin typeface="Times New Roman"/>
                          <a:cs typeface="Times New Roman"/>
                        </a:rPr>
                        <a:t> </a:t>
                      </a:r>
                      <a:r>
                        <a:rPr sz="1400" spc="-10" dirty="0">
                          <a:latin typeface="Times New Roman"/>
                          <a:cs typeface="Times New Roman"/>
                        </a:rPr>
                        <a:t>Казахстан</a:t>
                      </a:r>
                      <a:endParaRPr sz="1400" dirty="0">
                        <a:latin typeface="Times New Roman"/>
                        <a:cs typeface="Times New Roman"/>
                      </a:endParaRPr>
                    </a:p>
                    <a:p>
                      <a:pPr marL="2892425" marR="967740" algn="ctr">
                        <a:lnSpc>
                          <a:spcPts val="1800"/>
                        </a:lnSpc>
                        <a:spcBef>
                          <a:spcPts val="80"/>
                        </a:spcBef>
                      </a:pPr>
                      <a:r>
                        <a:rPr sz="1400" spc="-10" dirty="0">
                          <a:latin typeface="Times New Roman"/>
                          <a:cs typeface="Times New Roman"/>
                        </a:rPr>
                        <a:t>Северо-Казахстанский</a:t>
                      </a:r>
                      <a:r>
                        <a:rPr sz="1400" spc="-35" dirty="0">
                          <a:latin typeface="Times New Roman"/>
                          <a:cs typeface="Times New Roman"/>
                        </a:rPr>
                        <a:t> </a:t>
                      </a:r>
                      <a:r>
                        <a:rPr sz="1400" spc="-10" dirty="0">
                          <a:latin typeface="Times New Roman"/>
                          <a:cs typeface="Times New Roman"/>
                        </a:rPr>
                        <a:t>государственный</a:t>
                      </a:r>
                      <a:r>
                        <a:rPr sz="1400" spc="-30" dirty="0">
                          <a:latin typeface="Times New Roman"/>
                          <a:cs typeface="Times New Roman"/>
                        </a:rPr>
                        <a:t> </a:t>
                      </a:r>
                      <a:r>
                        <a:rPr sz="1400" dirty="0">
                          <a:latin typeface="Times New Roman"/>
                          <a:cs typeface="Times New Roman"/>
                        </a:rPr>
                        <a:t>университет</a:t>
                      </a:r>
                      <a:r>
                        <a:rPr sz="1400" spc="-15" dirty="0">
                          <a:latin typeface="Times New Roman"/>
                          <a:cs typeface="Times New Roman"/>
                        </a:rPr>
                        <a:t> </a:t>
                      </a:r>
                      <a:r>
                        <a:rPr sz="1400" dirty="0">
                          <a:latin typeface="Times New Roman"/>
                          <a:cs typeface="Times New Roman"/>
                        </a:rPr>
                        <a:t>им.</a:t>
                      </a:r>
                      <a:r>
                        <a:rPr sz="1400" spc="-15" dirty="0">
                          <a:latin typeface="Times New Roman"/>
                          <a:cs typeface="Times New Roman"/>
                        </a:rPr>
                        <a:t> </a:t>
                      </a:r>
                      <a:r>
                        <a:rPr sz="1400" dirty="0">
                          <a:latin typeface="Times New Roman"/>
                          <a:cs typeface="Times New Roman"/>
                        </a:rPr>
                        <a:t>М.</a:t>
                      </a:r>
                      <a:r>
                        <a:rPr sz="1400" spc="15" dirty="0">
                          <a:latin typeface="Times New Roman"/>
                          <a:cs typeface="Times New Roman"/>
                        </a:rPr>
                        <a:t> </a:t>
                      </a:r>
                      <a:r>
                        <a:rPr sz="1400" spc="-10" dirty="0">
                          <a:latin typeface="Times New Roman"/>
                          <a:cs typeface="Times New Roman"/>
                        </a:rPr>
                        <a:t>Козыбаева </a:t>
                      </a:r>
                      <a:r>
                        <a:rPr sz="1400" spc="-20" dirty="0">
                          <a:latin typeface="Times New Roman"/>
                          <a:cs typeface="Times New Roman"/>
                        </a:rPr>
                        <a:t>Факультет</a:t>
                      </a:r>
                      <a:r>
                        <a:rPr sz="1400" spc="-10" dirty="0">
                          <a:latin typeface="Times New Roman"/>
                          <a:cs typeface="Times New Roman"/>
                        </a:rPr>
                        <a:t> </a:t>
                      </a:r>
                      <a:r>
                        <a:rPr sz="1400" dirty="0">
                          <a:latin typeface="Times New Roman"/>
                          <a:cs typeface="Times New Roman"/>
                        </a:rPr>
                        <a:t>инженерии</a:t>
                      </a:r>
                      <a:r>
                        <a:rPr sz="1400" spc="-50" dirty="0">
                          <a:latin typeface="Times New Roman"/>
                          <a:cs typeface="Times New Roman"/>
                        </a:rPr>
                        <a:t> </a:t>
                      </a:r>
                      <a:r>
                        <a:rPr sz="1400" dirty="0">
                          <a:latin typeface="Times New Roman"/>
                          <a:cs typeface="Times New Roman"/>
                        </a:rPr>
                        <a:t>и</a:t>
                      </a:r>
                      <a:r>
                        <a:rPr sz="1400" spc="-25" dirty="0">
                          <a:latin typeface="Times New Roman"/>
                          <a:cs typeface="Times New Roman"/>
                        </a:rPr>
                        <a:t> </a:t>
                      </a:r>
                      <a:r>
                        <a:rPr sz="1400" dirty="0">
                          <a:latin typeface="Times New Roman"/>
                          <a:cs typeface="Times New Roman"/>
                        </a:rPr>
                        <a:t>цифровых</a:t>
                      </a:r>
                      <a:r>
                        <a:rPr sz="1400" spc="-45" dirty="0">
                          <a:latin typeface="Times New Roman"/>
                          <a:cs typeface="Times New Roman"/>
                        </a:rPr>
                        <a:t> </a:t>
                      </a:r>
                      <a:r>
                        <a:rPr sz="1400" spc="-10" dirty="0">
                          <a:latin typeface="Times New Roman"/>
                          <a:cs typeface="Times New Roman"/>
                        </a:rPr>
                        <a:t>технологий</a:t>
                      </a:r>
                      <a:endParaRPr sz="1400" dirty="0">
                        <a:latin typeface="Times New Roman"/>
                        <a:cs typeface="Times New Roman"/>
                      </a:endParaRPr>
                    </a:p>
                    <a:p>
                      <a:pPr marL="1917700" algn="ctr">
                        <a:lnSpc>
                          <a:spcPct val="100000"/>
                        </a:lnSpc>
                        <a:spcBef>
                          <a:spcPts val="40"/>
                        </a:spcBef>
                      </a:pPr>
                      <a:r>
                        <a:rPr sz="1400" dirty="0">
                          <a:latin typeface="Times New Roman"/>
                          <a:cs typeface="Times New Roman"/>
                        </a:rPr>
                        <a:t>Кафедра</a:t>
                      </a:r>
                      <a:r>
                        <a:rPr sz="1400" spc="55" dirty="0">
                          <a:latin typeface="Times New Roman"/>
                          <a:cs typeface="Times New Roman"/>
                        </a:rPr>
                        <a:t> </a:t>
                      </a:r>
                      <a:r>
                        <a:rPr sz="1400" spc="-10" dirty="0">
                          <a:latin typeface="Times New Roman"/>
                          <a:cs typeface="Times New Roman"/>
                        </a:rPr>
                        <a:t>«Информационно-</a:t>
                      </a:r>
                      <a:r>
                        <a:rPr sz="1400" spc="-20" dirty="0">
                          <a:latin typeface="Times New Roman"/>
                          <a:cs typeface="Times New Roman"/>
                        </a:rPr>
                        <a:t>коммуникационные</a:t>
                      </a:r>
                      <a:r>
                        <a:rPr sz="1400" spc="15" dirty="0">
                          <a:latin typeface="Times New Roman"/>
                          <a:cs typeface="Times New Roman"/>
                        </a:rPr>
                        <a:t> </a:t>
                      </a:r>
                      <a:r>
                        <a:rPr sz="1400" spc="-10" dirty="0">
                          <a:latin typeface="Times New Roman"/>
                          <a:cs typeface="Times New Roman"/>
                        </a:rPr>
                        <a:t>технологии»</a:t>
                      </a:r>
                      <a:endParaRPr sz="14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047875">
                <a:tc gridSpan="2">
                  <a:txBody>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145"/>
                        </a:spcBef>
                      </a:pPr>
                      <a:endParaRPr sz="1400" dirty="0">
                        <a:latin typeface="Times New Roman"/>
                        <a:cs typeface="Times New Roman"/>
                      </a:endParaRPr>
                    </a:p>
                    <a:p>
                      <a:pPr marL="1917700" algn="ctr">
                        <a:lnSpc>
                          <a:spcPct val="100000"/>
                        </a:lnSpc>
                      </a:pPr>
                      <a:r>
                        <a:rPr sz="1400" dirty="0">
                          <a:latin typeface="Times New Roman"/>
                          <a:cs typeface="Times New Roman"/>
                        </a:rPr>
                        <a:t>ТВОРЧЕСКИЙ</a:t>
                      </a:r>
                      <a:r>
                        <a:rPr sz="1400" spc="-85" dirty="0">
                          <a:latin typeface="Times New Roman"/>
                          <a:cs typeface="Times New Roman"/>
                        </a:rPr>
                        <a:t> </a:t>
                      </a:r>
                      <a:r>
                        <a:rPr sz="1400" spc="-10" dirty="0">
                          <a:latin typeface="Times New Roman"/>
                          <a:cs typeface="Times New Roman"/>
                        </a:rPr>
                        <a:t>ПРОЕКТ</a:t>
                      </a:r>
                      <a:endParaRPr sz="1400" dirty="0">
                        <a:latin typeface="Times New Roman"/>
                        <a:cs typeface="Times New Roman"/>
                      </a:endParaRPr>
                    </a:p>
                    <a:p>
                      <a:pPr marL="1916430" algn="ctr">
                        <a:lnSpc>
                          <a:spcPct val="100000"/>
                        </a:lnSpc>
                        <a:spcBef>
                          <a:spcPts val="120"/>
                        </a:spcBef>
                      </a:pPr>
                      <a:r>
                        <a:rPr sz="1400" dirty="0">
                          <a:latin typeface="Times New Roman"/>
                          <a:cs typeface="Times New Roman"/>
                        </a:rPr>
                        <a:t>по</a:t>
                      </a:r>
                      <a:r>
                        <a:rPr sz="1400" spc="-20" dirty="0">
                          <a:latin typeface="Times New Roman"/>
                          <a:cs typeface="Times New Roman"/>
                        </a:rPr>
                        <a:t> </a:t>
                      </a:r>
                      <a:r>
                        <a:rPr sz="1400" dirty="0">
                          <a:latin typeface="Times New Roman"/>
                          <a:cs typeface="Times New Roman"/>
                        </a:rPr>
                        <a:t>дисциплине:</a:t>
                      </a:r>
                      <a:r>
                        <a:rPr sz="1400" spc="-35" dirty="0">
                          <a:latin typeface="Times New Roman"/>
                          <a:cs typeface="Times New Roman"/>
                        </a:rPr>
                        <a:t> </a:t>
                      </a:r>
                      <a:r>
                        <a:rPr sz="1400" spc="-20" dirty="0">
                          <a:latin typeface="Times New Roman"/>
                          <a:cs typeface="Times New Roman"/>
                        </a:rPr>
                        <a:t>Протоколы</a:t>
                      </a:r>
                      <a:r>
                        <a:rPr sz="1400" spc="-25" dirty="0">
                          <a:latin typeface="Times New Roman"/>
                          <a:cs typeface="Times New Roman"/>
                        </a:rPr>
                        <a:t> </a:t>
                      </a:r>
                      <a:r>
                        <a:rPr sz="1400" dirty="0">
                          <a:latin typeface="Times New Roman"/>
                          <a:cs typeface="Times New Roman"/>
                        </a:rPr>
                        <a:t>и</a:t>
                      </a:r>
                      <a:r>
                        <a:rPr sz="1400" spc="-5" dirty="0">
                          <a:latin typeface="Times New Roman"/>
                          <a:cs typeface="Times New Roman"/>
                        </a:rPr>
                        <a:t> </a:t>
                      </a:r>
                      <a:r>
                        <a:rPr sz="1400" dirty="0">
                          <a:latin typeface="Times New Roman"/>
                          <a:cs typeface="Times New Roman"/>
                        </a:rPr>
                        <a:t>интерфейсы</a:t>
                      </a:r>
                      <a:r>
                        <a:rPr sz="1400" spc="-30" dirty="0">
                          <a:latin typeface="Times New Roman"/>
                          <a:cs typeface="Times New Roman"/>
                        </a:rPr>
                        <a:t> </a:t>
                      </a:r>
                      <a:r>
                        <a:rPr sz="1400" spc="-10" dirty="0">
                          <a:latin typeface="Times New Roman"/>
                          <a:cs typeface="Times New Roman"/>
                        </a:rPr>
                        <a:t>компьютерных</a:t>
                      </a:r>
                      <a:r>
                        <a:rPr sz="1400" spc="-50" dirty="0">
                          <a:latin typeface="Times New Roman"/>
                          <a:cs typeface="Times New Roman"/>
                        </a:rPr>
                        <a:t> </a:t>
                      </a:r>
                      <a:r>
                        <a:rPr sz="1400" spc="-10" dirty="0">
                          <a:latin typeface="Times New Roman"/>
                          <a:cs typeface="Times New Roman"/>
                        </a:rPr>
                        <a:t>систем</a:t>
                      </a:r>
                      <a:endParaRPr sz="1400" dirty="0">
                        <a:latin typeface="Times New Roman"/>
                        <a:cs typeface="Times New Roman"/>
                      </a:endParaRPr>
                    </a:p>
                    <a:p>
                      <a:pPr>
                        <a:lnSpc>
                          <a:spcPct val="100000"/>
                        </a:lnSpc>
                        <a:spcBef>
                          <a:spcPts val="310"/>
                        </a:spcBef>
                      </a:pPr>
                      <a:endParaRPr sz="1400" dirty="0">
                        <a:latin typeface="Times New Roman"/>
                        <a:cs typeface="Times New Roman"/>
                      </a:endParaRPr>
                    </a:p>
                    <a:p>
                      <a:pPr marL="1917700" algn="ctr">
                        <a:lnSpc>
                          <a:spcPct val="100000"/>
                        </a:lnSpc>
                      </a:pPr>
                      <a:r>
                        <a:rPr sz="1400" dirty="0">
                          <a:latin typeface="Times New Roman"/>
                          <a:cs typeface="Times New Roman"/>
                        </a:rPr>
                        <a:t>На</a:t>
                      </a:r>
                      <a:r>
                        <a:rPr sz="1400" spc="-5" dirty="0">
                          <a:latin typeface="Times New Roman"/>
                          <a:cs typeface="Times New Roman"/>
                        </a:rPr>
                        <a:t> </a:t>
                      </a:r>
                      <a:r>
                        <a:rPr sz="1400" dirty="0">
                          <a:latin typeface="Times New Roman"/>
                          <a:cs typeface="Times New Roman"/>
                        </a:rPr>
                        <a:t>тему: «</a:t>
                      </a:r>
                      <a:r>
                        <a:rPr lang="ru-RU" sz="1400" dirty="0">
                          <a:latin typeface="Times New Roman"/>
                          <a:cs typeface="Times New Roman"/>
                        </a:rPr>
                        <a:t>Онлайн-магазин материалов для творчества </a:t>
                      </a:r>
                      <a:r>
                        <a:rPr lang="en-US" sz="1400" dirty="0">
                          <a:latin typeface="Times New Roman"/>
                          <a:cs typeface="Times New Roman"/>
                        </a:rPr>
                        <a:t>“Art Store”</a:t>
                      </a:r>
                      <a:r>
                        <a:rPr sz="1400" spc="-10" dirty="0">
                          <a:latin typeface="Times New Roman"/>
                          <a:cs typeface="Times New Roman"/>
                        </a:rPr>
                        <a:t>»</a:t>
                      </a:r>
                      <a:endParaRPr sz="14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1762125">
                <a:tc>
                  <a:txBody>
                    <a:bodyPr/>
                    <a:lstStyle/>
                    <a:p>
                      <a:pPr>
                        <a:lnSpc>
                          <a:spcPct val="100000"/>
                        </a:lnSpc>
                      </a:pPr>
                      <a:endParaRPr sz="1400" dirty="0">
                        <a:latin typeface="Times New Roman"/>
                        <a:cs typeface="Times New Roman"/>
                      </a:endParaRPr>
                    </a:p>
                    <a:p>
                      <a:pPr>
                        <a:lnSpc>
                          <a:spcPct val="100000"/>
                        </a:lnSpc>
                        <a:spcBef>
                          <a:spcPts val="555"/>
                        </a:spcBef>
                      </a:pPr>
                      <a:endParaRPr sz="1400" dirty="0">
                        <a:latin typeface="Times New Roman"/>
                        <a:cs typeface="Times New Roman"/>
                      </a:endParaRPr>
                    </a:p>
                    <a:p>
                      <a:pPr marL="31750" marR="3440429">
                        <a:lnSpc>
                          <a:spcPct val="107100"/>
                        </a:lnSpc>
                      </a:pPr>
                      <a:r>
                        <a:rPr sz="1400" dirty="0">
                          <a:latin typeface="Times New Roman"/>
                          <a:cs typeface="Times New Roman"/>
                        </a:rPr>
                        <a:t>Выполнил</a:t>
                      </a:r>
                      <a:r>
                        <a:rPr sz="1400" spc="-60" dirty="0">
                          <a:latin typeface="Times New Roman"/>
                          <a:cs typeface="Times New Roman"/>
                        </a:rPr>
                        <a:t> </a:t>
                      </a:r>
                      <a:r>
                        <a:rPr sz="1400" spc="-25" dirty="0">
                          <a:latin typeface="Times New Roman"/>
                          <a:cs typeface="Times New Roman"/>
                        </a:rPr>
                        <a:t>студент </a:t>
                      </a:r>
                      <a:r>
                        <a:rPr sz="1400" dirty="0" err="1">
                          <a:latin typeface="Times New Roman"/>
                          <a:cs typeface="Times New Roman"/>
                        </a:rPr>
                        <a:t>группы</a:t>
                      </a:r>
                      <a:r>
                        <a:rPr sz="1400" spc="-35" dirty="0">
                          <a:latin typeface="Times New Roman"/>
                          <a:cs typeface="Times New Roman"/>
                        </a:rPr>
                        <a:t> </a:t>
                      </a:r>
                      <a:r>
                        <a:rPr lang="kk-KZ" sz="1400" spc="-10" dirty="0">
                          <a:latin typeface="Times New Roman"/>
                          <a:cs typeface="Times New Roman"/>
                        </a:rPr>
                        <a:t>АПО-23</a:t>
                      </a:r>
                      <a:endParaRPr sz="1400" dirty="0">
                        <a:latin typeface="Times New Roman"/>
                        <a:cs typeface="Times New Roman"/>
                      </a:endParaRPr>
                    </a:p>
                  </a:txBody>
                  <a:tcPr marL="0" marR="0" marT="0" marB="0"/>
                </a:tc>
                <a:tc>
                  <a:txBody>
                    <a:bodyPr/>
                    <a:lstStyle/>
                    <a:p>
                      <a:pPr>
                        <a:lnSpc>
                          <a:spcPct val="100000"/>
                        </a:lnSpc>
                      </a:pPr>
                      <a:endParaRPr sz="1400" dirty="0">
                        <a:latin typeface="Times New Roman"/>
                        <a:cs typeface="Times New Roman"/>
                      </a:endParaRPr>
                    </a:p>
                    <a:p>
                      <a:pPr>
                        <a:lnSpc>
                          <a:spcPct val="100000"/>
                        </a:lnSpc>
                        <a:spcBef>
                          <a:spcPts val="675"/>
                        </a:spcBef>
                      </a:pPr>
                      <a:endParaRPr sz="1400" dirty="0">
                        <a:latin typeface="Times New Roman"/>
                        <a:cs typeface="Times New Roman"/>
                      </a:endParaRPr>
                    </a:p>
                    <a:p>
                      <a:pPr marR="24130" algn="r">
                        <a:lnSpc>
                          <a:spcPct val="100000"/>
                        </a:lnSpc>
                      </a:pPr>
                      <a:r>
                        <a:rPr lang="ru-RU" sz="1400" spc="-20" dirty="0" err="1">
                          <a:latin typeface="Times New Roman"/>
                          <a:cs typeface="Times New Roman"/>
                        </a:rPr>
                        <a:t>Кутушев</a:t>
                      </a:r>
                      <a:r>
                        <a:rPr sz="1400" spc="-20" dirty="0">
                          <a:latin typeface="Times New Roman"/>
                          <a:cs typeface="Times New Roman"/>
                        </a:rPr>
                        <a:t> </a:t>
                      </a:r>
                      <a:r>
                        <a:rPr lang="ru-RU" sz="1400" spc="-20" dirty="0">
                          <a:latin typeface="Times New Roman"/>
                          <a:cs typeface="Times New Roman"/>
                        </a:rPr>
                        <a:t>Т</a:t>
                      </a:r>
                      <a:r>
                        <a:rPr sz="1400" spc="-20" dirty="0">
                          <a:latin typeface="Times New Roman"/>
                          <a:cs typeface="Times New Roman"/>
                        </a:rPr>
                        <a:t>.</a:t>
                      </a:r>
                      <a:r>
                        <a:rPr lang="ru-RU" sz="1400" spc="-20" dirty="0">
                          <a:latin typeface="Times New Roman"/>
                          <a:cs typeface="Times New Roman"/>
                        </a:rPr>
                        <a:t>Б</a:t>
                      </a:r>
                      <a:r>
                        <a:rPr sz="1400" spc="-20" dirty="0">
                          <a:latin typeface="Times New Roman"/>
                          <a:cs typeface="Times New Roman"/>
                        </a:rPr>
                        <a:t>.</a:t>
                      </a:r>
                      <a:endParaRPr sz="1400" dirty="0">
                        <a:latin typeface="Times New Roman"/>
                        <a:cs typeface="Times New Roman"/>
                      </a:endParaRPr>
                    </a:p>
                  </a:txBody>
                  <a:tcPr marL="0" marR="0" marT="0" marB="0"/>
                </a:tc>
                <a:extLst>
                  <a:ext uri="{0D108BD9-81ED-4DB2-BD59-A6C34878D82A}">
                    <a16:rowId xmlns:a16="http://schemas.microsoft.com/office/drawing/2014/main" val="10002"/>
                  </a:ext>
                </a:extLst>
              </a:tr>
              <a:tr h="1019810">
                <a:tc gridSpan="2">
                  <a:txBody>
                    <a:bodyPr/>
                    <a:lstStyle/>
                    <a:p>
                      <a:pPr>
                        <a:lnSpc>
                          <a:spcPct val="100000"/>
                        </a:lnSpc>
                      </a:pP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1500"/>
                        </a:spcBef>
                      </a:pPr>
                      <a:endParaRPr sz="1400" dirty="0">
                        <a:latin typeface="Times New Roman"/>
                        <a:cs typeface="Times New Roman"/>
                      </a:endParaRPr>
                    </a:p>
                    <a:p>
                      <a:pPr marL="4813300">
                        <a:lnSpc>
                          <a:spcPts val="1605"/>
                        </a:lnSpc>
                      </a:pPr>
                      <a:r>
                        <a:rPr sz="1400" dirty="0">
                          <a:latin typeface="Times New Roman"/>
                          <a:cs typeface="Times New Roman"/>
                        </a:rPr>
                        <a:t>Петропавловск,</a:t>
                      </a:r>
                      <a:r>
                        <a:rPr sz="1400" spc="-85" dirty="0">
                          <a:latin typeface="Times New Roman"/>
                          <a:cs typeface="Times New Roman"/>
                        </a:rPr>
                        <a:t> </a:t>
                      </a:r>
                      <a:r>
                        <a:rPr sz="1400" spc="-20" dirty="0">
                          <a:latin typeface="Times New Roman"/>
                          <a:cs typeface="Times New Roman"/>
                        </a:rPr>
                        <a:t>2025</a:t>
                      </a:r>
                      <a:endParaRPr sz="14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7038" rIns="0" bIns="0" rtlCol="0">
            <a:spAutoFit/>
          </a:bodyPr>
          <a:lstStyle/>
          <a:p>
            <a:pPr marL="3513454">
              <a:lnSpc>
                <a:spcPct val="100000"/>
              </a:lnSpc>
              <a:spcBef>
                <a:spcPts val="100"/>
              </a:spcBef>
            </a:pPr>
            <a:r>
              <a:rPr dirty="0"/>
              <a:t>Актуальность</a:t>
            </a:r>
            <a:r>
              <a:rPr spc="-75" dirty="0"/>
              <a:t> </a:t>
            </a:r>
            <a:r>
              <a:rPr spc="-10" dirty="0"/>
              <a:t>проекта</a:t>
            </a:r>
          </a:p>
        </p:txBody>
      </p:sp>
      <p:sp>
        <p:nvSpPr>
          <p:cNvPr id="3" name="object 3"/>
          <p:cNvSpPr txBox="1"/>
          <p:nvPr/>
        </p:nvSpPr>
        <p:spPr>
          <a:xfrm>
            <a:off x="1066800" y="1395220"/>
            <a:ext cx="8991600" cy="2496389"/>
          </a:xfrm>
          <a:prstGeom prst="rect">
            <a:avLst/>
          </a:prstGeom>
        </p:spPr>
        <p:txBody>
          <a:bodyPr vert="horz" wrap="square" lIns="0" tIns="15240" rIns="0" bIns="0" rtlCol="0">
            <a:spAutoFit/>
          </a:bodyPr>
          <a:lstStyle/>
          <a:p>
            <a:pPr marL="12700" marR="5080" algn="just">
              <a:lnSpc>
                <a:spcPct val="98900"/>
              </a:lnSpc>
              <a:spcBef>
                <a:spcPts val="120"/>
              </a:spcBef>
            </a:pPr>
            <a:r>
              <a:rPr lang="kk-KZ" dirty="0">
                <a:latin typeface="Times New Roman"/>
                <a:cs typeface="Times New Roman"/>
              </a:rPr>
              <a:t>Проект может закрыть потребность в более узконаправленных площадках для творческих людей</a:t>
            </a:r>
            <a:r>
              <a:rPr lang="ru-RU" dirty="0">
                <a:latin typeface="Times New Roman"/>
                <a:cs typeface="Times New Roman"/>
              </a:rPr>
              <a:t>. Этот сайт мог бы дать возможность начинающим творческим деятелям быстро разобраться в разных фирмах, брендах и компаниях, продукция которых может подойти. Также с помощью системы отзывов и рекомендаций от более опытных пользователей можно было бы давать возможность без особых сложностей найти достойные альтернативы. Также этот сайт мог бы позволить людям сразу видеть как выглядят те или иные материалы в действии, т.к. к товарам могли бы прилагаться видео, где люди ими пользуются.</a:t>
            </a:r>
          </a:p>
          <a:p>
            <a:pPr marL="12700" marR="5080" algn="just">
              <a:lnSpc>
                <a:spcPct val="98900"/>
              </a:lnSpc>
              <a:spcBef>
                <a:spcPts val="120"/>
              </a:spcBef>
            </a:pPr>
            <a:endParaRPr sz="18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0842" y="228600"/>
            <a:ext cx="8807557" cy="843821"/>
          </a:xfrm>
          <a:prstGeom prst="rect">
            <a:avLst/>
          </a:prstGeom>
        </p:spPr>
        <p:txBody>
          <a:bodyPr vert="horz" wrap="square" lIns="0" tIns="12700" rIns="0" bIns="0" rtlCol="0">
            <a:spAutoFit/>
          </a:bodyPr>
          <a:lstStyle/>
          <a:p>
            <a:pPr marL="12700">
              <a:lnSpc>
                <a:spcPct val="100000"/>
              </a:lnSpc>
              <a:spcBef>
                <a:spcPts val="100"/>
              </a:spcBef>
            </a:pPr>
            <a:r>
              <a:rPr dirty="0"/>
              <a:t>Цель</a:t>
            </a:r>
            <a:r>
              <a:rPr spc="-40" dirty="0"/>
              <a:t> </a:t>
            </a:r>
            <a:r>
              <a:rPr dirty="0"/>
              <a:t>проекта</a:t>
            </a:r>
            <a:r>
              <a:rPr spc="-30" dirty="0"/>
              <a:t> </a:t>
            </a:r>
            <a:r>
              <a:rPr dirty="0">
                <a:latin typeface="Symbol"/>
                <a:cs typeface="Symbol"/>
              </a:rPr>
              <a:t></a:t>
            </a:r>
            <a:r>
              <a:rPr spc="-40" dirty="0"/>
              <a:t> </a:t>
            </a:r>
            <a:r>
              <a:rPr dirty="0" err="1"/>
              <a:t>разработка</a:t>
            </a:r>
            <a:r>
              <a:rPr spc="-30" dirty="0"/>
              <a:t> </a:t>
            </a:r>
            <a:r>
              <a:rPr lang="ru-RU" i="1" spc="-30" dirty="0"/>
              <a:t>онлайн-магазина материалов для творчества </a:t>
            </a:r>
            <a:r>
              <a:rPr i="1" spc="-45" dirty="0">
                <a:solidFill>
                  <a:srgbClr val="FF0000"/>
                </a:solidFill>
                <a:latin typeface="Times New Roman"/>
                <a:cs typeface="Times New Roman"/>
              </a:rPr>
              <a:t> </a:t>
            </a:r>
            <a:r>
              <a:rPr dirty="0" err="1"/>
              <a:t>для</a:t>
            </a:r>
            <a:r>
              <a:rPr spc="-40" dirty="0"/>
              <a:t> </a:t>
            </a:r>
            <a:r>
              <a:rPr lang="ru-RU" i="1" spc="-10" dirty="0"/>
              <a:t>более удобного их приобретения и более лёгкого способа начинающим творческим деятелям понять, что им нужно с хорошим уровне качества</a:t>
            </a:r>
            <a:endParaRPr i="1" spc="-10" dirty="0">
              <a:solidFill>
                <a:srgbClr val="FF0000"/>
              </a:solidFill>
              <a:latin typeface="Times New Roman"/>
              <a:cs typeface="Times New Roman"/>
            </a:endParaRPr>
          </a:p>
        </p:txBody>
      </p:sp>
      <p:sp>
        <p:nvSpPr>
          <p:cNvPr id="3" name="object 3"/>
          <p:cNvSpPr txBox="1">
            <a:spLocks noGrp="1"/>
          </p:cNvSpPr>
          <p:nvPr>
            <p:ph type="body" idx="1"/>
          </p:nvPr>
        </p:nvSpPr>
        <p:spPr>
          <a:xfrm>
            <a:off x="1270508" y="1249426"/>
            <a:ext cx="6464934" cy="1990288"/>
          </a:xfrm>
          <a:prstGeom prst="rect">
            <a:avLst/>
          </a:prstGeom>
        </p:spPr>
        <p:txBody>
          <a:bodyPr vert="horz" wrap="square" lIns="0" tIns="12700" rIns="0" bIns="0" rtlCol="0">
            <a:spAutoFit/>
          </a:bodyPr>
          <a:lstStyle/>
          <a:p>
            <a:pPr marL="12700">
              <a:lnSpc>
                <a:spcPct val="100000"/>
              </a:lnSpc>
              <a:spcBef>
                <a:spcPts val="100"/>
              </a:spcBef>
            </a:pPr>
            <a:r>
              <a:rPr dirty="0"/>
              <a:t>Задачи</a:t>
            </a:r>
            <a:r>
              <a:rPr spc="-90" dirty="0"/>
              <a:t> </a:t>
            </a:r>
            <a:r>
              <a:rPr spc="-10" dirty="0" err="1"/>
              <a:t>проекта</a:t>
            </a:r>
            <a:r>
              <a:rPr spc="-10" dirty="0"/>
              <a:t>:</a:t>
            </a:r>
            <a:endParaRPr lang="ru-RU" spc="-10" dirty="0"/>
          </a:p>
          <a:p>
            <a:pPr marL="355600" indent="-342900">
              <a:lnSpc>
                <a:spcPct val="100000"/>
              </a:lnSpc>
              <a:spcBef>
                <a:spcPts val="100"/>
              </a:spcBef>
              <a:buAutoNum type="arabicPeriod"/>
            </a:pPr>
            <a:r>
              <a:rPr lang="ru-RU" spc="-10" dirty="0"/>
              <a:t>Группировать материалы по дороговизне, фирмам, сложности использования</a:t>
            </a:r>
          </a:p>
          <a:p>
            <a:pPr marL="355600" indent="-342900">
              <a:lnSpc>
                <a:spcPct val="100000"/>
              </a:lnSpc>
              <a:spcBef>
                <a:spcPts val="100"/>
              </a:spcBef>
              <a:buAutoNum type="arabicPeriod"/>
            </a:pPr>
            <a:r>
              <a:rPr lang="ru-RU" spc="-10" dirty="0"/>
              <a:t>Понизить планку входа в мир разных материалов и фирм для начинающих творческих деятелей</a:t>
            </a:r>
          </a:p>
          <a:p>
            <a:pPr marL="355600" indent="-342900">
              <a:lnSpc>
                <a:spcPct val="100000"/>
              </a:lnSpc>
              <a:spcBef>
                <a:spcPts val="100"/>
              </a:spcBef>
              <a:buAutoNum type="arabicPeriod"/>
            </a:pPr>
            <a:r>
              <a:rPr lang="ru-RU" spc="-10" dirty="0"/>
              <a:t>Облегчить поиск более дешёвых альтернатив устоявшимся брендам</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766D5752-CF22-1929-F981-8B8C6B4D68E2}"/>
              </a:ext>
            </a:extLst>
          </p:cNvPr>
          <p:cNvPicPr>
            <a:picLocks noChangeAspect="1"/>
          </p:cNvPicPr>
          <p:nvPr/>
        </p:nvPicPr>
        <p:blipFill>
          <a:blip r:embed="rId2"/>
          <a:stretch>
            <a:fillRect/>
          </a:stretch>
        </p:blipFill>
        <p:spPr>
          <a:xfrm>
            <a:off x="228600" y="0"/>
            <a:ext cx="4763365" cy="2678307"/>
          </a:xfrm>
          <a:prstGeom prst="rect">
            <a:avLst/>
          </a:prstGeom>
        </p:spPr>
      </p:pic>
      <p:sp>
        <p:nvSpPr>
          <p:cNvPr id="5" name="TextBox 4">
            <a:extLst>
              <a:ext uri="{FF2B5EF4-FFF2-40B4-BE49-F238E27FC236}">
                <a16:creationId xmlns:a16="http://schemas.microsoft.com/office/drawing/2014/main" id="{5D1121C8-B42B-62AB-B3A8-FE1F72A886EE}"/>
              </a:ext>
            </a:extLst>
          </p:cNvPr>
          <p:cNvSpPr txBox="1"/>
          <p:nvPr/>
        </p:nvSpPr>
        <p:spPr>
          <a:xfrm>
            <a:off x="1371600" y="4419600"/>
            <a:ext cx="9296400" cy="646331"/>
          </a:xfrm>
          <a:prstGeom prst="rect">
            <a:avLst/>
          </a:prstGeom>
          <a:noFill/>
        </p:spPr>
        <p:txBody>
          <a:bodyPr wrap="square" rtlCol="0">
            <a:spAutoFit/>
          </a:bodyPr>
          <a:lstStyle/>
          <a:p>
            <a:r>
              <a:rPr lang="ru-RU" dirty="0">
                <a:latin typeface="Times New Roman" panose="02020603050405020304" pitchFamily="18" charset="0"/>
                <a:cs typeface="Times New Roman" panose="02020603050405020304" pitchFamily="18" charset="0"/>
              </a:rPr>
              <a:t>На сайте реализовано навигационное меню с анимацией выпадания и функцией сменой темы</a:t>
            </a:r>
          </a:p>
        </p:txBody>
      </p:sp>
      <p:pic>
        <p:nvPicPr>
          <p:cNvPr id="7" name="Рисунок 6">
            <a:extLst>
              <a:ext uri="{FF2B5EF4-FFF2-40B4-BE49-F238E27FC236}">
                <a16:creationId xmlns:a16="http://schemas.microsoft.com/office/drawing/2014/main" id="{69D456DD-006F-435B-93F9-5D3F82552928}"/>
              </a:ext>
            </a:extLst>
          </p:cNvPr>
          <p:cNvPicPr>
            <a:picLocks noChangeAspect="1"/>
          </p:cNvPicPr>
          <p:nvPr/>
        </p:nvPicPr>
        <p:blipFill>
          <a:blip r:embed="rId3"/>
          <a:stretch>
            <a:fillRect/>
          </a:stretch>
        </p:blipFill>
        <p:spPr>
          <a:xfrm>
            <a:off x="6629400" y="0"/>
            <a:ext cx="4876306" cy="2741810"/>
          </a:xfrm>
          <a:prstGeom prst="rect">
            <a:avLst/>
          </a:prstGeom>
        </p:spPr>
      </p:pic>
      <p:sp>
        <p:nvSpPr>
          <p:cNvPr id="8" name="TextBox 7">
            <a:extLst>
              <a:ext uri="{FF2B5EF4-FFF2-40B4-BE49-F238E27FC236}">
                <a16:creationId xmlns:a16="http://schemas.microsoft.com/office/drawing/2014/main" id="{0CD9A9FE-7D47-C1A0-924A-22FCA0880AF2}"/>
              </a:ext>
            </a:extLst>
          </p:cNvPr>
          <p:cNvSpPr txBox="1"/>
          <p:nvPr/>
        </p:nvSpPr>
        <p:spPr>
          <a:xfrm>
            <a:off x="1349477" y="2754100"/>
            <a:ext cx="2514600" cy="369332"/>
          </a:xfrm>
          <a:prstGeom prst="rect">
            <a:avLst/>
          </a:prstGeom>
          <a:noFill/>
        </p:spPr>
        <p:txBody>
          <a:bodyPr wrap="square" rtlCol="0">
            <a:spAutoFit/>
          </a:bodyPr>
          <a:lstStyle/>
          <a:p>
            <a:r>
              <a:rPr lang="ru-RU" dirty="0"/>
              <a:t>Рис. 1 Светлая тема</a:t>
            </a:r>
          </a:p>
        </p:txBody>
      </p:sp>
      <p:sp>
        <p:nvSpPr>
          <p:cNvPr id="9" name="TextBox 8">
            <a:extLst>
              <a:ext uri="{FF2B5EF4-FFF2-40B4-BE49-F238E27FC236}">
                <a16:creationId xmlns:a16="http://schemas.microsoft.com/office/drawing/2014/main" id="{C4DB2A61-6618-7B9F-84DD-F71474745E22}"/>
              </a:ext>
            </a:extLst>
          </p:cNvPr>
          <p:cNvSpPr txBox="1"/>
          <p:nvPr/>
        </p:nvSpPr>
        <p:spPr>
          <a:xfrm>
            <a:off x="7810253" y="2762853"/>
            <a:ext cx="2514600" cy="369332"/>
          </a:xfrm>
          <a:prstGeom prst="rect">
            <a:avLst/>
          </a:prstGeom>
          <a:noFill/>
        </p:spPr>
        <p:txBody>
          <a:bodyPr wrap="square" rtlCol="0">
            <a:spAutoFit/>
          </a:bodyPr>
          <a:lstStyle/>
          <a:p>
            <a:r>
              <a:rPr lang="ru-RU" dirty="0"/>
              <a:t>Рис. 2 Тёмная тема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38E0F08D-B223-4401-3900-9CC0258A69F4}"/>
              </a:ext>
            </a:extLst>
          </p:cNvPr>
          <p:cNvPicPr>
            <a:picLocks noChangeAspect="1"/>
          </p:cNvPicPr>
          <p:nvPr/>
        </p:nvPicPr>
        <p:blipFill>
          <a:blip r:embed="rId2"/>
          <a:stretch>
            <a:fillRect/>
          </a:stretch>
        </p:blipFill>
        <p:spPr>
          <a:xfrm>
            <a:off x="454742" y="76199"/>
            <a:ext cx="5334000" cy="2999159"/>
          </a:xfrm>
          <a:prstGeom prst="rect">
            <a:avLst/>
          </a:prstGeom>
        </p:spPr>
      </p:pic>
      <p:pic>
        <p:nvPicPr>
          <p:cNvPr id="5" name="Рисунок 4">
            <a:extLst>
              <a:ext uri="{FF2B5EF4-FFF2-40B4-BE49-F238E27FC236}">
                <a16:creationId xmlns:a16="http://schemas.microsoft.com/office/drawing/2014/main" id="{E4CBFA7A-A3DA-C942-EF03-4870C1FB4A27}"/>
              </a:ext>
            </a:extLst>
          </p:cNvPr>
          <p:cNvPicPr>
            <a:picLocks noChangeAspect="1"/>
          </p:cNvPicPr>
          <p:nvPr/>
        </p:nvPicPr>
        <p:blipFill>
          <a:blip r:embed="rId3"/>
          <a:stretch>
            <a:fillRect/>
          </a:stretch>
        </p:blipFill>
        <p:spPr>
          <a:xfrm>
            <a:off x="6400800" y="76200"/>
            <a:ext cx="5334000" cy="2999159"/>
          </a:xfrm>
          <a:prstGeom prst="rect">
            <a:avLst/>
          </a:prstGeom>
        </p:spPr>
      </p:pic>
      <p:sp>
        <p:nvSpPr>
          <p:cNvPr id="6" name="TextBox 5">
            <a:extLst>
              <a:ext uri="{FF2B5EF4-FFF2-40B4-BE49-F238E27FC236}">
                <a16:creationId xmlns:a16="http://schemas.microsoft.com/office/drawing/2014/main" id="{C33B6C9B-93C8-3924-BD9E-6EEFDA0A9336}"/>
              </a:ext>
            </a:extLst>
          </p:cNvPr>
          <p:cNvSpPr txBox="1"/>
          <p:nvPr/>
        </p:nvSpPr>
        <p:spPr>
          <a:xfrm>
            <a:off x="685800" y="3244334"/>
            <a:ext cx="4114800" cy="369332"/>
          </a:xfrm>
          <a:prstGeom prst="rect">
            <a:avLst/>
          </a:prstGeom>
          <a:noFill/>
        </p:spPr>
        <p:txBody>
          <a:bodyPr wrap="square" rtlCol="0">
            <a:spAutoFit/>
          </a:bodyPr>
          <a:lstStyle/>
          <a:p>
            <a:r>
              <a:rPr lang="ru-RU" dirty="0"/>
              <a:t>Рис. 3 Светлая тема галереи</a:t>
            </a:r>
          </a:p>
        </p:txBody>
      </p:sp>
      <p:sp>
        <p:nvSpPr>
          <p:cNvPr id="7" name="TextBox 6">
            <a:extLst>
              <a:ext uri="{FF2B5EF4-FFF2-40B4-BE49-F238E27FC236}">
                <a16:creationId xmlns:a16="http://schemas.microsoft.com/office/drawing/2014/main" id="{1C17FE14-DE19-5C32-B2DA-D1E2D1AE3E94}"/>
              </a:ext>
            </a:extLst>
          </p:cNvPr>
          <p:cNvSpPr txBox="1"/>
          <p:nvPr/>
        </p:nvSpPr>
        <p:spPr>
          <a:xfrm>
            <a:off x="7010400" y="3141727"/>
            <a:ext cx="4114800" cy="369332"/>
          </a:xfrm>
          <a:prstGeom prst="rect">
            <a:avLst/>
          </a:prstGeom>
          <a:noFill/>
        </p:spPr>
        <p:txBody>
          <a:bodyPr wrap="square" rtlCol="0">
            <a:spAutoFit/>
          </a:bodyPr>
          <a:lstStyle/>
          <a:p>
            <a:r>
              <a:rPr lang="ru-RU" dirty="0"/>
              <a:t>Рис. 4 Тёмная тема галереи</a:t>
            </a:r>
          </a:p>
        </p:txBody>
      </p:sp>
      <p:sp>
        <p:nvSpPr>
          <p:cNvPr id="9" name="TextBox 8">
            <a:extLst>
              <a:ext uri="{FF2B5EF4-FFF2-40B4-BE49-F238E27FC236}">
                <a16:creationId xmlns:a16="http://schemas.microsoft.com/office/drawing/2014/main" id="{824C11D4-7D99-D457-C471-33E11E6203A3}"/>
              </a:ext>
            </a:extLst>
          </p:cNvPr>
          <p:cNvSpPr txBox="1"/>
          <p:nvPr/>
        </p:nvSpPr>
        <p:spPr>
          <a:xfrm>
            <a:off x="457200" y="4343400"/>
            <a:ext cx="11353800" cy="646331"/>
          </a:xfrm>
          <a:prstGeom prst="rect">
            <a:avLst/>
          </a:prstGeom>
          <a:noFill/>
        </p:spPr>
        <p:txBody>
          <a:bodyPr wrap="square" rtlCol="0">
            <a:spAutoFit/>
          </a:bodyPr>
          <a:lstStyle/>
          <a:p>
            <a:r>
              <a:rPr lang="ru-RU" dirty="0"/>
              <a:t>Здесь реализована галерея, кнопки, меняющие текст при нажатии, а также счётчик, выполненный в видео корзины, которая показывает сколько в ней товаров</a:t>
            </a:r>
          </a:p>
        </p:txBody>
      </p:sp>
    </p:spTree>
    <p:extLst>
      <p:ext uri="{BB962C8B-B14F-4D97-AF65-F5344CB8AC3E}">
        <p14:creationId xmlns:p14="http://schemas.microsoft.com/office/powerpoint/2010/main" val="1330635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BF532819-D738-C263-5823-9E651A49B162}"/>
              </a:ext>
            </a:extLst>
          </p:cNvPr>
          <p:cNvPicPr>
            <a:picLocks noChangeAspect="1"/>
          </p:cNvPicPr>
          <p:nvPr/>
        </p:nvPicPr>
        <p:blipFill>
          <a:blip r:embed="rId2"/>
          <a:stretch>
            <a:fillRect/>
          </a:stretch>
        </p:blipFill>
        <p:spPr>
          <a:xfrm>
            <a:off x="152400" y="152400"/>
            <a:ext cx="5562600" cy="3427610"/>
          </a:xfrm>
          <a:prstGeom prst="rect">
            <a:avLst/>
          </a:prstGeom>
        </p:spPr>
      </p:pic>
      <p:pic>
        <p:nvPicPr>
          <p:cNvPr id="5" name="Рисунок 4">
            <a:extLst>
              <a:ext uri="{FF2B5EF4-FFF2-40B4-BE49-F238E27FC236}">
                <a16:creationId xmlns:a16="http://schemas.microsoft.com/office/drawing/2014/main" id="{CDB621D0-51FF-46D9-A322-22DCB1FD64A2}"/>
              </a:ext>
            </a:extLst>
          </p:cNvPr>
          <p:cNvPicPr>
            <a:picLocks noChangeAspect="1"/>
          </p:cNvPicPr>
          <p:nvPr/>
        </p:nvPicPr>
        <p:blipFill>
          <a:blip r:embed="rId3"/>
          <a:stretch>
            <a:fillRect/>
          </a:stretch>
        </p:blipFill>
        <p:spPr>
          <a:xfrm>
            <a:off x="6400800" y="152400"/>
            <a:ext cx="5562600" cy="3427610"/>
          </a:xfrm>
          <a:prstGeom prst="rect">
            <a:avLst/>
          </a:prstGeom>
        </p:spPr>
      </p:pic>
      <p:sp>
        <p:nvSpPr>
          <p:cNvPr id="6" name="TextBox 5">
            <a:extLst>
              <a:ext uri="{FF2B5EF4-FFF2-40B4-BE49-F238E27FC236}">
                <a16:creationId xmlns:a16="http://schemas.microsoft.com/office/drawing/2014/main" id="{479D313A-7E56-A2EF-B07A-19E7427D0126}"/>
              </a:ext>
            </a:extLst>
          </p:cNvPr>
          <p:cNvSpPr txBox="1"/>
          <p:nvPr/>
        </p:nvSpPr>
        <p:spPr>
          <a:xfrm>
            <a:off x="1295400" y="3810000"/>
            <a:ext cx="3276600" cy="646331"/>
          </a:xfrm>
          <a:prstGeom prst="rect">
            <a:avLst/>
          </a:prstGeom>
          <a:noFill/>
        </p:spPr>
        <p:txBody>
          <a:bodyPr wrap="square" rtlCol="0">
            <a:spAutoFit/>
          </a:bodyPr>
          <a:lstStyle/>
          <a:p>
            <a:r>
              <a:rPr lang="ru-RU" dirty="0"/>
              <a:t>Рис. 5 Список с несколькими уровнями (Светлая тема)</a:t>
            </a:r>
          </a:p>
        </p:txBody>
      </p:sp>
      <p:sp>
        <p:nvSpPr>
          <p:cNvPr id="7" name="TextBox 6">
            <a:extLst>
              <a:ext uri="{FF2B5EF4-FFF2-40B4-BE49-F238E27FC236}">
                <a16:creationId xmlns:a16="http://schemas.microsoft.com/office/drawing/2014/main" id="{3316E991-DA94-3659-BD86-F4E7FE62E816}"/>
              </a:ext>
            </a:extLst>
          </p:cNvPr>
          <p:cNvSpPr txBox="1"/>
          <p:nvPr/>
        </p:nvSpPr>
        <p:spPr>
          <a:xfrm>
            <a:off x="7467602" y="3810000"/>
            <a:ext cx="3276600" cy="646331"/>
          </a:xfrm>
          <a:prstGeom prst="rect">
            <a:avLst/>
          </a:prstGeom>
          <a:noFill/>
        </p:spPr>
        <p:txBody>
          <a:bodyPr wrap="square" rtlCol="0">
            <a:spAutoFit/>
          </a:bodyPr>
          <a:lstStyle/>
          <a:p>
            <a:r>
              <a:rPr lang="ru-RU" dirty="0"/>
              <a:t>Рис. 6 Список с несколькими уровнями (Тёмная тема)</a:t>
            </a:r>
          </a:p>
        </p:txBody>
      </p:sp>
    </p:spTree>
    <p:extLst>
      <p:ext uri="{BB962C8B-B14F-4D97-AF65-F5344CB8AC3E}">
        <p14:creationId xmlns:p14="http://schemas.microsoft.com/office/powerpoint/2010/main" val="1195992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a:extLst>
              <a:ext uri="{FF2B5EF4-FFF2-40B4-BE49-F238E27FC236}">
                <a16:creationId xmlns:a16="http://schemas.microsoft.com/office/drawing/2014/main" id="{70A7CC6F-A5F3-BD39-AD03-7EBECF741530}"/>
              </a:ext>
            </a:extLst>
          </p:cNvPr>
          <p:cNvPicPr>
            <a:picLocks noChangeAspect="1"/>
          </p:cNvPicPr>
          <p:nvPr/>
        </p:nvPicPr>
        <p:blipFill>
          <a:blip r:embed="rId2"/>
          <a:stretch>
            <a:fillRect/>
          </a:stretch>
        </p:blipFill>
        <p:spPr>
          <a:xfrm>
            <a:off x="152401" y="152401"/>
            <a:ext cx="5257800" cy="3429000"/>
          </a:xfrm>
          <a:prstGeom prst="rect">
            <a:avLst/>
          </a:prstGeom>
        </p:spPr>
      </p:pic>
      <p:pic>
        <p:nvPicPr>
          <p:cNvPr id="5" name="Рисунок 4">
            <a:extLst>
              <a:ext uri="{FF2B5EF4-FFF2-40B4-BE49-F238E27FC236}">
                <a16:creationId xmlns:a16="http://schemas.microsoft.com/office/drawing/2014/main" id="{4FB3B2A6-7763-150E-C3D4-5AD85B4933AF}"/>
              </a:ext>
            </a:extLst>
          </p:cNvPr>
          <p:cNvPicPr>
            <a:picLocks noChangeAspect="1"/>
          </p:cNvPicPr>
          <p:nvPr/>
        </p:nvPicPr>
        <p:blipFill>
          <a:blip r:embed="rId3"/>
          <a:stretch>
            <a:fillRect/>
          </a:stretch>
        </p:blipFill>
        <p:spPr>
          <a:xfrm>
            <a:off x="6705600" y="152401"/>
            <a:ext cx="5257800" cy="3429000"/>
          </a:xfrm>
          <a:prstGeom prst="rect">
            <a:avLst/>
          </a:prstGeom>
        </p:spPr>
      </p:pic>
      <p:sp>
        <p:nvSpPr>
          <p:cNvPr id="6" name="TextBox 5">
            <a:extLst>
              <a:ext uri="{FF2B5EF4-FFF2-40B4-BE49-F238E27FC236}">
                <a16:creationId xmlns:a16="http://schemas.microsoft.com/office/drawing/2014/main" id="{B2C6E9E1-B211-AF2F-1648-DEE401D78663}"/>
              </a:ext>
            </a:extLst>
          </p:cNvPr>
          <p:cNvSpPr txBox="1"/>
          <p:nvPr/>
        </p:nvSpPr>
        <p:spPr>
          <a:xfrm>
            <a:off x="838200" y="3962400"/>
            <a:ext cx="3657600" cy="646331"/>
          </a:xfrm>
          <a:prstGeom prst="rect">
            <a:avLst/>
          </a:prstGeom>
          <a:noFill/>
        </p:spPr>
        <p:txBody>
          <a:bodyPr wrap="square" rtlCol="0">
            <a:spAutoFit/>
          </a:bodyPr>
          <a:lstStyle/>
          <a:p>
            <a:r>
              <a:rPr lang="ru-RU" dirty="0"/>
              <a:t>Рис. 7 Форма для заполнения (Светлая тема)</a:t>
            </a:r>
          </a:p>
        </p:txBody>
      </p:sp>
      <p:sp>
        <p:nvSpPr>
          <p:cNvPr id="7" name="TextBox 6">
            <a:extLst>
              <a:ext uri="{FF2B5EF4-FFF2-40B4-BE49-F238E27FC236}">
                <a16:creationId xmlns:a16="http://schemas.microsoft.com/office/drawing/2014/main" id="{26FE2BFF-F90B-9BA5-3EED-84D26E1FDB4B}"/>
              </a:ext>
            </a:extLst>
          </p:cNvPr>
          <p:cNvSpPr txBox="1"/>
          <p:nvPr/>
        </p:nvSpPr>
        <p:spPr>
          <a:xfrm>
            <a:off x="6858000" y="3962400"/>
            <a:ext cx="3657600" cy="646331"/>
          </a:xfrm>
          <a:prstGeom prst="rect">
            <a:avLst/>
          </a:prstGeom>
          <a:noFill/>
        </p:spPr>
        <p:txBody>
          <a:bodyPr wrap="square" rtlCol="0">
            <a:spAutoFit/>
          </a:bodyPr>
          <a:lstStyle/>
          <a:p>
            <a:r>
              <a:rPr lang="ru-RU" dirty="0"/>
              <a:t>Рис. 8 Форма для заполнения (Светлая тема)</a:t>
            </a:r>
          </a:p>
        </p:txBody>
      </p:sp>
    </p:spTree>
    <p:extLst>
      <p:ext uri="{BB962C8B-B14F-4D97-AF65-F5344CB8AC3E}">
        <p14:creationId xmlns:p14="http://schemas.microsoft.com/office/powerpoint/2010/main" val="222631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98623" y="1291209"/>
            <a:ext cx="2197100" cy="299720"/>
          </a:xfrm>
          <a:prstGeom prst="rect">
            <a:avLst/>
          </a:prstGeom>
        </p:spPr>
        <p:txBody>
          <a:bodyPr vert="horz" wrap="square" lIns="0" tIns="12700" rIns="0" bIns="0" rtlCol="0">
            <a:spAutoFit/>
          </a:bodyPr>
          <a:lstStyle/>
          <a:p>
            <a:pPr marL="12700">
              <a:lnSpc>
                <a:spcPct val="100000"/>
              </a:lnSpc>
              <a:spcBef>
                <a:spcPts val="100"/>
              </a:spcBef>
            </a:pPr>
            <a:r>
              <a:rPr lang="en-US" sz="1800" i="1" dirty="0">
                <a:solidFill>
                  <a:srgbClr val="FF0000"/>
                </a:solidFill>
                <a:latin typeface="Times New Roman"/>
                <a:cs typeface="Times New Roman"/>
              </a:rPr>
              <a:t>QR</a:t>
            </a:r>
            <a:r>
              <a:rPr lang="ru-RU" sz="1800" i="1" spc="-50" dirty="0">
                <a:solidFill>
                  <a:srgbClr val="FF0000"/>
                </a:solidFill>
                <a:latin typeface="Times New Roman"/>
                <a:cs typeface="Times New Roman"/>
              </a:rPr>
              <a:t> </a:t>
            </a:r>
            <a:r>
              <a:rPr lang="ru-RU" sz="1800" i="1" dirty="0">
                <a:solidFill>
                  <a:srgbClr val="FF0000"/>
                </a:solidFill>
                <a:latin typeface="Times New Roman"/>
                <a:cs typeface="Times New Roman"/>
              </a:rPr>
              <a:t>код</a:t>
            </a:r>
            <a:r>
              <a:rPr lang="ru-RU" sz="1800" i="1" spc="-40" dirty="0">
                <a:solidFill>
                  <a:srgbClr val="FF0000"/>
                </a:solidFill>
                <a:latin typeface="Times New Roman"/>
                <a:cs typeface="Times New Roman"/>
              </a:rPr>
              <a:t> </a:t>
            </a:r>
            <a:r>
              <a:rPr lang="ru-RU" sz="1800" i="1" dirty="0">
                <a:solidFill>
                  <a:srgbClr val="FF0000"/>
                </a:solidFill>
                <a:latin typeface="Times New Roman"/>
                <a:cs typeface="Times New Roman"/>
              </a:rPr>
              <a:t>на</a:t>
            </a:r>
            <a:r>
              <a:rPr lang="ru-RU" sz="1800" i="1" spc="-45" dirty="0">
                <a:solidFill>
                  <a:srgbClr val="FF0000"/>
                </a:solidFill>
                <a:latin typeface="Times New Roman"/>
                <a:cs typeface="Times New Roman"/>
              </a:rPr>
              <a:t> </a:t>
            </a:r>
            <a:r>
              <a:rPr lang="ru-RU" sz="1800" i="1" spc="-10" dirty="0">
                <a:solidFill>
                  <a:srgbClr val="FF0000"/>
                </a:solidFill>
                <a:latin typeface="Times New Roman"/>
                <a:cs typeface="Times New Roman"/>
              </a:rPr>
              <a:t>публикацию</a:t>
            </a:r>
            <a:endParaRPr sz="1800" dirty="0">
              <a:latin typeface="Times New Roman"/>
              <a:cs typeface="Times New Roman"/>
            </a:endParaRPr>
          </a:p>
        </p:txBody>
      </p:sp>
      <p:pic>
        <p:nvPicPr>
          <p:cNvPr id="5" name="Рисунок 4" descr="Изображение выглядит как шаблон, прямоугольный, Графика, пиксель&#10;&#10;Контент, сгенерированный ИИ, может содержать ошибки.">
            <a:extLst>
              <a:ext uri="{FF2B5EF4-FFF2-40B4-BE49-F238E27FC236}">
                <a16:creationId xmlns:a16="http://schemas.microsoft.com/office/drawing/2014/main" id="{A27889D1-4FBB-FFAC-F016-E8CC0899C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7250" y="2000250"/>
            <a:ext cx="2857500" cy="2857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98</TotalTime>
  <Words>323</Words>
  <Application>Microsoft Office PowerPoint</Application>
  <PresentationFormat>Широкоэкранный</PresentationFormat>
  <Paragraphs>39</Paragraphs>
  <Slides>8</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8</vt:i4>
      </vt:variant>
    </vt:vector>
  </HeadingPairs>
  <TitlesOfParts>
    <vt:vector size="12" baseType="lpstr">
      <vt:lpstr>Aptos</vt:lpstr>
      <vt:lpstr>Symbol</vt:lpstr>
      <vt:lpstr>Times New Roman</vt:lpstr>
      <vt:lpstr>Office Theme</vt:lpstr>
      <vt:lpstr>Презентация PowerPoint</vt:lpstr>
      <vt:lpstr>Актуальность проекта</vt:lpstr>
      <vt:lpstr>Цель проекта  разработка онлайн-магазина материалов для творчества  для более удобного их приобретения и более лёгкого способа начинающим творческим деятелям понять, что им нужно с хорошим уровне качества</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Admin</dc:creator>
  <cp:lastModifiedBy>Gulzhan</cp:lastModifiedBy>
  <cp:revision>4</cp:revision>
  <cp:lastPrinted>2025-05-15T05:20:01Z</cp:lastPrinted>
  <dcterms:created xsi:type="dcterms:W3CDTF">2025-05-14T10:28:26Z</dcterms:created>
  <dcterms:modified xsi:type="dcterms:W3CDTF">2025-05-15T05:22:49Z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2025-04-29T00:00:00Z</vt:filetime>
  </property>
  <property fmtid="{D5CDD505-2E9C-101B-9397-08002B2CF9AE}" pid="3" name="Creator">
    <vt:lpwstr>Microsoft® PowerPoint® 2016</vt:lpwstr>
  </property>
  <property fmtid="{D5CDD505-2E9C-101B-9397-08002B2CF9AE}" pid="4" name="LastSaved">
    <vt:filetime>2025-05-14T00:00:00Z</vt:filetime>
  </property>
  <property fmtid="{D5CDD505-2E9C-101B-9397-08002B2CF9AE}" pid="5" name="Producer">
    <vt:lpwstr>Microsoft® PowerPoint® 2016</vt:lpwstr>
  </property>
</Properties>
</file>