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43A34A3-F4FC-4162-BAD9-E52AC907E732}">
  <a:tblStyle styleId="{A43A34A3-F4FC-4162-BAD9-E52AC907E732}"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med" w="med" type="none"/>
              <a:tailEnd len="med" w="med" type="none"/>
            </a:ln>
          </a:left>
          <a:right>
            <a:ln cap="flat" cmpd="sng" w="12700">
              <a:solidFill>
                <a:schemeClr val="dk1"/>
              </a:solidFill>
              <a:prstDash val="solid"/>
              <a:round/>
              <a:headEnd len="med" w="med" type="none"/>
              <a:tailEnd len="med" w="med" type="none"/>
            </a:ln>
          </a:right>
          <a:top>
            <a:ln cap="flat" cmpd="sng" w="12700">
              <a:solidFill>
                <a:schemeClr val="dk1"/>
              </a:solidFill>
              <a:prstDash val="solid"/>
              <a:round/>
              <a:headEnd len="med" w="med" type="none"/>
              <a:tailEnd len="med" w="med" type="none"/>
            </a:ln>
          </a:top>
          <a:bottom>
            <a:ln cap="flat" cmpd="sng" w="12700">
              <a:solidFill>
                <a:schemeClr val="dk1"/>
              </a:solidFill>
              <a:prstDash val="solid"/>
              <a:round/>
              <a:headEnd len="med" w="med" type="none"/>
              <a:tailEnd len="med" w="med" type="none"/>
            </a:ln>
          </a:bottom>
          <a:insideH>
            <a:ln cap="flat" cmpd="sng" w="12700">
              <a:solidFill>
                <a:schemeClr val="dk1"/>
              </a:solidFill>
              <a:prstDash val="solid"/>
              <a:round/>
              <a:headEnd len="med" w="med" type="none"/>
              <a:tailEnd len="med" w="med" type="none"/>
            </a:ln>
          </a:insideH>
          <a:insideV>
            <a:ln cap="flat" cmpd="sng" w="12700">
              <a:solidFill>
                <a:schemeClr val="dk1"/>
              </a:solidFill>
              <a:prstDash val="solid"/>
              <a:round/>
              <a:headEnd len="med" w="med" type="none"/>
              <a:tailEnd len="med" w="med"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37AE417-22FB-4E7C-ABE1-436220E9063E}"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42" Type="http://schemas.openxmlformats.org/officeDocument/2006/relationships/slide" Target="slides/slide37.xml"/><Relationship Id="rId47" Type="http://schemas.openxmlformats.org/officeDocument/2006/relationships/slide" Target="slides/slide42.xml"/><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customXml" Target="../customXml/item1.xml"/><Relationship Id="rId7" Type="http://schemas.openxmlformats.org/officeDocument/2006/relationships/slide" Target="slides/slide2.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slide" Target="slides/slide40.xml"/><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53" Type="http://schemas.openxmlformats.org/officeDocument/2006/relationships/slide" Target="slides/slide48.xml"/><Relationship Id="rId11" Type="http://schemas.openxmlformats.org/officeDocument/2006/relationships/slide" Target="slides/slide6.xml"/><Relationship Id="rId58" Type="http://schemas.openxmlformats.org/officeDocument/2006/relationships/slide" Target="slides/slide53.xml"/><Relationship Id="rId5" Type="http://schemas.openxmlformats.org/officeDocument/2006/relationships/notesMaster" Target="notesMasters/notesMaster1.xml"/><Relationship Id="rId61" Type="http://schemas.openxmlformats.org/officeDocument/2006/relationships/slide" Target="slides/slide56.xml"/><Relationship Id="rId19" Type="http://schemas.openxmlformats.org/officeDocument/2006/relationships/slide" Target="slides/slide14.xml"/><Relationship Id="rId43" Type="http://schemas.openxmlformats.org/officeDocument/2006/relationships/slide" Target="slides/slide38.xml"/><Relationship Id="rId48" Type="http://schemas.openxmlformats.org/officeDocument/2006/relationships/slide" Target="slides/slide43.xml"/><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56" Type="http://schemas.openxmlformats.org/officeDocument/2006/relationships/slide" Target="slides/slide51.xml"/><Relationship Id="rId14" Type="http://schemas.openxmlformats.org/officeDocument/2006/relationships/slide" Target="slides/slide9.xml"/><Relationship Id="rId64" Type="http://schemas.openxmlformats.org/officeDocument/2006/relationships/customXml" Target="../customXml/item2.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tableStyles" Target="tableStyle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59" Type="http://schemas.openxmlformats.org/officeDocument/2006/relationships/slide" Target="slides/slide54.xml"/><Relationship Id="rId17" Type="http://schemas.openxmlformats.org/officeDocument/2006/relationships/slide" Target="slides/slide12.xml"/><Relationship Id="rId41" Type="http://schemas.openxmlformats.org/officeDocument/2006/relationships/slide" Target="slides/slide36.xml"/><Relationship Id="rId62" Type="http://schemas.openxmlformats.org/officeDocument/2006/relationships/slide" Target="slides/slide57.xml"/><Relationship Id="rId20" Type="http://schemas.openxmlformats.org/officeDocument/2006/relationships/slide" Target="slides/slide15.xml"/><Relationship Id="rId54" Type="http://schemas.openxmlformats.org/officeDocument/2006/relationships/slide" Target="slides/slide49.xml"/><Relationship Id="rId1" Type="http://schemas.openxmlformats.org/officeDocument/2006/relationships/theme" Target="theme/theme1.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57" Type="http://schemas.openxmlformats.org/officeDocument/2006/relationships/slide" Target="slides/slide52.xml"/><Relationship Id="rId15" Type="http://schemas.openxmlformats.org/officeDocument/2006/relationships/slide" Target="slides/slide10.xml"/><Relationship Id="rId44" Type="http://schemas.openxmlformats.org/officeDocument/2006/relationships/slide" Target="slides/slide39.xml"/><Relationship Id="rId31" Type="http://schemas.openxmlformats.org/officeDocument/2006/relationships/slide" Target="slides/slide26.xml"/><Relationship Id="rId60" Type="http://schemas.openxmlformats.org/officeDocument/2006/relationships/slide" Target="slides/slide55.xml"/><Relationship Id="rId52" Type="http://schemas.openxmlformats.org/officeDocument/2006/relationships/slide" Target="slides/slide47.xml"/><Relationship Id="rId10" Type="http://schemas.openxmlformats.org/officeDocument/2006/relationships/slide" Target="slides/slide5.xml"/><Relationship Id="rId65" Type="http://schemas.openxmlformats.org/officeDocument/2006/relationships/customXml" Target="../customXml/item3.xml"/><Relationship Id="rId4" Type="http://schemas.openxmlformats.org/officeDocument/2006/relationships/slideMaster" Target="slideMasters/slideMaster1.xml"/><Relationship Id="rId9" Type="http://schemas.openxmlformats.org/officeDocument/2006/relationships/slide" Target="slides/slide4.xml"/><Relationship Id="rId39" Type="http://schemas.openxmlformats.org/officeDocument/2006/relationships/slide" Target="slides/slide34.xml"/><Relationship Id="rId13" Type="http://schemas.openxmlformats.org/officeDocument/2006/relationships/slide" Target="slides/slide8.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Shape 2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 name="Shape 2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Shape 2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Shape 3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Shape 3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Shape 3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 name="Shape 3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 name="Shape 3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 name="Shape 3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Shape 3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Shape 3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Shape 3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 name="Shape 3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 name="Shape 3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 name="Shape 3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 name="Shape 3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 name="Shape 3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 name="Shape 3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 name="Shape 3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 name="Shape 4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Shape 1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Shape 70"/>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Shape 76"/>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Shape 2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Shape 31"/>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Shape 3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Shape 4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Shape 5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Shape 63"/>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CHAPTER 2</a:t>
            </a:r>
            <a:endParaRPr b="0" i="0" sz="44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Event Handling</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810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Event Classes </a:t>
            </a:r>
            <a:endParaRPr b="0" i="0" sz="4400" u="none" cap="none" strike="noStrike">
              <a:solidFill>
                <a:schemeClr val="dk1"/>
              </a:solidFill>
              <a:latin typeface="Calibri"/>
              <a:ea typeface="Calibri"/>
              <a:cs typeface="Calibri"/>
              <a:sym typeface="Calibri"/>
            </a:endParaRPr>
          </a:p>
        </p:txBody>
      </p:sp>
      <p:sp>
        <p:nvSpPr>
          <p:cNvPr id="138" name="Shape 138"/>
          <p:cNvSpPr txBox="1"/>
          <p:nvPr>
            <p:ph idx="1" type="body"/>
          </p:nvPr>
        </p:nvSpPr>
        <p:spPr>
          <a:xfrm>
            <a:off x="457200" y="12954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classes that represent events are at the core of Java’s event handling mechanism.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Thus, a discussion of event handling must begin with the event classes.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It is important to understand, however, that Java defines several types of events and that not all event classes can be discussed in this chapter.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Arguably, the most widely used events at the time of this writing are those defined by the AWT and those defined by Swing.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This chapter focuses on the AWT events. (Most of these events also apply to Swing.) Several Swing-specific events are described later, when Swing is covered. </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The KeyEvent Class </a:t>
            </a:r>
            <a:endParaRPr b="0" i="0" sz="4400" u="none" cap="none" strike="noStrike">
              <a:solidFill>
                <a:schemeClr val="dk1"/>
              </a:solidFill>
              <a:latin typeface="Calibri"/>
              <a:ea typeface="Calibri"/>
              <a:cs typeface="Calibri"/>
              <a:sym typeface="Calibri"/>
            </a:endParaRPr>
          </a:p>
        </p:txBody>
      </p:sp>
      <p:sp>
        <p:nvSpPr>
          <p:cNvPr id="144" name="Shape 144"/>
          <p:cNvSpPr txBox="1"/>
          <p:nvPr>
            <p:ph idx="1" type="body"/>
          </p:nvPr>
        </p:nvSpPr>
        <p:spPr>
          <a:xfrm>
            <a:off x="381000" y="1219200"/>
            <a:ext cx="84582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KeyEvent is generated when keyboard input occurs. </a:t>
            </a:r>
            <a:endParaRPr b="0" i="0" sz="2400" u="none" cap="none" strike="noStrike">
              <a:solidFill>
                <a:schemeClr val="dk1"/>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There are three types of key events, which are identified by these integer constants: </a:t>
            </a:r>
            <a:endParaRPr b="0" i="0" sz="2400" u="none" cap="none" strike="noStrike">
              <a:solidFill>
                <a:schemeClr val="dk1"/>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KEY_PRESSED, KEY_RELEASED</a:t>
            </a:r>
            <a:r>
              <a:rPr b="0" i="0" lang="en-US" sz="2400" u="none" cap="none" strike="noStrike">
                <a:solidFill>
                  <a:schemeClr val="dk1"/>
                </a:solidFill>
                <a:latin typeface="Calibri"/>
                <a:ea typeface="Calibri"/>
                <a:cs typeface="Calibri"/>
                <a:sym typeface="Calibri"/>
              </a:rPr>
              <a:t>, and </a:t>
            </a:r>
            <a:r>
              <a:rPr b="1" i="0" lang="en-US" sz="2400" u="none" cap="none" strike="noStrike">
                <a:solidFill>
                  <a:schemeClr val="dk1"/>
                </a:solidFill>
                <a:latin typeface="Calibri"/>
                <a:ea typeface="Calibri"/>
                <a:cs typeface="Calibri"/>
                <a:sym typeface="Calibri"/>
              </a:rPr>
              <a:t>KEY_TYPED</a:t>
            </a: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first two events are generated when any key is pressed or released. </a:t>
            </a:r>
            <a:endParaRPr b="0" i="0" sz="2400" u="none" cap="none" strike="noStrike">
              <a:solidFill>
                <a:schemeClr val="dk1"/>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last event occurs only when a character is generated. </a:t>
            </a:r>
            <a:endParaRPr b="0" i="0" sz="2400" u="none" cap="none" strike="noStrike">
              <a:solidFill>
                <a:schemeClr val="dk1"/>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Remember, not all keypresses result in characters. For example, pressing shift does not generate a character. </a:t>
            </a:r>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There are many other integer constants that are defined by KeyEvent. </a:t>
            </a:r>
            <a:endParaRPr b="0" i="0" sz="2400" u="none" cap="none" strike="noStrike">
              <a:solidFill>
                <a:schemeClr val="dk1"/>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example, VK_0 through VK_9 and VK_A through VK_Z define the ASCII equivalents of the numbers and letters. </a:t>
            </a:r>
            <a:endParaRPr b="0" i="0" sz="2400" u="none" cap="none" strike="noStrike">
              <a:solidFill>
                <a:schemeClr val="dk1"/>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Here are some others:</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graphicFrame>
        <p:nvGraphicFramePr>
          <p:cNvPr id="150" name="Shape 150"/>
          <p:cNvGraphicFramePr/>
          <p:nvPr/>
        </p:nvGraphicFramePr>
        <p:xfrm>
          <a:off x="609600" y="1600200"/>
          <a:ext cx="3000000" cy="3000000"/>
        </p:xfrm>
        <a:graphic>
          <a:graphicData uri="http://schemas.openxmlformats.org/drawingml/2006/table">
            <a:tbl>
              <a:tblPr bandRow="1" firstCol="1" firstRow="1">
                <a:noFill/>
                <a:tableStyleId>{A43A34A3-F4FC-4162-BAD9-E52AC907E732}</a:tableStyleId>
              </a:tblPr>
              <a:tblGrid>
                <a:gridCol w="1943100"/>
                <a:gridCol w="1943100"/>
                <a:gridCol w="1943100"/>
                <a:gridCol w="1943100"/>
              </a:tblGrid>
              <a:tr h="974500">
                <a:tc>
                  <a:txBody>
                    <a:bodyPr>
                      <a:noAutofit/>
                    </a:bodyPr>
                    <a:lstStyle/>
                    <a:p>
                      <a:pPr indent="0" lvl="0" marL="0" marR="0" rtl="0" algn="just">
                        <a:lnSpc>
                          <a:spcPct val="150000"/>
                        </a:lnSpc>
                        <a:spcBef>
                          <a:spcPts val="0"/>
                        </a:spcBef>
                        <a:spcAft>
                          <a:spcPts val="0"/>
                        </a:spcAft>
                        <a:buNone/>
                      </a:pPr>
                      <a:r>
                        <a:rPr lang="en-US" sz="2000" u="none" cap="none" strike="noStrike"/>
                        <a:t>VK_ALT</a:t>
                      </a:r>
                      <a:endParaRPr sz="20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000" u="none" cap="none" strike="noStrike"/>
                        <a:t>VK_DOWN</a:t>
                      </a:r>
                      <a:endParaRPr sz="20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000" u="none" cap="none" strike="noStrike"/>
                        <a:t>VK_LEFT</a:t>
                      </a:r>
                      <a:endParaRPr sz="20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000" u="none" cap="none" strike="noStrike"/>
                        <a:t>VK_RIGHT</a:t>
                      </a:r>
                      <a:endParaRPr sz="2000" u="none" cap="none" strike="noStrike">
                        <a:latin typeface="Calibri"/>
                        <a:ea typeface="Calibri"/>
                        <a:cs typeface="Calibri"/>
                        <a:sym typeface="Calibri"/>
                      </a:endParaRPr>
                    </a:p>
                  </a:txBody>
                  <a:tcPr marT="0" marB="0" marR="68575" marL="68575"/>
                </a:tc>
              </a:tr>
              <a:tr h="768850">
                <a:tc>
                  <a:txBody>
                    <a:bodyPr>
                      <a:noAutofit/>
                    </a:bodyPr>
                    <a:lstStyle/>
                    <a:p>
                      <a:pPr indent="0" lvl="0" marL="0" marR="0" rtl="0" algn="just">
                        <a:lnSpc>
                          <a:spcPct val="150000"/>
                        </a:lnSpc>
                        <a:spcBef>
                          <a:spcPts val="0"/>
                        </a:spcBef>
                        <a:spcAft>
                          <a:spcPts val="0"/>
                        </a:spcAft>
                        <a:buNone/>
                      </a:pPr>
                      <a:r>
                        <a:rPr lang="en-US" sz="2000" u="none" cap="none" strike="noStrike"/>
                        <a:t>VK_CANCEL</a:t>
                      </a:r>
                      <a:endParaRPr sz="20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000" u="none" cap="none" strike="noStrike"/>
                        <a:t>VK_ENTER</a:t>
                      </a:r>
                      <a:endParaRPr sz="20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000" u="none" cap="none" strike="noStrike"/>
                        <a:t>VK_PAGE_DOWN</a:t>
                      </a:r>
                      <a:endParaRPr sz="20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000" u="none" cap="none" strike="noStrike"/>
                        <a:t>VK_SHIFT</a:t>
                      </a:r>
                      <a:endParaRPr sz="2000" u="none" cap="none" strike="noStrike">
                        <a:latin typeface="Calibri"/>
                        <a:ea typeface="Calibri"/>
                        <a:cs typeface="Calibri"/>
                        <a:sym typeface="Calibri"/>
                      </a:endParaRPr>
                    </a:p>
                  </a:txBody>
                  <a:tcPr marT="0" marB="0" marR="68575" marL="68575"/>
                </a:tc>
              </a:tr>
              <a:tr h="695050">
                <a:tc>
                  <a:txBody>
                    <a:bodyPr>
                      <a:noAutofit/>
                    </a:bodyPr>
                    <a:lstStyle/>
                    <a:p>
                      <a:pPr indent="0" lvl="0" marL="0" marR="0" rtl="0" algn="just">
                        <a:lnSpc>
                          <a:spcPct val="150000"/>
                        </a:lnSpc>
                        <a:spcBef>
                          <a:spcPts val="0"/>
                        </a:spcBef>
                        <a:spcAft>
                          <a:spcPts val="0"/>
                        </a:spcAft>
                        <a:buNone/>
                      </a:pPr>
                      <a:r>
                        <a:rPr lang="en-US" sz="2000" u="none" cap="none" strike="noStrike"/>
                        <a:t>VK_CONTROL</a:t>
                      </a:r>
                      <a:endParaRPr sz="20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000" u="none" cap="none" strike="noStrike"/>
                        <a:t>VK_ESCAPE</a:t>
                      </a:r>
                      <a:endParaRPr sz="20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000" u="none" cap="none" strike="noStrike"/>
                        <a:t>VK_PAGE_UP</a:t>
                      </a:r>
                      <a:endParaRPr sz="20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000" u="none" cap="none" strike="noStrike"/>
                        <a:t>VK_UP</a:t>
                      </a:r>
                      <a:endParaRPr sz="20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idx="1" type="body"/>
          </p:nvPr>
        </p:nvSpPr>
        <p:spPr>
          <a:xfrm>
            <a:off x="381000" y="228600"/>
            <a:ext cx="8305800" cy="6324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KeyEvent is a subclass of InputEvent. Here is one of its constructors: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KeyEvent(Component src, int type, long when, int modifiers, int code, char ch)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Here, src is a reference to the component that generated the event.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type of the event is specified by type.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system time at which the key was pressed is passed in when.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modifiers argument indicates which modifiers were pressed when this key event occurred.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virtual key code, such as </a:t>
            </a:r>
            <a:r>
              <a:rPr b="1" i="0" lang="en-US" sz="2200" u="none" cap="none" strike="noStrike">
                <a:solidFill>
                  <a:schemeClr val="dk1"/>
                </a:solidFill>
                <a:latin typeface="Calibri"/>
                <a:ea typeface="Calibri"/>
                <a:cs typeface="Calibri"/>
                <a:sym typeface="Calibri"/>
              </a:rPr>
              <a:t>VK_UP</a:t>
            </a:r>
            <a:r>
              <a:rPr b="0" i="0" lang="en-US" sz="2200" u="none" cap="none" strike="noStrike">
                <a:solidFill>
                  <a:schemeClr val="dk1"/>
                </a:solidFill>
                <a:latin typeface="Calibri"/>
                <a:ea typeface="Calibri"/>
                <a:cs typeface="Calibri"/>
                <a:sym typeface="Calibri"/>
              </a:rPr>
              <a:t>, </a:t>
            </a:r>
            <a:r>
              <a:rPr b="1" i="0" lang="en-US" sz="2200" u="none" cap="none" strike="noStrike">
                <a:solidFill>
                  <a:schemeClr val="dk1"/>
                </a:solidFill>
                <a:latin typeface="Calibri"/>
                <a:ea typeface="Calibri"/>
                <a:cs typeface="Calibri"/>
                <a:sym typeface="Calibri"/>
              </a:rPr>
              <a:t>VK_A</a:t>
            </a:r>
            <a:r>
              <a:rPr b="0" i="0" lang="en-US" sz="2200" u="none" cap="none" strike="noStrike">
                <a:solidFill>
                  <a:schemeClr val="dk1"/>
                </a:solidFill>
                <a:latin typeface="Calibri"/>
                <a:ea typeface="Calibri"/>
                <a:cs typeface="Calibri"/>
                <a:sym typeface="Calibri"/>
              </a:rPr>
              <a:t>, and so forth, is passed in code.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character equivalent (if one exists) is passed in ch. If no valid character exists, then ch contains </a:t>
            </a:r>
            <a:r>
              <a:rPr b="1" i="0" lang="en-US" sz="2200" u="none" cap="none" strike="noStrike">
                <a:solidFill>
                  <a:schemeClr val="dk1"/>
                </a:solidFill>
                <a:latin typeface="Calibri"/>
                <a:ea typeface="Calibri"/>
                <a:cs typeface="Calibri"/>
                <a:sym typeface="Calibri"/>
              </a:rPr>
              <a:t>CHAR_UNDEFINED</a:t>
            </a:r>
            <a:r>
              <a:rPr b="0" i="0" lang="en-US" sz="2200" u="none" cap="none" strike="noStrike">
                <a:solidFill>
                  <a:schemeClr val="dk1"/>
                </a:solidFill>
                <a:latin typeface="Calibri"/>
                <a:ea typeface="Calibri"/>
                <a:cs typeface="Calibri"/>
                <a:sym typeface="Calibri"/>
              </a:rPr>
              <a:t>. For </a:t>
            </a:r>
            <a:r>
              <a:rPr b="1" i="0" lang="en-US" sz="2200" u="none" cap="none" strike="noStrike">
                <a:solidFill>
                  <a:schemeClr val="dk1"/>
                </a:solidFill>
                <a:latin typeface="Calibri"/>
                <a:ea typeface="Calibri"/>
                <a:cs typeface="Calibri"/>
                <a:sym typeface="Calibri"/>
              </a:rPr>
              <a:t>KEY_TYPED</a:t>
            </a:r>
            <a:r>
              <a:rPr b="0" i="0" lang="en-US" sz="2200" u="none" cap="none" strike="noStrike">
                <a:solidFill>
                  <a:schemeClr val="dk1"/>
                </a:solidFill>
                <a:latin typeface="Calibri"/>
                <a:ea typeface="Calibri"/>
                <a:cs typeface="Calibri"/>
                <a:sym typeface="Calibri"/>
              </a:rPr>
              <a:t> events, code will contain </a:t>
            </a:r>
            <a:r>
              <a:rPr b="1" i="0" lang="en-US" sz="2200" u="none" cap="none" strike="noStrike">
                <a:solidFill>
                  <a:schemeClr val="dk1"/>
                </a:solidFill>
                <a:latin typeface="Calibri"/>
                <a:ea typeface="Calibri"/>
                <a:cs typeface="Calibri"/>
                <a:sym typeface="Calibri"/>
              </a:rPr>
              <a:t>VK_UNDEFINED.</a:t>
            </a:r>
            <a:r>
              <a:rPr b="0" i="0" lang="en-US" sz="2200" u="none" cap="none" strike="noStrike">
                <a:solidFill>
                  <a:schemeClr val="dk1"/>
                </a:solidFill>
                <a:latin typeface="Calibri"/>
                <a:ea typeface="Calibri"/>
                <a:cs typeface="Calibri"/>
                <a:sym typeface="Calibri"/>
              </a:rPr>
              <a:t>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a:t>
            </a:r>
            <a:r>
              <a:rPr b="1" i="0" lang="en-US" sz="2200" u="none" cap="none" strike="noStrike">
                <a:solidFill>
                  <a:schemeClr val="dk1"/>
                </a:solidFill>
                <a:latin typeface="Calibri"/>
                <a:ea typeface="Calibri"/>
                <a:cs typeface="Calibri"/>
                <a:sym typeface="Calibri"/>
              </a:rPr>
              <a:t>KeyEvent</a:t>
            </a:r>
            <a:r>
              <a:rPr b="0" i="0" lang="en-US" sz="2200" u="none" cap="none" strike="noStrike">
                <a:solidFill>
                  <a:schemeClr val="dk1"/>
                </a:solidFill>
                <a:latin typeface="Calibri"/>
                <a:ea typeface="Calibri"/>
                <a:cs typeface="Calibri"/>
                <a:sym typeface="Calibri"/>
              </a:rPr>
              <a:t> class defines several methods, but probably the most commonly used ones are </a:t>
            </a:r>
            <a:r>
              <a:rPr b="1" i="0" lang="en-US" sz="2200" u="none" cap="none" strike="noStrike">
                <a:solidFill>
                  <a:schemeClr val="dk1"/>
                </a:solidFill>
                <a:latin typeface="Calibri"/>
                <a:ea typeface="Calibri"/>
                <a:cs typeface="Calibri"/>
                <a:sym typeface="Calibri"/>
              </a:rPr>
              <a:t>getKeyChar( ),</a:t>
            </a:r>
            <a:r>
              <a:rPr b="0" i="0" lang="en-US" sz="2200" u="none" cap="none" strike="noStrike">
                <a:solidFill>
                  <a:schemeClr val="dk1"/>
                </a:solidFill>
                <a:latin typeface="Calibri"/>
                <a:ea typeface="Calibri"/>
                <a:cs typeface="Calibri"/>
                <a:sym typeface="Calibri"/>
              </a:rPr>
              <a:t> which returns the character that was entered, and </a:t>
            </a:r>
            <a:r>
              <a:rPr b="1" i="0" lang="en-US" sz="2200" u="none" cap="none" strike="noStrike">
                <a:solidFill>
                  <a:schemeClr val="dk1"/>
                </a:solidFill>
                <a:latin typeface="Calibri"/>
                <a:ea typeface="Calibri"/>
                <a:cs typeface="Calibri"/>
                <a:sym typeface="Calibri"/>
              </a:rPr>
              <a:t>getKeyCode( )</a:t>
            </a:r>
            <a:r>
              <a:rPr b="0" i="0" lang="en-US" sz="2200" u="none" cap="none" strike="noStrike">
                <a:solidFill>
                  <a:schemeClr val="dk1"/>
                </a:solidFill>
                <a:latin typeface="Calibri"/>
                <a:ea typeface="Calibri"/>
                <a:cs typeface="Calibri"/>
                <a:sym typeface="Calibri"/>
              </a:rPr>
              <a:t>, which returns the key code. Their general forms are shown here: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161" name="Shape 1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rgbClr val="FF0000"/>
              </a:buClr>
              <a:buSzPts val="2200"/>
              <a:buFont typeface="Arial"/>
              <a:buChar char="–"/>
            </a:pPr>
            <a:r>
              <a:rPr b="0" i="0" lang="en-US" sz="2200" u="none" cap="none" strike="noStrike">
                <a:solidFill>
                  <a:srgbClr val="FF0000"/>
                </a:solidFill>
                <a:latin typeface="Calibri"/>
                <a:ea typeface="Calibri"/>
                <a:cs typeface="Calibri"/>
                <a:sym typeface="Calibri"/>
              </a:rPr>
              <a:t>char getKeyChar( ) </a:t>
            </a:r>
            <a:endParaRPr/>
          </a:p>
          <a:p>
            <a:pPr indent="-285750" lvl="1" marL="742950" marR="0" rtl="0" algn="l">
              <a:spcBef>
                <a:spcPts val="440"/>
              </a:spcBef>
              <a:spcAft>
                <a:spcPts val="0"/>
              </a:spcAft>
              <a:buClr>
                <a:srgbClr val="FF0000"/>
              </a:buClr>
              <a:buSzPts val="2200"/>
              <a:buFont typeface="Arial"/>
              <a:buChar char="–"/>
            </a:pPr>
            <a:r>
              <a:rPr b="0" i="0" lang="en-US" sz="2200" u="none" cap="none" strike="noStrike">
                <a:solidFill>
                  <a:srgbClr val="FF0000"/>
                </a:solidFill>
                <a:latin typeface="Calibri"/>
                <a:ea typeface="Calibri"/>
                <a:cs typeface="Calibri"/>
                <a:sym typeface="Calibri"/>
              </a:rPr>
              <a:t>int getKeyCode( )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If no valid character is available, then </a:t>
            </a:r>
            <a:r>
              <a:rPr b="1" i="0" lang="en-US" sz="2200" u="none" cap="none" strike="noStrike">
                <a:solidFill>
                  <a:schemeClr val="dk1"/>
                </a:solidFill>
                <a:latin typeface="Calibri"/>
                <a:ea typeface="Calibri"/>
                <a:cs typeface="Calibri"/>
                <a:sym typeface="Calibri"/>
              </a:rPr>
              <a:t>getKeyChar( )</a:t>
            </a:r>
            <a:r>
              <a:rPr b="0" i="0" lang="en-US" sz="2200" u="none" cap="none" strike="noStrike">
                <a:solidFill>
                  <a:schemeClr val="dk1"/>
                </a:solidFill>
                <a:latin typeface="Calibri"/>
                <a:ea typeface="Calibri"/>
                <a:cs typeface="Calibri"/>
                <a:sym typeface="Calibri"/>
              </a:rPr>
              <a:t> returns CHAR_UNDEFINED. When a KEY_TYPED event occurs, </a:t>
            </a:r>
            <a:r>
              <a:rPr b="1" i="0" lang="en-US" sz="2200" u="none" cap="none" strike="noStrike">
                <a:solidFill>
                  <a:schemeClr val="dk1"/>
                </a:solidFill>
                <a:latin typeface="Calibri"/>
                <a:ea typeface="Calibri"/>
                <a:cs typeface="Calibri"/>
                <a:sym typeface="Calibri"/>
              </a:rPr>
              <a:t>getKeyCode( )</a:t>
            </a:r>
            <a:r>
              <a:rPr b="0" i="0" lang="en-US" sz="2200" u="none" cap="none" strike="noStrike">
                <a:solidFill>
                  <a:schemeClr val="dk1"/>
                </a:solidFill>
                <a:latin typeface="Calibri"/>
                <a:ea typeface="Calibri"/>
                <a:cs typeface="Calibri"/>
                <a:sym typeface="Calibri"/>
              </a:rPr>
              <a:t> returns </a:t>
            </a:r>
            <a:r>
              <a:rPr b="1" i="0" lang="en-US" sz="2200" u="none" cap="none" strike="noStrike">
                <a:solidFill>
                  <a:schemeClr val="dk1"/>
                </a:solidFill>
                <a:latin typeface="Calibri"/>
                <a:ea typeface="Calibri"/>
                <a:cs typeface="Calibri"/>
                <a:sym typeface="Calibri"/>
              </a:rPr>
              <a:t>VK_UNDEFINED.</a:t>
            </a:r>
            <a:endParaRPr b="0" i="0" sz="2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1" i="0" lang="en-US" sz="3959" u="none" cap="none" strike="noStrike">
                <a:solidFill>
                  <a:schemeClr val="dk1"/>
                </a:solidFill>
                <a:latin typeface="Calibri"/>
                <a:ea typeface="Calibri"/>
                <a:cs typeface="Calibri"/>
                <a:sym typeface="Calibri"/>
              </a:rPr>
              <a:t>The MouseEvent Class </a:t>
            </a:r>
            <a:endParaRPr b="0" i="0" sz="3959" u="none" cap="none" strike="noStrike">
              <a:solidFill>
                <a:schemeClr val="dk1"/>
              </a:solidFill>
              <a:latin typeface="Calibri"/>
              <a:ea typeface="Calibri"/>
              <a:cs typeface="Calibri"/>
              <a:sym typeface="Calibri"/>
            </a:endParaRPr>
          </a:p>
        </p:txBody>
      </p:sp>
      <p:sp>
        <p:nvSpPr>
          <p:cNvPr id="167" name="Shape 167"/>
          <p:cNvSpPr txBox="1"/>
          <p:nvPr>
            <p:ph idx="1" type="body"/>
          </p:nvPr>
        </p:nvSpPr>
        <p:spPr>
          <a:xfrm>
            <a:off x="457200" y="10668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There are eight types of mouse events. The MouseEvent class defines the following integer constants that can be used to identify them:</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graphicFrame>
        <p:nvGraphicFramePr>
          <p:cNvPr id="168" name="Shape 168"/>
          <p:cNvGraphicFramePr/>
          <p:nvPr/>
        </p:nvGraphicFramePr>
        <p:xfrm>
          <a:off x="762000" y="2286000"/>
          <a:ext cx="3000000" cy="3000000"/>
        </p:xfrm>
        <a:graphic>
          <a:graphicData uri="http://schemas.openxmlformats.org/drawingml/2006/table">
            <a:tbl>
              <a:tblPr bandRow="1" firstCol="1" firstRow="1">
                <a:noFill/>
                <a:tableStyleId>{A43A34A3-F4FC-4162-BAD9-E52AC907E732}</a:tableStyleId>
              </a:tblPr>
              <a:tblGrid>
                <a:gridCol w="2819400"/>
                <a:gridCol w="5029200"/>
              </a:tblGrid>
              <a:tr h="428625">
                <a:tc>
                  <a:txBody>
                    <a:bodyPr>
                      <a:noAutofit/>
                    </a:bodyPr>
                    <a:lstStyle/>
                    <a:p>
                      <a:pPr indent="0" lvl="0" marL="0" marR="0" rtl="0" algn="just">
                        <a:lnSpc>
                          <a:spcPct val="150000"/>
                        </a:lnSpc>
                        <a:spcBef>
                          <a:spcPts val="0"/>
                        </a:spcBef>
                        <a:spcAft>
                          <a:spcPts val="0"/>
                        </a:spcAft>
                        <a:buNone/>
                      </a:pPr>
                      <a:r>
                        <a:rPr b="1" lang="en-US" sz="2400" u="none" cap="none" strike="noStrike"/>
                        <a:t>MOUSE_CLICKED </a:t>
                      </a:r>
                      <a:endParaRPr b="1" sz="24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400" u="none" cap="none" strike="noStrike"/>
                        <a:t>The user clicked the mouse. </a:t>
                      </a:r>
                      <a:endParaRPr sz="2400" u="none" cap="none" strike="noStrike">
                        <a:latin typeface="Calibri"/>
                        <a:ea typeface="Calibri"/>
                        <a:cs typeface="Calibri"/>
                        <a:sym typeface="Calibri"/>
                      </a:endParaRPr>
                    </a:p>
                  </a:txBody>
                  <a:tcPr marT="0" marB="0" marR="68575" marL="68575"/>
                </a:tc>
              </a:tr>
              <a:tr h="428625">
                <a:tc>
                  <a:txBody>
                    <a:bodyPr>
                      <a:noAutofit/>
                    </a:bodyPr>
                    <a:lstStyle/>
                    <a:p>
                      <a:pPr indent="0" lvl="0" marL="0" marR="0" rtl="0" algn="just">
                        <a:lnSpc>
                          <a:spcPct val="150000"/>
                        </a:lnSpc>
                        <a:spcBef>
                          <a:spcPts val="0"/>
                        </a:spcBef>
                        <a:spcAft>
                          <a:spcPts val="0"/>
                        </a:spcAft>
                        <a:buNone/>
                      </a:pPr>
                      <a:r>
                        <a:rPr b="1" lang="en-US" sz="2400" u="none" cap="none" strike="noStrike"/>
                        <a:t>MOUSE_DRAGGED </a:t>
                      </a:r>
                      <a:endParaRPr b="1" sz="24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400" u="none" cap="none" strike="noStrike"/>
                        <a:t>The user dragged the mouse. </a:t>
                      </a:r>
                      <a:endParaRPr sz="2400" u="none" cap="none" strike="noStrike">
                        <a:latin typeface="Calibri"/>
                        <a:ea typeface="Calibri"/>
                        <a:cs typeface="Calibri"/>
                        <a:sym typeface="Calibri"/>
                      </a:endParaRPr>
                    </a:p>
                  </a:txBody>
                  <a:tcPr marT="0" marB="0" marR="68575" marL="68575"/>
                </a:tc>
              </a:tr>
              <a:tr h="428625">
                <a:tc>
                  <a:txBody>
                    <a:bodyPr>
                      <a:noAutofit/>
                    </a:bodyPr>
                    <a:lstStyle/>
                    <a:p>
                      <a:pPr indent="0" lvl="0" marL="0" marR="0" rtl="0" algn="just">
                        <a:lnSpc>
                          <a:spcPct val="150000"/>
                        </a:lnSpc>
                        <a:spcBef>
                          <a:spcPts val="0"/>
                        </a:spcBef>
                        <a:spcAft>
                          <a:spcPts val="0"/>
                        </a:spcAft>
                        <a:buNone/>
                      </a:pPr>
                      <a:r>
                        <a:rPr b="1" lang="en-US" sz="2400" u="none" cap="none" strike="noStrike"/>
                        <a:t>MOUSE_ENTERED </a:t>
                      </a:r>
                      <a:endParaRPr b="1" sz="24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400" u="none" cap="none" strike="noStrike"/>
                        <a:t>The mouse entered a component. </a:t>
                      </a:r>
                      <a:endParaRPr sz="2400" u="none" cap="none" strike="noStrike">
                        <a:latin typeface="Calibri"/>
                        <a:ea typeface="Calibri"/>
                        <a:cs typeface="Calibri"/>
                        <a:sym typeface="Calibri"/>
                      </a:endParaRPr>
                    </a:p>
                  </a:txBody>
                  <a:tcPr marT="0" marB="0" marR="68575" marL="68575"/>
                </a:tc>
              </a:tr>
              <a:tr h="428625">
                <a:tc>
                  <a:txBody>
                    <a:bodyPr>
                      <a:noAutofit/>
                    </a:bodyPr>
                    <a:lstStyle/>
                    <a:p>
                      <a:pPr indent="0" lvl="0" marL="0" marR="0" rtl="0" algn="just">
                        <a:lnSpc>
                          <a:spcPct val="150000"/>
                        </a:lnSpc>
                        <a:spcBef>
                          <a:spcPts val="0"/>
                        </a:spcBef>
                        <a:spcAft>
                          <a:spcPts val="0"/>
                        </a:spcAft>
                        <a:buNone/>
                      </a:pPr>
                      <a:r>
                        <a:rPr b="1" lang="en-US" sz="2400" u="none" cap="none" strike="noStrike"/>
                        <a:t>MOUSE_EXITED </a:t>
                      </a:r>
                      <a:endParaRPr b="1" sz="24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400" u="none" cap="none" strike="noStrike"/>
                        <a:t>The mouse exited from a component. </a:t>
                      </a:r>
                      <a:endParaRPr sz="2400" u="none" cap="none" strike="noStrike">
                        <a:latin typeface="Calibri"/>
                        <a:ea typeface="Calibri"/>
                        <a:cs typeface="Calibri"/>
                        <a:sym typeface="Calibri"/>
                      </a:endParaRPr>
                    </a:p>
                  </a:txBody>
                  <a:tcPr marT="0" marB="0" marR="68575" marL="68575"/>
                </a:tc>
              </a:tr>
              <a:tr h="428625">
                <a:tc>
                  <a:txBody>
                    <a:bodyPr>
                      <a:noAutofit/>
                    </a:bodyPr>
                    <a:lstStyle/>
                    <a:p>
                      <a:pPr indent="0" lvl="0" marL="0" marR="0" rtl="0" algn="just">
                        <a:lnSpc>
                          <a:spcPct val="150000"/>
                        </a:lnSpc>
                        <a:spcBef>
                          <a:spcPts val="0"/>
                        </a:spcBef>
                        <a:spcAft>
                          <a:spcPts val="0"/>
                        </a:spcAft>
                        <a:buNone/>
                      </a:pPr>
                      <a:r>
                        <a:rPr b="1" lang="en-US" sz="2400" u="none" cap="none" strike="noStrike"/>
                        <a:t>MOUSE_MOVED </a:t>
                      </a:r>
                      <a:endParaRPr b="1" sz="24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400" u="none" cap="none" strike="noStrike"/>
                        <a:t>The mouse moved. </a:t>
                      </a:r>
                      <a:endParaRPr sz="2400" u="none" cap="none" strike="noStrike">
                        <a:latin typeface="Calibri"/>
                        <a:ea typeface="Calibri"/>
                        <a:cs typeface="Calibri"/>
                        <a:sym typeface="Calibri"/>
                      </a:endParaRPr>
                    </a:p>
                  </a:txBody>
                  <a:tcPr marT="0" marB="0" marR="68575" marL="68575"/>
                </a:tc>
              </a:tr>
              <a:tr h="428625">
                <a:tc>
                  <a:txBody>
                    <a:bodyPr>
                      <a:noAutofit/>
                    </a:bodyPr>
                    <a:lstStyle/>
                    <a:p>
                      <a:pPr indent="0" lvl="0" marL="0" marR="0" rtl="0" algn="just">
                        <a:lnSpc>
                          <a:spcPct val="150000"/>
                        </a:lnSpc>
                        <a:spcBef>
                          <a:spcPts val="0"/>
                        </a:spcBef>
                        <a:spcAft>
                          <a:spcPts val="0"/>
                        </a:spcAft>
                        <a:buNone/>
                      </a:pPr>
                      <a:r>
                        <a:rPr b="1" lang="en-US" sz="2400" u="none" cap="none" strike="noStrike"/>
                        <a:t>MOUSE_PRESSED </a:t>
                      </a:r>
                      <a:endParaRPr b="1" sz="24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400" u="none" cap="none" strike="noStrike"/>
                        <a:t>The mouse was pressed. </a:t>
                      </a:r>
                      <a:endParaRPr sz="2400" u="none" cap="none" strike="noStrike">
                        <a:latin typeface="Calibri"/>
                        <a:ea typeface="Calibri"/>
                        <a:cs typeface="Calibri"/>
                        <a:sym typeface="Calibri"/>
                      </a:endParaRPr>
                    </a:p>
                  </a:txBody>
                  <a:tcPr marT="0" marB="0" marR="68575" marL="68575"/>
                </a:tc>
              </a:tr>
              <a:tr h="428625">
                <a:tc>
                  <a:txBody>
                    <a:bodyPr>
                      <a:noAutofit/>
                    </a:bodyPr>
                    <a:lstStyle/>
                    <a:p>
                      <a:pPr indent="0" lvl="0" marL="0" marR="0" rtl="0" algn="just">
                        <a:lnSpc>
                          <a:spcPct val="150000"/>
                        </a:lnSpc>
                        <a:spcBef>
                          <a:spcPts val="0"/>
                        </a:spcBef>
                        <a:spcAft>
                          <a:spcPts val="0"/>
                        </a:spcAft>
                        <a:buNone/>
                      </a:pPr>
                      <a:r>
                        <a:rPr b="1" lang="en-US" sz="2400" u="none" cap="none" strike="noStrike"/>
                        <a:t>MOUSE_RELEASED </a:t>
                      </a:r>
                      <a:endParaRPr b="1" sz="24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400" u="none" cap="none" strike="noStrike"/>
                        <a:t>The mouse was released. </a:t>
                      </a:r>
                      <a:endParaRPr sz="2400" u="none" cap="none" strike="noStrike">
                        <a:latin typeface="Calibri"/>
                        <a:ea typeface="Calibri"/>
                        <a:cs typeface="Calibri"/>
                        <a:sym typeface="Calibri"/>
                      </a:endParaRPr>
                    </a:p>
                  </a:txBody>
                  <a:tcPr marT="0" marB="0" marR="68575" marL="68575"/>
                </a:tc>
              </a:tr>
              <a:tr h="428625">
                <a:tc>
                  <a:txBody>
                    <a:bodyPr>
                      <a:noAutofit/>
                    </a:bodyPr>
                    <a:lstStyle/>
                    <a:p>
                      <a:pPr indent="0" lvl="0" marL="0" marR="0" rtl="0" algn="just">
                        <a:lnSpc>
                          <a:spcPct val="150000"/>
                        </a:lnSpc>
                        <a:spcBef>
                          <a:spcPts val="0"/>
                        </a:spcBef>
                        <a:spcAft>
                          <a:spcPts val="0"/>
                        </a:spcAft>
                        <a:buNone/>
                      </a:pPr>
                      <a:r>
                        <a:rPr b="1" lang="en-US" sz="2400" u="none" cap="none" strike="noStrike"/>
                        <a:t>MOUSE_WHEEL </a:t>
                      </a:r>
                      <a:endParaRPr b="1" sz="24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400" u="none" cap="none" strike="noStrike"/>
                        <a:t>The mouse wheel was moved.</a:t>
                      </a:r>
                      <a:endParaRPr sz="24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 type="body"/>
          </p:nvPr>
        </p:nvSpPr>
        <p:spPr>
          <a:xfrm>
            <a:off x="381000" y="381000"/>
            <a:ext cx="8458200" cy="6324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MouseEvent is a subclass of InputEvent. Here is one of its constructors:</a:t>
            </a:r>
            <a:endParaRPr/>
          </a:p>
          <a:p>
            <a:pPr indent="-342900" lvl="0" marL="342900" marR="0" rtl="0" algn="l">
              <a:spcBef>
                <a:spcPts val="48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MouseEvent(Component src, int type, long when,int modifier, int x, int y, int clicks, boolean  triggersPopup)</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Here, src is a reference to the component that generated the event.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type of the event is specified by type.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system time at which the mouse event occurred is passed in when.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modifiers argument indicates which modifiers were pressed when a mouse event occurred.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coordinates of the mouse are passed in x and y.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click count is passed in clicks.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triggersPopup flag indicates if this event causes a pop-up menu to appear on this platform. </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179" name="Shape 17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Two commonly used methods in this class are </a:t>
            </a:r>
            <a:r>
              <a:rPr b="1" i="0" lang="en-US" sz="2200" u="none" cap="none" strike="noStrike">
                <a:solidFill>
                  <a:schemeClr val="dk1"/>
                </a:solidFill>
                <a:latin typeface="Calibri"/>
                <a:ea typeface="Calibri"/>
                <a:cs typeface="Calibri"/>
                <a:sym typeface="Calibri"/>
              </a:rPr>
              <a:t>getX( )</a:t>
            </a:r>
            <a:r>
              <a:rPr b="0" i="0" lang="en-US" sz="2200" u="none" cap="none" strike="noStrike">
                <a:solidFill>
                  <a:schemeClr val="dk1"/>
                </a:solidFill>
                <a:latin typeface="Calibri"/>
                <a:ea typeface="Calibri"/>
                <a:cs typeface="Calibri"/>
                <a:sym typeface="Calibri"/>
              </a:rPr>
              <a:t> and </a:t>
            </a:r>
            <a:r>
              <a:rPr b="1" i="0" lang="en-US" sz="2200" u="none" cap="none" strike="noStrike">
                <a:solidFill>
                  <a:schemeClr val="dk1"/>
                </a:solidFill>
                <a:latin typeface="Calibri"/>
                <a:ea typeface="Calibri"/>
                <a:cs typeface="Calibri"/>
                <a:sym typeface="Calibri"/>
              </a:rPr>
              <a:t>getY( )</a:t>
            </a:r>
            <a:r>
              <a:rPr b="0" i="0" lang="en-US" sz="2200" u="none" cap="none" strike="noStrike">
                <a:solidFill>
                  <a:schemeClr val="dk1"/>
                </a:solidFill>
                <a:latin typeface="Calibri"/>
                <a:ea typeface="Calibri"/>
                <a:cs typeface="Calibri"/>
                <a:sym typeface="Calibri"/>
              </a:rPr>
              <a:t>.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These return the X and Y coordinates of the mouse within the component when the event occurred.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Their forms are shown here: </a:t>
            </a:r>
            <a:endParaRPr/>
          </a:p>
          <a:p>
            <a:pPr indent="-285750" lvl="1" marL="742950" marR="0" rtl="0" algn="l">
              <a:spcBef>
                <a:spcPts val="440"/>
              </a:spcBef>
              <a:spcAft>
                <a:spcPts val="0"/>
              </a:spcAft>
              <a:buClr>
                <a:srgbClr val="FF0000"/>
              </a:buClr>
              <a:buSzPts val="2200"/>
              <a:buFont typeface="Arial"/>
              <a:buChar char="–"/>
            </a:pPr>
            <a:r>
              <a:rPr b="0" i="0" lang="en-US" sz="2200" u="none" cap="none" strike="noStrike">
                <a:solidFill>
                  <a:srgbClr val="FF0000"/>
                </a:solidFill>
                <a:latin typeface="Calibri"/>
                <a:ea typeface="Calibri"/>
                <a:cs typeface="Calibri"/>
                <a:sym typeface="Calibri"/>
              </a:rPr>
              <a:t>int getX( )</a:t>
            </a:r>
            <a:endParaRPr/>
          </a:p>
          <a:p>
            <a:pPr indent="-285750" lvl="1" marL="742950" marR="0" rtl="0" algn="l">
              <a:spcBef>
                <a:spcPts val="440"/>
              </a:spcBef>
              <a:spcAft>
                <a:spcPts val="0"/>
              </a:spcAft>
              <a:buClr>
                <a:srgbClr val="FF0000"/>
              </a:buClr>
              <a:buSzPts val="2200"/>
              <a:buFont typeface="Arial"/>
              <a:buChar char="–"/>
            </a:pPr>
            <a:r>
              <a:rPr b="0" i="0" lang="en-US" sz="2200" u="none" cap="none" strike="noStrike">
                <a:solidFill>
                  <a:srgbClr val="FF0000"/>
                </a:solidFill>
                <a:latin typeface="Calibri"/>
                <a:ea typeface="Calibri"/>
                <a:cs typeface="Calibri"/>
                <a:sym typeface="Calibri"/>
              </a:rPr>
              <a:t>int getY( ) </a:t>
            </a:r>
            <a:endParaRPr b="0" i="0" sz="2200" u="none" cap="none" strike="noStrike">
              <a:solidFill>
                <a:srgbClr val="FF0000"/>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Alternatively, you can use the </a:t>
            </a:r>
            <a:r>
              <a:rPr b="1" i="0" lang="en-US" sz="2200" u="none" cap="none" strike="noStrike">
                <a:solidFill>
                  <a:schemeClr val="dk1"/>
                </a:solidFill>
                <a:latin typeface="Calibri"/>
                <a:ea typeface="Calibri"/>
                <a:cs typeface="Calibri"/>
                <a:sym typeface="Calibri"/>
              </a:rPr>
              <a:t>getPoint( )</a:t>
            </a:r>
            <a:r>
              <a:rPr b="0" i="0" lang="en-US" sz="2200" u="none" cap="none" strike="noStrike">
                <a:solidFill>
                  <a:schemeClr val="dk1"/>
                </a:solidFill>
                <a:latin typeface="Calibri"/>
                <a:ea typeface="Calibri"/>
                <a:cs typeface="Calibri"/>
                <a:sym typeface="Calibri"/>
              </a:rPr>
              <a:t> method to obtain the coordinates of the mouse. It is shown here: </a:t>
            </a:r>
            <a:endParaRPr/>
          </a:p>
          <a:p>
            <a:pPr indent="-285750" lvl="1" marL="742950" marR="0" rtl="0" algn="l">
              <a:spcBef>
                <a:spcPts val="440"/>
              </a:spcBef>
              <a:spcAft>
                <a:spcPts val="0"/>
              </a:spcAft>
              <a:buClr>
                <a:srgbClr val="FF0000"/>
              </a:buClr>
              <a:buSzPts val="2200"/>
              <a:buFont typeface="Arial"/>
              <a:buChar char="–"/>
            </a:pPr>
            <a:r>
              <a:rPr b="0" i="0" lang="en-US" sz="2200" u="none" cap="none" strike="noStrike">
                <a:solidFill>
                  <a:srgbClr val="FF0000"/>
                </a:solidFill>
                <a:latin typeface="Calibri"/>
                <a:ea typeface="Calibri"/>
                <a:cs typeface="Calibri"/>
                <a:sym typeface="Calibri"/>
              </a:rPr>
              <a:t>Point getPoint( ) </a:t>
            </a:r>
            <a:endParaRPr b="0" i="0" sz="2200" u="none" cap="none" strike="noStrike">
              <a:solidFill>
                <a:srgbClr val="FF0000"/>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It returns a Point object that contains the X,Y coordinates in its integer members: x and y. </a:t>
            </a:r>
            <a:endParaRPr/>
          </a:p>
          <a:p>
            <a:pPr indent="-177800" lvl="0" marL="342900" marR="0" rtl="0" algn="l">
              <a:spcBef>
                <a:spcPts val="520"/>
              </a:spcBef>
              <a:spcAft>
                <a:spcPts val="0"/>
              </a:spcAft>
              <a:buClr>
                <a:schemeClr val="dk1"/>
              </a:buClr>
              <a:buSzPts val="2600"/>
              <a:buFont typeface="Arial"/>
              <a:buNone/>
            </a:pPr>
            <a:r>
              <a:t/>
            </a:r>
            <a:endParaRPr b="0" i="0" sz="2600" u="none" cap="none" strike="noStrike">
              <a:solidFill>
                <a:srgbClr val="FF0000"/>
              </a:solidFill>
              <a:latin typeface="Calibri"/>
              <a:ea typeface="Calibri"/>
              <a:cs typeface="Calibri"/>
              <a:sym typeface="Calibri"/>
            </a:endParaRPr>
          </a:p>
          <a:p>
            <a:pPr indent="-146050" lvl="1" marL="74295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203200" lvl="0" marL="3429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idx="1" type="body"/>
          </p:nvPr>
        </p:nvSpPr>
        <p:spPr>
          <a:xfrm>
            <a:off x="533400" y="228600"/>
            <a:ext cx="8305800" cy="6477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a:t>
            </a:r>
            <a:r>
              <a:rPr b="1" i="0" lang="en-US" sz="2200" u="none" cap="none" strike="noStrike">
                <a:solidFill>
                  <a:schemeClr val="dk1"/>
                </a:solidFill>
                <a:latin typeface="Calibri"/>
                <a:ea typeface="Calibri"/>
                <a:cs typeface="Calibri"/>
                <a:sym typeface="Calibri"/>
              </a:rPr>
              <a:t>translatePoint( )</a:t>
            </a:r>
            <a:r>
              <a:rPr b="0" i="0" lang="en-US" sz="2200" u="none" cap="none" strike="noStrike">
                <a:solidFill>
                  <a:schemeClr val="dk1"/>
                </a:solidFill>
                <a:latin typeface="Calibri"/>
                <a:ea typeface="Calibri"/>
                <a:cs typeface="Calibri"/>
                <a:sym typeface="Calibri"/>
              </a:rPr>
              <a:t> method changes the location of the event. Its form is shown here: </a:t>
            </a:r>
            <a:endParaRPr/>
          </a:p>
          <a:p>
            <a:pPr indent="-285750" lvl="1" marL="742950" marR="0" rtl="0" algn="l">
              <a:spcBef>
                <a:spcPts val="440"/>
              </a:spcBef>
              <a:spcAft>
                <a:spcPts val="0"/>
              </a:spcAft>
              <a:buClr>
                <a:srgbClr val="FF0000"/>
              </a:buClr>
              <a:buSzPts val="2200"/>
              <a:buFont typeface="Arial"/>
              <a:buChar char="–"/>
            </a:pPr>
            <a:r>
              <a:rPr b="0" i="0" lang="en-US" sz="2200" u="none" cap="none" strike="noStrike">
                <a:solidFill>
                  <a:srgbClr val="FF0000"/>
                </a:solidFill>
                <a:latin typeface="Calibri"/>
                <a:ea typeface="Calibri"/>
                <a:cs typeface="Calibri"/>
                <a:sym typeface="Calibri"/>
              </a:rPr>
              <a:t>void translatePoint(int x, int y)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Here, the arguments x and y are added to the coordinates of the event.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a:t>
            </a:r>
            <a:r>
              <a:rPr b="1" i="0" lang="en-US" sz="2200" u="none" cap="none" strike="noStrike">
                <a:solidFill>
                  <a:schemeClr val="dk1"/>
                </a:solidFill>
                <a:latin typeface="Calibri"/>
                <a:ea typeface="Calibri"/>
                <a:cs typeface="Calibri"/>
                <a:sym typeface="Calibri"/>
              </a:rPr>
              <a:t>getClickCount( )</a:t>
            </a:r>
            <a:r>
              <a:rPr b="0" i="0" lang="en-US" sz="2200" u="none" cap="none" strike="noStrike">
                <a:solidFill>
                  <a:schemeClr val="dk1"/>
                </a:solidFill>
                <a:latin typeface="Calibri"/>
                <a:ea typeface="Calibri"/>
                <a:cs typeface="Calibri"/>
                <a:sym typeface="Calibri"/>
              </a:rPr>
              <a:t> method obtains the number of mouse clicks for this event. Its signature is shown here: </a:t>
            </a:r>
            <a:endParaRPr/>
          </a:p>
          <a:p>
            <a:pPr indent="-285750" lvl="1" marL="742950" marR="0" rtl="0" algn="l">
              <a:spcBef>
                <a:spcPts val="440"/>
              </a:spcBef>
              <a:spcAft>
                <a:spcPts val="0"/>
              </a:spcAft>
              <a:buClr>
                <a:srgbClr val="FF0000"/>
              </a:buClr>
              <a:buSzPts val="2200"/>
              <a:buFont typeface="Arial"/>
              <a:buChar char="–"/>
            </a:pPr>
            <a:r>
              <a:rPr b="0" i="0" lang="en-US" sz="2200" u="none" cap="none" strike="noStrike">
                <a:solidFill>
                  <a:srgbClr val="FF0000"/>
                </a:solidFill>
                <a:latin typeface="Calibri"/>
                <a:ea typeface="Calibri"/>
                <a:cs typeface="Calibri"/>
                <a:sym typeface="Calibri"/>
              </a:rPr>
              <a:t>int getClickCount( )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a:t>
            </a:r>
            <a:r>
              <a:rPr b="1" i="0" lang="en-US" sz="2200" u="none" cap="none" strike="noStrike">
                <a:solidFill>
                  <a:schemeClr val="dk1"/>
                </a:solidFill>
                <a:latin typeface="Calibri"/>
                <a:ea typeface="Calibri"/>
                <a:cs typeface="Calibri"/>
                <a:sym typeface="Calibri"/>
              </a:rPr>
              <a:t>isPopupTrigger( )</a:t>
            </a:r>
            <a:r>
              <a:rPr b="0" i="0" lang="en-US" sz="2200" u="none" cap="none" strike="noStrike">
                <a:solidFill>
                  <a:schemeClr val="dk1"/>
                </a:solidFill>
                <a:latin typeface="Calibri"/>
                <a:ea typeface="Calibri"/>
                <a:cs typeface="Calibri"/>
                <a:sym typeface="Calibri"/>
              </a:rPr>
              <a:t> method tests if this event causes a pop-up menu to appear on this platform. Its form is shown here: </a:t>
            </a:r>
            <a:endParaRPr/>
          </a:p>
          <a:p>
            <a:pPr indent="-285750" lvl="1" marL="742950" marR="0" rtl="0" algn="l">
              <a:spcBef>
                <a:spcPts val="440"/>
              </a:spcBef>
              <a:spcAft>
                <a:spcPts val="0"/>
              </a:spcAft>
              <a:buClr>
                <a:srgbClr val="FF0000"/>
              </a:buClr>
              <a:buSzPts val="2200"/>
              <a:buFont typeface="Arial"/>
              <a:buChar char="–"/>
            </a:pPr>
            <a:r>
              <a:rPr b="0" i="0" lang="en-US" sz="2200" u="none" cap="none" strike="noStrike">
                <a:solidFill>
                  <a:srgbClr val="FF0000"/>
                </a:solidFill>
                <a:latin typeface="Calibri"/>
                <a:ea typeface="Calibri"/>
                <a:cs typeface="Calibri"/>
                <a:sym typeface="Calibri"/>
              </a:rPr>
              <a:t>boolean isPopupTrigger( )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Also available is the </a:t>
            </a:r>
            <a:r>
              <a:rPr b="1" i="0" lang="en-US" sz="2200" u="none" cap="none" strike="noStrike">
                <a:solidFill>
                  <a:schemeClr val="dk1"/>
                </a:solidFill>
                <a:latin typeface="Calibri"/>
                <a:ea typeface="Calibri"/>
                <a:cs typeface="Calibri"/>
                <a:sym typeface="Calibri"/>
              </a:rPr>
              <a:t>getButton( )</a:t>
            </a:r>
            <a:r>
              <a:rPr b="0" i="0" lang="en-US" sz="2200" u="none" cap="none" strike="noStrike">
                <a:solidFill>
                  <a:schemeClr val="dk1"/>
                </a:solidFill>
                <a:latin typeface="Calibri"/>
                <a:ea typeface="Calibri"/>
                <a:cs typeface="Calibri"/>
                <a:sym typeface="Calibri"/>
              </a:rPr>
              <a:t> method, shown here: </a:t>
            </a:r>
            <a:endParaRPr/>
          </a:p>
          <a:p>
            <a:pPr indent="-285750" lvl="1" marL="742950" marR="0" rtl="0" algn="l">
              <a:spcBef>
                <a:spcPts val="440"/>
              </a:spcBef>
              <a:spcAft>
                <a:spcPts val="0"/>
              </a:spcAft>
              <a:buClr>
                <a:srgbClr val="FF0000"/>
              </a:buClr>
              <a:buSzPts val="2200"/>
              <a:buFont typeface="Arial"/>
              <a:buChar char="–"/>
            </a:pPr>
            <a:r>
              <a:rPr b="0" i="0" lang="en-US" sz="2200" u="none" cap="none" strike="noStrike">
                <a:solidFill>
                  <a:srgbClr val="FF0000"/>
                </a:solidFill>
                <a:latin typeface="Calibri"/>
                <a:ea typeface="Calibri"/>
                <a:cs typeface="Calibri"/>
                <a:sym typeface="Calibri"/>
              </a:rPr>
              <a:t>int getButton( )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It returns a value that represents the button that caused the event. For most cases, the return value will be one of these constants defined by </a:t>
            </a:r>
            <a:r>
              <a:rPr b="1" i="0" lang="en-US" sz="2200" u="none" cap="none" strike="noStrike">
                <a:solidFill>
                  <a:schemeClr val="dk1"/>
                </a:solidFill>
                <a:latin typeface="Calibri"/>
                <a:ea typeface="Calibri"/>
                <a:cs typeface="Calibri"/>
                <a:sym typeface="Calibri"/>
              </a:rPr>
              <a:t>MouseEvent</a:t>
            </a:r>
            <a:r>
              <a:rPr b="0" i="0" lang="en-US" sz="2200" u="none" cap="none" strike="noStrike">
                <a:solidFill>
                  <a:schemeClr val="dk1"/>
                </a:solidFill>
                <a:latin typeface="Calibri"/>
                <a:ea typeface="Calibri"/>
                <a:cs typeface="Calibri"/>
                <a:sym typeface="Calibri"/>
              </a:rPr>
              <a:t>:</a:t>
            </a:r>
            <a:endParaRPr/>
          </a:p>
          <a:p>
            <a:pPr indent="-203200" lvl="0" marL="3429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203200" lvl="0" marL="3429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graphicFrame>
        <p:nvGraphicFramePr>
          <p:cNvPr id="185" name="Shape 185"/>
          <p:cNvGraphicFramePr/>
          <p:nvPr/>
        </p:nvGraphicFramePr>
        <p:xfrm>
          <a:off x="1066800" y="6324600"/>
          <a:ext cx="3000000" cy="3000000"/>
        </p:xfrm>
        <a:graphic>
          <a:graphicData uri="http://schemas.openxmlformats.org/drawingml/2006/table">
            <a:tbl>
              <a:tblPr bandRow="1" firstCol="1" firstRow="1">
                <a:noFill/>
                <a:tableStyleId>{237AE417-22FB-4E7C-ABE1-436220E9063E}</a:tableStyleId>
              </a:tblPr>
              <a:tblGrid>
                <a:gridCol w="1790700"/>
                <a:gridCol w="1790700"/>
                <a:gridCol w="1790700"/>
                <a:gridCol w="1790700"/>
              </a:tblGrid>
              <a:tr h="254000">
                <a:tc>
                  <a:txBody>
                    <a:bodyPr>
                      <a:noAutofit/>
                    </a:bodyPr>
                    <a:lstStyle/>
                    <a:p>
                      <a:pPr indent="0" lvl="0" marL="0" marR="0" rtl="0" algn="just">
                        <a:lnSpc>
                          <a:spcPct val="150000"/>
                        </a:lnSpc>
                        <a:spcBef>
                          <a:spcPts val="0"/>
                        </a:spcBef>
                        <a:spcAft>
                          <a:spcPts val="0"/>
                        </a:spcAft>
                        <a:buNone/>
                      </a:pPr>
                      <a:r>
                        <a:rPr lang="en-US" sz="2000" u="none" cap="none" strike="noStrike"/>
                        <a:t>NOBUTTON</a:t>
                      </a:r>
                      <a:endParaRPr sz="20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000" u="none" cap="none" strike="noStrike"/>
                        <a:t>BUTTON1</a:t>
                      </a:r>
                      <a:endParaRPr sz="20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000" u="none" cap="none" strike="noStrike"/>
                        <a:t>BUTTON2</a:t>
                      </a:r>
                      <a:endParaRPr sz="20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2000" u="none" cap="none" strike="noStrike"/>
                        <a:t> BUTTON3</a:t>
                      </a:r>
                      <a:endParaRPr sz="20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191" name="Shape 19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NOBUTTON value indicates that no button was pressed or released.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Also available are three methods that obtain the coordinates of the mouse relative to the screen rather than the component. They are shown here: </a:t>
            </a:r>
            <a:endParaRPr/>
          </a:p>
          <a:p>
            <a:pPr indent="-285750" lvl="1" marL="742950" marR="0" rtl="0" algn="l">
              <a:spcBef>
                <a:spcPts val="440"/>
              </a:spcBef>
              <a:spcAft>
                <a:spcPts val="0"/>
              </a:spcAft>
              <a:buClr>
                <a:srgbClr val="FF0000"/>
              </a:buClr>
              <a:buSzPts val="2200"/>
              <a:buFont typeface="Arial"/>
              <a:buChar char="–"/>
            </a:pPr>
            <a:r>
              <a:rPr b="0" i="0" lang="en-US" sz="2200" u="none" cap="none" strike="noStrike">
                <a:solidFill>
                  <a:srgbClr val="FF0000"/>
                </a:solidFill>
                <a:latin typeface="Calibri"/>
                <a:ea typeface="Calibri"/>
                <a:cs typeface="Calibri"/>
                <a:sym typeface="Calibri"/>
              </a:rPr>
              <a:t>Point getLocationOnScreen( ) </a:t>
            </a:r>
            <a:endParaRPr/>
          </a:p>
          <a:p>
            <a:pPr indent="-285750" lvl="1" marL="742950" marR="0" rtl="0" algn="l">
              <a:spcBef>
                <a:spcPts val="440"/>
              </a:spcBef>
              <a:spcAft>
                <a:spcPts val="0"/>
              </a:spcAft>
              <a:buClr>
                <a:srgbClr val="FF0000"/>
              </a:buClr>
              <a:buSzPts val="2200"/>
              <a:buFont typeface="Arial"/>
              <a:buChar char="–"/>
            </a:pPr>
            <a:r>
              <a:rPr b="0" i="0" lang="en-US" sz="2200" u="none" cap="none" strike="noStrike">
                <a:solidFill>
                  <a:srgbClr val="FF0000"/>
                </a:solidFill>
                <a:latin typeface="Calibri"/>
                <a:ea typeface="Calibri"/>
                <a:cs typeface="Calibri"/>
                <a:sym typeface="Calibri"/>
              </a:rPr>
              <a:t>int getXOnScreen( ) </a:t>
            </a:r>
            <a:endParaRPr/>
          </a:p>
          <a:p>
            <a:pPr indent="-285750" lvl="1" marL="742950" marR="0" rtl="0" algn="l">
              <a:spcBef>
                <a:spcPts val="440"/>
              </a:spcBef>
              <a:spcAft>
                <a:spcPts val="0"/>
              </a:spcAft>
              <a:buClr>
                <a:srgbClr val="FF0000"/>
              </a:buClr>
              <a:buSzPts val="2200"/>
              <a:buFont typeface="Arial"/>
              <a:buChar char="–"/>
            </a:pPr>
            <a:r>
              <a:rPr b="0" i="0" lang="en-US" sz="2200" u="none" cap="none" strike="noStrike">
                <a:solidFill>
                  <a:srgbClr val="FF0000"/>
                </a:solidFill>
                <a:latin typeface="Calibri"/>
                <a:ea typeface="Calibri"/>
                <a:cs typeface="Calibri"/>
                <a:sym typeface="Calibri"/>
              </a:rPr>
              <a:t>int getYOnScreen( )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a:t>
            </a:r>
            <a:r>
              <a:rPr b="1" i="0" lang="en-US" sz="2200" u="none" cap="none" strike="noStrike">
                <a:solidFill>
                  <a:schemeClr val="dk1"/>
                </a:solidFill>
                <a:latin typeface="Calibri"/>
                <a:ea typeface="Calibri"/>
                <a:cs typeface="Calibri"/>
                <a:sym typeface="Calibri"/>
              </a:rPr>
              <a:t>getLocationOnScreen( ) </a:t>
            </a:r>
            <a:r>
              <a:rPr b="0" i="0" lang="en-US" sz="2200" u="none" cap="none" strike="noStrike">
                <a:solidFill>
                  <a:schemeClr val="dk1"/>
                </a:solidFill>
                <a:latin typeface="Calibri"/>
                <a:ea typeface="Calibri"/>
                <a:cs typeface="Calibri"/>
                <a:sym typeface="Calibri"/>
              </a:rPr>
              <a:t>method returns a </a:t>
            </a:r>
            <a:r>
              <a:rPr b="1" i="0" lang="en-US" sz="2200" u="none" cap="none" strike="noStrike">
                <a:solidFill>
                  <a:schemeClr val="dk1"/>
                </a:solidFill>
                <a:latin typeface="Calibri"/>
                <a:ea typeface="Calibri"/>
                <a:cs typeface="Calibri"/>
                <a:sym typeface="Calibri"/>
              </a:rPr>
              <a:t>Point</a:t>
            </a:r>
            <a:r>
              <a:rPr b="0" i="0" lang="en-US" sz="2200" u="none" cap="none" strike="noStrike">
                <a:solidFill>
                  <a:schemeClr val="dk1"/>
                </a:solidFill>
                <a:latin typeface="Calibri"/>
                <a:ea typeface="Calibri"/>
                <a:cs typeface="Calibri"/>
                <a:sym typeface="Calibri"/>
              </a:rPr>
              <a:t> object that contains both the X and Y coordinate. The other two methods return the indicated coordinate.</a:t>
            </a:r>
            <a:endParaRPr/>
          </a:p>
          <a:p>
            <a:pPr indent="-203200" lvl="0" marL="3429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Two Event Handling Mechanisms</a:t>
            </a:r>
            <a:endParaRPr b="0" i="0" sz="4400" u="none" cap="none" strike="noStrike">
              <a:solidFill>
                <a:schemeClr val="dk1"/>
              </a:solidFill>
              <a:latin typeface="Calibri"/>
              <a:ea typeface="Calibri"/>
              <a:cs typeface="Calibri"/>
              <a:sym typeface="Calibri"/>
            </a:endParaRPr>
          </a:p>
        </p:txBody>
      </p:sp>
      <p:sp>
        <p:nvSpPr>
          <p:cNvPr id="91" name="Shape 9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way in which events are handled changed significantly between the original version of Java (1.0) and all subsequent versions of Java, beginning with version 1.1.</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Although the 1.0 method of event handling is still supported, it is not recommended for new programs.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Also, many of the methods that support the old 1.0 event model have been deprecated.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modern approach is the way that events should be handled by all new programs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74638"/>
            <a:ext cx="8153400" cy="7921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The TextEvent Class </a:t>
            </a:r>
            <a:endParaRPr b="0" i="0" sz="4400" u="none" cap="none" strike="noStrike">
              <a:solidFill>
                <a:schemeClr val="dk1"/>
              </a:solidFill>
              <a:latin typeface="Calibri"/>
              <a:ea typeface="Calibri"/>
              <a:cs typeface="Calibri"/>
              <a:sym typeface="Calibri"/>
            </a:endParaRPr>
          </a:p>
        </p:txBody>
      </p:sp>
      <p:sp>
        <p:nvSpPr>
          <p:cNvPr id="197" name="Shape 197"/>
          <p:cNvSpPr txBox="1"/>
          <p:nvPr>
            <p:ph idx="1" type="body"/>
          </p:nvPr>
        </p:nvSpPr>
        <p:spPr>
          <a:xfrm>
            <a:off x="457200" y="9906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Instances of this class describe text events. These are generated by text fields and text areas when characters are entered by a user or program.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TextEvent</a:t>
            </a:r>
            <a:r>
              <a:rPr b="0" i="0" lang="en-US" sz="2400" u="none" cap="none" strike="noStrike">
                <a:solidFill>
                  <a:schemeClr val="dk1"/>
                </a:solidFill>
                <a:latin typeface="Calibri"/>
                <a:ea typeface="Calibri"/>
                <a:cs typeface="Calibri"/>
                <a:sym typeface="Calibri"/>
              </a:rPr>
              <a:t> defines the integer constant </a:t>
            </a:r>
            <a:r>
              <a:rPr b="1" i="0" lang="en-US" sz="2400" u="none" cap="none" strike="noStrike">
                <a:solidFill>
                  <a:schemeClr val="dk1"/>
                </a:solidFill>
                <a:latin typeface="Calibri"/>
                <a:ea typeface="Calibri"/>
                <a:cs typeface="Calibri"/>
                <a:sym typeface="Calibri"/>
              </a:rPr>
              <a:t>TEXT_VALUE_CHANGED</a:t>
            </a:r>
            <a:r>
              <a:rPr b="0" i="0" lang="en-US" sz="2400" u="none" cap="none" strike="noStrike">
                <a:solidFill>
                  <a:schemeClr val="dk1"/>
                </a:solidFill>
                <a:latin typeface="Calibri"/>
                <a:ea typeface="Calibri"/>
                <a:cs typeface="Calibri"/>
                <a:sym typeface="Calibri"/>
              </a:rPr>
              <a:t>. </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one constructor for this class is shown here: </a:t>
            </a:r>
            <a:endParaRPr/>
          </a:p>
          <a:p>
            <a:pPr indent="-285750" lvl="1" marL="74295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TextEvent(Object src, int type)</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Here, src is a reference to the object that generated this event.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type of the event is specified by type. </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TextEvent object does not include the characters currently in the text component that generated the event. Instead, your program must use other methods associated with the text component to retrieve that information.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74638"/>
            <a:ext cx="8305800" cy="5635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1" i="0" lang="en-US" sz="3959" u="none" cap="none" strike="noStrike">
                <a:solidFill>
                  <a:schemeClr val="dk1"/>
                </a:solidFill>
                <a:latin typeface="Calibri"/>
                <a:ea typeface="Calibri"/>
                <a:cs typeface="Calibri"/>
                <a:sym typeface="Calibri"/>
              </a:rPr>
              <a:t>The WindowEvent Class </a:t>
            </a:r>
            <a:endParaRPr b="0" i="0" sz="3959" u="none" cap="none" strike="noStrike">
              <a:solidFill>
                <a:schemeClr val="dk1"/>
              </a:solidFill>
              <a:latin typeface="Calibri"/>
              <a:ea typeface="Calibri"/>
              <a:cs typeface="Calibri"/>
              <a:sym typeface="Calibri"/>
            </a:endParaRPr>
          </a:p>
        </p:txBody>
      </p:sp>
      <p:sp>
        <p:nvSpPr>
          <p:cNvPr id="203" name="Shape 203"/>
          <p:cNvSpPr txBox="1"/>
          <p:nvPr>
            <p:ph idx="1" type="body"/>
          </p:nvPr>
        </p:nvSpPr>
        <p:spPr>
          <a:xfrm>
            <a:off x="457200" y="9144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There are ten types of window events. The WindowEvent class defines integer constants that can be used to identify them. The constants and their meanings are shown here:</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graphicFrame>
        <p:nvGraphicFramePr>
          <p:cNvPr id="204" name="Shape 204"/>
          <p:cNvGraphicFramePr/>
          <p:nvPr/>
        </p:nvGraphicFramePr>
        <p:xfrm>
          <a:off x="533400" y="2286000"/>
          <a:ext cx="3000000" cy="3000000"/>
        </p:xfrm>
        <a:graphic>
          <a:graphicData uri="http://schemas.openxmlformats.org/drawingml/2006/table">
            <a:tbl>
              <a:tblPr bandRow="1" firstCol="1" firstRow="1">
                <a:noFill/>
                <a:tableStyleId>{237AE417-22FB-4E7C-ABE1-436220E9063E}</a:tableStyleId>
              </a:tblPr>
              <a:tblGrid>
                <a:gridCol w="3657600"/>
                <a:gridCol w="4572000"/>
              </a:tblGrid>
              <a:tr h="411475">
                <a:tc>
                  <a:txBody>
                    <a:bodyPr>
                      <a:noAutofit/>
                    </a:bodyPr>
                    <a:lstStyle/>
                    <a:p>
                      <a:pPr indent="0" lvl="0" marL="0" marR="0" rtl="0" algn="just">
                        <a:lnSpc>
                          <a:spcPct val="150000"/>
                        </a:lnSpc>
                        <a:spcBef>
                          <a:spcPts val="0"/>
                        </a:spcBef>
                        <a:spcAft>
                          <a:spcPts val="0"/>
                        </a:spcAft>
                        <a:buNone/>
                      </a:pPr>
                      <a:r>
                        <a:rPr lang="en-US" sz="1800" u="none" cap="none" strike="noStrike"/>
                        <a:t>WINDOW_ACTIVATED </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1800" u="none" cap="none" strike="noStrike"/>
                        <a:t>The window was activated. </a:t>
                      </a:r>
                      <a:endParaRPr sz="1800" u="none" cap="none" strike="noStrike">
                        <a:latin typeface="Calibri"/>
                        <a:ea typeface="Calibri"/>
                        <a:cs typeface="Calibri"/>
                        <a:sym typeface="Calibri"/>
                      </a:endParaRPr>
                    </a:p>
                  </a:txBody>
                  <a:tcPr marT="0" marB="0" marR="68575" marL="68575"/>
                </a:tc>
              </a:tr>
              <a:tr h="411475">
                <a:tc>
                  <a:txBody>
                    <a:bodyPr>
                      <a:noAutofit/>
                    </a:bodyPr>
                    <a:lstStyle/>
                    <a:p>
                      <a:pPr indent="0" lvl="0" marL="0" marR="0" rtl="0" algn="just">
                        <a:lnSpc>
                          <a:spcPct val="150000"/>
                        </a:lnSpc>
                        <a:spcBef>
                          <a:spcPts val="0"/>
                        </a:spcBef>
                        <a:spcAft>
                          <a:spcPts val="0"/>
                        </a:spcAft>
                        <a:buNone/>
                      </a:pPr>
                      <a:r>
                        <a:rPr lang="en-US" sz="1800" u="none" cap="none" strike="noStrike"/>
                        <a:t>WINDOW_CLOSED </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1800" u="none" cap="none" strike="noStrike"/>
                        <a:t>The window has been closed.</a:t>
                      </a:r>
                      <a:endParaRPr sz="1800" u="none" cap="none" strike="noStrike">
                        <a:latin typeface="Calibri"/>
                        <a:ea typeface="Calibri"/>
                        <a:cs typeface="Calibri"/>
                        <a:sym typeface="Calibri"/>
                      </a:endParaRPr>
                    </a:p>
                  </a:txBody>
                  <a:tcPr marT="0" marB="0" marR="68575" marL="68575"/>
                </a:tc>
              </a:tr>
              <a:tr h="411475">
                <a:tc>
                  <a:txBody>
                    <a:bodyPr>
                      <a:noAutofit/>
                    </a:bodyPr>
                    <a:lstStyle/>
                    <a:p>
                      <a:pPr indent="0" lvl="0" marL="0" marR="0" rtl="0" algn="just">
                        <a:lnSpc>
                          <a:spcPct val="150000"/>
                        </a:lnSpc>
                        <a:spcBef>
                          <a:spcPts val="0"/>
                        </a:spcBef>
                        <a:spcAft>
                          <a:spcPts val="0"/>
                        </a:spcAft>
                        <a:buNone/>
                      </a:pPr>
                      <a:r>
                        <a:rPr lang="en-US" sz="1800" u="none" cap="none" strike="noStrike"/>
                        <a:t>WINDOW_CLOSING </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1800" u="none" cap="none" strike="noStrike"/>
                        <a:t>The user requested that the window be closed.</a:t>
                      </a:r>
                      <a:endParaRPr sz="1800" u="none" cap="none" strike="noStrike">
                        <a:latin typeface="Calibri"/>
                        <a:ea typeface="Calibri"/>
                        <a:cs typeface="Calibri"/>
                        <a:sym typeface="Calibri"/>
                      </a:endParaRPr>
                    </a:p>
                  </a:txBody>
                  <a:tcPr marT="0" marB="0" marR="68575" marL="68575"/>
                </a:tc>
              </a:tr>
              <a:tr h="411475">
                <a:tc>
                  <a:txBody>
                    <a:bodyPr>
                      <a:noAutofit/>
                    </a:bodyPr>
                    <a:lstStyle/>
                    <a:p>
                      <a:pPr indent="0" lvl="0" marL="0" marR="0" rtl="0" algn="just">
                        <a:lnSpc>
                          <a:spcPct val="150000"/>
                        </a:lnSpc>
                        <a:spcBef>
                          <a:spcPts val="0"/>
                        </a:spcBef>
                        <a:spcAft>
                          <a:spcPts val="0"/>
                        </a:spcAft>
                        <a:buNone/>
                      </a:pPr>
                      <a:r>
                        <a:rPr lang="en-US" sz="1800" u="none" cap="none" strike="noStrike"/>
                        <a:t>WINDOW_DEACTIVATED </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1800" u="none" cap="none" strike="noStrike"/>
                        <a:t>The window was deactivated. </a:t>
                      </a:r>
                      <a:endParaRPr sz="1800" u="none" cap="none" strike="noStrike">
                        <a:latin typeface="Calibri"/>
                        <a:ea typeface="Calibri"/>
                        <a:cs typeface="Calibri"/>
                        <a:sym typeface="Calibri"/>
                      </a:endParaRPr>
                    </a:p>
                  </a:txBody>
                  <a:tcPr marT="0" marB="0" marR="68575" marL="68575"/>
                </a:tc>
              </a:tr>
              <a:tr h="411475">
                <a:tc>
                  <a:txBody>
                    <a:bodyPr>
                      <a:noAutofit/>
                    </a:bodyPr>
                    <a:lstStyle/>
                    <a:p>
                      <a:pPr indent="0" lvl="0" marL="0" marR="0" rtl="0" algn="just">
                        <a:lnSpc>
                          <a:spcPct val="150000"/>
                        </a:lnSpc>
                        <a:spcBef>
                          <a:spcPts val="0"/>
                        </a:spcBef>
                        <a:spcAft>
                          <a:spcPts val="0"/>
                        </a:spcAft>
                        <a:buNone/>
                      </a:pPr>
                      <a:r>
                        <a:rPr lang="en-US" sz="1800" u="none" cap="none" strike="noStrike"/>
                        <a:t>WINDOW_DEICONIFIED </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1800" u="none" cap="none" strike="noStrike"/>
                        <a:t>The window was deiconified. </a:t>
                      </a:r>
                      <a:endParaRPr sz="1800" u="none" cap="none" strike="noStrike">
                        <a:latin typeface="Calibri"/>
                        <a:ea typeface="Calibri"/>
                        <a:cs typeface="Calibri"/>
                        <a:sym typeface="Calibri"/>
                      </a:endParaRPr>
                    </a:p>
                  </a:txBody>
                  <a:tcPr marT="0" marB="0" marR="68575" marL="68575"/>
                </a:tc>
              </a:tr>
              <a:tr h="411475">
                <a:tc>
                  <a:txBody>
                    <a:bodyPr>
                      <a:noAutofit/>
                    </a:bodyPr>
                    <a:lstStyle/>
                    <a:p>
                      <a:pPr indent="0" lvl="0" marL="0" marR="0" rtl="0" algn="just">
                        <a:lnSpc>
                          <a:spcPct val="150000"/>
                        </a:lnSpc>
                        <a:spcBef>
                          <a:spcPts val="0"/>
                        </a:spcBef>
                        <a:spcAft>
                          <a:spcPts val="0"/>
                        </a:spcAft>
                        <a:buNone/>
                      </a:pPr>
                      <a:r>
                        <a:rPr lang="en-US" sz="1800" u="none" cap="none" strike="noStrike"/>
                        <a:t>WINDOW_GAINED_FOCUS </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1800" u="none" cap="none" strike="noStrike"/>
                        <a:t>The window gained input focus. </a:t>
                      </a:r>
                      <a:endParaRPr sz="1800" u="none" cap="none" strike="noStrike">
                        <a:latin typeface="Calibri"/>
                        <a:ea typeface="Calibri"/>
                        <a:cs typeface="Calibri"/>
                        <a:sym typeface="Calibri"/>
                      </a:endParaRPr>
                    </a:p>
                  </a:txBody>
                  <a:tcPr marT="0" marB="0" marR="68575" marL="68575"/>
                </a:tc>
              </a:tr>
              <a:tr h="411475">
                <a:tc>
                  <a:txBody>
                    <a:bodyPr>
                      <a:noAutofit/>
                    </a:bodyPr>
                    <a:lstStyle/>
                    <a:p>
                      <a:pPr indent="0" lvl="0" marL="0" marR="0" rtl="0" algn="just">
                        <a:lnSpc>
                          <a:spcPct val="150000"/>
                        </a:lnSpc>
                        <a:spcBef>
                          <a:spcPts val="0"/>
                        </a:spcBef>
                        <a:spcAft>
                          <a:spcPts val="0"/>
                        </a:spcAft>
                        <a:buNone/>
                      </a:pPr>
                      <a:r>
                        <a:rPr lang="en-US" sz="1800" u="none" cap="none" strike="noStrike"/>
                        <a:t>WINDOW_ICONIFIED </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1800" u="none" cap="none" strike="noStrike"/>
                        <a:t>The window was iconified.</a:t>
                      </a:r>
                      <a:endParaRPr sz="1800" u="none" cap="none" strike="noStrike">
                        <a:latin typeface="Calibri"/>
                        <a:ea typeface="Calibri"/>
                        <a:cs typeface="Calibri"/>
                        <a:sym typeface="Calibri"/>
                      </a:endParaRPr>
                    </a:p>
                  </a:txBody>
                  <a:tcPr marT="0" marB="0" marR="68575" marL="68575"/>
                </a:tc>
              </a:tr>
              <a:tr h="411475">
                <a:tc>
                  <a:txBody>
                    <a:bodyPr>
                      <a:noAutofit/>
                    </a:bodyPr>
                    <a:lstStyle/>
                    <a:p>
                      <a:pPr indent="0" lvl="0" marL="0" marR="0" rtl="0" algn="just">
                        <a:lnSpc>
                          <a:spcPct val="150000"/>
                        </a:lnSpc>
                        <a:spcBef>
                          <a:spcPts val="0"/>
                        </a:spcBef>
                        <a:spcAft>
                          <a:spcPts val="0"/>
                        </a:spcAft>
                        <a:buNone/>
                      </a:pPr>
                      <a:r>
                        <a:rPr lang="en-US" sz="1800" u="none" cap="none" strike="noStrike"/>
                        <a:t>WINDOW_LOST_FOCUS </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1800" u="none" cap="none" strike="noStrike"/>
                        <a:t>The window lost input focus. </a:t>
                      </a:r>
                      <a:endParaRPr sz="1800" u="none" cap="none" strike="noStrike">
                        <a:latin typeface="Calibri"/>
                        <a:ea typeface="Calibri"/>
                        <a:cs typeface="Calibri"/>
                        <a:sym typeface="Calibri"/>
                      </a:endParaRPr>
                    </a:p>
                  </a:txBody>
                  <a:tcPr marT="0" marB="0" marR="68575" marL="68575"/>
                </a:tc>
              </a:tr>
              <a:tr h="411475">
                <a:tc>
                  <a:txBody>
                    <a:bodyPr>
                      <a:noAutofit/>
                    </a:bodyPr>
                    <a:lstStyle/>
                    <a:p>
                      <a:pPr indent="0" lvl="0" marL="0" marR="0" rtl="0" algn="just">
                        <a:lnSpc>
                          <a:spcPct val="150000"/>
                        </a:lnSpc>
                        <a:spcBef>
                          <a:spcPts val="0"/>
                        </a:spcBef>
                        <a:spcAft>
                          <a:spcPts val="0"/>
                        </a:spcAft>
                        <a:buNone/>
                      </a:pPr>
                      <a:r>
                        <a:rPr lang="en-US" sz="1800" u="none" cap="none" strike="noStrike"/>
                        <a:t>WINDOW_OPENED </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1800" u="none" cap="none" strike="noStrike"/>
                        <a:t>The window was opened.</a:t>
                      </a:r>
                      <a:endParaRPr sz="1800" u="none" cap="none" strike="noStrike">
                        <a:latin typeface="Calibri"/>
                        <a:ea typeface="Calibri"/>
                        <a:cs typeface="Calibri"/>
                        <a:sym typeface="Calibri"/>
                      </a:endParaRPr>
                    </a:p>
                  </a:txBody>
                  <a:tcPr marT="0" marB="0" marR="68575" marL="68575"/>
                </a:tc>
              </a:tr>
              <a:tr h="411475">
                <a:tc>
                  <a:txBody>
                    <a:bodyPr>
                      <a:noAutofit/>
                    </a:bodyPr>
                    <a:lstStyle/>
                    <a:p>
                      <a:pPr indent="0" lvl="0" marL="0" marR="0" rtl="0" algn="just">
                        <a:lnSpc>
                          <a:spcPct val="150000"/>
                        </a:lnSpc>
                        <a:spcBef>
                          <a:spcPts val="0"/>
                        </a:spcBef>
                        <a:spcAft>
                          <a:spcPts val="0"/>
                        </a:spcAft>
                        <a:buNone/>
                      </a:pPr>
                      <a:r>
                        <a:rPr lang="en-US" sz="1800" u="none" cap="none" strike="noStrike"/>
                        <a:t>WINDOW_STATE_CHANGED </a:t>
                      </a:r>
                      <a:endParaRPr sz="1800" u="none" cap="none" strike="noStrike">
                        <a:latin typeface="Calibri"/>
                        <a:ea typeface="Calibri"/>
                        <a:cs typeface="Calibri"/>
                        <a:sym typeface="Calibri"/>
                      </a:endParaRPr>
                    </a:p>
                  </a:txBody>
                  <a:tcPr marT="0" marB="0" marR="68575" marL="68575"/>
                </a:tc>
                <a:tc>
                  <a:txBody>
                    <a:bodyPr>
                      <a:noAutofit/>
                    </a:bodyPr>
                    <a:lstStyle/>
                    <a:p>
                      <a:pPr indent="0" lvl="0" marL="0" marR="0" rtl="0" algn="just">
                        <a:lnSpc>
                          <a:spcPct val="150000"/>
                        </a:lnSpc>
                        <a:spcBef>
                          <a:spcPts val="0"/>
                        </a:spcBef>
                        <a:spcAft>
                          <a:spcPts val="0"/>
                        </a:spcAft>
                        <a:buNone/>
                      </a:pPr>
                      <a:r>
                        <a:rPr lang="en-US" sz="1800" u="none" cap="none" strike="noStrike"/>
                        <a:t>The state of the window changed.</a:t>
                      </a:r>
                      <a:endParaRPr sz="18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210" name="Shape 2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WindowEvent is a subclass of ComponentEvent. It defines several constructors. The first is</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WindowEvent(Window src, int type)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Here, src is a reference to the object that generated this event. The type of the event is type. The next three constructors offer more detailed control: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WindowEvent(Window src, int type, Window other)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WindowEvent(Window src, int type, int fromState, int toState)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WindowEvent(Window src, int type, Window other, int fromState, int toState)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Here, other specifies the opposite window when a focus or activation event occurs. The fromState specifies the prior state of the window, and toState specifies the new state that the window will have when a window state change occurs. </a:t>
            </a:r>
            <a:endParaRPr/>
          </a:p>
          <a:p>
            <a:pPr indent="-203200" lvl="0" marL="3429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216" name="Shape 2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 commonly used method in this class is </a:t>
            </a:r>
            <a:r>
              <a:rPr b="1" i="0" lang="en-US" sz="2200" u="none" cap="none" strike="noStrike">
                <a:solidFill>
                  <a:schemeClr val="dk1"/>
                </a:solidFill>
                <a:latin typeface="Calibri"/>
                <a:ea typeface="Calibri"/>
                <a:cs typeface="Calibri"/>
                <a:sym typeface="Calibri"/>
              </a:rPr>
              <a:t>getWindow( )</a:t>
            </a:r>
            <a:r>
              <a:rPr b="0" i="0" lang="en-US" sz="2200" u="none" cap="none" strike="noStrike">
                <a:solidFill>
                  <a:schemeClr val="dk1"/>
                </a:solidFill>
                <a:latin typeface="Calibri"/>
                <a:ea typeface="Calibri"/>
                <a:cs typeface="Calibri"/>
                <a:sym typeface="Calibri"/>
              </a:rPr>
              <a:t>. It returns the Window object that generated the event. Its general form is shown here: </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Window getWindow(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WindowEvent also defines methods that return the opposite window (when a focus or activation event has occurred), the previous window state, and the current window state. These methods are shown here: </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Window getOppositeWindow( ) </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int getOldState( ) </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int getNewState( )</a:t>
            </a:r>
            <a:endParaRPr/>
          </a:p>
          <a:p>
            <a:pPr indent="-146050" lvl="1" marL="74295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Event Listener Interfaces </a:t>
            </a:r>
            <a:endParaRPr b="0" i="0" sz="4400" u="none" cap="none" strike="noStrike">
              <a:solidFill>
                <a:schemeClr val="dk1"/>
              </a:solidFill>
              <a:latin typeface="Calibri"/>
              <a:ea typeface="Calibri"/>
              <a:cs typeface="Calibri"/>
              <a:sym typeface="Calibri"/>
            </a:endParaRPr>
          </a:p>
        </p:txBody>
      </p:sp>
      <p:sp>
        <p:nvSpPr>
          <p:cNvPr id="222" name="Shape 2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As explained, the delegation event model has two parts: sources and listeners.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As it relates to this chapter, listeners are created by implementing one or more of the interfaces defined by the java.awt.event package.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When an event occurs, the event source invokes the appropriate method defined by the listener and provides an event object as its argument.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Table below lists several commonly used listener interfaces and provides a brief description of the methods that they define.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following sections examine the specific methods that are contained in each interface.</a:t>
            </a:r>
            <a:endParaRPr/>
          </a:p>
          <a:p>
            <a:pPr indent="-203200" lvl="0" marL="3429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pic>
        <p:nvPicPr>
          <p:cNvPr id="228" name="Shape 228"/>
          <p:cNvPicPr preferRelativeResize="0"/>
          <p:nvPr>
            <p:ph idx="1" type="body"/>
          </p:nvPr>
        </p:nvPicPr>
        <p:blipFill rotWithShape="1">
          <a:blip r:embed="rId3">
            <a:alphaModFix/>
          </a:blip>
          <a:srcRect b="0" l="0" r="0" t="0"/>
          <a:stretch/>
        </p:blipFill>
        <p:spPr>
          <a:xfrm>
            <a:off x="381000" y="457200"/>
            <a:ext cx="8229599" cy="58673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234" name="Shape 2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5"/>
              <a:buFont typeface="Arial"/>
              <a:buNone/>
            </a:pPr>
            <a:r>
              <a:rPr b="1" i="0" lang="en-US" sz="2405" u="none" cap="none" strike="noStrike">
                <a:solidFill>
                  <a:schemeClr val="dk1"/>
                </a:solidFill>
                <a:latin typeface="Calibri"/>
                <a:ea typeface="Calibri"/>
                <a:cs typeface="Calibri"/>
                <a:sym typeface="Calibri"/>
              </a:rPr>
              <a:t>The ActionListener Interface </a:t>
            </a:r>
            <a:endParaRPr/>
          </a:p>
          <a:p>
            <a:pPr indent="-342900" lvl="0" marL="342900" marR="0" rtl="0" algn="l">
              <a:spcBef>
                <a:spcPts val="407"/>
              </a:spcBef>
              <a:spcAft>
                <a:spcPts val="0"/>
              </a:spcAft>
              <a:buClr>
                <a:schemeClr val="dk1"/>
              </a:buClr>
              <a:buSzPts val="2035"/>
              <a:buFont typeface="Arial"/>
              <a:buChar char="•"/>
            </a:pPr>
            <a:r>
              <a:rPr b="0" i="0" lang="en-US" sz="2035" u="none" cap="none" strike="noStrike">
                <a:solidFill>
                  <a:schemeClr val="dk1"/>
                </a:solidFill>
                <a:latin typeface="Calibri"/>
                <a:ea typeface="Calibri"/>
                <a:cs typeface="Calibri"/>
                <a:sym typeface="Calibri"/>
              </a:rPr>
              <a:t>This interface defines the </a:t>
            </a:r>
            <a:r>
              <a:rPr b="1" i="0" lang="en-US" sz="2035" u="none" cap="none" strike="noStrike">
                <a:solidFill>
                  <a:schemeClr val="dk1"/>
                </a:solidFill>
                <a:latin typeface="Calibri"/>
                <a:ea typeface="Calibri"/>
                <a:cs typeface="Calibri"/>
                <a:sym typeface="Calibri"/>
              </a:rPr>
              <a:t>actionPerformed( )</a:t>
            </a:r>
            <a:r>
              <a:rPr b="0" i="0" lang="en-US" sz="2035" u="none" cap="none" strike="noStrike">
                <a:solidFill>
                  <a:schemeClr val="dk1"/>
                </a:solidFill>
                <a:latin typeface="Calibri"/>
                <a:ea typeface="Calibri"/>
                <a:cs typeface="Calibri"/>
                <a:sym typeface="Calibri"/>
              </a:rPr>
              <a:t> method that is invoked when an action event occurs. Its general form is shown here: </a:t>
            </a:r>
            <a:endParaRPr/>
          </a:p>
          <a:p>
            <a:pPr indent="-342900" lvl="0" marL="342900" marR="0" rtl="0" algn="l">
              <a:spcBef>
                <a:spcPts val="407"/>
              </a:spcBef>
              <a:spcAft>
                <a:spcPts val="0"/>
              </a:spcAft>
              <a:buClr>
                <a:schemeClr val="dk1"/>
              </a:buClr>
              <a:buSzPts val="2035"/>
              <a:buFont typeface="Arial"/>
              <a:buChar char="•"/>
            </a:pPr>
            <a:r>
              <a:rPr b="0" i="0" lang="en-US" sz="2035" u="none" cap="none" strike="noStrike">
                <a:solidFill>
                  <a:schemeClr val="dk1"/>
                </a:solidFill>
                <a:latin typeface="Calibri"/>
                <a:ea typeface="Calibri"/>
                <a:cs typeface="Calibri"/>
                <a:sym typeface="Calibri"/>
              </a:rPr>
              <a:t>void actionPerformed(ActionEvent ae)</a:t>
            </a:r>
            <a:endParaRPr/>
          </a:p>
          <a:p>
            <a:pPr indent="0" lvl="0" marL="0" marR="0" rtl="0" algn="l">
              <a:spcBef>
                <a:spcPts val="481"/>
              </a:spcBef>
              <a:spcAft>
                <a:spcPts val="0"/>
              </a:spcAft>
              <a:buClr>
                <a:schemeClr val="dk1"/>
              </a:buClr>
              <a:buSzPts val="2405"/>
              <a:buFont typeface="Arial"/>
              <a:buNone/>
            </a:pPr>
            <a:r>
              <a:rPr b="1" i="0" lang="en-US" sz="2405" u="none" cap="none" strike="noStrike">
                <a:solidFill>
                  <a:schemeClr val="dk1"/>
                </a:solidFill>
                <a:latin typeface="Calibri"/>
                <a:ea typeface="Calibri"/>
                <a:cs typeface="Calibri"/>
                <a:sym typeface="Calibri"/>
              </a:rPr>
              <a:t>The ContainerListener Interface </a:t>
            </a:r>
            <a:endParaRPr/>
          </a:p>
          <a:p>
            <a:pPr indent="-342900" lvl="0" marL="342900" marR="0" rtl="0" algn="l">
              <a:spcBef>
                <a:spcPts val="444"/>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This interface contains two methods. When a component is added to a container, </a:t>
            </a:r>
            <a:r>
              <a:rPr b="1" i="0" lang="en-US" sz="2220" u="none" cap="none" strike="noStrike">
                <a:solidFill>
                  <a:schemeClr val="dk1"/>
                </a:solidFill>
                <a:latin typeface="Calibri"/>
                <a:ea typeface="Calibri"/>
                <a:cs typeface="Calibri"/>
                <a:sym typeface="Calibri"/>
              </a:rPr>
              <a:t>componentAdded( )</a:t>
            </a:r>
            <a:r>
              <a:rPr b="0" i="0" lang="en-US" sz="2220" u="none" cap="none" strike="noStrike">
                <a:solidFill>
                  <a:schemeClr val="dk1"/>
                </a:solidFill>
                <a:latin typeface="Calibri"/>
                <a:ea typeface="Calibri"/>
                <a:cs typeface="Calibri"/>
                <a:sym typeface="Calibri"/>
              </a:rPr>
              <a:t> is invoked. When a component is removed from a container, </a:t>
            </a:r>
            <a:r>
              <a:rPr b="1" i="0" lang="en-US" sz="2220" u="none" cap="none" strike="noStrike">
                <a:solidFill>
                  <a:schemeClr val="dk1"/>
                </a:solidFill>
                <a:latin typeface="Calibri"/>
                <a:ea typeface="Calibri"/>
                <a:cs typeface="Calibri"/>
                <a:sym typeface="Calibri"/>
              </a:rPr>
              <a:t>componentRemoved( )</a:t>
            </a:r>
            <a:r>
              <a:rPr b="0" i="0" lang="en-US" sz="2220" u="none" cap="none" strike="noStrike">
                <a:solidFill>
                  <a:schemeClr val="dk1"/>
                </a:solidFill>
                <a:latin typeface="Calibri"/>
                <a:ea typeface="Calibri"/>
                <a:cs typeface="Calibri"/>
                <a:sym typeface="Calibri"/>
              </a:rPr>
              <a:t> is invoked. Their general forms are shown here: </a:t>
            </a:r>
            <a:endParaRPr/>
          </a:p>
          <a:p>
            <a:pPr indent="-285750" lvl="1" marL="742950" marR="0" rtl="0" algn="l">
              <a:spcBef>
                <a:spcPts val="444"/>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void componentAdded(ContainerEvent ce) </a:t>
            </a:r>
            <a:endParaRPr/>
          </a:p>
          <a:p>
            <a:pPr indent="-285750" lvl="1" marL="742950" marR="0" rtl="0" algn="l">
              <a:spcBef>
                <a:spcPts val="444"/>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void componentRemoved(ContainerEvent ce)</a:t>
            </a:r>
            <a:endParaRPr/>
          </a:p>
          <a:p>
            <a:pPr indent="-144780" lvl="1" marL="742950" marR="0" rtl="0" algn="l">
              <a:spcBef>
                <a:spcPts val="444"/>
              </a:spcBef>
              <a:spcAft>
                <a:spcPts val="0"/>
              </a:spcAft>
              <a:buClr>
                <a:schemeClr val="dk1"/>
              </a:buClr>
              <a:buSzPts val="2220"/>
              <a:buFont typeface="Arial"/>
              <a:buNone/>
            </a:pPr>
            <a:r>
              <a:t/>
            </a:r>
            <a:endParaRPr b="0" i="0" sz="222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240" name="Shape 2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The KeyListener Interface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This interface defines three methods. The </a:t>
            </a:r>
            <a:r>
              <a:rPr b="1" i="0" lang="en-US" sz="2200" u="none" cap="none" strike="noStrike">
                <a:solidFill>
                  <a:schemeClr val="dk1"/>
                </a:solidFill>
                <a:latin typeface="Calibri"/>
                <a:ea typeface="Calibri"/>
                <a:cs typeface="Calibri"/>
                <a:sym typeface="Calibri"/>
              </a:rPr>
              <a:t>keyPressed( )</a:t>
            </a:r>
            <a:r>
              <a:rPr b="0" i="0" lang="en-US" sz="2200" u="none" cap="none" strike="noStrike">
                <a:solidFill>
                  <a:schemeClr val="dk1"/>
                </a:solidFill>
                <a:latin typeface="Calibri"/>
                <a:ea typeface="Calibri"/>
                <a:cs typeface="Calibri"/>
                <a:sym typeface="Calibri"/>
              </a:rPr>
              <a:t> and </a:t>
            </a:r>
            <a:r>
              <a:rPr b="1" i="0" lang="en-US" sz="2200" u="none" cap="none" strike="noStrike">
                <a:solidFill>
                  <a:schemeClr val="dk1"/>
                </a:solidFill>
                <a:latin typeface="Calibri"/>
                <a:ea typeface="Calibri"/>
                <a:cs typeface="Calibri"/>
                <a:sym typeface="Calibri"/>
              </a:rPr>
              <a:t>keyReleased( )</a:t>
            </a:r>
            <a:r>
              <a:rPr b="0" i="0" lang="en-US" sz="2200" u="none" cap="none" strike="noStrike">
                <a:solidFill>
                  <a:schemeClr val="dk1"/>
                </a:solidFill>
                <a:latin typeface="Calibri"/>
                <a:ea typeface="Calibri"/>
                <a:cs typeface="Calibri"/>
                <a:sym typeface="Calibri"/>
              </a:rPr>
              <a:t> methods are invoked when a key is pressed and released, respectively. The </a:t>
            </a:r>
            <a:r>
              <a:rPr b="1" i="0" lang="en-US" sz="2200" u="none" cap="none" strike="noStrike">
                <a:solidFill>
                  <a:schemeClr val="dk1"/>
                </a:solidFill>
                <a:latin typeface="Calibri"/>
                <a:ea typeface="Calibri"/>
                <a:cs typeface="Calibri"/>
                <a:sym typeface="Calibri"/>
              </a:rPr>
              <a:t>keyTyped( )</a:t>
            </a:r>
            <a:r>
              <a:rPr b="0" i="0" lang="en-US" sz="2200" u="none" cap="none" strike="noStrike">
                <a:solidFill>
                  <a:schemeClr val="dk1"/>
                </a:solidFill>
                <a:latin typeface="Calibri"/>
                <a:ea typeface="Calibri"/>
                <a:cs typeface="Calibri"/>
                <a:sym typeface="Calibri"/>
              </a:rPr>
              <a:t> method is invoked when a character has been entered.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For example, if a user presses and releases the a key, three events are generated in sequence: key pressed, typed, and released.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If a user presses and releases the home key, two key events are generated in sequence: key pressed and released. The general forms of these methods are shown here: </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void keyPressed(KeyEvent ke) </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void keyReleased(KeyEvent ke) </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void keyTyped(KeyEvent ke)</a:t>
            </a:r>
            <a:endParaRPr/>
          </a:p>
          <a:p>
            <a:pPr indent="-203200" lvl="0" marL="3429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74638"/>
            <a:ext cx="8229600" cy="3349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60"/>
              <a:buFont typeface="Calibri"/>
              <a:buNone/>
            </a:pPr>
            <a:r>
              <a:t/>
            </a:r>
            <a:endParaRPr b="0" i="0" sz="3959" u="none" cap="none" strike="noStrike">
              <a:solidFill>
                <a:schemeClr val="dk1"/>
              </a:solidFill>
              <a:latin typeface="Calibri"/>
              <a:ea typeface="Calibri"/>
              <a:cs typeface="Calibri"/>
              <a:sym typeface="Calibri"/>
            </a:endParaRPr>
          </a:p>
        </p:txBody>
      </p:sp>
      <p:sp>
        <p:nvSpPr>
          <p:cNvPr id="246" name="Shape 246"/>
          <p:cNvSpPr txBox="1"/>
          <p:nvPr>
            <p:ph idx="1" type="body"/>
          </p:nvPr>
        </p:nvSpPr>
        <p:spPr>
          <a:xfrm>
            <a:off x="533400" y="762000"/>
            <a:ext cx="8153400" cy="5943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The MouseListener Interface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This interface defines five methods.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If the mouse is pressed and released at the same point, </a:t>
            </a:r>
            <a:r>
              <a:rPr b="1" i="0" lang="en-US" sz="2200" u="none" cap="none" strike="noStrike">
                <a:solidFill>
                  <a:schemeClr val="dk1"/>
                </a:solidFill>
                <a:latin typeface="Calibri"/>
                <a:ea typeface="Calibri"/>
                <a:cs typeface="Calibri"/>
                <a:sym typeface="Calibri"/>
              </a:rPr>
              <a:t>mouseClicked( )</a:t>
            </a:r>
            <a:r>
              <a:rPr b="0" i="0" lang="en-US" sz="2200" u="none" cap="none" strike="noStrike">
                <a:solidFill>
                  <a:schemeClr val="dk1"/>
                </a:solidFill>
                <a:latin typeface="Calibri"/>
                <a:ea typeface="Calibri"/>
                <a:cs typeface="Calibri"/>
                <a:sym typeface="Calibri"/>
              </a:rPr>
              <a:t> is invoked.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When the mouse enters a component, the</a:t>
            </a:r>
            <a:r>
              <a:rPr b="1" i="0" lang="en-US" sz="2200" u="none" cap="none" strike="noStrike">
                <a:solidFill>
                  <a:schemeClr val="dk1"/>
                </a:solidFill>
                <a:latin typeface="Calibri"/>
                <a:ea typeface="Calibri"/>
                <a:cs typeface="Calibri"/>
                <a:sym typeface="Calibri"/>
              </a:rPr>
              <a:t> mouseEntered( )</a:t>
            </a:r>
            <a:r>
              <a:rPr b="0" i="0" lang="en-US" sz="2200" u="none" cap="none" strike="noStrike">
                <a:solidFill>
                  <a:schemeClr val="dk1"/>
                </a:solidFill>
                <a:latin typeface="Calibri"/>
                <a:ea typeface="Calibri"/>
                <a:cs typeface="Calibri"/>
                <a:sym typeface="Calibri"/>
              </a:rPr>
              <a:t> method is called.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When it leaves, </a:t>
            </a:r>
            <a:r>
              <a:rPr b="1" i="0" lang="en-US" sz="2200" u="none" cap="none" strike="noStrike">
                <a:solidFill>
                  <a:schemeClr val="dk1"/>
                </a:solidFill>
                <a:latin typeface="Calibri"/>
                <a:ea typeface="Calibri"/>
                <a:cs typeface="Calibri"/>
                <a:sym typeface="Calibri"/>
              </a:rPr>
              <a:t>mouseExited( )</a:t>
            </a:r>
            <a:r>
              <a:rPr b="0" i="0" lang="en-US" sz="2200" u="none" cap="none" strike="noStrike">
                <a:solidFill>
                  <a:schemeClr val="dk1"/>
                </a:solidFill>
                <a:latin typeface="Calibri"/>
                <a:ea typeface="Calibri"/>
                <a:cs typeface="Calibri"/>
                <a:sym typeface="Calibri"/>
              </a:rPr>
              <a:t> is called.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a:t>
            </a:r>
            <a:r>
              <a:rPr b="1" i="0" lang="en-US" sz="2200" u="none" cap="none" strike="noStrike">
                <a:solidFill>
                  <a:schemeClr val="dk1"/>
                </a:solidFill>
                <a:latin typeface="Calibri"/>
                <a:ea typeface="Calibri"/>
                <a:cs typeface="Calibri"/>
                <a:sym typeface="Calibri"/>
              </a:rPr>
              <a:t>mousePressed( )</a:t>
            </a:r>
            <a:r>
              <a:rPr b="0" i="0" lang="en-US" sz="2200" u="none" cap="none" strike="noStrike">
                <a:solidFill>
                  <a:schemeClr val="dk1"/>
                </a:solidFill>
                <a:latin typeface="Calibri"/>
                <a:ea typeface="Calibri"/>
                <a:cs typeface="Calibri"/>
                <a:sym typeface="Calibri"/>
              </a:rPr>
              <a:t> and </a:t>
            </a:r>
            <a:r>
              <a:rPr b="1" i="0" lang="en-US" sz="2200" u="none" cap="none" strike="noStrike">
                <a:solidFill>
                  <a:schemeClr val="dk1"/>
                </a:solidFill>
                <a:latin typeface="Calibri"/>
                <a:ea typeface="Calibri"/>
                <a:cs typeface="Calibri"/>
                <a:sym typeface="Calibri"/>
              </a:rPr>
              <a:t>mouseReleased( )</a:t>
            </a:r>
            <a:r>
              <a:rPr b="0" i="0" lang="en-US" sz="2200" u="none" cap="none" strike="noStrike">
                <a:solidFill>
                  <a:schemeClr val="dk1"/>
                </a:solidFill>
                <a:latin typeface="Calibri"/>
                <a:ea typeface="Calibri"/>
                <a:cs typeface="Calibri"/>
                <a:sym typeface="Calibri"/>
              </a:rPr>
              <a:t> methods are invoked when the mouse is pressed and released, respectively. The general forms of these methods are shown here: </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void mouseClicked(MouseEvent me) </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void mouseEntered(MouseEvent me) </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void mouseExited(MouseEvent me) </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void mousePressed(MouseEvent me) </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void mouseReleased(MouseEvent me)</a:t>
            </a:r>
            <a:endParaRPr/>
          </a:p>
          <a:p>
            <a:pPr indent="-203200" lvl="0" marL="3429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idx="1" type="body"/>
          </p:nvPr>
        </p:nvSpPr>
        <p:spPr>
          <a:xfrm>
            <a:off x="381000" y="304800"/>
            <a:ext cx="8458200" cy="6324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The WindowListener Interface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This interface defines seven methods. The </a:t>
            </a:r>
            <a:r>
              <a:rPr b="1" i="0" lang="en-US" sz="2200" u="none" cap="none" strike="noStrike">
                <a:solidFill>
                  <a:schemeClr val="dk1"/>
                </a:solidFill>
                <a:latin typeface="Calibri"/>
                <a:ea typeface="Calibri"/>
                <a:cs typeface="Calibri"/>
                <a:sym typeface="Calibri"/>
              </a:rPr>
              <a:t>windowActivated( )</a:t>
            </a:r>
            <a:r>
              <a:rPr b="0" i="0" lang="en-US" sz="2200" u="none" cap="none" strike="noStrike">
                <a:solidFill>
                  <a:schemeClr val="dk1"/>
                </a:solidFill>
                <a:latin typeface="Calibri"/>
                <a:ea typeface="Calibri"/>
                <a:cs typeface="Calibri"/>
                <a:sym typeface="Calibri"/>
              </a:rPr>
              <a:t> and </a:t>
            </a:r>
            <a:r>
              <a:rPr b="1" i="0" lang="en-US" sz="2200" u="none" cap="none" strike="noStrike">
                <a:solidFill>
                  <a:schemeClr val="dk1"/>
                </a:solidFill>
                <a:latin typeface="Calibri"/>
                <a:ea typeface="Calibri"/>
                <a:cs typeface="Calibri"/>
                <a:sym typeface="Calibri"/>
              </a:rPr>
              <a:t>windowDeactivated( )</a:t>
            </a:r>
            <a:r>
              <a:rPr b="0" i="0" lang="en-US" sz="2200" u="none" cap="none" strike="noStrike">
                <a:solidFill>
                  <a:schemeClr val="dk1"/>
                </a:solidFill>
                <a:latin typeface="Calibri"/>
                <a:ea typeface="Calibri"/>
                <a:cs typeface="Calibri"/>
                <a:sym typeface="Calibri"/>
              </a:rPr>
              <a:t> methods are invoked when a window is activated or deactivated, respectively. If a window is iconified, the </a:t>
            </a:r>
            <a:r>
              <a:rPr b="1" i="0" lang="en-US" sz="2200" u="none" cap="none" strike="noStrike">
                <a:solidFill>
                  <a:schemeClr val="dk1"/>
                </a:solidFill>
                <a:latin typeface="Calibri"/>
                <a:ea typeface="Calibri"/>
                <a:cs typeface="Calibri"/>
                <a:sym typeface="Calibri"/>
              </a:rPr>
              <a:t>windowIconified( )</a:t>
            </a:r>
            <a:r>
              <a:rPr b="0" i="0" lang="en-US" sz="2200" u="none" cap="none" strike="noStrike">
                <a:solidFill>
                  <a:schemeClr val="dk1"/>
                </a:solidFill>
                <a:latin typeface="Calibri"/>
                <a:ea typeface="Calibri"/>
                <a:cs typeface="Calibri"/>
                <a:sym typeface="Calibri"/>
              </a:rPr>
              <a:t> method is called. When a window is deiconified, the </a:t>
            </a:r>
            <a:r>
              <a:rPr b="1" i="0" lang="en-US" sz="2200" u="none" cap="none" strike="noStrike">
                <a:solidFill>
                  <a:schemeClr val="dk1"/>
                </a:solidFill>
                <a:latin typeface="Calibri"/>
                <a:ea typeface="Calibri"/>
                <a:cs typeface="Calibri"/>
                <a:sym typeface="Calibri"/>
              </a:rPr>
              <a:t>windowDeiconified( )</a:t>
            </a:r>
            <a:r>
              <a:rPr b="0" i="0" lang="en-US" sz="2200" u="none" cap="none" strike="noStrike">
                <a:solidFill>
                  <a:schemeClr val="dk1"/>
                </a:solidFill>
                <a:latin typeface="Calibri"/>
                <a:ea typeface="Calibri"/>
                <a:cs typeface="Calibri"/>
                <a:sym typeface="Calibri"/>
              </a:rPr>
              <a:t> method is called. When a window is opened or closed, the </a:t>
            </a:r>
            <a:r>
              <a:rPr b="1" i="0" lang="en-US" sz="2200" u="none" cap="none" strike="noStrike">
                <a:solidFill>
                  <a:schemeClr val="dk1"/>
                </a:solidFill>
                <a:latin typeface="Calibri"/>
                <a:ea typeface="Calibri"/>
                <a:cs typeface="Calibri"/>
                <a:sym typeface="Calibri"/>
              </a:rPr>
              <a:t>windowOpened( )</a:t>
            </a:r>
            <a:r>
              <a:rPr b="0" i="0" lang="en-US" sz="2200" u="none" cap="none" strike="noStrike">
                <a:solidFill>
                  <a:schemeClr val="dk1"/>
                </a:solidFill>
                <a:latin typeface="Calibri"/>
                <a:ea typeface="Calibri"/>
                <a:cs typeface="Calibri"/>
                <a:sym typeface="Calibri"/>
              </a:rPr>
              <a:t> or </a:t>
            </a:r>
            <a:r>
              <a:rPr b="1" i="0" lang="en-US" sz="2200" u="none" cap="none" strike="noStrike">
                <a:solidFill>
                  <a:schemeClr val="dk1"/>
                </a:solidFill>
                <a:latin typeface="Calibri"/>
                <a:ea typeface="Calibri"/>
                <a:cs typeface="Calibri"/>
                <a:sym typeface="Calibri"/>
              </a:rPr>
              <a:t>windowClosed( </a:t>
            </a:r>
            <a:r>
              <a:rPr b="0" i="0" lang="en-US" sz="2200" u="none" cap="none" strike="noStrike">
                <a:solidFill>
                  <a:schemeClr val="dk1"/>
                </a:solidFill>
                <a:latin typeface="Calibri"/>
                <a:ea typeface="Calibri"/>
                <a:cs typeface="Calibri"/>
                <a:sym typeface="Calibri"/>
              </a:rPr>
              <a:t>) methods are called, respectively. The </a:t>
            </a:r>
            <a:r>
              <a:rPr b="1" i="0" lang="en-US" sz="2200" u="none" cap="none" strike="noStrike">
                <a:solidFill>
                  <a:schemeClr val="dk1"/>
                </a:solidFill>
                <a:latin typeface="Calibri"/>
                <a:ea typeface="Calibri"/>
                <a:cs typeface="Calibri"/>
                <a:sym typeface="Calibri"/>
              </a:rPr>
              <a:t>windowClosing( )</a:t>
            </a:r>
            <a:r>
              <a:rPr b="0" i="0" lang="en-US" sz="2200" u="none" cap="none" strike="noStrike">
                <a:solidFill>
                  <a:schemeClr val="dk1"/>
                </a:solidFill>
                <a:latin typeface="Calibri"/>
                <a:ea typeface="Calibri"/>
                <a:cs typeface="Calibri"/>
                <a:sym typeface="Calibri"/>
              </a:rPr>
              <a:t> method is called when a window is being closed. The general forms of these methods are </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void windowActivated(WindowEvent we) </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void windowClosed(WindowEvent we) </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void windowClosing(WindowEvent we) </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void windowDeactivated(WindowEvent we) </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void windowDeiconified(WindowEvent we) </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void windowIconified(WindowEvent we) </a:t>
            </a:r>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void windowOpened(WindowEvent we)</a:t>
            </a:r>
            <a:endParaRPr/>
          </a:p>
          <a:p>
            <a:pPr indent="-203200" lvl="0" marL="3429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The Delegation Event Model </a:t>
            </a:r>
            <a:endParaRPr b="0" i="0" sz="4400" u="none" cap="none" strike="noStrike">
              <a:solidFill>
                <a:schemeClr val="dk1"/>
              </a:solidFill>
              <a:latin typeface="Calibri"/>
              <a:ea typeface="Calibri"/>
              <a:cs typeface="Calibri"/>
              <a:sym typeface="Calibri"/>
            </a:endParaRPr>
          </a:p>
        </p:txBody>
      </p:sp>
      <p:sp>
        <p:nvSpPr>
          <p:cNvPr id="97" name="Shape 97"/>
          <p:cNvSpPr txBox="1"/>
          <p:nvPr>
            <p:ph idx="1" type="body"/>
          </p:nvPr>
        </p:nvSpPr>
        <p:spPr>
          <a:xfrm>
            <a:off x="381000" y="1295400"/>
            <a:ext cx="8458200" cy="5334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modern approach to handling events is based on the delegation event model, which defines standard and consistent mechanisms to generate and process events.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Its concept is quite simple: a source generates an event and sends it to one or more listeners.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 this scheme, the listener simply waits until it receives an event. Once an event is received, the listener processes the event and then returns.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advantage of this design is that the application logic that processes events is cleanly separated from the user interface logic that generates those events.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user interface element is able to “delegate” the processing of an event to a separate piece of code. </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Using the Delegation Event Model </a:t>
            </a:r>
            <a:endParaRPr b="0" i="0" sz="4400" u="none" cap="none" strike="noStrike">
              <a:solidFill>
                <a:schemeClr val="dk1"/>
              </a:solidFill>
              <a:latin typeface="Calibri"/>
              <a:ea typeface="Calibri"/>
              <a:cs typeface="Calibri"/>
              <a:sym typeface="Calibri"/>
            </a:endParaRPr>
          </a:p>
        </p:txBody>
      </p:sp>
      <p:sp>
        <p:nvSpPr>
          <p:cNvPr id="257" name="Shape 257"/>
          <p:cNvSpPr txBox="1"/>
          <p:nvPr>
            <p:ph idx="1" type="body"/>
          </p:nvPr>
        </p:nvSpPr>
        <p:spPr>
          <a:xfrm>
            <a:off x="457200" y="1295400"/>
            <a:ext cx="8382000" cy="5334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Now that you have learned the theory behind the delegation event model and have had an overview of its various components, it is time to see it in practice. Using the delegation event model is actually quite easy. Just follow these two steps:</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Implement the appropriate interface in the listener so that it can receive the type of event desired.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Implement code to register and unregister (if necessary) the listener as a recipient for the event notifications.</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Remember that a source may generate several types of events. Each event must be registered separately. Also, an object may register to receive several types of events, but it must implement all of the interfaces that are required to receive these events. </a:t>
            </a:r>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To see how the delegation model works in practice, we will look at examples that handle two commonly used event generators: the mouse and keyboard.</a:t>
            </a:r>
            <a:endParaRPr/>
          </a:p>
          <a:p>
            <a:pPr indent="-203200" lvl="0" marL="3429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Handling Mouse Events </a:t>
            </a:r>
            <a:endParaRPr b="0" i="0" sz="4400" u="none" cap="none" strike="noStrike">
              <a:solidFill>
                <a:schemeClr val="dk1"/>
              </a:solidFill>
              <a:latin typeface="Calibri"/>
              <a:ea typeface="Calibri"/>
              <a:cs typeface="Calibri"/>
              <a:sym typeface="Calibri"/>
            </a:endParaRPr>
          </a:p>
        </p:txBody>
      </p:sp>
      <p:sp>
        <p:nvSpPr>
          <p:cNvPr id="263" name="Shape 263"/>
          <p:cNvSpPr txBox="1"/>
          <p:nvPr>
            <p:ph idx="1" type="body"/>
          </p:nvPr>
        </p:nvSpPr>
        <p:spPr>
          <a:xfrm>
            <a:off x="457200" y="1600200"/>
            <a:ext cx="8382000" cy="4876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To handle mouse events, you must implement the </a:t>
            </a:r>
            <a:r>
              <a:rPr b="1" i="0" lang="en-US" sz="2400" u="none" cap="none" strike="noStrike">
                <a:solidFill>
                  <a:schemeClr val="dk1"/>
                </a:solidFill>
                <a:latin typeface="Calibri"/>
                <a:ea typeface="Calibri"/>
                <a:cs typeface="Calibri"/>
                <a:sym typeface="Calibri"/>
              </a:rPr>
              <a:t>MouseListener</a:t>
            </a:r>
            <a:r>
              <a:rPr b="0" i="0" lang="en-US" sz="2400" u="none" cap="none" strike="noStrike">
                <a:solidFill>
                  <a:schemeClr val="dk1"/>
                </a:solidFill>
                <a:latin typeface="Calibri"/>
                <a:ea typeface="Calibri"/>
                <a:cs typeface="Calibri"/>
                <a:sym typeface="Calibri"/>
              </a:rPr>
              <a:t> and the </a:t>
            </a:r>
            <a:r>
              <a:rPr b="1" i="0" lang="en-US" sz="2400" u="none" cap="none" strike="noStrike">
                <a:solidFill>
                  <a:schemeClr val="dk1"/>
                </a:solidFill>
                <a:latin typeface="Calibri"/>
                <a:ea typeface="Calibri"/>
                <a:cs typeface="Calibri"/>
                <a:sym typeface="Calibri"/>
              </a:rPr>
              <a:t>MouseMotionListener</a:t>
            </a:r>
            <a:r>
              <a:rPr b="0" i="0" lang="en-US" sz="2400" u="none" cap="none" strike="noStrike">
                <a:solidFill>
                  <a:schemeClr val="dk1"/>
                </a:solidFill>
                <a:latin typeface="Calibri"/>
                <a:ea typeface="Calibri"/>
                <a:cs typeface="Calibri"/>
                <a:sym typeface="Calibri"/>
              </a:rPr>
              <a:t> interfaces.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idx="1" type="body"/>
          </p:nvPr>
        </p:nvSpPr>
        <p:spPr>
          <a:xfrm>
            <a:off x="381000" y="228600"/>
            <a:ext cx="8458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import java.awt.*;</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import java.awt.event.*;</a:t>
            </a:r>
            <a:endParaRPr/>
          </a:p>
          <a:p>
            <a:pPr indent="0" lvl="0" marL="0" marR="0" rtl="0" algn="l">
              <a:lnSpc>
                <a:spcPct val="80000"/>
              </a:lnSpc>
              <a:spcBef>
                <a:spcPts val="448"/>
              </a:spcBef>
              <a:spcAft>
                <a:spcPts val="0"/>
              </a:spcAft>
              <a:buClr>
                <a:schemeClr val="dk1"/>
              </a:buClr>
              <a:buSzPts val="2240"/>
              <a:buFont typeface="Arial"/>
              <a:buNone/>
            </a:pPr>
            <a:r>
              <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public class MouseEventHandling {</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private Frame f;</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private Label headerLabel;</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private Label statusLabel;</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private Panel controlPanel;</a:t>
            </a:r>
            <a:endParaRPr/>
          </a:p>
          <a:p>
            <a:pPr indent="0" lvl="0" marL="0" marR="0" rtl="0" algn="l">
              <a:lnSpc>
                <a:spcPct val="80000"/>
              </a:lnSpc>
              <a:spcBef>
                <a:spcPts val="448"/>
              </a:spcBef>
              <a:spcAft>
                <a:spcPts val="0"/>
              </a:spcAft>
              <a:buClr>
                <a:schemeClr val="dk1"/>
              </a:buClr>
              <a:buSzPts val="2240"/>
              <a:buFont typeface="Arial"/>
              <a:buNone/>
            </a:pPr>
            <a:r>
              <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public MouseEventHandling()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f = new Frame("Java MouseEvent Examples");</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f.setSize(400, 400);</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f.setLayout(new GridLayout(3, 1));</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f.addWindowListener(new WindowAdapter()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public void windowClosing(WindowEvent windowEvent)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System.exit(0);</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t/>
            </a:r>
            <a:endParaRPr b="0" i="0" sz="224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idx="1" type="body"/>
          </p:nvPr>
        </p:nvSpPr>
        <p:spPr>
          <a:xfrm>
            <a:off x="457200" y="228600"/>
            <a:ext cx="8153400" cy="624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headerLabel = new Label("MouseListener",Label.CENTER);</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statusLabel = new Label("",Label.CENTER);</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controlPanel = new Panel();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controlPanel.setLayout(new FlowLayout());</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f.add(headerLabel);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f.add(controlPanel);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f.add(statusLabel);</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Panel panel = new Panel();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panel.setBackground(Color.magenta);</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panel.setLayout(new FlowLayout());</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panel.addMouseListener(new MouseListener() {</a:t>
            </a:r>
            <a:endParaRPr/>
          </a:p>
          <a:p>
            <a:pPr indent="0" lvl="1" marL="40005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@Override</a:t>
            </a:r>
            <a:endParaRPr/>
          </a:p>
          <a:p>
            <a:pPr indent="0" lvl="1" marL="40005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public void mouseClicked(MouseEvent e) {</a:t>
            </a:r>
            <a:endParaRPr/>
          </a:p>
          <a:p>
            <a:pPr indent="0" lvl="1" marL="40005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statusLabel.setText("Mouse Clicked: (" + e.getX() + ", " + e.getY() + ")");</a:t>
            </a:r>
            <a:endParaRPr/>
          </a:p>
          <a:p>
            <a:pPr indent="0" lvl="1" marL="40005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idx="1" type="body"/>
          </p:nvPr>
        </p:nvSpPr>
        <p:spPr>
          <a:xfrm>
            <a:off x="381000" y="3048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@Override</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public void mousePressed(MouseEvent e)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@Override</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public void mouseReleased(MouseEvent e)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@Override</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public void mouseEntered(MouseEvent e)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@Override</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public void mouseExited(MouseEvent e)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Label msglabel = new Label();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msglabel.setAlignment(Label.CENTER);</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msglabel.setText("Welcome to MouseEvent Demo");</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idx="1" type="body"/>
          </p:nvPr>
        </p:nvSpPr>
        <p:spPr>
          <a:xfrm>
            <a:off x="457200" y="304800"/>
            <a:ext cx="8229600" cy="624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msglabel.addMouseListener(new MouseListener()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@Override</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public void mouseClicked(MouseEvent e)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statusLabel.setText("Mouse Clicked: (" + e.getX() + ", " + e.getY() +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@Override</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public void mousePressed(MouseEvent e)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@Override</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public void mouseReleased(MouseEvent e)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@Override</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public void mouseEntered(MouseEvent e)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idx="1" type="body"/>
          </p:nvPr>
        </p:nvSpPr>
        <p:spPr>
          <a:xfrm>
            <a:off x="457200" y="457200"/>
            <a:ext cx="8229600" cy="5668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@Override</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public void mouseExited(MouseEvent e)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panel.add(msglabel);</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controlPanel.add(panel);</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f.setVisible(true);</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public static void main(String[] args)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new MouseEventHandling();</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a:t>
            </a:r>
            <a:endParaRPr/>
          </a:p>
          <a:p>
            <a:pPr indent="-203200" lvl="0" marL="3429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152400"/>
            <a:ext cx="8153400" cy="639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Program 2</a:t>
            </a:r>
            <a:endParaRPr b="0" i="0" sz="3959" u="none" cap="none" strike="noStrike">
              <a:solidFill>
                <a:schemeClr val="dk1"/>
              </a:solidFill>
              <a:latin typeface="Calibri"/>
              <a:ea typeface="Calibri"/>
              <a:cs typeface="Calibri"/>
              <a:sym typeface="Calibri"/>
            </a:endParaRPr>
          </a:p>
        </p:txBody>
      </p:sp>
      <p:sp>
        <p:nvSpPr>
          <p:cNvPr id="294" name="Shape 294"/>
          <p:cNvSpPr txBox="1"/>
          <p:nvPr>
            <p:ph idx="1" type="body"/>
          </p:nvPr>
        </p:nvSpPr>
        <p:spPr>
          <a:xfrm>
            <a:off x="457200" y="838200"/>
            <a:ext cx="8229600" cy="5791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import java.awt.*;</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import java.awt.event.*;</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public class MouseEventDemo extends Frame implements MouseListener {</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int x = 0, y = 0;</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String strEvent = "";</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MouseEventDemo(String title) {</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super(title);</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addWindowListener(new WindowAdapter() {</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public void windowClosing(WindowEvent we) {</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System.exit(0);</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addMouseListener(this);</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setSize(300, 300);</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setVisible(true);</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idx="1" type="body"/>
          </p:nvPr>
        </p:nvSpPr>
        <p:spPr>
          <a:xfrm>
            <a:off x="381000" y="228600"/>
            <a:ext cx="87630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760"/>
              <a:buFont typeface="Arial"/>
              <a:buNone/>
            </a:pPr>
            <a:r>
              <a:rPr b="0" i="0" lang="en-US" sz="1760" u="none" cap="none" strike="noStrike">
                <a:solidFill>
                  <a:schemeClr val="dk1"/>
                </a:solidFill>
                <a:latin typeface="Calibri"/>
                <a:ea typeface="Calibri"/>
                <a:cs typeface="Calibri"/>
                <a:sym typeface="Calibri"/>
              </a:rPr>
              <a:t>public void mouseClicked(MouseEvent e) {</a:t>
            </a:r>
            <a:endParaRPr/>
          </a:p>
          <a:p>
            <a:pPr indent="0" lvl="0" marL="0" marR="0" rtl="0" algn="l">
              <a:lnSpc>
                <a:spcPct val="80000"/>
              </a:lnSpc>
              <a:spcBef>
                <a:spcPts val="352"/>
              </a:spcBef>
              <a:spcAft>
                <a:spcPts val="0"/>
              </a:spcAft>
              <a:buClr>
                <a:schemeClr val="dk1"/>
              </a:buClr>
              <a:buSzPts val="1760"/>
              <a:buFont typeface="Arial"/>
              <a:buNone/>
            </a:pPr>
            <a:r>
              <a:rPr b="0" i="0" lang="en-US" sz="1760" u="none" cap="none" strike="noStrike">
                <a:solidFill>
                  <a:schemeClr val="dk1"/>
                </a:solidFill>
                <a:latin typeface="Calibri"/>
                <a:ea typeface="Calibri"/>
                <a:cs typeface="Calibri"/>
                <a:sym typeface="Calibri"/>
              </a:rPr>
              <a:t>        strEvent = "MouseClicked";</a:t>
            </a:r>
            <a:endParaRPr/>
          </a:p>
          <a:p>
            <a:pPr indent="0" lvl="0" marL="0" marR="0" rtl="0" algn="l">
              <a:lnSpc>
                <a:spcPct val="80000"/>
              </a:lnSpc>
              <a:spcBef>
                <a:spcPts val="352"/>
              </a:spcBef>
              <a:spcAft>
                <a:spcPts val="0"/>
              </a:spcAft>
              <a:buClr>
                <a:schemeClr val="dk1"/>
              </a:buClr>
              <a:buSzPts val="1760"/>
              <a:buFont typeface="Arial"/>
              <a:buNone/>
            </a:pPr>
            <a:r>
              <a:rPr b="0" i="0" lang="en-US" sz="1760" u="none" cap="none" strike="noStrike">
                <a:solidFill>
                  <a:schemeClr val="dk1"/>
                </a:solidFill>
                <a:latin typeface="Calibri"/>
                <a:ea typeface="Calibri"/>
                <a:cs typeface="Calibri"/>
                <a:sym typeface="Calibri"/>
              </a:rPr>
              <a:t>        x = e.getX();</a:t>
            </a:r>
            <a:endParaRPr/>
          </a:p>
          <a:p>
            <a:pPr indent="0" lvl="0" marL="0" marR="0" rtl="0" algn="l">
              <a:lnSpc>
                <a:spcPct val="80000"/>
              </a:lnSpc>
              <a:spcBef>
                <a:spcPts val="352"/>
              </a:spcBef>
              <a:spcAft>
                <a:spcPts val="0"/>
              </a:spcAft>
              <a:buClr>
                <a:schemeClr val="dk1"/>
              </a:buClr>
              <a:buSzPts val="1760"/>
              <a:buFont typeface="Arial"/>
              <a:buNone/>
            </a:pPr>
            <a:r>
              <a:rPr b="0" i="0" lang="en-US" sz="1760" u="none" cap="none" strike="noStrike">
                <a:solidFill>
                  <a:schemeClr val="dk1"/>
                </a:solidFill>
                <a:latin typeface="Calibri"/>
                <a:ea typeface="Calibri"/>
                <a:cs typeface="Calibri"/>
                <a:sym typeface="Calibri"/>
              </a:rPr>
              <a:t>        y = getY();</a:t>
            </a:r>
            <a:endParaRPr/>
          </a:p>
          <a:p>
            <a:pPr indent="0" lvl="0" marL="0" marR="0" rtl="0" algn="l">
              <a:lnSpc>
                <a:spcPct val="80000"/>
              </a:lnSpc>
              <a:spcBef>
                <a:spcPts val="352"/>
              </a:spcBef>
              <a:spcAft>
                <a:spcPts val="0"/>
              </a:spcAft>
              <a:buClr>
                <a:schemeClr val="dk1"/>
              </a:buClr>
              <a:buSzPts val="1760"/>
              <a:buFont typeface="Arial"/>
              <a:buNone/>
            </a:pPr>
            <a:r>
              <a:rPr b="0" i="0" lang="en-US" sz="1760" u="none" cap="none" strike="noStrike">
                <a:solidFill>
                  <a:schemeClr val="dk1"/>
                </a:solidFill>
                <a:latin typeface="Calibri"/>
                <a:ea typeface="Calibri"/>
                <a:cs typeface="Calibri"/>
                <a:sym typeface="Calibri"/>
              </a:rPr>
              <a:t>        repaint();</a:t>
            </a:r>
            <a:endParaRPr/>
          </a:p>
          <a:p>
            <a:pPr indent="0" lvl="0" marL="0" marR="0" rtl="0" algn="l">
              <a:lnSpc>
                <a:spcPct val="80000"/>
              </a:lnSpc>
              <a:spcBef>
                <a:spcPts val="352"/>
              </a:spcBef>
              <a:spcAft>
                <a:spcPts val="0"/>
              </a:spcAft>
              <a:buClr>
                <a:schemeClr val="dk1"/>
              </a:buClr>
              <a:buSzPts val="1760"/>
              <a:buFont typeface="Arial"/>
              <a:buNone/>
            </a:pPr>
            <a:r>
              <a:rPr b="0" i="0" lang="en-US" sz="1760" u="none" cap="none" strike="noStrike">
                <a:solidFill>
                  <a:schemeClr val="dk1"/>
                </a:solidFill>
                <a:latin typeface="Calibri"/>
                <a:ea typeface="Calibri"/>
                <a:cs typeface="Calibri"/>
                <a:sym typeface="Calibri"/>
              </a:rPr>
              <a:t>    }</a:t>
            </a:r>
            <a:endParaRPr/>
          </a:p>
          <a:p>
            <a:pPr indent="0" lvl="0" marL="0" marR="0" rtl="0" algn="l">
              <a:lnSpc>
                <a:spcPct val="80000"/>
              </a:lnSpc>
              <a:spcBef>
                <a:spcPts val="352"/>
              </a:spcBef>
              <a:spcAft>
                <a:spcPts val="0"/>
              </a:spcAft>
              <a:buClr>
                <a:schemeClr val="dk1"/>
              </a:buClr>
              <a:buSzPts val="1760"/>
              <a:buFont typeface="Arial"/>
              <a:buNone/>
            </a:pPr>
            <a:r>
              <a:t/>
            </a:r>
            <a:endParaRPr b="0" i="0" sz="1760" u="none" cap="none" strike="noStrike">
              <a:solidFill>
                <a:schemeClr val="dk1"/>
              </a:solidFill>
              <a:latin typeface="Calibri"/>
              <a:ea typeface="Calibri"/>
              <a:cs typeface="Calibri"/>
              <a:sym typeface="Calibri"/>
            </a:endParaRPr>
          </a:p>
          <a:p>
            <a:pPr indent="0" lvl="0" marL="0" marR="0" rtl="0" algn="l">
              <a:lnSpc>
                <a:spcPct val="80000"/>
              </a:lnSpc>
              <a:spcBef>
                <a:spcPts val="352"/>
              </a:spcBef>
              <a:spcAft>
                <a:spcPts val="0"/>
              </a:spcAft>
              <a:buClr>
                <a:schemeClr val="dk1"/>
              </a:buClr>
              <a:buSzPts val="1760"/>
              <a:buFont typeface="Arial"/>
              <a:buNone/>
            </a:pPr>
            <a:r>
              <a:rPr b="0" i="0" lang="en-US" sz="1760" u="none" cap="none" strike="noStrike">
                <a:solidFill>
                  <a:schemeClr val="dk1"/>
                </a:solidFill>
                <a:latin typeface="Calibri"/>
                <a:ea typeface="Calibri"/>
                <a:cs typeface="Calibri"/>
                <a:sym typeface="Calibri"/>
              </a:rPr>
              <a:t>    public void mousePressed(MouseEvent e) {</a:t>
            </a:r>
            <a:endParaRPr/>
          </a:p>
          <a:p>
            <a:pPr indent="0" lvl="0" marL="0" marR="0" rtl="0" algn="l">
              <a:lnSpc>
                <a:spcPct val="80000"/>
              </a:lnSpc>
              <a:spcBef>
                <a:spcPts val="352"/>
              </a:spcBef>
              <a:spcAft>
                <a:spcPts val="0"/>
              </a:spcAft>
              <a:buClr>
                <a:schemeClr val="dk1"/>
              </a:buClr>
              <a:buSzPts val="1760"/>
              <a:buFont typeface="Arial"/>
              <a:buNone/>
            </a:pPr>
            <a:r>
              <a:rPr b="0" i="0" lang="en-US" sz="1760" u="none" cap="none" strike="noStrike">
                <a:solidFill>
                  <a:schemeClr val="dk1"/>
                </a:solidFill>
                <a:latin typeface="Calibri"/>
                <a:ea typeface="Calibri"/>
                <a:cs typeface="Calibri"/>
                <a:sym typeface="Calibri"/>
              </a:rPr>
              <a:t>        strEvent = "MousePressed";</a:t>
            </a:r>
            <a:endParaRPr/>
          </a:p>
          <a:p>
            <a:pPr indent="0" lvl="0" marL="0" marR="0" rtl="0" algn="l">
              <a:lnSpc>
                <a:spcPct val="80000"/>
              </a:lnSpc>
              <a:spcBef>
                <a:spcPts val="352"/>
              </a:spcBef>
              <a:spcAft>
                <a:spcPts val="0"/>
              </a:spcAft>
              <a:buClr>
                <a:schemeClr val="dk1"/>
              </a:buClr>
              <a:buSzPts val="1760"/>
              <a:buFont typeface="Arial"/>
              <a:buNone/>
            </a:pPr>
            <a:r>
              <a:rPr b="0" i="0" lang="en-US" sz="1760" u="none" cap="none" strike="noStrike">
                <a:solidFill>
                  <a:schemeClr val="dk1"/>
                </a:solidFill>
                <a:latin typeface="Calibri"/>
                <a:ea typeface="Calibri"/>
                <a:cs typeface="Calibri"/>
                <a:sym typeface="Calibri"/>
              </a:rPr>
              <a:t>        x = e.getX();</a:t>
            </a:r>
            <a:endParaRPr/>
          </a:p>
          <a:p>
            <a:pPr indent="0" lvl="0" marL="0" marR="0" rtl="0" algn="l">
              <a:lnSpc>
                <a:spcPct val="80000"/>
              </a:lnSpc>
              <a:spcBef>
                <a:spcPts val="352"/>
              </a:spcBef>
              <a:spcAft>
                <a:spcPts val="0"/>
              </a:spcAft>
              <a:buClr>
                <a:schemeClr val="dk1"/>
              </a:buClr>
              <a:buSzPts val="1760"/>
              <a:buFont typeface="Arial"/>
              <a:buNone/>
            </a:pPr>
            <a:r>
              <a:rPr b="0" i="0" lang="en-US" sz="1760" u="none" cap="none" strike="noStrike">
                <a:solidFill>
                  <a:schemeClr val="dk1"/>
                </a:solidFill>
                <a:latin typeface="Calibri"/>
                <a:ea typeface="Calibri"/>
                <a:cs typeface="Calibri"/>
                <a:sym typeface="Calibri"/>
              </a:rPr>
              <a:t>        y = getY();</a:t>
            </a:r>
            <a:endParaRPr/>
          </a:p>
          <a:p>
            <a:pPr indent="0" lvl="0" marL="0" marR="0" rtl="0" algn="l">
              <a:lnSpc>
                <a:spcPct val="80000"/>
              </a:lnSpc>
              <a:spcBef>
                <a:spcPts val="352"/>
              </a:spcBef>
              <a:spcAft>
                <a:spcPts val="0"/>
              </a:spcAft>
              <a:buClr>
                <a:schemeClr val="dk1"/>
              </a:buClr>
              <a:buSzPts val="1760"/>
              <a:buFont typeface="Arial"/>
              <a:buNone/>
            </a:pPr>
            <a:r>
              <a:rPr b="0" i="0" lang="en-US" sz="1760" u="none" cap="none" strike="noStrike">
                <a:solidFill>
                  <a:schemeClr val="dk1"/>
                </a:solidFill>
                <a:latin typeface="Calibri"/>
                <a:ea typeface="Calibri"/>
                <a:cs typeface="Calibri"/>
                <a:sym typeface="Calibri"/>
              </a:rPr>
              <a:t>        repaint();</a:t>
            </a:r>
            <a:endParaRPr/>
          </a:p>
          <a:p>
            <a:pPr indent="0" lvl="0" marL="0" marR="0" rtl="0" algn="l">
              <a:lnSpc>
                <a:spcPct val="80000"/>
              </a:lnSpc>
              <a:spcBef>
                <a:spcPts val="352"/>
              </a:spcBef>
              <a:spcAft>
                <a:spcPts val="0"/>
              </a:spcAft>
              <a:buClr>
                <a:schemeClr val="dk1"/>
              </a:buClr>
              <a:buSzPts val="1760"/>
              <a:buFont typeface="Arial"/>
              <a:buNone/>
            </a:pPr>
            <a:r>
              <a:t/>
            </a:r>
            <a:endParaRPr b="0" i="0" sz="1760" u="none" cap="none" strike="noStrike">
              <a:solidFill>
                <a:schemeClr val="dk1"/>
              </a:solidFill>
              <a:latin typeface="Calibri"/>
              <a:ea typeface="Calibri"/>
              <a:cs typeface="Calibri"/>
              <a:sym typeface="Calibri"/>
            </a:endParaRPr>
          </a:p>
          <a:p>
            <a:pPr indent="0" lvl="0" marL="0" marR="0" rtl="0" algn="l">
              <a:lnSpc>
                <a:spcPct val="80000"/>
              </a:lnSpc>
              <a:spcBef>
                <a:spcPts val="352"/>
              </a:spcBef>
              <a:spcAft>
                <a:spcPts val="0"/>
              </a:spcAft>
              <a:buClr>
                <a:schemeClr val="dk1"/>
              </a:buClr>
              <a:buSzPts val="1760"/>
              <a:buFont typeface="Arial"/>
              <a:buNone/>
            </a:pPr>
            <a:r>
              <a:rPr b="0" i="0" lang="en-US" sz="1760" u="none" cap="none" strike="noStrike">
                <a:solidFill>
                  <a:schemeClr val="dk1"/>
                </a:solidFill>
                <a:latin typeface="Calibri"/>
                <a:ea typeface="Calibri"/>
                <a:cs typeface="Calibri"/>
                <a:sym typeface="Calibri"/>
              </a:rPr>
              <a:t>    }</a:t>
            </a:r>
            <a:endParaRPr/>
          </a:p>
          <a:p>
            <a:pPr indent="0" lvl="0" marL="0" marR="0" rtl="0" algn="l">
              <a:lnSpc>
                <a:spcPct val="80000"/>
              </a:lnSpc>
              <a:spcBef>
                <a:spcPts val="352"/>
              </a:spcBef>
              <a:spcAft>
                <a:spcPts val="0"/>
              </a:spcAft>
              <a:buClr>
                <a:schemeClr val="dk1"/>
              </a:buClr>
              <a:buSzPts val="1760"/>
              <a:buFont typeface="Arial"/>
              <a:buNone/>
            </a:pPr>
            <a:r>
              <a:t/>
            </a:r>
            <a:endParaRPr b="0" i="0" sz="1760" u="none" cap="none" strike="noStrike">
              <a:solidFill>
                <a:schemeClr val="dk1"/>
              </a:solidFill>
              <a:latin typeface="Calibri"/>
              <a:ea typeface="Calibri"/>
              <a:cs typeface="Calibri"/>
              <a:sym typeface="Calibri"/>
            </a:endParaRPr>
          </a:p>
          <a:p>
            <a:pPr indent="0" lvl="0" marL="0" marR="0" rtl="0" algn="l">
              <a:lnSpc>
                <a:spcPct val="80000"/>
              </a:lnSpc>
              <a:spcBef>
                <a:spcPts val="352"/>
              </a:spcBef>
              <a:spcAft>
                <a:spcPts val="0"/>
              </a:spcAft>
              <a:buClr>
                <a:schemeClr val="dk1"/>
              </a:buClr>
              <a:buSzPts val="1760"/>
              <a:buFont typeface="Arial"/>
              <a:buNone/>
            </a:pPr>
            <a:r>
              <a:rPr b="0" i="0" lang="en-US" sz="1760" u="none" cap="none" strike="noStrike">
                <a:solidFill>
                  <a:schemeClr val="dk1"/>
                </a:solidFill>
                <a:latin typeface="Calibri"/>
                <a:ea typeface="Calibri"/>
                <a:cs typeface="Calibri"/>
                <a:sym typeface="Calibri"/>
              </a:rPr>
              <a:t>    public void mouseReleased(MouseEvent e) {</a:t>
            </a:r>
            <a:endParaRPr/>
          </a:p>
          <a:p>
            <a:pPr indent="0" lvl="0" marL="0" marR="0" rtl="0" algn="l">
              <a:lnSpc>
                <a:spcPct val="80000"/>
              </a:lnSpc>
              <a:spcBef>
                <a:spcPts val="352"/>
              </a:spcBef>
              <a:spcAft>
                <a:spcPts val="0"/>
              </a:spcAft>
              <a:buClr>
                <a:schemeClr val="dk1"/>
              </a:buClr>
              <a:buSzPts val="1760"/>
              <a:buFont typeface="Arial"/>
              <a:buNone/>
            </a:pPr>
            <a:r>
              <a:rPr b="0" i="0" lang="en-US" sz="1760" u="none" cap="none" strike="noStrike">
                <a:solidFill>
                  <a:schemeClr val="dk1"/>
                </a:solidFill>
                <a:latin typeface="Calibri"/>
                <a:ea typeface="Calibri"/>
                <a:cs typeface="Calibri"/>
                <a:sym typeface="Calibri"/>
              </a:rPr>
              <a:t>        strEvent = "MouseReleased";</a:t>
            </a:r>
            <a:endParaRPr/>
          </a:p>
          <a:p>
            <a:pPr indent="0" lvl="0" marL="0" marR="0" rtl="0" algn="l">
              <a:lnSpc>
                <a:spcPct val="80000"/>
              </a:lnSpc>
              <a:spcBef>
                <a:spcPts val="352"/>
              </a:spcBef>
              <a:spcAft>
                <a:spcPts val="0"/>
              </a:spcAft>
              <a:buClr>
                <a:schemeClr val="dk1"/>
              </a:buClr>
              <a:buSzPts val="1760"/>
              <a:buFont typeface="Arial"/>
              <a:buNone/>
            </a:pPr>
            <a:r>
              <a:rPr b="0" i="0" lang="en-US" sz="1760" u="none" cap="none" strike="noStrike">
                <a:solidFill>
                  <a:schemeClr val="dk1"/>
                </a:solidFill>
                <a:latin typeface="Calibri"/>
                <a:ea typeface="Calibri"/>
                <a:cs typeface="Calibri"/>
                <a:sym typeface="Calibri"/>
              </a:rPr>
              <a:t>        x = e.getX();</a:t>
            </a:r>
            <a:endParaRPr/>
          </a:p>
          <a:p>
            <a:pPr indent="0" lvl="0" marL="0" marR="0" rtl="0" algn="l">
              <a:lnSpc>
                <a:spcPct val="80000"/>
              </a:lnSpc>
              <a:spcBef>
                <a:spcPts val="352"/>
              </a:spcBef>
              <a:spcAft>
                <a:spcPts val="0"/>
              </a:spcAft>
              <a:buClr>
                <a:schemeClr val="dk1"/>
              </a:buClr>
              <a:buSzPts val="1760"/>
              <a:buFont typeface="Arial"/>
              <a:buNone/>
            </a:pPr>
            <a:r>
              <a:rPr b="0" i="0" lang="en-US" sz="1760" u="none" cap="none" strike="noStrike">
                <a:solidFill>
                  <a:schemeClr val="dk1"/>
                </a:solidFill>
                <a:latin typeface="Calibri"/>
                <a:ea typeface="Calibri"/>
                <a:cs typeface="Calibri"/>
                <a:sym typeface="Calibri"/>
              </a:rPr>
              <a:t>        y = getY();</a:t>
            </a:r>
            <a:endParaRPr/>
          </a:p>
          <a:p>
            <a:pPr indent="0" lvl="0" marL="0" marR="0" rtl="0" algn="l">
              <a:lnSpc>
                <a:spcPct val="80000"/>
              </a:lnSpc>
              <a:spcBef>
                <a:spcPts val="352"/>
              </a:spcBef>
              <a:spcAft>
                <a:spcPts val="0"/>
              </a:spcAft>
              <a:buClr>
                <a:schemeClr val="dk1"/>
              </a:buClr>
              <a:buSzPts val="1760"/>
              <a:buFont typeface="Arial"/>
              <a:buNone/>
            </a:pPr>
            <a:r>
              <a:rPr b="0" i="0" lang="en-US" sz="1760" u="none" cap="none" strike="noStrike">
                <a:solidFill>
                  <a:schemeClr val="dk1"/>
                </a:solidFill>
                <a:latin typeface="Calibri"/>
                <a:ea typeface="Calibri"/>
                <a:cs typeface="Calibri"/>
                <a:sym typeface="Calibri"/>
              </a:rPr>
              <a:t>        repaint();</a:t>
            </a:r>
            <a:endParaRPr/>
          </a:p>
          <a:p>
            <a:pPr indent="0" lvl="0" marL="0" marR="0" rtl="0" algn="l">
              <a:lnSpc>
                <a:spcPct val="80000"/>
              </a:lnSpc>
              <a:spcBef>
                <a:spcPts val="352"/>
              </a:spcBef>
              <a:spcAft>
                <a:spcPts val="0"/>
              </a:spcAft>
              <a:buClr>
                <a:schemeClr val="dk1"/>
              </a:buClr>
              <a:buSzPts val="1760"/>
              <a:buFont typeface="Arial"/>
              <a:buNone/>
            </a:pPr>
            <a:r>
              <a:t/>
            </a:r>
            <a:endParaRPr b="0" i="0" sz="1760" u="none" cap="none" strike="noStrike">
              <a:solidFill>
                <a:schemeClr val="dk1"/>
              </a:solidFill>
              <a:latin typeface="Calibri"/>
              <a:ea typeface="Calibri"/>
              <a:cs typeface="Calibri"/>
              <a:sym typeface="Calibri"/>
            </a:endParaRPr>
          </a:p>
          <a:p>
            <a:pPr indent="0" lvl="0" marL="0" marR="0" rtl="0" algn="l">
              <a:lnSpc>
                <a:spcPct val="80000"/>
              </a:lnSpc>
              <a:spcBef>
                <a:spcPts val="352"/>
              </a:spcBef>
              <a:spcAft>
                <a:spcPts val="0"/>
              </a:spcAft>
              <a:buClr>
                <a:schemeClr val="dk1"/>
              </a:buClr>
              <a:buSzPts val="1760"/>
              <a:buFont typeface="Arial"/>
              <a:buNone/>
            </a:pPr>
            <a:r>
              <a:rPr b="0" i="0" lang="en-US" sz="176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idx="1" type="body"/>
          </p:nvPr>
        </p:nvSpPr>
        <p:spPr>
          <a:xfrm>
            <a:off x="457200" y="152400"/>
            <a:ext cx="8229600" cy="655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public void mouseEntered(MouseEvent e) {</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strEvent = "MouseEntered";</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x = e.getX();</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y = getY();</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repaint();</a:t>
            </a:r>
            <a:endParaRPr/>
          </a:p>
          <a:p>
            <a:pPr indent="0" lvl="0" marL="0" marR="0" rtl="0" algn="l">
              <a:lnSpc>
                <a:spcPct val="8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public void mouseExited(MouseEvent e) {</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strEvent = "MouseExited";</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x = e.getX();</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y = getY();</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repaint();</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public void paint(Graphics g) {</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g.drawString(strEvent + " at " + x + "," + y, 50, 50);</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public static void main(String[] args) {</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new MouseEventDemo("Window With Mouse Events Example");</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endParaRPr/>
          </a:p>
          <a:p>
            <a:pPr indent="0" lvl="0" marL="0" marR="0" rtl="0" algn="l">
              <a:lnSpc>
                <a:spcPct val="8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103" name="Shape 10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 the delegation event model, listeners must register with a source in order to receive an event notification.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This provides an important benefit: notifications are sent only to listeners that want to receive them.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This is a more efficient way to handle events than the design used by the original Java 1.0 approach.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Previously, an event was propagated up the containment hierarchy until it was handled by a component.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This required components to receive events that they did not process, and it wasted valuable time. The delegation event model eliminates this overhead.</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1" i="0" lang="en-US" sz="3959" u="none" cap="none" strike="noStrike">
                <a:solidFill>
                  <a:schemeClr val="dk1"/>
                </a:solidFill>
                <a:latin typeface="Calibri"/>
                <a:ea typeface="Calibri"/>
                <a:cs typeface="Calibri"/>
                <a:sym typeface="Calibri"/>
              </a:rPr>
              <a:t>Handling Keyboard Events </a:t>
            </a:r>
            <a:br>
              <a:rPr b="1" i="0" lang="en-US" sz="3959" u="none" cap="none" strike="noStrike">
                <a:solidFill>
                  <a:schemeClr val="dk1"/>
                </a:solidFill>
                <a:latin typeface="Calibri"/>
                <a:ea typeface="Calibri"/>
                <a:cs typeface="Calibri"/>
                <a:sym typeface="Calibri"/>
              </a:rPr>
            </a:br>
            <a:endParaRPr b="0" i="0" sz="3959" u="none" cap="none" strike="noStrike">
              <a:solidFill>
                <a:schemeClr val="dk1"/>
              </a:solidFill>
              <a:latin typeface="Calibri"/>
              <a:ea typeface="Calibri"/>
              <a:cs typeface="Calibri"/>
              <a:sym typeface="Calibri"/>
            </a:endParaRPr>
          </a:p>
        </p:txBody>
      </p:sp>
      <p:sp>
        <p:nvSpPr>
          <p:cNvPr id="310" name="Shape 310"/>
          <p:cNvSpPr txBox="1"/>
          <p:nvPr>
            <p:ph idx="1" type="body"/>
          </p:nvPr>
        </p:nvSpPr>
        <p:spPr>
          <a:xfrm>
            <a:off x="457200" y="838200"/>
            <a:ext cx="8305800" cy="5867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To handle keyboard events, you use the same general architecture as that shown in the mouse event example in the preceding section. The difference, of course, is that you will be implementing the </a:t>
            </a:r>
            <a:r>
              <a:rPr b="1" i="0" lang="en-US" sz="2000" u="none" cap="none" strike="noStrike">
                <a:solidFill>
                  <a:schemeClr val="dk1"/>
                </a:solidFill>
                <a:latin typeface="Calibri"/>
                <a:ea typeface="Calibri"/>
                <a:cs typeface="Calibri"/>
                <a:sym typeface="Calibri"/>
              </a:rPr>
              <a:t>KeyListener</a:t>
            </a:r>
            <a:r>
              <a:rPr b="0" i="0" lang="en-US" sz="2000" u="none" cap="none" strike="noStrike">
                <a:solidFill>
                  <a:schemeClr val="dk1"/>
                </a:solidFill>
                <a:latin typeface="Calibri"/>
                <a:ea typeface="Calibri"/>
                <a:cs typeface="Calibri"/>
                <a:sym typeface="Calibri"/>
              </a:rPr>
              <a:t> interface. </a:t>
            </a:r>
            <a:endParaRPr/>
          </a:p>
          <a:p>
            <a:pPr indent="-342900" lvl="0" marL="34290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When a key is pressed, a </a:t>
            </a:r>
            <a:r>
              <a:rPr b="1" i="0" lang="en-US" sz="2000" u="none" cap="none" strike="noStrike">
                <a:solidFill>
                  <a:schemeClr val="dk1"/>
                </a:solidFill>
                <a:latin typeface="Calibri"/>
                <a:ea typeface="Calibri"/>
                <a:cs typeface="Calibri"/>
                <a:sym typeface="Calibri"/>
              </a:rPr>
              <a:t>KEY_PRESSED</a:t>
            </a:r>
            <a:r>
              <a:rPr b="0" i="0" lang="en-US" sz="2000" u="none" cap="none" strike="noStrike">
                <a:solidFill>
                  <a:schemeClr val="dk1"/>
                </a:solidFill>
                <a:latin typeface="Calibri"/>
                <a:ea typeface="Calibri"/>
                <a:cs typeface="Calibri"/>
                <a:sym typeface="Calibri"/>
              </a:rPr>
              <a:t> event is generated. This results in a call to the </a:t>
            </a:r>
            <a:r>
              <a:rPr b="1" i="0" lang="en-US" sz="2000" u="none" cap="none" strike="noStrike">
                <a:solidFill>
                  <a:schemeClr val="dk1"/>
                </a:solidFill>
                <a:latin typeface="Calibri"/>
                <a:ea typeface="Calibri"/>
                <a:cs typeface="Calibri"/>
                <a:sym typeface="Calibri"/>
              </a:rPr>
              <a:t>keyPressed( )</a:t>
            </a:r>
            <a:r>
              <a:rPr b="0" i="0" lang="en-US" sz="2000" u="none" cap="none" strike="noStrike">
                <a:solidFill>
                  <a:schemeClr val="dk1"/>
                </a:solidFill>
                <a:latin typeface="Calibri"/>
                <a:ea typeface="Calibri"/>
                <a:cs typeface="Calibri"/>
                <a:sym typeface="Calibri"/>
              </a:rPr>
              <a:t> event handler. </a:t>
            </a:r>
            <a:endParaRPr b="0" i="0" sz="20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When the key is released, a </a:t>
            </a:r>
            <a:r>
              <a:rPr b="1" i="0" lang="en-US" sz="2000" u="none" cap="none" strike="noStrike">
                <a:solidFill>
                  <a:schemeClr val="dk1"/>
                </a:solidFill>
                <a:latin typeface="Calibri"/>
                <a:ea typeface="Calibri"/>
                <a:cs typeface="Calibri"/>
                <a:sym typeface="Calibri"/>
              </a:rPr>
              <a:t>KEY_RELEASED</a:t>
            </a:r>
            <a:r>
              <a:rPr b="0" i="0" lang="en-US" sz="2000" u="none" cap="none" strike="noStrike">
                <a:solidFill>
                  <a:schemeClr val="dk1"/>
                </a:solidFill>
                <a:latin typeface="Calibri"/>
                <a:ea typeface="Calibri"/>
                <a:cs typeface="Calibri"/>
                <a:sym typeface="Calibri"/>
              </a:rPr>
              <a:t> event is generated and the </a:t>
            </a:r>
            <a:r>
              <a:rPr b="1" i="0" lang="en-US" sz="2000" u="none" cap="none" strike="noStrike">
                <a:solidFill>
                  <a:schemeClr val="dk1"/>
                </a:solidFill>
                <a:latin typeface="Calibri"/>
                <a:ea typeface="Calibri"/>
                <a:cs typeface="Calibri"/>
                <a:sym typeface="Calibri"/>
              </a:rPr>
              <a:t>keyReleased( )</a:t>
            </a:r>
            <a:r>
              <a:rPr b="0" i="0" lang="en-US" sz="2000" u="none" cap="none" strike="noStrike">
                <a:solidFill>
                  <a:schemeClr val="dk1"/>
                </a:solidFill>
                <a:latin typeface="Calibri"/>
                <a:ea typeface="Calibri"/>
                <a:cs typeface="Calibri"/>
                <a:sym typeface="Calibri"/>
              </a:rPr>
              <a:t> handler is executed.</a:t>
            </a:r>
            <a:endParaRPr/>
          </a:p>
          <a:p>
            <a:pPr indent="-342900" lvl="0" marL="34290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If a character is generated by the keystroke, then a KEY_TYPED event is sent and the keyTyped( ) handler is invoked. </a:t>
            </a:r>
            <a:endParaRPr b="0" i="0" sz="20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Thus, each time the user presses a key, at least two and often three events are generated. If all you care about are actual characters, then you can ignore the information passed by the key press and release events. </a:t>
            </a:r>
            <a:endParaRPr b="0" i="0" sz="20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However, if your program needs to handle special keys, such as the arrow or function keys, then it must watch for them through the </a:t>
            </a:r>
            <a:r>
              <a:rPr b="1" i="0" lang="en-US" sz="2000" u="none" cap="none" strike="noStrike">
                <a:solidFill>
                  <a:schemeClr val="dk1"/>
                </a:solidFill>
                <a:latin typeface="Calibri"/>
                <a:ea typeface="Calibri"/>
                <a:cs typeface="Calibri"/>
                <a:sym typeface="Calibri"/>
              </a:rPr>
              <a:t>keyPressed( )</a:t>
            </a:r>
            <a:r>
              <a:rPr b="0" i="0" lang="en-US" sz="2000" u="none" cap="none" strike="noStrike">
                <a:solidFill>
                  <a:schemeClr val="dk1"/>
                </a:solidFill>
                <a:latin typeface="Calibri"/>
                <a:ea typeface="Calibri"/>
                <a:cs typeface="Calibri"/>
                <a:sym typeface="Calibri"/>
              </a:rPr>
              <a:t> handler.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74638"/>
            <a:ext cx="8153400" cy="7159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TextEvent Handling</a:t>
            </a:r>
            <a:endParaRPr b="0" i="0" sz="3959" u="none" cap="none" strike="noStrike">
              <a:solidFill>
                <a:schemeClr val="dk1"/>
              </a:solidFill>
              <a:latin typeface="Calibri"/>
              <a:ea typeface="Calibri"/>
              <a:cs typeface="Calibri"/>
              <a:sym typeface="Calibri"/>
            </a:endParaRPr>
          </a:p>
        </p:txBody>
      </p:sp>
      <p:sp>
        <p:nvSpPr>
          <p:cNvPr id="316" name="Shape 316"/>
          <p:cNvSpPr txBox="1"/>
          <p:nvPr>
            <p:ph idx="1" type="body"/>
          </p:nvPr>
        </p:nvSpPr>
        <p:spPr>
          <a:xfrm>
            <a:off x="457200" y="990600"/>
            <a:ext cx="8458200" cy="5715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import java.awt.*;</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import java.awt.event.*;</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public class TextEventHandling {</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private Frame f;</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private Label headerLabel;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private Label statusLabel;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private Panel controlPanel;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private TextField textField;</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public TextEventHandling()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 = new Frame("Java TextEvent Handling Examples");</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f.setSize(400, 400);</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f.setLayout(new GridLayout(3, 1));</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idx="1" type="body"/>
          </p:nvPr>
        </p:nvSpPr>
        <p:spPr>
          <a:xfrm>
            <a:off x="457200" y="381000"/>
            <a:ext cx="82296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headerLabel = new Label("TextListener in Action", Label.CENTER);</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statusLabel = new Label("", Label.CENTER);</a:t>
            </a:r>
            <a:endParaRPr/>
          </a:p>
          <a:p>
            <a:pPr indent="0" lvl="0" marL="0" marR="0" rtl="0" algn="l">
              <a:lnSpc>
                <a:spcPct val="80000"/>
              </a:lnSpc>
              <a:spcBef>
                <a:spcPts val="448"/>
              </a:spcBef>
              <a:spcAft>
                <a:spcPts val="0"/>
              </a:spcAft>
              <a:buClr>
                <a:schemeClr val="dk1"/>
              </a:buClr>
              <a:buSzPts val="2240"/>
              <a:buFont typeface="Arial"/>
              <a:buNone/>
            </a:pPr>
            <a:r>
              <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controlPanel = new Panel();</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controlPanel.setLayout(new FlowLayout());</a:t>
            </a:r>
            <a:endParaRPr/>
          </a:p>
          <a:p>
            <a:pPr indent="0" lvl="0" marL="0" marR="0" rtl="0" algn="l">
              <a:lnSpc>
                <a:spcPct val="80000"/>
              </a:lnSpc>
              <a:spcBef>
                <a:spcPts val="448"/>
              </a:spcBef>
              <a:spcAft>
                <a:spcPts val="0"/>
              </a:spcAft>
              <a:buClr>
                <a:schemeClr val="dk1"/>
              </a:buClr>
              <a:buSzPts val="2240"/>
              <a:buFont typeface="Arial"/>
              <a:buNone/>
            </a:pPr>
            <a:r>
              <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f.add(headerLabel);</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f.add(controlPanel);</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f.add(statusLabel);</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f.setVisible(true);</a:t>
            </a:r>
            <a:endParaRPr/>
          </a:p>
          <a:p>
            <a:pPr indent="0" lvl="0" marL="0" marR="0" rtl="0" algn="l">
              <a:lnSpc>
                <a:spcPct val="80000"/>
              </a:lnSpc>
              <a:spcBef>
                <a:spcPts val="448"/>
              </a:spcBef>
              <a:spcAft>
                <a:spcPts val="0"/>
              </a:spcAft>
              <a:buClr>
                <a:schemeClr val="dk1"/>
              </a:buClr>
              <a:buSzPts val="2240"/>
              <a:buFont typeface="Arial"/>
              <a:buNone/>
            </a:pPr>
            <a:r>
              <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textField = new TextField(10);</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textField.addTextListener(new TextListener()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@Override</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public void textValueChanged(TextEvent e)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statusLabel.setText("Entered text: " + textField.getText());</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b="0" i="0" sz="2240" u="none" cap="none" strike="noStrik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327" name="Shape 3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controlPanel.add(textField);</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f.setVisible(true);</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public static void main(String[] args)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new TextEventHandling();</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457200" y="228600"/>
            <a:ext cx="8229600" cy="533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Window Event Handling</a:t>
            </a:r>
            <a:endParaRPr b="0" i="0" sz="3959" u="none" cap="none" strike="noStrike">
              <a:solidFill>
                <a:schemeClr val="dk1"/>
              </a:solidFill>
              <a:latin typeface="Calibri"/>
              <a:ea typeface="Calibri"/>
              <a:cs typeface="Calibri"/>
              <a:sym typeface="Calibri"/>
            </a:endParaRPr>
          </a:p>
        </p:txBody>
      </p:sp>
      <p:sp>
        <p:nvSpPr>
          <p:cNvPr id="333" name="Shape 333"/>
          <p:cNvSpPr txBox="1"/>
          <p:nvPr>
            <p:ph idx="1" type="body"/>
          </p:nvPr>
        </p:nvSpPr>
        <p:spPr>
          <a:xfrm>
            <a:off x="457200" y="762000"/>
            <a:ext cx="8229600" cy="5867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import java.awt.*;</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import java.awt.event.*;</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public class WindowEventHandling {</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private Frame mainFrame,aboutFrame;</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private Label headerLabel;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private Label statusLabel;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private Panel controlPanel;</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public WindowEventHandling()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mainFrame = new Frame("Java AWT Examples");</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mainFrame.setSize(400, 400);</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mainFrame.setLayout(new GridLayout(3, 1));</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idx="1" type="body"/>
          </p:nvPr>
        </p:nvSpPr>
        <p:spPr>
          <a:xfrm>
            <a:off x="457200" y="152400"/>
            <a:ext cx="8229600" cy="6477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headerLabel = new Label(“WindowListener”, Label.CENTER);</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statusLabel = new Label(“”, Label.CENTER);</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controlPanel = new Panel();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controlPanel.setLayout(new FlowLayout());</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mainFrame.add(headerLabel);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mainFrame.add(controlPanel);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mainFrame.add(statusLabel);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mainFrame.setVisible(true);</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aboutFrame = new Frame("WindowListener Demo");</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aboutFrame.setSize(300, 200);;</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aboutFrame.addWindowListener(new CustomWindowListener());</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idx="1" type="body"/>
          </p:nvPr>
        </p:nvSpPr>
        <p:spPr>
          <a:xfrm>
            <a:off x="457200" y="304800"/>
            <a:ext cx="82296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Label msgLabel = new Label("Welcome.");</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msgLabel.setAlignment(Label.CENTER);</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msgLabel.setSize(100, 100);</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aboutFrame.add(msgLabel);</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aboutFrame.setVisible(true);</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public static void main(String[] args)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new WindowEventHandling();</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a:p>
          <a:p>
            <a:pPr indent="0" lvl="0" marL="0" marR="0" rtl="0" algn="l">
              <a:lnSpc>
                <a:spcPct val="80000"/>
              </a:lnSpc>
              <a:spcBef>
                <a:spcPts val="448"/>
              </a:spcBef>
              <a:spcAft>
                <a:spcPts val="0"/>
              </a:spcAft>
              <a:buClr>
                <a:schemeClr val="dk1"/>
              </a:buClr>
              <a:buSzPts val="2240"/>
              <a:buFont typeface="Arial"/>
              <a:buNone/>
            </a:pPr>
            <a:r>
              <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class CustomWindowListener implements WindowListener {</a:t>
            </a:r>
            <a:endParaRPr/>
          </a:p>
          <a:p>
            <a:pPr indent="0" lvl="0" marL="0" marR="0" rtl="0" algn="l">
              <a:lnSpc>
                <a:spcPct val="80000"/>
              </a:lnSpc>
              <a:spcBef>
                <a:spcPts val="448"/>
              </a:spcBef>
              <a:spcAft>
                <a:spcPts val="0"/>
              </a:spcAft>
              <a:buClr>
                <a:schemeClr val="dk1"/>
              </a:buClr>
              <a:buSzPts val="2240"/>
              <a:buFont typeface="Arial"/>
              <a:buNone/>
            </a:pPr>
            <a:r>
              <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public void windowOpened(WindowEvent e)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statusLabel.setText("Window Opened");</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public void windowClosing(WindowEvent e)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aboutFrame.dispose();</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b="0" i="0" sz="224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idx="1" type="body"/>
          </p:nvPr>
        </p:nvSpPr>
        <p:spPr>
          <a:xfrm>
            <a:off x="457200" y="228600"/>
            <a:ext cx="8229600" cy="6400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public void windowClosed(WindowEvent e)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statusLabel.setText("Window closed");</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public void windowIconified(WindowEvent e)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mainFrame.setIconImage(null);</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a:p>
          <a:p>
            <a:pPr indent="0" lvl="0" marL="0" marR="0" rtl="0" algn="l">
              <a:lnSpc>
                <a:spcPct val="80000"/>
              </a:lnSpc>
              <a:spcBef>
                <a:spcPts val="448"/>
              </a:spcBef>
              <a:spcAft>
                <a:spcPts val="0"/>
              </a:spcAft>
              <a:buClr>
                <a:schemeClr val="dk1"/>
              </a:buClr>
              <a:buSzPts val="2240"/>
              <a:buFont typeface="Arial"/>
              <a:buNone/>
            </a:pPr>
            <a:r>
              <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public void windowDeiconified(WindowEvent e)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statusLabel.setText("Window deiconified");</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a:p>
          <a:p>
            <a:pPr indent="0" lvl="0" marL="0" marR="0" rtl="0" algn="l">
              <a:lnSpc>
                <a:spcPct val="80000"/>
              </a:lnSpc>
              <a:spcBef>
                <a:spcPts val="448"/>
              </a:spcBef>
              <a:spcAft>
                <a:spcPts val="0"/>
              </a:spcAft>
              <a:buClr>
                <a:schemeClr val="dk1"/>
              </a:buClr>
              <a:buSzPts val="2240"/>
              <a:buFont typeface="Arial"/>
              <a:buNone/>
            </a:pPr>
            <a:r>
              <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public void windowActivated(WindowEvent e)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statusLabel.setText("Window activated");</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public void windowDeactivated(WindowEvent e)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statusLabel.setText("Window deactivated");</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a:t>
            </a:r>
            <a:endParaRPr/>
          </a:p>
          <a:p>
            <a:pPr indent="0" lvl="0" marL="0" marR="0" rtl="0" algn="l">
              <a:lnSpc>
                <a:spcPct val="80000"/>
              </a:lnSpc>
              <a:spcBef>
                <a:spcPts val="448"/>
              </a:spcBef>
              <a:spcAft>
                <a:spcPts val="0"/>
              </a:spcAft>
              <a:buClr>
                <a:schemeClr val="dk1"/>
              </a:buClr>
              <a:buSzPts val="2240"/>
              <a:buFont typeface="Arial"/>
              <a:buNone/>
            </a:pPr>
            <a:r>
              <a:t/>
            </a:r>
            <a:endParaRPr b="0" i="0" sz="224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274638"/>
            <a:ext cx="8305800" cy="4111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1" i="0" lang="en-US" sz="3959" u="none" cap="none" strike="noStrike">
                <a:solidFill>
                  <a:schemeClr val="dk1"/>
                </a:solidFill>
                <a:latin typeface="Calibri"/>
                <a:ea typeface="Calibri"/>
                <a:cs typeface="Calibri"/>
                <a:sym typeface="Calibri"/>
              </a:rPr>
              <a:t>Adapter Classes </a:t>
            </a:r>
            <a:endParaRPr b="0" i="0" sz="3959" u="none" cap="none" strike="noStrike">
              <a:solidFill>
                <a:schemeClr val="dk1"/>
              </a:solidFill>
              <a:latin typeface="Calibri"/>
              <a:ea typeface="Calibri"/>
              <a:cs typeface="Calibri"/>
              <a:sym typeface="Calibri"/>
            </a:endParaRPr>
          </a:p>
        </p:txBody>
      </p:sp>
      <p:sp>
        <p:nvSpPr>
          <p:cNvPr id="354" name="Shape 354"/>
          <p:cNvSpPr txBox="1"/>
          <p:nvPr>
            <p:ph idx="1" type="body"/>
          </p:nvPr>
        </p:nvSpPr>
        <p:spPr>
          <a:xfrm>
            <a:off x="381000" y="762000"/>
            <a:ext cx="8229600" cy="5943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Java provides a special feature, called an adapter class, that can simplify the creation of event handlers in certain situations.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An adapter class provides an empty implementation of all methods in an event listener interface.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Adapter classes are useful when you want to receive and process only some of the events that are handled by a particular event listener interface.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You can define a new class to act as an event listener by extending one of the adapter classes and implementing only those events in which you are interested.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For example, the MouseMotionAdapter class has two methods, mouseDragged( ) and mouseMoved( ), which are the methods defined by the MouseMotionListener interface. If you were interested in only mouse drag events, then you could simply extend MouseMotionAdapter and override mouseDragged( ). The empty implementation of mouseMoved( ) would handle the mouse motion events for you.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pic>
        <p:nvPicPr>
          <p:cNvPr id="360" name="Shape 360"/>
          <p:cNvPicPr preferRelativeResize="0"/>
          <p:nvPr>
            <p:ph idx="1" type="body"/>
          </p:nvPr>
        </p:nvPicPr>
        <p:blipFill rotWithShape="1">
          <a:blip r:embed="rId3">
            <a:alphaModFix/>
          </a:blip>
          <a:srcRect b="0" l="0" r="0" t="0"/>
          <a:stretch/>
        </p:blipFill>
        <p:spPr>
          <a:xfrm>
            <a:off x="609600" y="1600200"/>
            <a:ext cx="7848600" cy="335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28599"/>
            <a:ext cx="8001000" cy="76200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Events </a:t>
            </a:r>
            <a:endParaRPr b="0" i="0" sz="4400" u="none" cap="none" strike="noStrike">
              <a:solidFill>
                <a:schemeClr val="dk1"/>
              </a:solidFill>
              <a:latin typeface="Calibri"/>
              <a:ea typeface="Calibri"/>
              <a:cs typeface="Calibri"/>
              <a:sym typeface="Calibri"/>
            </a:endParaRPr>
          </a:p>
        </p:txBody>
      </p:sp>
      <p:sp>
        <p:nvSpPr>
          <p:cNvPr id="109" name="Shape 109"/>
          <p:cNvSpPr txBox="1"/>
          <p:nvPr>
            <p:ph idx="1" type="body"/>
          </p:nvPr>
        </p:nvSpPr>
        <p:spPr>
          <a:xfrm>
            <a:off x="457200" y="914400"/>
            <a:ext cx="8458200" cy="5791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 the delegation model, an event is an object that describes a state change in a source.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Among other causes, an event can be generated as a consequence of a person interacting with the elements in a graphical user interface.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Some of the activities that cause events to be generated are pressing a button, entering a character via the keyboard, selecting an item in a list, and clicking the mouse.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Many other user operations could also be cited as examples. Events may also occur that are not directly caused by interactions with a user interface.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example, an event may be generated when a timer expires, a counter exceeds a value, software or hardware failure occurs, or an operation is completed. You are free to define events that are appropriate for your application.</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idx="1" type="body"/>
          </p:nvPr>
        </p:nvSpPr>
        <p:spPr>
          <a:xfrm>
            <a:off x="304800" y="152400"/>
            <a:ext cx="8382000" cy="655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100"/>
              <a:buFont typeface="Arial"/>
              <a:buNone/>
            </a:pPr>
            <a:r>
              <a:rPr b="0" i="0" lang="en-US" sz="2100" u="none" cap="none" strike="noStrike">
                <a:solidFill>
                  <a:schemeClr val="dk1"/>
                </a:solidFill>
                <a:latin typeface="Calibri"/>
                <a:ea typeface="Calibri"/>
                <a:cs typeface="Calibri"/>
                <a:sym typeface="Calibri"/>
              </a:rPr>
              <a:t>import java.awt.*;</a:t>
            </a:r>
            <a:endParaRPr b="0" i="0" sz="2100" u="none" cap="none" strike="noStrike">
              <a:solidFill>
                <a:schemeClr val="dk1"/>
              </a:solidFill>
              <a:latin typeface="Calibri"/>
              <a:ea typeface="Calibri"/>
              <a:cs typeface="Calibri"/>
              <a:sym typeface="Calibri"/>
            </a:endParaRPr>
          </a:p>
          <a:p>
            <a:pPr indent="0" lvl="0" marL="0" marR="0" rtl="0" algn="l">
              <a:spcBef>
                <a:spcPts val="420"/>
              </a:spcBef>
              <a:spcAft>
                <a:spcPts val="0"/>
              </a:spcAft>
              <a:buClr>
                <a:schemeClr val="dk1"/>
              </a:buClr>
              <a:buSzPts val="2100"/>
              <a:buFont typeface="Arial"/>
              <a:buNone/>
            </a:pPr>
            <a:r>
              <a:rPr b="0" i="0" lang="en-US" sz="2100" u="none" cap="none" strike="noStrike">
                <a:solidFill>
                  <a:schemeClr val="dk1"/>
                </a:solidFill>
                <a:latin typeface="Calibri"/>
                <a:ea typeface="Calibri"/>
                <a:cs typeface="Calibri"/>
                <a:sym typeface="Calibri"/>
              </a:rPr>
              <a:t>import java.awt.event.*;</a:t>
            </a:r>
            <a:endParaRPr b="0" i="0" sz="2100" u="none" cap="none" strike="noStrike">
              <a:solidFill>
                <a:schemeClr val="dk1"/>
              </a:solidFill>
              <a:latin typeface="Calibri"/>
              <a:ea typeface="Calibri"/>
              <a:cs typeface="Calibri"/>
              <a:sym typeface="Calibri"/>
            </a:endParaRPr>
          </a:p>
          <a:p>
            <a:pPr indent="0" lvl="0" marL="0" marR="0" rtl="0" algn="l">
              <a:spcBef>
                <a:spcPts val="420"/>
              </a:spcBef>
              <a:spcAft>
                <a:spcPts val="0"/>
              </a:spcAft>
              <a:buClr>
                <a:schemeClr val="dk1"/>
              </a:buClr>
              <a:buSzPts val="2100"/>
              <a:buFont typeface="Arial"/>
              <a:buNone/>
            </a:pPr>
            <a:r>
              <a:rPr b="0" i="0" lang="en-US" sz="2100" u="none" cap="none" strike="noStrike">
                <a:solidFill>
                  <a:schemeClr val="dk1"/>
                </a:solidFill>
                <a:latin typeface="Calibri"/>
                <a:ea typeface="Calibri"/>
                <a:cs typeface="Calibri"/>
                <a:sym typeface="Calibri"/>
              </a:rPr>
              <a:t>public class KeyAdapterDemo extends KeyAdapter{</a:t>
            </a:r>
            <a:endParaRPr b="0" i="0" sz="2100" u="none" cap="none" strike="noStrike">
              <a:solidFill>
                <a:schemeClr val="dk1"/>
              </a:solidFill>
              <a:latin typeface="Calibri"/>
              <a:ea typeface="Calibri"/>
              <a:cs typeface="Calibri"/>
              <a:sym typeface="Calibri"/>
            </a:endParaRPr>
          </a:p>
          <a:p>
            <a:pPr indent="0" lvl="0" marL="0" marR="0" rtl="0" algn="l">
              <a:spcBef>
                <a:spcPts val="420"/>
              </a:spcBef>
              <a:spcAft>
                <a:spcPts val="0"/>
              </a:spcAft>
              <a:buClr>
                <a:schemeClr val="dk1"/>
              </a:buClr>
              <a:buSzPts val="2100"/>
              <a:buFont typeface="Arial"/>
              <a:buNone/>
            </a:pPr>
            <a:r>
              <a:rPr b="0" i="0" lang="en-US" sz="2100" u="none" cap="none" strike="noStrike">
                <a:solidFill>
                  <a:schemeClr val="dk1"/>
                </a:solidFill>
                <a:latin typeface="Calibri"/>
                <a:ea typeface="Calibri"/>
                <a:cs typeface="Calibri"/>
                <a:sym typeface="Calibri"/>
              </a:rPr>
              <a:t>    private Frame f;</a:t>
            </a:r>
            <a:endParaRPr/>
          </a:p>
          <a:p>
            <a:pPr indent="0" lvl="0" marL="0" marR="0" rtl="0" algn="l">
              <a:spcBef>
                <a:spcPts val="420"/>
              </a:spcBef>
              <a:spcAft>
                <a:spcPts val="0"/>
              </a:spcAft>
              <a:buClr>
                <a:schemeClr val="dk1"/>
              </a:buClr>
              <a:buSzPts val="2100"/>
              <a:buFont typeface="Arial"/>
              <a:buNone/>
            </a:pPr>
            <a:r>
              <a:rPr b="0" i="0" lang="en-US" sz="2100" u="none" cap="none" strike="noStrike">
                <a:solidFill>
                  <a:schemeClr val="dk1"/>
                </a:solidFill>
                <a:latin typeface="Calibri"/>
                <a:ea typeface="Calibri"/>
                <a:cs typeface="Calibri"/>
                <a:sym typeface="Calibri"/>
              </a:rPr>
              <a:t>    private Label headerLabel;</a:t>
            </a:r>
            <a:endParaRPr/>
          </a:p>
          <a:p>
            <a:pPr indent="0" lvl="0" marL="0" marR="0" rtl="0" algn="l">
              <a:spcBef>
                <a:spcPts val="420"/>
              </a:spcBef>
              <a:spcAft>
                <a:spcPts val="0"/>
              </a:spcAft>
              <a:buClr>
                <a:schemeClr val="dk1"/>
              </a:buClr>
              <a:buSzPts val="2100"/>
              <a:buFont typeface="Arial"/>
              <a:buNone/>
            </a:pPr>
            <a:r>
              <a:rPr b="0" i="0" lang="en-US" sz="2100" u="none" cap="none" strike="noStrike">
                <a:solidFill>
                  <a:schemeClr val="dk1"/>
                </a:solidFill>
                <a:latin typeface="Calibri"/>
                <a:ea typeface="Calibri"/>
                <a:cs typeface="Calibri"/>
                <a:sym typeface="Calibri"/>
              </a:rPr>
              <a:t>    private Label statusLabel;</a:t>
            </a:r>
            <a:endParaRPr/>
          </a:p>
          <a:p>
            <a:pPr indent="0" lvl="0" marL="0" marR="0" rtl="0" algn="l">
              <a:spcBef>
                <a:spcPts val="420"/>
              </a:spcBef>
              <a:spcAft>
                <a:spcPts val="0"/>
              </a:spcAft>
              <a:buClr>
                <a:schemeClr val="dk1"/>
              </a:buClr>
              <a:buSzPts val="2100"/>
              <a:buFont typeface="Arial"/>
              <a:buNone/>
            </a:pPr>
            <a:r>
              <a:rPr b="0" i="0" lang="en-US" sz="2100" u="none" cap="none" strike="noStrike">
                <a:solidFill>
                  <a:schemeClr val="dk1"/>
                </a:solidFill>
                <a:latin typeface="Calibri"/>
                <a:ea typeface="Calibri"/>
                <a:cs typeface="Calibri"/>
                <a:sym typeface="Calibri"/>
              </a:rPr>
              <a:t>    private Panel panel;</a:t>
            </a:r>
            <a:endParaRPr/>
          </a:p>
          <a:p>
            <a:pPr indent="0" lvl="0" marL="0" marR="0" rtl="0" algn="l">
              <a:spcBef>
                <a:spcPts val="420"/>
              </a:spcBef>
              <a:spcAft>
                <a:spcPts val="0"/>
              </a:spcAft>
              <a:buClr>
                <a:schemeClr val="dk1"/>
              </a:buClr>
              <a:buSzPts val="2100"/>
              <a:buFont typeface="Arial"/>
              <a:buNone/>
            </a:pPr>
            <a:r>
              <a:rPr b="0" i="0" lang="en-US" sz="2100" u="none" cap="none" strike="noStrike">
                <a:solidFill>
                  <a:schemeClr val="dk1"/>
                </a:solidFill>
                <a:latin typeface="Calibri"/>
                <a:ea typeface="Calibri"/>
                <a:cs typeface="Calibri"/>
                <a:sym typeface="Calibri"/>
              </a:rPr>
              <a:t>    private TextField textField;</a:t>
            </a:r>
            <a:endParaRPr b="0" i="0" sz="2100" u="none" cap="none" strike="noStrike">
              <a:solidFill>
                <a:schemeClr val="dk1"/>
              </a:solidFill>
              <a:latin typeface="Calibri"/>
              <a:ea typeface="Calibri"/>
              <a:cs typeface="Calibri"/>
              <a:sym typeface="Calibri"/>
            </a:endParaRPr>
          </a:p>
          <a:p>
            <a:pPr indent="0" lvl="0" marL="0" marR="0" rtl="0" algn="l">
              <a:spcBef>
                <a:spcPts val="420"/>
              </a:spcBef>
              <a:spcAft>
                <a:spcPts val="0"/>
              </a:spcAft>
              <a:buClr>
                <a:schemeClr val="dk1"/>
              </a:buClr>
              <a:buSzPts val="2100"/>
              <a:buFont typeface="Arial"/>
              <a:buNone/>
            </a:pPr>
            <a:r>
              <a:rPr b="0" i="0" lang="en-US" sz="2100" u="none" cap="none" strike="noStrike">
                <a:solidFill>
                  <a:schemeClr val="dk1"/>
                </a:solidFill>
                <a:latin typeface="Calibri"/>
                <a:ea typeface="Calibri"/>
                <a:cs typeface="Calibri"/>
                <a:sym typeface="Calibri"/>
              </a:rPr>
              <a:t>    public KeyAdapterDemo() {</a:t>
            </a:r>
            <a:endParaRPr/>
          </a:p>
          <a:p>
            <a:pPr indent="0" lvl="0" marL="0" marR="0" rtl="0" algn="l">
              <a:spcBef>
                <a:spcPts val="420"/>
              </a:spcBef>
              <a:spcAft>
                <a:spcPts val="0"/>
              </a:spcAft>
              <a:buClr>
                <a:schemeClr val="dk1"/>
              </a:buClr>
              <a:buSzPts val="2100"/>
              <a:buFont typeface="Arial"/>
              <a:buNone/>
            </a:pPr>
            <a:r>
              <a:rPr b="0" i="0" lang="en-US" sz="2100" u="none" cap="none" strike="noStrike">
                <a:solidFill>
                  <a:schemeClr val="dk1"/>
                </a:solidFill>
                <a:latin typeface="Calibri"/>
                <a:ea typeface="Calibri"/>
                <a:cs typeface="Calibri"/>
                <a:sym typeface="Calibri"/>
              </a:rPr>
              <a:t>        f = new Frame("Java AWT Examples");</a:t>
            </a:r>
            <a:endParaRPr/>
          </a:p>
          <a:p>
            <a:pPr indent="0" lvl="0" marL="0" marR="0" rtl="0" algn="l">
              <a:spcBef>
                <a:spcPts val="420"/>
              </a:spcBef>
              <a:spcAft>
                <a:spcPts val="0"/>
              </a:spcAft>
              <a:buClr>
                <a:schemeClr val="dk1"/>
              </a:buClr>
              <a:buSzPts val="2100"/>
              <a:buFont typeface="Arial"/>
              <a:buNone/>
            </a:pPr>
            <a:r>
              <a:rPr b="0" i="0" lang="en-US" sz="2100" u="none" cap="none" strike="noStrike">
                <a:solidFill>
                  <a:schemeClr val="dk1"/>
                </a:solidFill>
                <a:latin typeface="Calibri"/>
                <a:ea typeface="Calibri"/>
                <a:cs typeface="Calibri"/>
                <a:sym typeface="Calibri"/>
              </a:rPr>
              <a:t>        f.setSize(400, 400);</a:t>
            </a:r>
            <a:endParaRPr/>
          </a:p>
          <a:p>
            <a:pPr indent="0" lvl="0" marL="0" marR="0" rtl="0" algn="l">
              <a:spcBef>
                <a:spcPts val="420"/>
              </a:spcBef>
              <a:spcAft>
                <a:spcPts val="0"/>
              </a:spcAft>
              <a:buClr>
                <a:schemeClr val="dk1"/>
              </a:buClr>
              <a:buSzPts val="2100"/>
              <a:buFont typeface="Arial"/>
              <a:buNone/>
            </a:pPr>
            <a:r>
              <a:rPr b="0" i="0" lang="en-US" sz="2100" u="none" cap="none" strike="noStrike">
                <a:solidFill>
                  <a:schemeClr val="dk1"/>
                </a:solidFill>
                <a:latin typeface="Calibri"/>
                <a:ea typeface="Calibri"/>
                <a:cs typeface="Calibri"/>
                <a:sym typeface="Calibri"/>
              </a:rPr>
              <a:t>        f.setLayout(new GridLayout(3, 1));</a:t>
            </a:r>
            <a:endParaRPr/>
          </a:p>
          <a:p>
            <a:pPr indent="0" lvl="0" marL="0" marR="0" rtl="0" algn="l">
              <a:spcBef>
                <a:spcPts val="420"/>
              </a:spcBef>
              <a:spcAft>
                <a:spcPts val="0"/>
              </a:spcAft>
              <a:buClr>
                <a:schemeClr val="dk1"/>
              </a:buClr>
              <a:buSzPts val="2100"/>
              <a:buFont typeface="Arial"/>
              <a:buNone/>
            </a:pPr>
            <a:r>
              <a:rPr b="0" i="0" lang="en-US" sz="2100" u="none" cap="none" strike="noStrike">
                <a:solidFill>
                  <a:schemeClr val="dk1"/>
                </a:solidFill>
                <a:latin typeface="Calibri"/>
                <a:ea typeface="Calibri"/>
                <a:cs typeface="Calibri"/>
                <a:sym typeface="Calibri"/>
              </a:rPr>
              <a:t>        f.addWindowListener(new WindowAdapter() {</a:t>
            </a:r>
            <a:endParaRPr/>
          </a:p>
          <a:p>
            <a:pPr indent="0" lvl="0" marL="0" marR="0" rtl="0" algn="l">
              <a:spcBef>
                <a:spcPts val="420"/>
              </a:spcBef>
              <a:spcAft>
                <a:spcPts val="0"/>
              </a:spcAft>
              <a:buClr>
                <a:schemeClr val="dk1"/>
              </a:buClr>
              <a:buSzPts val="2100"/>
              <a:buFont typeface="Arial"/>
              <a:buNone/>
            </a:pPr>
            <a:r>
              <a:rPr b="0" i="0" lang="en-US" sz="2100" u="none" cap="none" strike="noStrike">
                <a:solidFill>
                  <a:schemeClr val="dk1"/>
                </a:solidFill>
                <a:latin typeface="Calibri"/>
                <a:ea typeface="Calibri"/>
                <a:cs typeface="Calibri"/>
                <a:sym typeface="Calibri"/>
              </a:rPr>
              <a:t>            public void windowClosing(WindowEvent windowEvent) {</a:t>
            </a:r>
            <a:endParaRPr/>
          </a:p>
          <a:p>
            <a:pPr indent="0" lvl="0" marL="0" marR="0" rtl="0" algn="l">
              <a:spcBef>
                <a:spcPts val="420"/>
              </a:spcBef>
              <a:spcAft>
                <a:spcPts val="0"/>
              </a:spcAft>
              <a:buClr>
                <a:schemeClr val="dk1"/>
              </a:buClr>
              <a:buSzPts val="2100"/>
              <a:buFont typeface="Arial"/>
              <a:buNone/>
            </a:pPr>
            <a:r>
              <a:rPr b="0" i="0" lang="en-US" sz="2100" u="none" cap="none" strike="noStrike">
                <a:solidFill>
                  <a:schemeClr val="dk1"/>
                </a:solidFill>
                <a:latin typeface="Calibri"/>
                <a:ea typeface="Calibri"/>
                <a:cs typeface="Calibri"/>
                <a:sym typeface="Calibri"/>
              </a:rPr>
              <a:t>                System.exit(0);</a:t>
            </a:r>
            <a:endParaRPr/>
          </a:p>
          <a:p>
            <a:pPr indent="0" lvl="0" marL="0" marR="0" rtl="0" algn="l">
              <a:spcBef>
                <a:spcPts val="420"/>
              </a:spcBef>
              <a:spcAft>
                <a:spcPts val="0"/>
              </a:spcAft>
              <a:buClr>
                <a:schemeClr val="dk1"/>
              </a:buClr>
              <a:buSzPts val="2100"/>
              <a:buFont typeface="Arial"/>
              <a:buNone/>
            </a:pPr>
            <a:r>
              <a:rPr b="0" i="0" lang="en-US" sz="2100" u="none" cap="none" strike="noStrike">
                <a:solidFill>
                  <a:schemeClr val="dk1"/>
                </a:solidFill>
                <a:latin typeface="Calibri"/>
                <a:ea typeface="Calibri"/>
                <a:cs typeface="Calibri"/>
                <a:sym typeface="Calibri"/>
              </a:rPr>
              <a:t>            }</a:t>
            </a:r>
            <a:endParaRPr/>
          </a:p>
          <a:p>
            <a:pPr indent="0" lvl="0" marL="0" marR="0" rtl="0" algn="l">
              <a:spcBef>
                <a:spcPts val="420"/>
              </a:spcBef>
              <a:spcAft>
                <a:spcPts val="0"/>
              </a:spcAft>
              <a:buClr>
                <a:schemeClr val="dk1"/>
              </a:buClr>
              <a:buSzPts val="2100"/>
              <a:buFont typeface="Arial"/>
              <a:buNone/>
            </a:pPr>
            <a:r>
              <a:rPr b="0" i="0" lang="en-US" sz="2100" u="none" cap="none" strike="noStrike">
                <a:solidFill>
                  <a:schemeClr val="dk1"/>
                </a:solidFill>
                <a:latin typeface="Calibri"/>
                <a:ea typeface="Calibri"/>
                <a:cs typeface="Calibri"/>
                <a:sym typeface="Calibri"/>
              </a:rPr>
              <a:t>        });</a:t>
            </a:r>
            <a:endParaRPr/>
          </a:p>
          <a:p>
            <a:pPr indent="0" lvl="0" marL="0" marR="0" rtl="0" algn="l">
              <a:spcBef>
                <a:spcPts val="42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spcBef>
                <a:spcPts val="420"/>
              </a:spcBef>
              <a:spcAft>
                <a:spcPts val="0"/>
              </a:spcAft>
              <a:buClr>
                <a:schemeClr val="dk1"/>
              </a:buClr>
              <a:buSzPts val="2100"/>
              <a:buFont typeface="Arial"/>
              <a:buNone/>
            </a:pPr>
            <a:r>
              <a:rPr b="0" i="0" lang="en-US" sz="21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idx="1" type="body"/>
          </p:nvPr>
        </p:nvSpPr>
        <p:spPr>
          <a:xfrm>
            <a:off x="457200" y="381000"/>
            <a:ext cx="8305800" cy="617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headerLabel = new Label("Key Event Program", Label.CENTER);</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statusLabel = new Label("", Label.CENTER);</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panel = new Panel();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panel.setLayout(new FlowLayout());</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f.add(headerLabel);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f.add(panel);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f.add(statusLabel);</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TextField textField = new TextField(10);</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textField.addKeyListener(this);</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panel.add(textField);</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f.setLocationRelativeTo(null);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f.setVisible(true);</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376" name="Shape 3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@Override</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public void keyPressed(KeyEvent e){</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System.out.println("hello");</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public static void main(String[] args)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new KeyAdapterDemo();</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a:t>
            </a:r>
            <a:endParaRPr/>
          </a:p>
          <a:p>
            <a:pPr indent="-203200" lvl="0" marL="3429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76200"/>
            <a:ext cx="8458200" cy="4111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1" i="0" lang="en-US" sz="3959" u="none" cap="none" strike="noStrike">
                <a:solidFill>
                  <a:schemeClr val="dk1"/>
                </a:solidFill>
                <a:latin typeface="Calibri"/>
                <a:ea typeface="Calibri"/>
                <a:cs typeface="Calibri"/>
                <a:sym typeface="Calibri"/>
              </a:rPr>
              <a:t>Inner Classes </a:t>
            </a:r>
            <a:endParaRPr b="0" i="0" sz="3959" u="none" cap="none" strike="noStrike">
              <a:solidFill>
                <a:schemeClr val="dk1"/>
              </a:solidFill>
              <a:latin typeface="Calibri"/>
              <a:ea typeface="Calibri"/>
              <a:cs typeface="Calibri"/>
              <a:sym typeface="Calibri"/>
            </a:endParaRPr>
          </a:p>
        </p:txBody>
      </p:sp>
      <p:sp>
        <p:nvSpPr>
          <p:cNvPr id="382" name="Shape 382"/>
          <p:cNvSpPr txBox="1"/>
          <p:nvPr>
            <p:ph idx="1" type="body"/>
          </p:nvPr>
        </p:nvSpPr>
        <p:spPr>
          <a:xfrm>
            <a:off x="228600" y="533400"/>
            <a:ext cx="8686800" cy="6019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import java.awt.*;</a:t>
            </a:r>
            <a:endParaRPr/>
          </a:p>
          <a:p>
            <a:pPr indent="0" lvl="0" marL="0" marR="0" rtl="0" algn="l">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import java.awt.event.*;</a:t>
            </a:r>
            <a:endParaRPr/>
          </a:p>
          <a:p>
            <a:pPr indent="0" lvl="0" marL="0" marR="0" rtl="0" algn="l">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public class InnerClassEventHandling {</a:t>
            </a:r>
            <a:endParaRPr/>
          </a:p>
          <a:p>
            <a:pPr indent="0" lvl="0" marL="0" marR="0" rtl="0" algn="l">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private Frame f;</a:t>
            </a:r>
            <a:endParaRPr/>
          </a:p>
          <a:p>
            <a:pPr indent="0" lvl="0" marL="0" marR="0" rtl="0" algn="l">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private Label headerLabel;</a:t>
            </a:r>
            <a:endParaRPr/>
          </a:p>
          <a:p>
            <a:pPr indent="0" lvl="0" marL="0" marR="0" rtl="0" algn="l">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private Label statusLabel;</a:t>
            </a:r>
            <a:endParaRPr/>
          </a:p>
          <a:p>
            <a:pPr indent="0" lvl="0" marL="0" marR="0" rtl="0" algn="l">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private Panel controlPanel;</a:t>
            </a:r>
            <a:endParaRPr/>
          </a:p>
          <a:p>
            <a:pPr indent="0" lvl="0" marL="0" marR="0" rtl="0" algn="l">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private TextField textField;</a:t>
            </a:r>
            <a:endParaRPr/>
          </a:p>
          <a:p>
            <a:pPr indent="0" lvl="0" marL="0" marR="0" rtl="0" algn="l">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public InnerClassEventHandling() {</a:t>
            </a:r>
            <a:endParaRPr/>
          </a:p>
          <a:p>
            <a:pPr indent="0" lvl="0" marL="0" marR="0" rtl="0" algn="l">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f = new Frame("Java AWT Examples");</a:t>
            </a:r>
            <a:endParaRPr/>
          </a:p>
          <a:p>
            <a:pPr indent="0" lvl="0" marL="0" marR="0" rtl="0" algn="l">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f.setSize(400, 400);</a:t>
            </a:r>
            <a:endParaRPr/>
          </a:p>
          <a:p>
            <a:pPr indent="0" lvl="0" marL="0" marR="0" rtl="0" algn="l">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f.setLayout(new GridLayout(3, 1));</a:t>
            </a:r>
            <a:endParaRPr/>
          </a:p>
          <a:p>
            <a:pPr indent="0" lvl="0" marL="0" marR="0" rtl="0" algn="l">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f.addWindowListener(new WindowAdapter() {</a:t>
            </a:r>
            <a:endParaRPr/>
          </a:p>
          <a:p>
            <a:pPr indent="0" lvl="0" marL="0" marR="0" rtl="0" algn="l">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public void windowClosing(WindowEvent windowEvent) {</a:t>
            </a:r>
            <a:endParaRPr/>
          </a:p>
          <a:p>
            <a:pPr indent="0" lvl="0" marL="0" marR="0" rtl="0" algn="l">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System.exit(0);</a:t>
            </a:r>
            <a:endParaRPr/>
          </a:p>
          <a:p>
            <a:pPr indent="0" lvl="0" marL="0" marR="0" rtl="0" algn="l">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endParaRPr/>
          </a:p>
          <a:p>
            <a:pPr indent="0" lvl="0" marL="0" marR="0" rtl="0" algn="l">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endParaRPr/>
          </a:p>
          <a:p>
            <a:pPr indent="0" lvl="0" marL="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idx="1" type="body"/>
          </p:nvPr>
        </p:nvSpPr>
        <p:spPr>
          <a:xfrm>
            <a:off x="457200" y="304800"/>
            <a:ext cx="8382000" cy="624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headerLabel = new Label();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headerLabel.setAlignment(Label.CENTER);</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statusLabel = new Label();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statusLabel.setAlignment(Label.CENTER);</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statusLabel.setSize(350, 100);</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controlPanel = new Panel();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controlPanel.setLayout(new FlowLayout());</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f.add(headerLabel);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f.add(controlPanel);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f.add(statusLabel);</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f.setVisible(true);</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headerLabel.setText("Listener in action: KeyListener");</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textField = new TextField(10);</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textField.addKeyListener(new CustomKeyListener());</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idx="1" type="body"/>
          </p:nvPr>
        </p:nvSpPr>
        <p:spPr>
          <a:xfrm>
            <a:off x="457200" y="304800"/>
            <a:ext cx="82296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controlPanel.add(textField);</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f.setVisible(true);</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public static void main(String[] args)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InnerClassEventHandling a = new InnerClassEventHandling();</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class CustomKeyListener implements KeyListener {</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public void keyTyped(KeyEvent e)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public void keyPressed(KeyEvent e)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if (e.getKeyCode() == KeyEvent.VK_ENTER)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statusLabel.setText("Entered text: " + textField.getText());</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public void keyReleased(KeyEvent e)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idx="1" type="body"/>
          </p:nvPr>
        </p:nvSpPr>
        <p:spPr>
          <a:xfrm>
            <a:off x="304800" y="29497"/>
            <a:ext cx="8610600" cy="6676103"/>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240"/>
              <a:buFont typeface="Arial"/>
              <a:buNone/>
            </a:pPr>
            <a:r>
              <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import java.awt.Button;</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import java.awt.Frame;</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import java.awt.GridLayout;</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import java.awt.TextField;</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import java.awt.event.*;</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public class EventDemo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public static void main(String[] args)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Frame f=new Frame();</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f.setLayout(new GridLayout(3, 1));</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TextField t=new TextField();</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f.setSize(200,200);</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f.add(t);</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f.addContainerListener(new ContainerListener() {</a:t>
            </a:r>
            <a:endParaRPr/>
          </a:p>
          <a:p>
            <a:pPr indent="0" lvl="0" marL="0" marR="0" rtl="0" algn="l">
              <a:lnSpc>
                <a:spcPct val="80000"/>
              </a:lnSpc>
              <a:spcBef>
                <a:spcPts val="448"/>
              </a:spcBef>
              <a:spcAft>
                <a:spcPts val="0"/>
              </a:spcAft>
              <a:buClr>
                <a:schemeClr val="dk1"/>
              </a:buClr>
              <a:buSzPts val="2240"/>
              <a:buFont typeface="Arial"/>
              <a:buNone/>
            </a:pPr>
            <a:r>
              <a:t/>
            </a:r>
            <a:endParaRPr b="0" i="0" sz="2240" u="none" cap="none" strike="noStrike">
              <a:solidFill>
                <a:schemeClr val="dk1"/>
              </a:solidFill>
              <a:latin typeface="Calibri"/>
              <a:ea typeface="Calibri"/>
              <a:cs typeface="Calibri"/>
              <a:sym typeface="Calibri"/>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idx="1" type="body"/>
          </p:nvPr>
        </p:nvSpPr>
        <p:spPr>
          <a:xfrm>
            <a:off x="228600" y="152400"/>
            <a:ext cx="8763000" cy="640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@Override</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public void componentAdded(ContainerEvent e)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System.out.println("COmponent added");</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@Override</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public void componentRemoved(ContainerEvent e)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System.out.println("Component removed");</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f.add(new Button());</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f.remove(t);</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f.setVisible(true);</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t>
            </a:r>
            <a:endParaRPr/>
          </a:p>
          <a:p>
            <a:pPr indent="0" lvl="0" marL="0" marR="0" rtl="0" algn="l">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203200" lvl="0" marL="3429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28599"/>
            <a:ext cx="8001000" cy="8849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Event Sources </a:t>
            </a:r>
            <a:endParaRPr b="0" i="0" sz="4400" u="none" cap="none" strike="noStrike">
              <a:solidFill>
                <a:schemeClr val="dk1"/>
              </a:solidFill>
              <a:latin typeface="Calibri"/>
              <a:ea typeface="Calibri"/>
              <a:cs typeface="Calibri"/>
              <a:sym typeface="Calibri"/>
            </a:endParaRPr>
          </a:p>
        </p:txBody>
      </p:sp>
      <p:sp>
        <p:nvSpPr>
          <p:cNvPr id="115" name="Shape 115"/>
          <p:cNvSpPr txBox="1"/>
          <p:nvPr>
            <p:ph idx="1" type="body"/>
          </p:nvPr>
        </p:nvSpPr>
        <p:spPr>
          <a:xfrm>
            <a:off x="381000" y="990600"/>
            <a:ext cx="8534400" cy="5638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source is an object that generates an event. This occurs when the internal state of that object changes in some way.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Sources may generate more than one type of event. A source must register listeners in order for the listeners to receive notifications about a specific type of event.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Each type of event has its own registration method.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Here is the general form: </a:t>
            </a:r>
            <a:endParaRPr/>
          </a:p>
          <a:p>
            <a:pPr indent="-285750" lvl="1" marL="74295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public void addTypeListener (TypeListener el )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Here, Type is the name of the event, and el is a reference to the event listener.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example, the method that registers a keyboard event listener is called </a:t>
            </a:r>
            <a:r>
              <a:rPr b="1" i="0" lang="en-US" sz="2400" u="none" cap="none" strike="noStrike">
                <a:solidFill>
                  <a:schemeClr val="dk1"/>
                </a:solidFill>
                <a:latin typeface="Calibri"/>
                <a:ea typeface="Calibri"/>
                <a:cs typeface="Calibri"/>
                <a:sym typeface="Calibri"/>
              </a:rPr>
              <a:t>addKeyListener( ).</a:t>
            </a:r>
            <a:r>
              <a:rPr b="0" i="0" lang="en-US" sz="2400" u="none" cap="none" strike="noStrike">
                <a:solidFill>
                  <a:schemeClr val="dk1"/>
                </a:solidFill>
                <a:latin typeface="Calibri"/>
                <a:ea typeface="Calibri"/>
                <a:cs typeface="Calibri"/>
                <a:sym typeface="Calibri"/>
              </a:rPr>
              <a:t> The method that registers a mouse motion listener is called </a:t>
            </a:r>
            <a:r>
              <a:rPr b="1" i="0" lang="en-US" sz="2400" u="none" cap="none" strike="noStrike">
                <a:solidFill>
                  <a:schemeClr val="dk1"/>
                </a:solidFill>
                <a:latin typeface="Calibri"/>
                <a:ea typeface="Calibri"/>
                <a:cs typeface="Calibri"/>
                <a:sym typeface="Calibri"/>
              </a:rPr>
              <a:t>addMouseMotionListener( ).</a:t>
            </a:r>
            <a:r>
              <a:rPr b="0" i="0" lang="en-US" sz="2400" u="none" cap="none" strike="noStrike">
                <a:solidFill>
                  <a:schemeClr val="dk1"/>
                </a:solidFill>
                <a:latin typeface="Calibri"/>
                <a:ea typeface="Calibri"/>
                <a:cs typeface="Calibri"/>
                <a:sym typeface="Calibri"/>
              </a:rPr>
              <a:t> </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idx="1" type="body"/>
          </p:nvPr>
        </p:nvSpPr>
        <p:spPr>
          <a:xfrm>
            <a:off x="381000" y="228600"/>
            <a:ext cx="8305800" cy="6400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When an event occurs, all registered listeners are notified and receive a copy of the event object.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This is known as multicasting the event. In all cases, notifications are sent only to listeners that register to receive them.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Some sources may allow only one listener to register. The general form of such a method is this: </a:t>
            </a:r>
            <a:endParaRPr/>
          </a:p>
          <a:p>
            <a:pPr indent="-285750" lvl="1" marL="74295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public void addTypeListener(TypeListener el ) java.util.TooManyListenersException </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Here, Type is the name of the event, and el is a reference to the event listener. When such an event occurs, the registered listener is notified. This is known as unicasting the event.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source must also provide a method that allows a listener to unregister an interest in a specific type of event. The general form of such a method is this: </a:t>
            </a:r>
            <a:endParaRPr/>
          </a:p>
          <a:p>
            <a:pPr indent="-285750" lvl="1" marL="74295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public void removeTypeListener(TypeListener el )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126" name="Shape 1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Here, Type is the name of the event, and el is a reference to the event listener.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example, to remove a keyboard listener, you would call </a:t>
            </a:r>
            <a:r>
              <a:rPr b="1" i="0" lang="en-US" sz="2400" u="none" cap="none" strike="noStrike">
                <a:solidFill>
                  <a:schemeClr val="dk1"/>
                </a:solidFill>
                <a:latin typeface="Calibri"/>
                <a:ea typeface="Calibri"/>
                <a:cs typeface="Calibri"/>
                <a:sym typeface="Calibri"/>
              </a:rPr>
              <a:t>removeKeyListener( ).</a:t>
            </a:r>
            <a:r>
              <a:rPr b="0" i="0" lang="en-US" sz="2400" u="none" cap="none" strike="noStrike">
                <a:solidFill>
                  <a:schemeClr val="dk1"/>
                </a:solidFill>
                <a:latin typeface="Calibri"/>
                <a:ea typeface="Calibri"/>
                <a:cs typeface="Calibri"/>
                <a:sym typeface="Calibri"/>
              </a:rPr>
              <a:t> </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methods that add or remove listeners are provided by the source that generates events.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example, the </a:t>
            </a:r>
            <a:r>
              <a:rPr b="1" i="0" lang="en-US" sz="2400" u="none" cap="none" strike="noStrike">
                <a:solidFill>
                  <a:schemeClr val="dk1"/>
                </a:solidFill>
                <a:latin typeface="Calibri"/>
                <a:ea typeface="Calibri"/>
                <a:cs typeface="Calibri"/>
                <a:sym typeface="Calibri"/>
              </a:rPr>
              <a:t>Component</a:t>
            </a:r>
            <a:r>
              <a:rPr b="0" i="0" lang="en-US" sz="2400" u="none" cap="none" strike="noStrike">
                <a:solidFill>
                  <a:schemeClr val="dk1"/>
                </a:solidFill>
                <a:latin typeface="Calibri"/>
                <a:ea typeface="Calibri"/>
                <a:cs typeface="Calibri"/>
                <a:sym typeface="Calibri"/>
              </a:rPr>
              <a:t> class provides methods to add and remove keyboard and mouse event listeners.</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Event Listeners </a:t>
            </a:r>
            <a:endParaRPr b="0" i="0" sz="4400" u="none" cap="none" strike="noStrike">
              <a:solidFill>
                <a:schemeClr val="dk1"/>
              </a:solidFill>
              <a:latin typeface="Calibri"/>
              <a:ea typeface="Calibri"/>
              <a:cs typeface="Calibri"/>
              <a:sym typeface="Calibri"/>
            </a:endParaRPr>
          </a:p>
        </p:txBody>
      </p:sp>
      <p:sp>
        <p:nvSpPr>
          <p:cNvPr id="132" name="Shape 132"/>
          <p:cNvSpPr txBox="1"/>
          <p:nvPr>
            <p:ph idx="1" type="body"/>
          </p:nvPr>
        </p:nvSpPr>
        <p:spPr>
          <a:xfrm>
            <a:off x="457200" y="1219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listener is an object that is notified when an event occurs. It has two major requirements.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First, it must have been registered with one or more sources to receive notifications about specific types of events.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Second, it must implement methods to receive and process these notifications. </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methods that receive and process events are defined in a set of interfaces, such as those found in java.awt.event.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example, the MouseMotionListener interface defines two methods to receive notifications when the mouse is dragged or moved. </a:t>
            </a:r>
            <a:endParaRPr b="0" i="0" sz="2400" u="none" cap="none" strike="noStrike">
              <a:solidFill>
                <a:schemeClr val="dk1"/>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Any object may receive and process one or both of these events if it provides an implementation of this interface.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79F74C7DCF6041B9D6F99D32B9CDFA" ma:contentTypeVersion="2" ma:contentTypeDescription="Create a new document." ma:contentTypeScope="" ma:versionID="bc14531dca1c0cb7addadccd540b6f49">
  <xsd:schema xmlns:xsd="http://www.w3.org/2001/XMLSchema" xmlns:xs="http://www.w3.org/2001/XMLSchema" xmlns:p="http://schemas.microsoft.com/office/2006/metadata/properties" xmlns:ns2="6fa72550-7812-4596-ae48-75c6d0cd69e5" targetNamespace="http://schemas.microsoft.com/office/2006/metadata/properties" ma:root="true" ma:fieldsID="80874d539154b916ac2858e775c52b53" ns2:_="">
    <xsd:import namespace="6fa72550-7812-4596-ae48-75c6d0cd69e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a72550-7812-4596-ae48-75c6d0cd69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FB9500-E50D-40B1-B137-2B0EBA3C1BD5}"/>
</file>

<file path=customXml/itemProps2.xml><?xml version="1.0" encoding="utf-8"?>
<ds:datastoreItem xmlns:ds="http://schemas.openxmlformats.org/officeDocument/2006/customXml" ds:itemID="{37F68898-FCDB-46F5-A185-12CB85AB0947}"/>
</file>

<file path=customXml/itemProps3.xml><?xml version="1.0" encoding="utf-8"?>
<ds:datastoreItem xmlns:ds="http://schemas.openxmlformats.org/officeDocument/2006/customXml" ds:itemID="{02BCE24D-3DC2-45D1-AF75-EB4FBB3C364B}"/>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0x0101001279F74C7DCF6041B9D6F99D32B9CDFA</vt:lpwstr>
  </property>
</Properties>
</file>