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1" d="100"/>
          <a:sy n="61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7C3A30E-F990-4E1C-8E8D-A75097417A39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3AED7EA-8F14-4F96-A7F3-0EF0B940329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747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A30E-F990-4E1C-8E8D-A75097417A39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D7EA-8F14-4F96-A7F3-0EF0B940329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38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A30E-F990-4E1C-8E8D-A75097417A39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D7EA-8F14-4F96-A7F3-0EF0B940329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291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A30E-F990-4E1C-8E8D-A75097417A39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D7EA-8F14-4F96-A7F3-0EF0B940329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189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A30E-F990-4E1C-8E8D-A75097417A39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D7EA-8F14-4F96-A7F3-0EF0B940329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91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A30E-F990-4E1C-8E8D-A75097417A39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D7EA-8F14-4F96-A7F3-0EF0B940329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919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A30E-F990-4E1C-8E8D-A75097417A39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D7EA-8F14-4F96-A7F3-0EF0B940329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7C3A30E-F990-4E1C-8E8D-A75097417A39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D7EA-8F14-4F96-A7F3-0EF0B940329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274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7C3A30E-F990-4E1C-8E8D-A75097417A39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D7EA-8F14-4F96-A7F3-0EF0B940329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83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A30E-F990-4E1C-8E8D-A75097417A39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D7EA-8F14-4F96-A7F3-0EF0B940329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8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A30E-F990-4E1C-8E8D-A75097417A39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D7EA-8F14-4F96-A7F3-0EF0B940329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68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A30E-F990-4E1C-8E8D-A75097417A39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D7EA-8F14-4F96-A7F3-0EF0B940329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96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A30E-F990-4E1C-8E8D-A75097417A39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D7EA-8F14-4F96-A7F3-0EF0B940329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219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A30E-F990-4E1C-8E8D-A75097417A39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D7EA-8F14-4F96-A7F3-0EF0B940329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21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A30E-F990-4E1C-8E8D-A75097417A39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D7EA-8F14-4F96-A7F3-0EF0B940329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31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A30E-F990-4E1C-8E8D-A75097417A39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D7EA-8F14-4F96-A7F3-0EF0B940329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47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A30E-F990-4E1C-8E8D-A75097417A39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D7EA-8F14-4F96-A7F3-0EF0B940329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42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7C3A30E-F990-4E1C-8E8D-A75097417A39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3AED7EA-8F14-4F96-A7F3-0EF0B940329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40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amsterdam.nl/datasets/G5JpqNbhweXZSw/basisbestand-gebieden-amsterdam-bbga/" TargetMode="External"/><Relationship Id="rId2" Type="http://schemas.openxmlformats.org/officeDocument/2006/relationships/hyperlink" Target="https://api.data.amsterdam.nl/gebieden/stadsdeel/03630000000016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195833-6688-42E2-80AD-EA3068157D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Characterisation of City Districts in Amsterdam for Prospective Residents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76734AC-F8A5-4D39-8B14-063E9A6888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Jojanneke</a:t>
            </a:r>
          </a:p>
        </p:txBody>
      </p:sp>
    </p:spTree>
    <p:extLst>
      <p:ext uri="{BB962C8B-B14F-4D97-AF65-F5344CB8AC3E}">
        <p14:creationId xmlns:p14="http://schemas.microsoft.com/office/powerpoint/2010/main" val="3504022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BA439A-3B55-4BAE-BA43-DDC444B4C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 of house size 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82F4CE7-8188-4D5B-9FCB-85DF81F8A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Mid-range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Mixed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1EC94E56-CC0B-4FF9-859A-55EC8D70C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680" y="867760"/>
            <a:ext cx="4320000" cy="3709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DA967935-33B4-40E6-9C18-16455D2E1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680" y="4577079"/>
            <a:ext cx="4320000" cy="2199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4060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FC28A-35F1-4937-A094-361C35DE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 of average house values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57BE0C5-5966-4CE4-B77F-AB10B05BC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High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Mid-range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Low 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FB536B5-A925-47BA-996E-D0A5388BA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145" y="838200"/>
            <a:ext cx="4320000" cy="3605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BC03B9E-3851-4C71-9808-BC0E5BE6D6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143" y="4443757"/>
            <a:ext cx="4320000" cy="20804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2061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EF1AB-8DE6-45AB-887D-07BD1FB17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 of venues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F39A71-34B1-425B-A603-C950BCA8F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7891068-EFE9-4D5C-BB51-884BB48AC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Number of venues is dependent on time of query, though </a:t>
            </a:r>
            <a:r>
              <a:rPr lang="en-GB" dirty="0">
                <a:sym typeface="Wingdings" panose="05000000000000000000" pitchFamily="2" charset="2"/>
              </a:rPr>
              <a:t>no effect on clustering</a:t>
            </a:r>
          </a:p>
          <a:p>
            <a:r>
              <a:rPr lang="en-GB" dirty="0">
                <a:sym typeface="Wingdings" panose="05000000000000000000" pitchFamily="2" charset="2"/>
              </a:rPr>
              <a:t>Clusters: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Few venues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Many venues</a:t>
            </a:r>
            <a:endParaRPr lang="en-GB" dirty="0"/>
          </a:p>
          <a:p>
            <a:endParaRPr lang="en-GB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F76F258-E83D-4FC3-B67A-01EFCE27E4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03020" y="838200"/>
            <a:ext cx="553402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92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E087C-EBC4-45EE-AAE7-BC996813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application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21F84B9-C2EE-418A-9E3A-0F5FE71E9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Map with districts borders and district centre markers.</a:t>
            </a:r>
          </a:p>
          <a:p>
            <a:r>
              <a:rPr lang="en-GB" dirty="0"/>
              <a:t>Clicking on a marker results in a pop-up with information about the district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E0717207-AF05-419B-942B-406153AD7F5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7" t="4219" r="13141" b="10858"/>
          <a:stretch/>
        </p:blipFill>
        <p:spPr bwMode="auto">
          <a:xfrm>
            <a:off x="5781675" y="1767531"/>
            <a:ext cx="5189538" cy="39325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32331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39D9914-F22A-4BA4-B6DD-DFA7DFAB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 and further directives 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1C8C98A5-1092-4B2A-9B78-1F4A85907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District data is suited to provide a general overview of the district, but for more in-depth analysis smaller areas are needed (e.g. neighbourhoods)</a:t>
            </a:r>
          </a:p>
          <a:p>
            <a:r>
              <a:rPr lang="en-GB" dirty="0"/>
              <a:t>Foursquare data changes per query and may not always be representative of actual situation</a:t>
            </a:r>
          </a:p>
          <a:p>
            <a:pPr lvl="1"/>
            <a:r>
              <a:rPr lang="en-GB" dirty="0"/>
              <a:t>E.g. overrepresentation markets, underrepresentation shops</a:t>
            </a:r>
          </a:p>
          <a:p>
            <a:r>
              <a:rPr lang="en-GB" dirty="0"/>
              <a:t>Next:</a:t>
            </a:r>
          </a:p>
          <a:p>
            <a:pPr lvl="1"/>
            <a:r>
              <a:rPr lang="en-GB" dirty="0"/>
              <a:t>Repeat project with neighbourhood data</a:t>
            </a:r>
          </a:p>
          <a:p>
            <a:pPr lvl="1"/>
            <a:r>
              <a:rPr lang="en-GB" dirty="0"/>
              <a:t>Repeat project with more Foursquare data and combine multiple timepoints</a:t>
            </a:r>
          </a:p>
          <a:p>
            <a:pPr lvl="1"/>
            <a:r>
              <a:rPr lang="en-GB" dirty="0"/>
              <a:t>Extend project with new categories (e.g. distance to schools, household composition, etc.)</a:t>
            </a:r>
          </a:p>
        </p:txBody>
      </p:sp>
    </p:spTree>
    <p:extLst>
      <p:ext uri="{BB962C8B-B14F-4D97-AF65-F5344CB8AC3E}">
        <p14:creationId xmlns:p14="http://schemas.microsoft.com/office/powerpoint/2010/main" val="306860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E5EC90-7214-4198-8651-4312BEDD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the right place to live can be difficult in large cities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16CAB37-6338-4BF4-A772-480DF36B6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Finding the perfect place to live is dependent on multiple variables:</a:t>
            </a:r>
          </a:p>
          <a:p>
            <a:pPr lvl="1"/>
            <a:r>
              <a:rPr lang="en-GB" dirty="0"/>
              <a:t>House size</a:t>
            </a:r>
          </a:p>
          <a:p>
            <a:pPr lvl="1"/>
            <a:r>
              <a:rPr lang="en-GB" dirty="0"/>
              <a:t>Price </a:t>
            </a:r>
          </a:p>
          <a:p>
            <a:pPr lvl="1"/>
            <a:r>
              <a:rPr lang="en-GB" dirty="0"/>
              <a:t>Nearby venues</a:t>
            </a:r>
          </a:p>
          <a:p>
            <a:pPr lvl="1"/>
            <a:r>
              <a:rPr lang="en-GB" dirty="0"/>
              <a:t>Type of neighbours (e.g. age, cultural background) </a:t>
            </a:r>
          </a:p>
          <a:p>
            <a:r>
              <a:rPr lang="en-GB" dirty="0"/>
              <a:t>Housing websites may offer information of the first two categories, but rarely on the latter two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43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2DAF68-AABA-4474-BC40-D7081B7C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acquisition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FD10C0-35C3-4CCD-AF1D-88E8A20CC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Location data districts of Amsterdam</a:t>
            </a:r>
          </a:p>
          <a:p>
            <a:pPr lvl="1"/>
            <a:r>
              <a:rPr lang="en-GB" dirty="0"/>
              <a:t>Municipality of Amsterdam (</a:t>
            </a:r>
            <a:r>
              <a:rPr lang="en-GB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https://api.data.amsterdam.nl/gebieden/stadsdeel/03630000000016/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? )</a:t>
            </a:r>
            <a:endParaRPr lang="en-GB" dirty="0"/>
          </a:p>
          <a:p>
            <a:r>
              <a:rPr lang="en-GB" dirty="0"/>
              <a:t>Socio-economic data districts of Amsterdam</a:t>
            </a:r>
          </a:p>
          <a:p>
            <a:pPr lvl="1"/>
            <a:r>
              <a:rPr lang="en-GB" dirty="0"/>
              <a:t>Municipality of Amsterdam (</a:t>
            </a:r>
            <a:r>
              <a:rPr lang="en-GB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https://data.amsterdam.nl/datasets/G5JpqNbhweXZSw/basisbestand-gebieden-amsterdam-bbga/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 </a:t>
            </a:r>
            <a:r>
              <a:rPr lang="en-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endParaRPr lang="en-GB" dirty="0"/>
          </a:p>
          <a:p>
            <a:r>
              <a:rPr lang="en-GB" dirty="0"/>
              <a:t>Venue data districts of Amsterdam</a:t>
            </a:r>
          </a:p>
          <a:p>
            <a:pPr lvl="1"/>
            <a:r>
              <a:rPr lang="en-GB" dirty="0"/>
              <a:t>Foursquare</a:t>
            </a:r>
          </a:p>
        </p:txBody>
      </p:sp>
    </p:spTree>
    <p:extLst>
      <p:ext uri="{BB962C8B-B14F-4D97-AF65-F5344CB8AC3E}">
        <p14:creationId xmlns:p14="http://schemas.microsoft.com/office/powerpoint/2010/main" val="860817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7E5FD1-E776-4C75-A7CD-088A4F1F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clean up – socio-economic data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6B598CA-9656-48BD-AB26-7BFBC19C3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Create a </a:t>
            </a:r>
            <a:r>
              <a:rPr lang="en-GB" dirty="0" err="1"/>
              <a:t>dataframe</a:t>
            </a:r>
            <a:r>
              <a:rPr lang="en-GB" dirty="0"/>
              <a:t> with the following categories for the year 2018: </a:t>
            </a:r>
          </a:p>
          <a:p>
            <a:pPr lvl="1"/>
            <a:r>
              <a:rPr lang="en-GB" dirty="0"/>
              <a:t>age distribution</a:t>
            </a:r>
          </a:p>
          <a:p>
            <a:pPr lvl="1"/>
            <a:r>
              <a:rPr lang="en-GB" dirty="0"/>
              <a:t>nationality</a:t>
            </a:r>
          </a:p>
          <a:p>
            <a:pPr lvl="1"/>
            <a:r>
              <a:rPr lang="en-GB" dirty="0"/>
              <a:t>highest level of education</a:t>
            </a:r>
          </a:p>
          <a:p>
            <a:pPr lvl="1"/>
            <a:r>
              <a:rPr lang="en-GB" dirty="0"/>
              <a:t>income</a:t>
            </a:r>
          </a:p>
          <a:p>
            <a:pPr lvl="1"/>
            <a:r>
              <a:rPr lang="en-GB" dirty="0"/>
              <a:t>size of living area</a:t>
            </a:r>
          </a:p>
          <a:p>
            <a:pPr lvl="1"/>
            <a:r>
              <a:rPr lang="en-GB" dirty="0"/>
              <a:t>average house value</a:t>
            </a:r>
          </a:p>
          <a:p>
            <a:r>
              <a:rPr lang="en-GB" dirty="0"/>
              <a:t>Estimate average house value for the district </a:t>
            </a:r>
            <a:r>
              <a:rPr lang="en-GB" dirty="0" err="1"/>
              <a:t>Westpoort</a:t>
            </a:r>
            <a:r>
              <a:rPr lang="en-GB" dirty="0"/>
              <a:t> for 2018 based on historical data and increase in house value for the other districts to replace missing data</a:t>
            </a:r>
          </a:p>
        </p:txBody>
      </p:sp>
    </p:spTree>
    <p:extLst>
      <p:ext uri="{BB962C8B-B14F-4D97-AF65-F5344CB8AC3E}">
        <p14:creationId xmlns:p14="http://schemas.microsoft.com/office/powerpoint/2010/main" val="318542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C57B5-16E4-4835-B33A-F3B0271C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clean up - Foursquare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E8FFBC-EF50-4A87-9423-D2300F308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Combine all venue data to six categories:</a:t>
            </a:r>
          </a:p>
          <a:p>
            <a:pPr lvl="1"/>
            <a:r>
              <a:rPr lang="en-GB" dirty="0"/>
              <a:t>restaurants (including pubs, diners, food trucks, and fast food restaurants)</a:t>
            </a:r>
          </a:p>
          <a:p>
            <a:pPr lvl="1"/>
            <a:r>
              <a:rPr lang="en-GB" dirty="0"/>
              <a:t>shopping (shops and stores, excluding supermarkets and grocery stores)</a:t>
            </a:r>
          </a:p>
          <a:p>
            <a:pPr lvl="1"/>
            <a:r>
              <a:rPr lang="en-GB" dirty="0"/>
              <a:t>markets</a:t>
            </a:r>
          </a:p>
          <a:p>
            <a:pPr lvl="1"/>
            <a:r>
              <a:rPr lang="en-GB" dirty="0"/>
              <a:t>parks (including lakes, trails, and nature preserves)</a:t>
            </a:r>
          </a:p>
          <a:p>
            <a:pPr lvl="1"/>
            <a:r>
              <a:rPr lang="en-GB" dirty="0"/>
              <a:t>sport (including gyms, pools, and yoga studios)</a:t>
            </a:r>
          </a:p>
          <a:p>
            <a:pPr lvl="1"/>
            <a:r>
              <a:rPr lang="en-GB" dirty="0"/>
              <a:t>culture (</a:t>
            </a:r>
            <a:r>
              <a:rPr lang="en-GB" dirty="0" err="1"/>
              <a:t>theater</a:t>
            </a:r>
            <a:r>
              <a:rPr lang="en-GB" dirty="0"/>
              <a:t>, museums, music venues, opera houses, and other art)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1981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7F8E7-4A76-42DD-97F3-D8E2C1828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 of age groups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AF4604C-1DFA-4B51-8C09-F81839F1D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Working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Young families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Mixed 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28D61AA7-CC18-43A9-9453-A21962319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726" y="1046005"/>
            <a:ext cx="4320000" cy="3709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C2B74D13-760F-403D-98CD-89E1C342C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726" y="4577079"/>
            <a:ext cx="4320000" cy="2199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4698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70B0D-3BD0-4F9A-A8D6-96E62A166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 of nationality/</a:t>
            </a:r>
            <a:br>
              <a:rPr lang="en-GB" dirty="0"/>
            </a:br>
            <a:r>
              <a:rPr lang="en-GB" dirty="0"/>
              <a:t>parentage 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B89211D-C92B-4793-A618-9331B47E9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Non-Western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Mixed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Dutch/Western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F8A54741-BD26-4612-A73C-4A3CD35FB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512" y="980445"/>
            <a:ext cx="4320000" cy="3430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1B7677D1-6C6D-4C19-B93D-8046BCAFB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512" y="4411341"/>
            <a:ext cx="4320000" cy="2199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1812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A4786-1C4B-482D-A19A-F4276D8DF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 of education level 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409D968-83A9-4ACE-B65F-21429DEA3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High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Middle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Mixed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1A233CD-BD0A-40E5-8DEB-730F95C98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297" y="870097"/>
            <a:ext cx="4320000" cy="3447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0A3CDCE8-EE24-452E-863C-54C24B452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297" y="4577079"/>
            <a:ext cx="4320000" cy="2199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8497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B6ACE3-901F-4D27-8F6D-2C041616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 of income levels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BE7859C-D559-471F-955A-A0AA86C08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Q4 and Q5 data is missing for </a:t>
            </a:r>
            <a:r>
              <a:rPr lang="en-GB" dirty="0" err="1"/>
              <a:t>Westpoort</a:t>
            </a:r>
            <a:r>
              <a:rPr lang="en-GB" dirty="0"/>
              <a:t> so clustering is not possible. </a:t>
            </a:r>
          </a:p>
          <a:p>
            <a:endParaRPr lang="en-GB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5735198-927E-4A4D-B7A8-F38BD05489C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811" y="1650525"/>
            <a:ext cx="5119266" cy="41665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842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directiekamer">
  <a:themeElements>
    <a:clrScheme name="Ion-directiekamer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-directiekamer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directiekamer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169</TotalTime>
  <Words>465</Words>
  <Application>Microsoft Office PowerPoint</Application>
  <PresentationFormat>Breedbeeld</PresentationFormat>
  <Paragraphs>72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Ion-directiekamer</vt:lpstr>
      <vt:lpstr>Characterisation of City Districts in Amsterdam for Prospective Residents</vt:lpstr>
      <vt:lpstr>Finding the right place to live can be difficult in large cities </vt:lpstr>
      <vt:lpstr>Data acquisition </vt:lpstr>
      <vt:lpstr>Data clean up – socio-economic data</vt:lpstr>
      <vt:lpstr>Data clean up - Foursquare</vt:lpstr>
      <vt:lpstr>Distribution of age groups</vt:lpstr>
      <vt:lpstr>Distribution of nationality/ parentage </vt:lpstr>
      <vt:lpstr>Distribution of education level </vt:lpstr>
      <vt:lpstr>Distribution of income levels</vt:lpstr>
      <vt:lpstr>Distribution of house size </vt:lpstr>
      <vt:lpstr>Distribution of average house values</vt:lpstr>
      <vt:lpstr>Distribution of venues</vt:lpstr>
      <vt:lpstr>Practical application</vt:lpstr>
      <vt:lpstr>Discussion and further directives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Jojanneke Stoof</dc:creator>
  <cp:lastModifiedBy>Jojanneke Stoof</cp:lastModifiedBy>
  <cp:revision>5</cp:revision>
  <dcterms:created xsi:type="dcterms:W3CDTF">2021-01-16T13:40:22Z</dcterms:created>
  <dcterms:modified xsi:type="dcterms:W3CDTF">2021-01-16T16:29:53Z</dcterms:modified>
</cp:coreProperties>
</file>